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50" r:id="rId10"/>
    <p:sldId id="302" r:id="rId11"/>
    <p:sldId id="504" r:id="rId12"/>
    <p:sldId id="451" r:id="rId13"/>
    <p:sldId id="402" r:id="rId14"/>
    <p:sldId id="404" r:id="rId15"/>
    <p:sldId id="399" r:id="rId16"/>
    <p:sldId id="400" r:id="rId17"/>
    <p:sldId id="401" r:id="rId18"/>
    <p:sldId id="452" r:id="rId19"/>
    <p:sldId id="501" r:id="rId20"/>
    <p:sldId id="505" r:id="rId21"/>
    <p:sldId id="506" r:id="rId22"/>
    <p:sldId id="507" r:id="rId23"/>
    <p:sldId id="508" r:id="rId24"/>
    <p:sldId id="509" r:id="rId25"/>
    <p:sldId id="560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9" r:id="rId34"/>
    <p:sldId id="612" r:id="rId36"/>
    <p:sldId id="613" r:id="rId37"/>
    <p:sldId id="614" r:id="rId38"/>
    <p:sldId id="656" r:id="rId39"/>
    <p:sldId id="657" r:id="rId40"/>
    <p:sldId id="658" r:id="rId41"/>
    <p:sldId id="659" r:id="rId42"/>
    <p:sldId id="662" r:id="rId43"/>
    <p:sldId id="660" r:id="rId44"/>
    <p:sldId id="661" r:id="rId45"/>
    <p:sldId id="663" r:id="rId46"/>
    <p:sldId id="664" r:id="rId47"/>
    <p:sldId id="665" r:id="rId48"/>
    <p:sldId id="709" r:id="rId49"/>
    <p:sldId id="716" r:id="rId50"/>
    <p:sldId id="710" r:id="rId51"/>
    <p:sldId id="711" r:id="rId52"/>
    <p:sldId id="712" r:id="rId53"/>
    <p:sldId id="762" r:id="rId54"/>
    <p:sldId id="713" r:id="rId55"/>
    <p:sldId id="714" r:id="rId56"/>
    <p:sldId id="805" r:id="rId57"/>
    <p:sldId id="806" r:id="rId58"/>
    <p:sldId id="807" r:id="rId59"/>
    <p:sldId id="808" r:id="rId60"/>
    <p:sldId id="809" r:id="rId61"/>
    <p:sldId id="810" r:id="rId62"/>
    <p:sldId id="811" r:id="rId63"/>
    <p:sldId id="812" r:id="rId64"/>
    <p:sldId id="814" r:id="rId65"/>
    <p:sldId id="815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62" y="-102"/>
      </p:cViewPr>
      <p:guideLst>
        <p:guide orient="horz" pos="2303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1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8EE99B-261D-4601-9F58-2EF8D4DEF3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EDAB0C-C2F4-48CC-8DC6-C571005DEA4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9C90C3-C8FD-4A29-BFBB-25643BE8498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EB93-B44B-4DE6-BCC4-D4E1D2C9E7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50DA-93FD-4098-BE63-C194F27DE9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5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8.wmf"/><Relationship Id="rId1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wmf"/><Relationship Id="rId2" Type="http://schemas.openxmlformats.org/officeDocument/2006/relationships/oleObject" Target="../embeddings/oleObject19.bin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GI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wmf"/><Relationship Id="rId1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1" Type="http://schemas.openxmlformats.org/officeDocument/2006/relationships/slideLayout" Target="../slideLayouts/slideLayout2.xml"/><Relationship Id="rId40" Type="http://schemas.openxmlformats.org/officeDocument/2006/relationships/tags" Target="../tags/tag46.xml"/><Relationship Id="rId4" Type="http://schemas.openxmlformats.org/officeDocument/2006/relationships/tags" Target="../tags/tag10.xml"/><Relationship Id="rId39" Type="http://schemas.openxmlformats.org/officeDocument/2006/relationships/tags" Target="../tags/tag45.xml"/><Relationship Id="rId38" Type="http://schemas.openxmlformats.org/officeDocument/2006/relationships/tags" Target="../tags/tag44.xml"/><Relationship Id="rId37" Type="http://schemas.openxmlformats.org/officeDocument/2006/relationships/tags" Target="../tags/tag43.xml"/><Relationship Id="rId36" Type="http://schemas.openxmlformats.org/officeDocument/2006/relationships/tags" Target="../tags/tag42.xml"/><Relationship Id="rId35" Type="http://schemas.openxmlformats.org/officeDocument/2006/relationships/tags" Target="../tags/tag41.xml"/><Relationship Id="rId34" Type="http://schemas.openxmlformats.org/officeDocument/2006/relationships/tags" Target="../tags/tag40.xml"/><Relationship Id="rId33" Type="http://schemas.openxmlformats.org/officeDocument/2006/relationships/tags" Target="../tags/tag39.xml"/><Relationship Id="rId32" Type="http://schemas.openxmlformats.org/officeDocument/2006/relationships/tags" Target="../tags/tag38.xml"/><Relationship Id="rId31" Type="http://schemas.openxmlformats.org/officeDocument/2006/relationships/tags" Target="../tags/tag37.xml"/><Relationship Id="rId30" Type="http://schemas.openxmlformats.org/officeDocument/2006/relationships/tags" Target="../tags/tag36.xml"/><Relationship Id="rId3" Type="http://schemas.openxmlformats.org/officeDocument/2006/relationships/tags" Target="../tags/tag9.xml"/><Relationship Id="rId29" Type="http://schemas.openxmlformats.org/officeDocument/2006/relationships/tags" Target="../tags/tag35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9" Type="http://schemas.openxmlformats.org/officeDocument/2006/relationships/tags" Target="../tags/tag77.xml"/><Relationship Id="rId28" Type="http://schemas.openxmlformats.org/officeDocument/2006/relationships/tags" Target="../tags/tag76.xml"/><Relationship Id="rId27" Type="http://schemas.openxmlformats.org/officeDocument/2006/relationships/tags" Target="../tags/tag75.xml"/><Relationship Id="rId26" Type="http://schemas.openxmlformats.org/officeDocument/2006/relationships/tags" Target="../tags/tag74.xml"/><Relationship Id="rId25" Type="http://schemas.openxmlformats.org/officeDocument/2006/relationships/tags" Target="../tags/tag73.xml"/><Relationship Id="rId24" Type="http://schemas.openxmlformats.org/officeDocument/2006/relationships/tags" Target="../tags/tag72.xml"/><Relationship Id="rId23" Type="http://schemas.openxmlformats.org/officeDocument/2006/relationships/tags" Target="../tags/tag71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image" Target="../media/image60.png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7.jpeg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slide" Target="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14.xml"/><Relationship Id="rId14" Type="http://schemas.openxmlformats.org/officeDocument/2006/relationships/image" Target="../media/image10.jpeg"/><Relationship Id="rId13" Type="http://schemas.openxmlformats.org/officeDocument/2006/relationships/image" Target="../media/image9.wmf"/><Relationship Id="rId12" Type="http://schemas.openxmlformats.org/officeDocument/2006/relationships/audio" Target="../media/audio5.wav"/><Relationship Id="rId11" Type="http://schemas.openxmlformats.org/officeDocument/2006/relationships/image" Target="../media/image8.jpeg"/><Relationship Id="rId10" Type="http://schemas.openxmlformats.org/officeDocument/2006/relationships/audio" Target="../media/audio4.wav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110.xml"/><Relationship Id="rId32" Type="http://schemas.openxmlformats.org/officeDocument/2006/relationships/tags" Target="../tags/tag109.xml"/><Relationship Id="rId31" Type="http://schemas.openxmlformats.org/officeDocument/2006/relationships/tags" Target="../tags/tag108.xml"/><Relationship Id="rId30" Type="http://schemas.openxmlformats.org/officeDocument/2006/relationships/tags" Target="../tags/tag107.xml"/><Relationship Id="rId3" Type="http://schemas.openxmlformats.org/officeDocument/2006/relationships/tags" Target="../tags/tag80.xml"/><Relationship Id="rId29" Type="http://schemas.openxmlformats.org/officeDocument/2006/relationships/tags" Target="../tags/tag106.xml"/><Relationship Id="rId28" Type="http://schemas.openxmlformats.org/officeDocument/2006/relationships/tags" Target="../tags/tag105.xml"/><Relationship Id="rId27" Type="http://schemas.openxmlformats.org/officeDocument/2006/relationships/tags" Target="../tags/tag104.xml"/><Relationship Id="rId26" Type="http://schemas.openxmlformats.org/officeDocument/2006/relationships/tags" Target="../tags/tag103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tags" Target="../tags/tag79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tags" Target="../tags/tag111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62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64.GIF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65.GIF"/><Relationship Id="rId10" Type="http://schemas.openxmlformats.org/officeDocument/2006/relationships/vmlDrawing" Target="../drawings/vmlDrawing13.vml"/><Relationship Id="rId1" Type="http://schemas.openxmlformats.org/officeDocument/2006/relationships/tags" Target="../tags/tag114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2" Type="http://schemas.openxmlformats.org/officeDocument/2006/relationships/slideLayout" Target="../slideLayouts/slideLayout2.xml"/><Relationship Id="rId51" Type="http://schemas.openxmlformats.org/officeDocument/2006/relationships/tags" Target="../tags/tag167.xml"/><Relationship Id="rId50" Type="http://schemas.openxmlformats.org/officeDocument/2006/relationships/tags" Target="../tags/tag166.xml"/><Relationship Id="rId5" Type="http://schemas.openxmlformats.org/officeDocument/2006/relationships/tags" Target="../tags/tag121.xml"/><Relationship Id="rId49" Type="http://schemas.openxmlformats.org/officeDocument/2006/relationships/tags" Target="../tags/tag165.xml"/><Relationship Id="rId48" Type="http://schemas.openxmlformats.org/officeDocument/2006/relationships/tags" Target="../tags/tag164.xml"/><Relationship Id="rId47" Type="http://schemas.openxmlformats.org/officeDocument/2006/relationships/tags" Target="../tags/tag163.xml"/><Relationship Id="rId46" Type="http://schemas.openxmlformats.org/officeDocument/2006/relationships/tags" Target="../tags/tag162.xml"/><Relationship Id="rId45" Type="http://schemas.openxmlformats.org/officeDocument/2006/relationships/tags" Target="../tags/tag161.xml"/><Relationship Id="rId44" Type="http://schemas.openxmlformats.org/officeDocument/2006/relationships/tags" Target="../tags/tag160.xml"/><Relationship Id="rId43" Type="http://schemas.openxmlformats.org/officeDocument/2006/relationships/tags" Target="../tags/tag159.xml"/><Relationship Id="rId42" Type="http://schemas.openxmlformats.org/officeDocument/2006/relationships/tags" Target="../tags/tag158.xml"/><Relationship Id="rId41" Type="http://schemas.openxmlformats.org/officeDocument/2006/relationships/tags" Target="../tags/tag157.xml"/><Relationship Id="rId40" Type="http://schemas.openxmlformats.org/officeDocument/2006/relationships/tags" Target="../tags/tag156.xml"/><Relationship Id="rId4" Type="http://schemas.openxmlformats.org/officeDocument/2006/relationships/tags" Target="../tags/tag120.xml"/><Relationship Id="rId39" Type="http://schemas.openxmlformats.org/officeDocument/2006/relationships/tags" Target="../tags/tag155.xml"/><Relationship Id="rId38" Type="http://schemas.openxmlformats.org/officeDocument/2006/relationships/tags" Target="../tags/tag154.xml"/><Relationship Id="rId37" Type="http://schemas.openxmlformats.org/officeDocument/2006/relationships/tags" Target="../tags/tag153.xml"/><Relationship Id="rId36" Type="http://schemas.openxmlformats.org/officeDocument/2006/relationships/tags" Target="../tags/tag152.xml"/><Relationship Id="rId35" Type="http://schemas.openxmlformats.org/officeDocument/2006/relationships/tags" Target="../tags/tag151.xml"/><Relationship Id="rId34" Type="http://schemas.openxmlformats.org/officeDocument/2006/relationships/tags" Target="../tags/tag150.xml"/><Relationship Id="rId33" Type="http://schemas.openxmlformats.org/officeDocument/2006/relationships/tags" Target="../tags/tag149.xml"/><Relationship Id="rId32" Type="http://schemas.openxmlformats.org/officeDocument/2006/relationships/tags" Target="../tags/tag148.xml"/><Relationship Id="rId31" Type="http://schemas.openxmlformats.org/officeDocument/2006/relationships/tags" Target="../tags/tag147.xml"/><Relationship Id="rId30" Type="http://schemas.openxmlformats.org/officeDocument/2006/relationships/tags" Target="../tags/tag146.xml"/><Relationship Id="rId3" Type="http://schemas.openxmlformats.org/officeDocument/2006/relationships/tags" Target="../tags/tag119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18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67.jpeg"/><Relationship Id="rId2" Type="http://schemas.openxmlformats.org/officeDocument/2006/relationships/tags" Target="../tags/tag168.xml"/><Relationship Id="rId1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0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69.wmf"/><Relationship Id="rId1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6" Type="http://schemas.openxmlformats.org/officeDocument/2006/relationships/vmlDrawing" Target="../drawings/vmlDrawing15.v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70.wmf"/><Relationship Id="rId33" Type="http://schemas.openxmlformats.org/officeDocument/2006/relationships/oleObject" Target="../embeddings/oleObject30.bin"/><Relationship Id="rId32" Type="http://schemas.openxmlformats.org/officeDocument/2006/relationships/tags" Target="../tags/tag202.xml"/><Relationship Id="rId31" Type="http://schemas.openxmlformats.org/officeDocument/2006/relationships/tags" Target="../tags/tag201.xml"/><Relationship Id="rId30" Type="http://schemas.openxmlformats.org/officeDocument/2006/relationships/tags" Target="../tags/tag200.xml"/><Relationship Id="rId3" Type="http://schemas.openxmlformats.org/officeDocument/2006/relationships/tags" Target="../tags/tag173.xml"/><Relationship Id="rId29" Type="http://schemas.openxmlformats.org/officeDocument/2006/relationships/tags" Target="../tags/tag199.xml"/><Relationship Id="rId28" Type="http://schemas.openxmlformats.org/officeDocument/2006/relationships/tags" Target="../tags/tag198.xml"/><Relationship Id="rId27" Type="http://schemas.openxmlformats.org/officeDocument/2006/relationships/tags" Target="../tags/tag197.xml"/><Relationship Id="rId26" Type="http://schemas.openxmlformats.org/officeDocument/2006/relationships/tags" Target="../tags/tag196.xml"/><Relationship Id="rId25" Type="http://schemas.openxmlformats.org/officeDocument/2006/relationships/tags" Target="../tags/tag195.xml"/><Relationship Id="rId24" Type="http://schemas.openxmlformats.org/officeDocument/2006/relationships/tags" Target="../tags/tag194.xml"/><Relationship Id="rId23" Type="http://schemas.openxmlformats.org/officeDocument/2006/relationships/tags" Target="../tags/tag193.xml"/><Relationship Id="rId22" Type="http://schemas.openxmlformats.org/officeDocument/2006/relationships/tags" Target="../tags/tag192.xml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tags" Target="../tags/tag172.xml"/><Relationship Id="rId19" Type="http://schemas.openxmlformats.org/officeDocument/2006/relationships/tags" Target="../tags/tag189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77.wmf"/><Relationship Id="rId2" Type="http://schemas.openxmlformats.org/officeDocument/2006/relationships/oleObject" Target="../embeddings/oleObject31.bin"/><Relationship Id="rId1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jpeg"/><Relationship Id="rId3" Type="http://schemas.openxmlformats.org/officeDocument/2006/relationships/image" Target="../media/image80.wmf"/><Relationship Id="rId2" Type="http://schemas.openxmlformats.org/officeDocument/2006/relationships/oleObject" Target="../embeddings/oleObject33.bin"/><Relationship Id="rId1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image" Target="../media/image82.jpeg"/><Relationship Id="rId1" Type="http://schemas.openxmlformats.org/officeDocument/2006/relationships/tags" Target="../tags/tag20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openxmlformats.org/officeDocument/2006/relationships/tags" Target="../tags/tag209.xml"/><Relationship Id="rId2" Type="http://schemas.openxmlformats.org/officeDocument/2006/relationships/image" Target="../media/image82.jpeg"/><Relationship Id="rId1" Type="http://schemas.openxmlformats.org/officeDocument/2006/relationships/tags" Target="../tags/tag20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2.jpeg"/><Relationship Id="rId1" Type="http://schemas.openxmlformats.org/officeDocument/2006/relationships/tags" Target="../tags/tag210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WordArt 2"/>
          <p:cNvSpPr>
            <a:spLocks noChangeArrowheads="1" noChangeShapeType="1" noTextEdit="1"/>
          </p:cNvSpPr>
          <p:nvPr/>
        </p:nvSpPr>
        <p:spPr bwMode="auto">
          <a:xfrm rot="339462">
            <a:off x="592138" y="639763"/>
            <a:ext cx="6584950" cy="2393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60538" scaled="1"/>
                </a:gradFill>
                <a:latin typeface="方正舒体" panose="02010601030101010101" charset="-122"/>
                <a:ea typeface="方正舒体" panose="02010601030101010101" charset="-122"/>
              </a:rPr>
              <a:t>电工基础</a:t>
            </a:r>
            <a:endParaRPr lang="zh-CN" altLang="en-US" sz="4000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60538" scaled="1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478211" name="Group 3"/>
          <p:cNvGrpSpPr/>
          <p:nvPr/>
        </p:nvGrpSpPr>
        <p:grpSpPr bwMode="auto">
          <a:xfrm>
            <a:off x="611188" y="512763"/>
            <a:ext cx="1728787" cy="1728787"/>
            <a:chOff x="385" y="391"/>
            <a:chExt cx="1089" cy="1089"/>
          </a:xfrm>
        </p:grpSpPr>
        <p:sp>
          <p:nvSpPr>
            <p:cNvPr id="478212" name="Line 4"/>
            <p:cNvSpPr>
              <a:spLocks noChangeShapeType="1"/>
            </p:cNvSpPr>
            <p:nvPr/>
          </p:nvSpPr>
          <p:spPr bwMode="auto">
            <a:xfrm>
              <a:off x="385" y="527"/>
              <a:ext cx="1089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478213" name="Line 5"/>
            <p:cNvSpPr>
              <a:spLocks noChangeShapeType="1"/>
            </p:cNvSpPr>
            <p:nvPr/>
          </p:nvSpPr>
          <p:spPr bwMode="auto">
            <a:xfrm>
              <a:off x="476" y="391"/>
              <a:ext cx="0" cy="1089"/>
            </a:xfrm>
            <a:prstGeom prst="line">
              <a:avLst/>
            </a:prstGeom>
            <a:noFill/>
            <a:ln w="3175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478214" name="AutoShape 6"/>
            <p:cNvSpPr>
              <a:spLocks noChangeArrowheads="1"/>
            </p:cNvSpPr>
            <p:nvPr/>
          </p:nvSpPr>
          <p:spPr bwMode="auto">
            <a:xfrm rot="2361992">
              <a:off x="521" y="482"/>
              <a:ext cx="218" cy="420"/>
            </a:xfrm>
            <a:prstGeom prst="moon">
              <a:avLst>
                <a:gd name="adj" fmla="val 41352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78215" name="Group 7"/>
          <p:cNvGrpSpPr/>
          <p:nvPr/>
        </p:nvGrpSpPr>
        <p:grpSpPr bwMode="auto">
          <a:xfrm>
            <a:off x="4571925" y="2276224"/>
            <a:ext cx="3764364" cy="3708400"/>
            <a:chOff x="2653" y="1610"/>
            <a:chExt cx="2326" cy="2177"/>
          </a:xfrm>
        </p:grpSpPr>
        <p:graphicFrame>
          <p:nvGraphicFramePr>
            <p:cNvPr id="478216" name="Object 8"/>
            <p:cNvGraphicFramePr>
              <a:graphicFrameLocks noChangeAspect="1"/>
            </p:cNvGraphicFramePr>
            <p:nvPr/>
          </p:nvGraphicFramePr>
          <p:xfrm>
            <a:off x="2653" y="1610"/>
            <a:ext cx="2313" cy="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剪辑" r:id="rId1" imgW="19154775" imgH="22498050" progId="MS_ClipArt_Gallery.2">
                    <p:embed/>
                  </p:oleObj>
                </mc:Choice>
                <mc:Fallback>
                  <p:oleObj name="剪辑" r:id="rId1" imgW="19154775" imgH="22498050" progId="MS_ClipArt_Gallery.2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610"/>
                          <a:ext cx="2313" cy="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8218" name="Text Box 10"/>
            <p:cNvSpPr txBox="1">
              <a:spLocks noChangeArrowheads="1"/>
            </p:cNvSpPr>
            <p:nvPr/>
          </p:nvSpPr>
          <p:spPr bwMode="auto">
            <a:xfrm rot="-209359">
              <a:off x="2666" y="2230"/>
              <a:ext cx="231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第二章</a:t>
              </a:r>
              <a:r>
                <a:rPr lang="en-US" altLang="zh-CN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  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隶书" panose="02010509060101010101" pitchFamily="49" charset="-122"/>
                </a:rPr>
                <a:t>直流电阻电路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  <p:sp>
          <p:nvSpPr>
            <p:cNvPr id="478219" name="Text Box 11"/>
            <p:cNvSpPr txBox="1">
              <a:spLocks noChangeArrowheads="1"/>
            </p:cNvSpPr>
            <p:nvPr/>
          </p:nvSpPr>
          <p:spPr bwMode="auto">
            <a:xfrm rot="-209359">
              <a:off x="3288" y="2727"/>
              <a:ext cx="147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 b="1" dirty="0">
                <a:solidFill>
                  <a:srgbClr val="A24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endParaRPr>
            </a:p>
          </p:txBody>
        </p:sp>
      </p:grpSp>
      <p:sp>
        <p:nvSpPr>
          <p:cNvPr id="478220" name="Text Box 12"/>
          <p:cNvSpPr txBox="1">
            <a:spLocks noChangeArrowheads="1"/>
          </p:cNvSpPr>
          <p:nvPr/>
        </p:nvSpPr>
        <p:spPr bwMode="auto">
          <a:xfrm rot="-1802457">
            <a:off x="2808288" y="2673350"/>
            <a:ext cx="15827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舒体" panose="02010601030101010101" charset="-122"/>
              </a:rPr>
              <a:t>欢迎学习</a:t>
            </a:r>
            <a:endParaRPr lang="zh-CN" alt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方正舒体" panose="02010601030101010101" charset="-122"/>
            </a:endParaRPr>
          </a:p>
        </p:txBody>
      </p:sp>
      <p:grpSp>
        <p:nvGrpSpPr>
          <p:cNvPr id="478221" name="Group 13"/>
          <p:cNvGrpSpPr/>
          <p:nvPr/>
        </p:nvGrpSpPr>
        <p:grpSpPr bwMode="auto">
          <a:xfrm>
            <a:off x="611188" y="3357563"/>
            <a:ext cx="2484437" cy="3051175"/>
            <a:chOff x="703" y="2183"/>
            <a:chExt cx="1565" cy="1922"/>
          </a:xfrm>
        </p:grpSpPr>
        <p:pic>
          <p:nvPicPr>
            <p:cNvPr id="478222" name="Picture 14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73"/>
              <a:ext cx="1565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 flipV="1">
              <a:off x="1995" y="2183"/>
              <a:ext cx="182" cy="227"/>
            </a:xfrm>
            <a:prstGeom prst="line">
              <a:avLst/>
            </a:prstGeom>
            <a:noFill/>
            <a:ln w="38100">
              <a:solidFill>
                <a:srgbClr val="8636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78224" name="Picture 16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6021388"/>
            <a:ext cx="5048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25" name="Picture 17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6021388"/>
            <a:ext cx="50323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nimBg="1"/>
      <p:bldP spid="4782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矩形 2"/>
          <p:cNvSpPr/>
          <p:nvPr/>
        </p:nvSpPr>
        <p:spPr>
          <a:xfrm>
            <a:off x="0" y="2853055"/>
            <a:ext cx="9090025" cy="1095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利用串联电阻来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扩大电压表的量程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，以便测量较高的电压等。</a:t>
            </a:r>
            <a:r>
              <a:rPr lang="zh-CN" altLang="en-US" sz="2800" dirty="0">
                <a:latin typeface="Arial" panose="020B0604020202020204" pitchFamily="34" charset="0"/>
              </a:rPr>
              <a:t>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797685" y="1162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8795" y="712470"/>
            <a:ext cx="5007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串联电路的应用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107950" y="1772920"/>
            <a:ext cx="898207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限流：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限制和调节电路中电流的大小。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（电源电路）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grpSp>
        <p:nvGrpSpPr>
          <p:cNvPr id="34843" name="Group 27"/>
          <p:cNvGrpSpPr/>
          <p:nvPr/>
        </p:nvGrpSpPr>
        <p:grpSpPr bwMode="auto">
          <a:xfrm>
            <a:off x="2927805" y="4252126"/>
            <a:ext cx="3886200" cy="2503488"/>
            <a:chOff x="816" y="2592"/>
            <a:chExt cx="2448" cy="1577"/>
          </a:xfrm>
        </p:grpSpPr>
        <p:sp>
          <p:nvSpPr>
            <p:cNvPr id="82949" name="AutoShape 5"/>
            <p:cNvSpPr>
              <a:spLocks noChangeArrowheads="1"/>
            </p:cNvSpPr>
            <p:nvPr/>
          </p:nvSpPr>
          <p:spPr bwMode="auto">
            <a:xfrm>
              <a:off x="816" y="3789"/>
              <a:ext cx="120" cy="141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82950" name="AutoShape 6"/>
            <p:cNvSpPr>
              <a:spLocks noChangeArrowheads="1"/>
            </p:cNvSpPr>
            <p:nvPr/>
          </p:nvSpPr>
          <p:spPr bwMode="auto">
            <a:xfrm>
              <a:off x="3098" y="3789"/>
              <a:ext cx="120" cy="141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cxnSp>
          <p:nvCxnSpPr>
            <p:cNvPr id="82951" name="AutoShape 7"/>
            <p:cNvCxnSpPr>
              <a:cxnSpLocks noChangeShapeType="1"/>
              <a:stCxn id="82949" idx="0"/>
            </p:cNvCxnSpPr>
            <p:nvPr/>
          </p:nvCxnSpPr>
          <p:spPr bwMode="auto">
            <a:xfrm flipV="1">
              <a:off x="876" y="3038"/>
              <a:ext cx="0" cy="7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952" name="AutoShape 8"/>
            <p:cNvCxnSpPr>
              <a:cxnSpLocks noChangeShapeType="1"/>
            </p:cNvCxnSpPr>
            <p:nvPr/>
          </p:nvCxnSpPr>
          <p:spPr bwMode="auto">
            <a:xfrm>
              <a:off x="876" y="3038"/>
              <a:ext cx="4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53" name="AutoShape 9"/>
            <p:cNvSpPr>
              <a:spLocks noChangeArrowheads="1"/>
            </p:cNvSpPr>
            <p:nvPr/>
          </p:nvSpPr>
          <p:spPr bwMode="auto">
            <a:xfrm>
              <a:off x="1296" y="2897"/>
              <a:ext cx="361" cy="281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rgbClr val="3333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cxnSp>
          <p:nvCxnSpPr>
            <p:cNvPr id="82954" name="AutoShape 10"/>
            <p:cNvCxnSpPr>
              <a:cxnSpLocks noChangeShapeType="1"/>
              <a:stCxn id="82953" idx="6"/>
            </p:cNvCxnSpPr>
            <p:nvPr/>
          </p:nvCxnSpPr>
          <p:spPr bwMode="auto">
            <a:xfrm>
              <a:off x="1657" y="3038"/>
              <a:ext cx="36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55" name="AutoShape 11"/>
            <p:cNvSpPr>
              <a:spLocks noChangeArrowheads="1"/>
            </p:cNvSpPr>
            <p:nvPr/>
          </p:nvSpPr>
          <p:spPr bwMode="auto">
            <a:xfrm>
              <a:off x="2017" y="2944"/>
              <a:ext cx="540" cy="188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rgbClr val="3333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1356" y="2944"/>
              <a:ext cx="241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cxnSp>
          <p:nvCxnSpPr>
            <p:cNvPr id="82957" name="AutoShape 13"/>
            <p:cNvCxnSpPr>
              <a:cxnSpLocks noChangeShapeType="1"/>
              <a:stCxn id="82955" idx="3"/>
            </p:cNvCxnSpPr>
            <p:nvPr/>
          </p:nvCxnSpPr>
          <p:spPr bwMode="auto">
            <a:xfrm>
              <a:off x="2557" y="3038"/>
              <a:ext cx="60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958" name="AutoShape 14"/>
            <p:cNvCxnSpPr>
              <a:cxnSpLocks noChangeShapeType="1"/>
            </p:cNvCxnSpPr>
            <p:nvPr/>
          </p:nvCxnSpPr>
          <p:spPr bwMode="auto">
            <a:xfrm>
              <a:off x="3158" y="3038"/>
              <a:ext cx="0" cy="7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2077" y="2662"/>
              <a:ext cx="3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sz="2800" b="1"/>
                <a:t>R</a:t>
              </a:r>
              <a:endParaRPr lang="en-US" altLang="zh-CN" sz="2800" b="1"/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51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sz="2800" b="1"/>
                <a:t>Rg</a:t>
              </a:r>
              <a:endParaRPr lang="en-US" altLang="zh-CN" sz="2800" b="1"/>
            </a:p>
          </p:txBody>
        </p:sp>
        <p:sp>
          <p:nvSpPr>
            <p:cNvPr id="82961" name="Rectangle 18"/>
            <p:cNvSpPr>
              <a:spLocks noChangeArrowheads="1"/>
            </p:cNvSpPr>
            <p:nvPr/>
          </p:nvSpPr>
          <p:spPr bwMode="auto">
            <a:xfrm>
              <a:off x="1056" y="3038"/>
              <a:ext cx="20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+</a:t>
              </a:r>
              <a:endParaRPr lang="en-US" altLang="zh-CN" b="1"/>
            </a:p>
          </p:txBody>
        </p:sp>
        <p:sp>
          <p:nvSpPr>
            <p:cNvPr id="82962" name="Rectangle 19"/>
            <p:cNvSpPr>
              <a:spLocks noChangeArrowheads="1"/>
            </p:cNvSpPr>
            <p:nvPr/>
          </p:nvSpPr>
          <p:spPr bwMode="auto">
            <a:xfrm>
              <a:off x="1657" y="3083"/>
              <a:ext cx="18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-</a:t>
              </a:r>
              <a:endParaRPr lang="en-US" altLang="zh-CN" b="1"/>
            </a:p>
          </p:txBody>
        </p:sp>
        <p:sp>
          <p:nvSpPr>
            <p:cNvPr id="82963" name="Rectangle 20"/>
            <p:cNvSpPr>
              <a:spLocks noChangeArrowheads="1"/>
            </p:cNvSpPr>
            <p:nvPr/>
          </p:nvSpPr>
          <p:spPr bwMode="auto">
            <a:xfrm>
              <a:off x="936" y="3741"/>
              <a:ext cx="2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+</a:t>
              </a:r>
              <a:endParaRPr lang="en-US" altLang="zh-CN" b="1"/>
            </a:p>
          </p:txBody>
        </p:sp>
        <p:sp>
          <p:nvSpPr>
            <p:cNvPr id="82964" name="Rectangle 21"/>
            <p:cNvSpPr>
              <a:spLocks noChangeArrowheads="1"/>
            </p:cNvSpPr>
            <p:nvPr/>
          </p:nvSpPr>
          <p:spPr bwMode="auto">
            <a:xfrm>
              <a:off x="2857" y="3741"/>
              <a:ext cx="1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-</a:t>
              </a:r>
              <a:endParaRPr lang="en-US" altLang="zh-CN" b="1"/>
            </a:p>
          </p:txBody>
        </p:sp>
        <p:sp>
          <p:nvSpPr>
            <p:cNvPr id="82965" name="Rectangle 22"/>
            <p:cNvSpPr>
              <a:spLocks noChangeArrowheads="1"/>
            </p:cNvSpPr>
            <p:nvPr/>
          </p:nvSpPr>
          <p:spPr bwMode="auto">
            <a:xfrm>
              <a:off x="1777" y="3695"/>
              <a:ext cx="3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sz="2800" b="1"/>
                <a:t>U</a:t>
              </a:r>
              <a:endParaRPr lang="en-US" altLang="zh-CN" sz="2800" b="1"/>
            </a:p>
          </p:txBody>
        </p:sp>
        <p:sp>
          <p:nvSpPr>
            <p:cNvPr id="82966" name="Line 23"/>
            <p:cNvSpPr>
              <a:spLocks noChangeShapeType="1"/>
            </p:cNvSpPr>
            <p:nvPr/>
          </p:nvSpPr>
          <p:spPr bwMode="auto">
            <a:xfrm flipV="1">
              <a:off x="996" y="3226"/>
              <a:ext cx="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82967" name="Rectangle 24"/>
            <p:cNvSpPr>
              <a:spLocks noChangeArrowheads="1"/>
            </p:cNvSpPr>
            <p:nvPr/>
          </p:nvSpPr>
          <p:spPr bwMode="auto">
            <a:xfrm>
              <a:off x="1056" y="3319"/>
              <a:ext cx="17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800" b="1"/>
                <a:t>I</a:t>
              </a:r>
              <a:endParaRPr lang="en-US" altLang="zh-CN" sz="2800" b="1"/>
            </a:p>
          </p:txBody>
        </p:sp>
        <p:sp>
          <p:nvSpPr>
            <p:cNvPr id="82968" name="Rectangle 25"/>
            <p:cNvSpPr>
              <a:spLocks noChangeArrowheads="1"/>
            </p:cNvSpPr>
            <p:nvPr/>
          </p:nvSpPr>
          <p:spPr bwMode="auto">
            <a:xfrm>
              <a:off x="2257" y="3765"/>
              <a:ext cx="10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zh-CN" altLang="en-US" sz="3600" b="1"/>
                <a:t>图</a:t>
              </a:r>
              <a:r>
                <a:rPr lang="en-US" altLang="zh-CN" sz="3600" b="1"/>
                <a:t>1</a:t>
              </a:r>
              <a:endParaRPr lang="en-US" altLang="zh-CN" sz="36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" grpId="0"/>
      <p:bldP spid="5" grpId="0"/>
      <p:bldP spid="3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6830" y="0"/>
            <a:ext cx="9154160" cy="982980"/>
          </a:xfrm>
        </p:spPr>
        <p:txBody>
          <a:bodyPr>
            <a:normAutofit/>
          </a:bodyPr>
          <a:p>
            <a:pPr algn="l"/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一、电阻R</a:t>
            </a:r>
            <a:r>
              <a:rPr lang="zh-CN" altLang="en-US" sz="25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和R</a:t>
            </a:r>
            <a:r>
              <a:rPr lang="zh-CN" altLang="en-US" sz="25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串联后的总电阻为100Ω，R</a:t>
            </a:r>
            <a:r>
              <a:rPr lang="zh-CN" altLang="en-US" sz="25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为60Ω，R</a:t>
            </a:r>
            <a:r>
              <a:rPr lang="zh-CN" altLang="en-US" sz="25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两端电压为10V，则通过R</a:t>
            </a:r>
            <a:r>
              <a:rPr lang="zh-CN" altLang="en-US" sz="25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的电流为多少?</a:t>
            </a:r>
            <a:endParaRPr lang="zh-CN" altLang="en-US" sz="25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-10160" y="908685"/>
            <a:ext cx="9154160" cy="939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二、 电阻R</a:t>
            </a:r>
            <a:r>
              <a:rPr lang="zh-CN" altLang="en-US" sz="2500" baseline="-25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和R</a:t>
            </a:r>
            <a:r>
              <a:rPr lang="zh-CN" altLang="en-US" sz="2500" baseline="-25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串联在电源电压为6V的电路中，R</a:t>
            </a:r>
            <a:r>
              <a:rPr lang="zh-CN" altLang="en-US" sz="2500" baseline="-25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为4Ω，求R</a:t>
            </a:r>
            <a:r>
              <a:rPr lang="zh-CN" altLang="en-US" sz="2500" baseline="-25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为多大时，才能让R</a:t>
            </a:r>
            <a:r>
              <a:rPr lang="zh-CN" altLang="en-US" sz="2500" baseline="-25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两端电压为2V?</a:t>
            </a:r>
            <a:endParaRPr lang="zh-CN" altLang="en-US" sz="25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0" y="3961130"/>
            <a:ext cx="9154160" cy="83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3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四、有一个电流表G,内阻rg=10Ω，满偏电流Ig=3mA,要把它改装为量程 0~3V 的电压表，要串联多大的电阻?改装后电压表的内阻是多大?</a:t>
            </a:r>
            <a:endParaRPr lang="zh-CN" altLang="en-US" sz="23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-36830" y="4653280"/>
            <a:ext cx="5955665" cy="211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五、如图所示是有两个量程的电压表，当使用a、b两个端点时，量程为0~10V，当使用a、c两个端点时，量程为0~100V。已知电流表的内阻rg为500Ω，满偏电流Ig为1mA,求电阻 R</a:t>
            </a:r>
            <a:r>
              <a:rPr lang="zh-CN" altLang="en-US" sz="23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、R</a:t>
            </a:r>
            <a:r>
              <a:rPr lang="zh-CN" altLang="en-US" sz="23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的值。</a:t>
            </a:r>
            <a:endParaRPr lang="zh-CN" altLang="en-US" sz="2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444615" y="4796473"/>
            <a:ext cx="2990850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35560" y="2521585"/>
            <a:ext cx="5631815" cy="14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三、如图示,R</a:t>
            </a:r>
            <a:r>
              <a:rPr lang="en-US" altLang="zh-CN" sz="25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=100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charset="0"/>
                <a:ea typeface="隶书" panose="02010509060101010101" pitchFamily="49" charset="-122"/>
                <a:cs typeface="Calibri" panose="020F0502020204030204" charset="0"/>
              </a:rPr>
              <a:t>Ω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,R</a:t>
            </a:r>
            <a:r>
              <a:rPr lang="en-US" altLang="zh-CN" sz="25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en-US" altLang="zh-CN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200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charset="0"/>
                <a:ea typeface="隶书" panose="02010509060101010101" pitchFamily="49" charset="-122"/>
                <a:cs typeface="Calibri" panose="020F0502020204030204" charset="0"/>
              </a:rPr>
              <a:t>Ω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,R</a:t>
            </a:r>
            <a:r>
              <a:rPr lang="en-US" altLang="zh-CN" sz="25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en-US" altLang="zh-CN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300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charset="0"/>
                <a:ea typeface="隶书" panose="02010509060101010101" pitchFamily="49" charset="-122"/>
                <a:cs typeface="Calibri" panose="020F0502020204030204" charset="0"/>
              </a:rPr>
              <a:t>Ω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,输入电压 U</a:t>
            </a:r>
            <a:r>
              <a:rPr lang="en-US" altLang="zh-CN" sz="25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i</a:t>
            </a:r>
            <a:r>
              <a:rPr lang="en-US" altLang="zh-CN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12V,试求输出电压</a:t>
            </a:r>
            <a:r>
              <a:rPr lang="en-US" altLang="zh-CN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U</a:t>
            </a:r>
            <a:r>
              <a:rPr lang="en-US" altLang="zh-CN" sz="25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o</a:t>
            </a: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的变</a:t>
            </a:r>
            <a:endParaRPr lang="zh-CN" altLang="en-US" sz="25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  <a:p>
            <a:pPr algn="l">
              <a:buClrTx/>
              <a:buSzTx/>
              <a:buFontTx/>
            </a:pPr>
            <a:r>
              <a:rPr lang="zh-CN" altLang="en-US" sz="25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化范围。 </a:t>
            </a:r>
            <a:endParaRPr lang="zh-CN" altLang="en-US" sz="25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35560" y="1700530"/>
            <a:ext cx="9154160" cy="961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三、3个电阻R</a:t>
            </a:r>
            <a:r>
              <a:rPr lang="zh-CN" altLang="en-US" sz="2300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=300Ω,R</a:t>
            </a:r>
            <a:r>
              <a:rPr lang="zh-CN" altLang="en-US" sz="2300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=200Ω,R</a:t>
            </a:r>
            <a:r>
              <a:rPr lang="zh-CN" altLang="en-US" sz="2300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3</a:t>
            </a: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=100Ω,串联后接到直流电源上，</a:t>
            </a: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R</a:t>
            </a:r>
            <a:r>
              <a:rPr lang="zh-CN" altLang="en-US" sz="2300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3</a:t>
            </a:r>
            <a:r>
              <a:rPr lang="zh-CN" altLang="en-US" sz="23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上分得电压为10V。试求:(1)电路中的总电压和电流;(2)各电阻上的电压降;(3)各个电阻所消耗的功率。</a:t>
            </a:r>
            <a:endParaRPr lang="zh-CN" altLang="en-US" sz="23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299835" y="2621915"/>
            <a:ext cx="1264920" cy="1381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7" grpId="0"/>
      <p:bldP spid="5" grpId="0"/>
      <p:bldP spid="6" grpId="0"/>
      <p:bldP spid="2" grpId="1"/>
      <p:bldP spid="4" grpId="1"/>
      <p:bldP spid="8" grpId="1"/>
      <p:bldP spid="7" grpId="1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8" name="Picture 2" descr="C:\Documents and Settings\Administrator\桌面\24359\G08FC\3t4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3946525"/>
            <a:ext cx="5695950" cy="243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5"/>
          <p:cNvSpPr/>
          <p:nvPr/>
        </p:nvSpPr>
        <p:spPr>
          <a:xfrm>
            <a:off x="251460" y="1484630"/>
            <a:ext cx="8727440" cy="261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电阻并联电路的概念：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    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在电路中，将几个电阻的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一端共同连接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在电路的一个点上，把它们的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另一端共同连接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在另一点上，这种连接方式叫电阻的并联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。（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首首相连，尾尾相连）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3779838" y="6236653"/>
            <a:ext cx="25003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电阻的并联</a:t>
            </a:r>
            <a:endParaRPr lang="zh-CN" altLang="en-US" sz="1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）电路   </a:t>
            </a:r>
            <a:r>
              <a:rPr lang="en-US" altLang="zh-CN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）等效电路</a:t>
            </a:r>
            <a:endParaRPr lang="zh-CN" altLang="en-US" sz="1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00020" y="764540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2.2   电阻并联电路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矩形 3"/>
          <p:cNvSpPr/>
          <p:nvPr/>
        </p:nvSpPr>
        <p:spPr>
          <a:xfrm>
            <a:off x="-36512" y="548640"/>
            <a:ext cx="57150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一、电阻并联电路的特点：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029" name="矩形 4"/>
          <p:cNvSpPr/>
          <p:nvPr/>
        </p:nvSpPr>
        <p:spPr>
          <a:xfrm>
            <a:off x="-108585" y="3140710"/>
            <a:ext cx="93002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2、在并联电路中：电路中通过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的总电流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等于各分电阻中通过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的电流之和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2584927" y="4652169"/>
          <a:ext cx="3415030" cy="6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422400" imgH="228600" progId="Equation.3">
                  <p:embed/>
                </p:oleObj>
              </mc:Choice>
              <mc:Fallback>
                <p:oleObj name="" r:id="rId1" imgW="14224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84927" y="4652169"/>
                        <a:ext cx="3415030" cy="645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/>
          <p:nvPr/>
        </p:nvGraphicFramePr>
        <p:xfrm>
          <a:off x="2270126" y="2320608"/>
          <a:ext cx="372364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701800" imgH="228600" progId="Equation.3">
                  <p:embed/>
                </p:oleObj>
              </mc:Choice>
              <mc:Fallback>
                <p:oleObj name="" r:id="rId3" imgW="17018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26" y="2320608"/>
                        <a:ext cx="3723640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3"/>
          <p:cNvSpPr/>
          <p:nvPr/>
        </p:nvSpPr>
        <p:spPr>
          <a:xfrm>
            <a:off x="467995" y="1196340"/>
            <a:ext cx="84283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lnSpc>
                <a:spcPct val="120000"/>
              </a:lnSpc>
            </a:pP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1、  在并联电路中：加在每一个电阻两端的电压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处处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相等，即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828040" y="5516880"/>
            <a:ext cx="3460750" cy="1028065"/>
          </a:xfrm>
          <a:prstGeom prst="wedgeEllipseCallout">
            <a:avLst>
              <a:gd name="adj1" fmla="val 85211"/>
              <a:gd name="adj2" fmla="val -106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并联分流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1028" grpId="0"/>
      <p:bldP spid="2" grpId="0"/>
      <p:bldP spid="102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矩形 1"/>
          <p:cNvSpPr/>
          <p:nvPr/>
        </p:nvSpPr>
        <p:spPr>
          <a:xfrm>
            <a:off x="32385" y="836295"/>
            <a:ext cx="9058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3、在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并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联电路中：电路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总电阻(等效电阻)的倒数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等于各并联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电阻倒数之和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,即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053" name="矩形 2"/>
          <p:cNvSpPr/>
          <p:nvPr/>
        </p:nvSpPr>
        <p:spPr>
          <a:xfrm>
            <a:off x="251460" y="4870450"/>
            <a:ext cx="83756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5、在并联电阻中：电路通过电阻的电流与其电阻的阻值成反比，即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2075657" y="1833087"/>
          <a:ext cx="3945890" cy="94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803400" imgH="431800" progId="Equation.3">
                  <p:embed/>
                </p:oleObj>
              </mc:Choice>
              <mc:Fallback>
                <p:oleObj name="" r:id="rId1" imgW="1803400" imgH="4318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75657" y="1833087"/>
                        <a:ext cx="3945890" cy="947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/>
          <p:nvPr/>
        </p:nvGraphicFramePr>
        <p:xfrm>
          <a:off x="5970429" y="5823427"/>
          <a:ext cx="1234440" cy="92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545465" imgH="431800" progId="Equation.3">
                  <p:embed/>
                </p:oleObj>
              </mc:Choice>
              <mc:Fallback>
                <p:oleObj name="" r:id="rId3" imgW="545465" imgH="4318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0429" y="5823427"/>
                        <a:ext cx="1234440" cy="928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080" y="2996565"/>
            <a:ext cx="9058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、在并联电路中：电路的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总功率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等于各串联电阻的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功率之和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,即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3" name="Object 2"/>
          <p:cNvGraphicFramePr/>
          <p:nvPr/>
        </p:nvGraphicFramePr>
        <p:xfrm>
          <a:off x="2628107" y="4076859"/>
          <a:ext cx="3223260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1473200" imgH="228600" progId="Equation.3">
                  <p:embed/>
                </p:oleObj>
              </mc:Choice>
              <mc:Fallback>
                <p:oleObj name="" r:id="rId5" imgW="1473200" imgH="2286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8107" y="4076859"/>
                        <a:ext cx="3223260" cy="502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云形标注 4"/>
          <p:cNvSpPr/>
          <p:nvPr/>
        </p:nvSpPr>
        <p:spPr>
          <a:xfrm>
            <a:off x="107950" y="260350"/>
            <a:ext cx="4051300" cy="1859280"/>
          </a:xfrm>
          <a:prstGeom prst="cloudCallout">
            <a:avLst>
              <a:gd name="adj1" fmla="val 69294"/>
              <a:gd name="adj2" fmla="val 3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电阻越并越小。总电阻比其中任一分电阻都小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-108585" y="2276475"/>
            <a:ext cx="2710815" cy="753110"/>
          </a:xfrm>
          <a:prstGeom prst="wedgeEllipseCallout">
            <a:avLst>
              <a:gd name="adj1" fmla="val 37538"/>
              <a:gd name="adj2" fmla="val -40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等效电阻？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076190" y="4526280"/>
            <a:ext cx="3169920" cy="1224280"/>
          </a:xfrm>
          <a:prstGeom prst="wedgeRoundRectCallout">
            <a:avLst>
              <a:gd name="adj1" fmla="val -50540"/>
              <a:gd name="adj2" fmla="val 129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I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=R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1</a:t>
            </a:r>
            <a:endParaRPr lang="zh-CN" altLang="en-US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endParaRPr lang="zh-CN" altLang="en-US" sz="2800"/>
          </a:p>
        </p:txBody>
      </p:sp>
      <p:sp>
        <p:nvSpPr>
          <p:cNvPr id="10" name="椭圆形标注 9"/>
          <p:cNvSpPr/>
          <p:nvPr/>
        </p:nvSpPr>
        <p:spPr>
          <a:xfrm>
            <a:off x="394970" y="3933190"/>
            <a:ext cx="4747895" cy="1468755"/>
          </a:xfrm>
          <a:prstGeom prst="wedgeEllipseCallout">
            <a:avLst>
              <a:gd name="adj1" fmla="val 58425"/>
              <a:gd name="adj2" fmla="val 119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成反比：在并联电路中电阻越大分得在电流越小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-180975" y="4940935"/>
            <a:ext cx="3529965" cy="1368425"/>
          </a:xfrm>
          <a:prstGeom prst="cloudCallout">
            <a:avLst>
              <a:gd name="adj1" fmla="val 109471"/>
              <a:gd name="adj2" fmla="val 72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=R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endParaRPr lang="en-US" altLang="zh-CN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59655" y="836295"/>
            <a:ext cx="3455670" cy="1583690"/>
            <a:chOff x="7653" y="1317"/>
            <a:chExt cx="5442" cy="2494"/>
          </a:xfrm>
        </p:grpSpPr>
        <p:sp>
          <p:nvSpPr>
            <p:cNvPr id="6" name="圆角矩形标注 5"/>
            <p:cNvSpPr/>
            <p:nvPr/>
          </p:nvSpPr>
          <p:spPr>
            <a:xfrm>
              <a:off x="7653" y="1317"/>
              <a:ext cx="5442" cy="2494"/>
            </a:xfrm>
            <a:prstGeom prst="wedgeRoundRectCallout">
              <a:avLst>
                <a:gd name="adj1" fmla="val -61215"/>
                <a:gd name="adj2" fmla="val 3376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anose="02010509060101010101" pitchFamily="49" charset="-122"/>
                </a:rPr>
                <a:t>n个相同电阻相并联：R</a:t>
              </a:r>
              <a:r>
                <a:rPr lang="zh-CN" altLang="en-US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anose="02010509060101010101" pitchFamily="49" charset="-122"/>
                </a:rPr>
                <a:t>总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anose="02010509060101010101" pitchFamily="49" charset="-122"/>
                </a:rPr>
                <a:t>= 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endParaRPr>
            </a:p>
          </p:txBody>
        </p:sp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942" y="2331"/>
            <a:ext cx="809" cy="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7" imgW="254000" imgH="393700" progId="Equation.KSEE3">
                    <p:embed/>
                  </p:oleObj>
                </mc:Choice>
                <mc:Fallback>
                  <p:oleObj name="" r:id="rId7" imgW="2540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942" y="2331"/>
                          <a:ext cx="809" cy="12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标注 12"/>
          <p:cNvSpPr/>
          <p:nvPr/>
        </p:nvSpPr>
        <p:spPr>
          <a:xfrm>
            <a:off x="5389245" y="2708910"/>
            <a:ext cx="3616960" cy="1224280"/>
          </a:xfrm>
          <a:prstGeom prst="wedgeRectCallout">
            <a:avLst>
              <a:gd name="adj1" fmla="val -64536"/>
              <a:gd name="adj2" fmla="val 70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不管串联还是并联，功率计算相同。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450" y="6014720"/>
            <a:ext cx="452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I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=I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=I</a:t>
            </a:r>
            <a:r>
              <a:rPr lang="en-US" altLang="zh-CN" sz="2800" b="1" baseline="-25000"/>
              <a:t>3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3</a:t>
            </a:r>
            <a:r>
              <a:rPr lang="en-US" altLang="zh-CN" sz="2800" b="1"/>
              <a:t>=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……=I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sz="2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52" grpId="0"/>
      <p:bldP spid="5" grpId="0" bldLvl="0" animBg="1"/>
      <p:bldP spid="2" grpId="0"/>
      <p:bldP spid="2053" grpId="0"/>
      <p:bldP spid="7" grpId="0" bldLvl="0" animBg="1"/>
      <p:bldP spid="8" grpId="0" bldLvl="0" animBg="1"/>
      <p:bldP spid="9" grpId="0" bldLvl="0" animBg="1"/>
      <p:bldP spid="10" grpId="0" bldLvl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3" name="矩形 2"/>
          <p:cNvSpPr/>
          <p:nvPr/>
        </p:nvSpPr>
        <p:spPr>
          <a:xfrm>
            <a:off x="251460" y="890905"/>
            <a:ext cx="87801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、在并联电阻中：电阻所消耗的功率与其电阻的阻值成反比，即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2051" name="Object 3"/>
          <p:cNvGraphicFramePr/>
          <p:nvPr/>
        </p:nvGraphicFramePr>
        <p:xfrm>
          <a:off x="6228557" y="1962627"/>
          <a:ext cx="1293495" cy="92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71500" imgH="431800" progId="Equation.3">
                  <p:embed/>
                </p:oleObj>
              </mc:Choice>
              <mc:Fallback>
                <p:oleObj name="" r:id="rId1" imgW="571500" imgH="4318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8557" y="1962627"/>
                        <a:ext cx="1293495" cy="928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750" y="3213100"/>
            <a:ext cx="8139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7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、在并联电路中：分流原理：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7810" y="3933190"/>
          <a:ext cx="172021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876300" imgH="431800" progId="Equation.KSEE3">
                  <p:embed/>
                </p:oleObj>
              </mc:Choice>
              <mc:Fallback>
                <p:oleObj name="" r:id="rId3" imgW="8763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810" y="3933190"/>
                        <a:ext cx="172021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80916" y="3933190"/>
          <a:ext cx="174561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889000" imgH="431800" progId="Equation.KSEE3">
                  <p:embed/>
                </p:oleObj>
              </mc:Choice>
              <mc:Fallback>
                <p:oleObj name="" r:id="rId5" imgW="8890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0916" y="3933190"/>
                        <a:ext cx="174561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云形标注 3"/>
          <p:cNvSpPr/>
          <p:nvPr/>
        </p:nvSpPr>
        <p:spPr>
          <a:xfrm>
            <a:off x="828040" y="404495"/>
            <a:ext cx="3628390" cy="1412240"/>
          </a:xfrm>
          <a:prstGeom prst="cloudCallout">
            <a:avLst>
              <a:gd name="adj1" fmla="val 95169"/>
              <a:gd name="adj2" fmla="val 73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成反比：电阻越大所消耗的功率越少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-396240" y="1628775"/>
            <a:ext cx="2670810" cy="755650"/>
          </a:xfrm>
          <a:prstGeom prst="wedgeRoundRectCallout">
            <a:avLst>
              <a:gd name="adj1" fmla="val 142796"/>
              <a:gd name="adj2" fmla="val -30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:P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endParaRPr lang="en-US" altLang="zh-CN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28490" y="1988820"/>
            <a:ext cx="4490085" cy="1224280"/>
          </a:xfrm>
          <a:prstGeom prst="wedgeEllipseCallout">
            <a:avLst>
              <a:gd name="adj1" fmla="val -49547"/>
              <a:gd name="adj2" fmla="val -6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:P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endParaRPr lang="en-US" altLang="zh-CN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27405" y="5661025"/>
            <a:ext cx="4461510" cy="854075"/>
          </a:xfrm>
          <a:prstGeom prst="wedgeRectCallout">
            <a:avLst>
              <a:gd name="adj1" fmla="val 56233"/>
              <a:gd name="adj2" fmla="val -199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可以简便计算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05" y="2165985"/>
            <a:ext cx="452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P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=P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=P</a:t>
            </a:r>
            <a:r>
              <a:rPr lang="en-US" altLang="zh-CN" sz="2800" b="1" baseline="-25000"/>
              <a:t>3</a:t>
            </a:r>
            <a:r>
              <a:rPr lang="en-US" altLang="zh-CN" sz="2800" b="1"/>
              <a:t>R</a:t>
            </a:r>
            <a:r>
              <a:rPr lang="en-US" altLang="zh-CN" sz="2800" b="1" baseline="-25000"/>
              <a:t>3</a:t>
            </a:r>
            <a:r>
              <a:rPr lang="en-US" altLang="zh-CN" sz="2800" b="1"/>
              <a:t>=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……=P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sz="2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" grpId="0"/>
      <p:bldP spid="2053" grpId="0"/>
      <p:bldP spid="4" grpId="0" bldLvl="0" animBg="1"/>
      <p:bldP spid="5" grpId="0" bldLvl="0" animBg="1"/>
      <p:bldP spid="6" grpId="0" bldLvl="0" animBg="1"/>
      <p:bldP spid="7" grpId="0" bldLvl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矩形 2"/>
          <p:cNvSpPr/>
          <p:nvPr/>
        </p:nvSpPr>
        <p:spPr>
          <a:xfrm>
            <a:off x="24130" y="3789045"/>
            <a:ext cx="9317355" cy="1095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利用并联电阻来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扩大电流表的量程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，以便测量较大的电流等。</a:t>
            </a:r>
            <a:r>
              <a:rPr lang="zh-CN" altLang="en-US" sz="2800" dirty="0">
                <a:latin typeface="Arial" panose="020B0604020202020204" pitchFamily="34" charset="0"/>
              </a:rPr>
              <a:t>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797685" y="1162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785" y="1052830"/>
            <a:ext cx="5007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并联电路的应用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179070" y="1988820"/>
            <a:ext cx="89471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照明电路：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利用将工作电压相同的负载并联（如电炉、照明灯等都是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220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Ｖ），可使任何一个负载的工作情况不受其他负载的影响。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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" grpId="0"/>
      <p:bldP spid="3" grpId="0"/>
      <p:bldP spid="3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765" y="107950"/>
            <a:ext cx="6557010" cy="1275715"/>
          </a:xfrm>
        </p:spPr>
        <p:txBody>
          <a:bodyPr>
            <a:normAutofit fontScale="90000"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一、如图所示电路中,U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ab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=60V,总电流I=150mA,R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=1.2kΩ。试求:(1)通过R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、R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的电流 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、I₂的值;(2)电阻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的大小。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587808" y="44450"/>
            <a:ext cx="1914525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107315" y="5661025"/>
            <a:ext cx="8999855" cy="986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四、设计一个分流电路,要求把5mA的电流表量程扩大5倍,已知电流表内阻为1k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charset="0"/>
                <a:ea typeface="隶书" panose="02010509060101010101" pitchFamily="49" charset="-122"/>
                <a:cs typeface="Calibri" panose="020F0502020204030204" charset="0"/>
              </a:rPr>
              <a:t>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,求分流电阻阻值。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-108585" y="1412875"/>
            <a:ext cx="912685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二、有两只白炽灯，A:220V、40W，B:220V、100W，则它们均正常工作时的电阻值之比 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:R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＿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电流之比 I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:I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＿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若将它们串联后接在220V电源上，则电压之比U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:U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＿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功率之比P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: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P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＿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  <a:sym typeface="+mn-ea"/>
              </a:rPr>
              <a:t>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-45085" y="3140710"/>
            <a:ext cx="8999855" cy="986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隶书" panose="02010509060101010101" pitchFamily="49" charset="-122"/>
                <a:cs typeface="+mn-cs"/>
              </a:rPr>
              <a:t>三、在下图所示电路中，电源电压是6V，三只灯泡的额定电压都是6V，接法错误的图是（   ）。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073743029" name="图片 1073743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4076700"/>
            <a:ext cx="5324475" cy="1327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737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737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7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251460" y="2060575"/>
            <a:ext cx="8727440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电阻混联电路的概念：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    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电路中电阻元件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既有串联又有并联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的连接方式，称为电阻的混联。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3131503" y="6236653"/>
            <a:ext cx="2500312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电阻的混联</a:t>
            </a:r>
            <a:endParaRPr lang="zh-CN" altLang="en-US" sz="1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00020" y="764540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" y="3867785"/>
            <a:ext cx="2294255" cy="19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03" y="3716972"/>
            <a:ext cx="26654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-12700" y="1409700"/>
            <a:ext cx="9169400" cy="590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一、电路的识别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要正确识别电路中各电阻的连接关系，分析时应遵循以下原则：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 (1)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收线成点：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将电路中某些不含电阻元件的导线缩短为一点，即把导线的两个端点合并为一点；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 (2)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串联连接：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在无分支电路中各电阻一定是串联的；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 (3)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并联连接：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连接在两个共同节点之间的各电阻是并联的。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00020" y="764540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129338"/>
            <a:ext cx="5048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3" name="Picture 3" descr="00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6129338"/>
            <a:ext cx="53975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4" name="Picture 4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6129338"/>
            <a:ext cx="5032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2016125" y="728663"/>
            <a:ext cx="5003800" cy="6451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本章教学目标及要求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481286" name="Group 6"/>
          <p:cNvGrpSpPr/>
          <p:nvPr/>
        </p:nvGrpSpPr>
        <p:grpSpPr bwMode="auto">
          <a:xfrm>
            <a:off x="755650" y="1196975"/>
            <a:ext cx="7488238" cy="4573588"/>
            <a:chOff x="476" y="754"/>
            <a:chExt cx="4718" cy="2881"/>
          </a:xfrm>
        </p:grpSpPr>
        <p:grpSp>
          <p:nvGrpSpPr>
            <p:cNvPr id="481287" name="Group 7"/>
            <p:cNvGrpSpPr/>
            <p:nvPr/>
          </p:nvGrpSpPr>
          <p:grpSpPr bwMode="auto">
            <a:xfrm>
              <a:off x="476" y="754"/>
              <a:ext cx="130" cy="2881"/>
              <a:chOff x="453" y="1162"/>
              <a:chExt cx="136" cy="1769"/>
            </a:xfrm>
          </p:grpSpPr>
          <p:sp>
            <p:nvSpPr>
              <p:cNvPr id="481288" name="Rectangle 8"/>
              <p:cNvSpPr>
                <a:spLocks noChangeArrowheads="1"/>
              </p:cNvSpPr>
              <p:nvPr/>
            </p:nvSpPr>
            <p:spPr bwMode="auto">
              <a:xfrm>
                <a:off x="476" y="1230"/>
                <a:ext cx="91" cy="16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89" name="Rectangle 9"/>
              <p:cNvSpPr>
                <a:spLocks noChangeArrowheads="1"/>
              </p:cNvSpPr>
              <p:nvPr/>
            </p:nvSpPr>
            <p:spPr bwMode="auto">
              <a:xfrm>
                <a:off x="453" y="1162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0" name="Rectangle 10"/>
              <p:cNvSpPr>
                <a:spLocks noChangeArrowheads="1"/>
              </p:cNvSpPr>
              <p:nvPr/>
            </p:nvSpPr>
            <p:spPr bwMode="auto">
              <a:xfrm>
                <a:off x="453" y="2863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291" name="Group 11"/>
            <p:cNvGrpSpPr/>
            <p:nvPr/>
          </p:nvGrpSpPr>
          <p:grpSpPr bwMode="auto">
            <a:xfrm>
              <a:off x="5064" y="754"/>
              <a:ext cx="130" cy="2881"/>
              <a:chOff x="5261" y="1230"/>
              <a:chExt cx="136" cy="1769"/>
            </a:xfrm>
          </p:grpSpPr>
          <p:sp>
            <p:nvSpPr>
              <p:cNvPr id="481292" name="Rectangle 12"/>
              <p:cNvSpPr>
                <a:spLocks noChangeArrowheads="1"/>
              </p:cNvSpPr>
              <p:nvPr/>
            </p:nvSpPr>
            <p:spPr bwMode="auto">
              <a:xfrm>
                <a:off x="5284" y="1298"/>
                <a:ext cx="91" cy="16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3" name="Rectangle 13"/>
              <p:cNvSpPr>
                <a:spLocks noChangeArrowheads="1"/>
              </p:cNvSpPr>
              <p:nvPr/>
            </p:nvSpPr>
            <p:spPr bwMode="auto">
              <a:xfrm>
                <a:off x="5261" y="1230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4" name="Rectangle 14"/>
              <p:cNvSpPr>
                <a:spLocks noChangeArrowheads="1"/>
              </p:cNvSpPr>
              <p:nvPr/>
            </p:nvSpPr>
            <p:spPr bwMode="auto">
              <a:xfrm>
                <a:off x="5261" y="2931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295" name="Rectangle 15"/>
            <p:cNvSpPr>
              <a:spLocks noChangeArrowheads="1"/>
            </p:cNvSpPr>
            <p:nvPr/>
          </p:nvSpPr>
          <p:spPr bwMode="auto">
            <a:xfrm>
              <a:off x="585" y="902"/>
              <a:ext cx="4501" cy="258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73760" y="1387475"/>
            <a:ext cx="7164070" cy="4050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Arial" panose="020B0604020202020204" pitchFamily="34" charset="0"/>
                <a:sym typeface="+mn-ea"/>
              </a:rPr>
              <a:t>   </a:t>
            </a:r>
            <a:r>
              <a:rPr lang="en-US" altLang="zh-CN" sz="2800" b="1"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1. 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掌握电阻电路的串联、并联、混联，电池的联接的组成方式、特点、应用及相关计算。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2.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掌握电路中各点电位的计算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  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3.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掌握复杂直流电路的概念及基尔霍夫定律。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ldLvl="0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-12700" y="1409700"/>
            <a:ext cx="9169400" cy="2194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二、电路的识别方法：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just">
              <a:lnSpc>
                <a:spcPct val="95000"/>
              </a:lnSpc>
            </a:pP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(1)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以电路的一端开始，逐点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逐点、逐元件逐元件的绘至另一端。（将元件放正，收线成点）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00020" y="764540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3429000"/>
            <a:ext cx="9091930" cy="163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(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等效电路图的画法：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>
              <a:spcBef>
                <a:spcPct val="40000"/>
              </a:spcBef>
              <a:buClr>
                <a:srgbClr val="FF3300"/>
              </a:buClr>
              <a:buSzPct val="155000"/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首先，在原电路图中，给每个连接点标注一个字母。(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注意：同一导线相连的各连接点（等电位点）只能用同一字母。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)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>
              <a:spcBef>
                <a:spcPct val="40000"/>
              </a:spcBef>
              <a:buClr>
                <a:srgbClr val="FF0000"/>
              </a:buClr>
              <a:buSzPct val="155000"/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其次，按顺序将各字母沿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水平方向排列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，待求端的字母至于始末两端。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Pct val="155000"/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最后，将各电阻依次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填入相应的字母 之间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zh-CN" sz="3600" b="1" dirty="0" smtClean="0">
              <a:solidFill>
                <a:srgbClr val="333399"/>
              </a:solidFill>
              <a:ea typeface="华文中宋" panose="02010600040101010101" pitchFamily="2" charset="-122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700020" y="620395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070" y="980440"/>
            <a:ext cx="897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例: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1700530"/>
            <a:ext cx="4776470" cy="311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9" b="39236"/>
          <a:stretch>
            <a:fillRect/>
          </a:stretch>
        </p:blipFill>
        <p:spPr bwMode="auto">
          <a:xfrm>
            <a:off x="971550" y="1340485"/>
            <a:ext cx="486156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图2-7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9782" r="37805" b="48738"/>
          <a:stretch>
            <a:fillRect/>
          </a:stretch>
        </p:blipFill>
        <p:spPr>
          <a:xfrm>
            <a:off x="996315" y="1844675"/>
            <a:ext cx="5595620" cy="4197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1268730"/>
            <a:ext cx="7295515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956310"/>
            <a:ext cx="6204585" cy="58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" y="1269365"/>
            <a:ext cx="8466455" cy="47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{BM5MH0(S_2EV5@5X(E46Z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640" y="1570990"/>
            <a:ext cx="5610860" cy="4394200"/>
          </a:xfrm>
          <a:prstGeom prst="rect">
            <a:avLst/>
          </a:prstGeom>
        </p:spPr>
      </p:pic>
      <p:pic>
        <p:nvPicPr>
          <p:cNvPr id="10" name="图片 10" descr="{9)QD_9K8RDCS00D45HP]W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475" y="1570355"/>
            <a:ext cx="6363970" cy="403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35560" y="1268730"/>
            <a:ext cx="9169400" cy="2335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algn="just">
              <a:lnSpc>
                <a:spcPct val="95000"/>
              </a:lnSpc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三、混联电路计算的一般步骤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：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indent="0">
              <a:lnSpc>
                <a:spcPts val="2700"/>
              </a:lnSpc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）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首先对电路进行等效变换，把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不容易看清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串、并联关系的电路，进行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整理、简化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成容易看清串、并联关系的电路（整理电路过程中绝不能把原来的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连接关系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搞错）。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71775" y="511175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830" y="3284855"/>
            <a:ext cx="9091930" cy="1164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）计算各电阻串联和并联的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等效电阻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，再计算电路的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总等效电阻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。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5" y="4436745"/>
            <a:ext cx="9091930" cy="1164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）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由电路的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总等效电阻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和电路的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端电压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计算电路的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总电流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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" y="5589270"/>
            <a:ext cx="9237345" cy="1164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）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根据电阻串联的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分压关系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和电阻并联的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分流关系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逐步推算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出各部分的电压和电流。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 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771775" y="511175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电阻混联电路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" y="1988820"/>
            <a:ext cx="9237345" cy="239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ClrTx/>
              <a:buSzTx/>
              <a:buFontTx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例：如图所示，已知电源电动势E=30V,内电阻不计，外电路电R2=R5=600Ω,R3=R4=200Ω, R1=240Ω,求通过电阻R1、R2、R3的电流分别是多大？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 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2" name="图片 -2147482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980" y="4725035"/>
            <a:ext cx="2197100" cy="135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16560" y="1556385"/>
            <a:ext cx="87274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实际应用中，常常需要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较高的电压</a:t>
            </a:r>
            <a:r>
              <a:rPr lang="zh-CN" altLang="en-US" sz="3600" b="1" dirty="0">
                <a:sym typeface="+mn-ea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较大的电流</a:t>
            </a:r>
            <a:r>
              <a:rPr lang="zh-CN" altLang="en-US" sz="3600" b="1" dirty="0">
                <a:sym typeface="+mn-ea"/>
              </a:rPr>
              <a:t>，这就需要把几个相同的电池连在一起使用，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连在一起使用的几个电池就叫做</a:t>
            </a:r>
            <a:r>
              <a:rPr lang="zh-CN" alt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电池组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700020" y="764540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740" y="4436745"/>
            <a:ext cx="4356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电池组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155825" y="4509135"/>
            <a:ext cx="904240" cy="1800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34690" y="4232910"/>
            <a:ext cx="2108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电池串联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9935" y="5156835"/>
            <a:ext cx="2108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电池并联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9935" y="5938520"/>
            <a:ext cx="2108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电池混联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/>
      <p:bldP spid="3" grpId="0" animBg="1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一、串联</a:t>
            </a:r>
            <a:r>
              <a:rPr lang="zh-CN" altLang="en-US" sz="3600" b="1" dirty="0">
                <a:sym typeface="+mn-ea"/>
              </a:rPr>
              <a:t>电池组</a:t>
            </a:r>
            <a:r>
              <a:rPr lang="zh-CN" altLang="en-US" sz="3600" b="1" dirty="0">
                <a:sym typeface="+mn-ea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560" y="1917065"/>
            <a:ext cx="9133205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实际中，由于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单个电池的电动势偏低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不能满足负载额定电压的实际要求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但电流满足实际需求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，这时就可以将多个电池串联起来使用，称为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串联电池组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。 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6150" name="Picture 5" descr="E:\2011年发稿\教材电子课件\电工基础课电子课件（9.15完成）\电工基础电子课件（bj1010）\电工基础-B02-9050-电工高级工11版\2-14.T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13" y="4580580"/>
            <a:ext cx="5541934" cy="22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79705" y="692785"/>
            <a:ext cx="4320540" cy="3816350"/>
          </a:xfrm>
          <a:prstGeom prst="wedgeRoundRectCallout">
            <a:avLst>
              <a:gd name="adj1" fmla="val 48985"/>
              <a:gd name="adj2" fmla="val 72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适用于：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单个电池的电动势不能满足负载实际需求，但电流满足实际需求，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1276350"/>
            <a:ext cx="8745220" cy="458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899795" y="404495"/>
            <a:ext cx="7047230" cy="567118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7" grpId="0" animBg="1"/>
      <p:bldP spid="6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一、</a:t>
            </a:r>
            <a:r>
              <a:rPr lang="zh-CN" altLang="en-US" sz="3600" b="1" dirty="0">
                <a:sym typeface="+mn-ea"/>
              </a:rPr>
              <a:t>串联电池组</a:t>
            </a:r>
            <a:r>
              <a:rPr lang="zh-CN" altLang="en-US" sz="3600" b="1" dirty="0">
                <a:sym typeface="+mn-ea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6150" name="Picture 5" descr="E:\2011年发稿\教材电子课件\电工基础课电子课件（9.15完成）\电工基础电子课件（bj1010）\电工基础-B02-9050-电工高级工11版\2-14.T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5541645" cy="161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标注 2"/>
          <p:cNvSpPr/>
          <p:nvPr/>
        </p:nvSpPr>
        <p:spPr>
          <a:xfrm>
            <a:off x="0" y="2686050"/>
            <a:ext cx="3956050" cy="4669155"/>
          </a:xfrm>
          <a:prstGeom prst="wedgeRectCallout">
            <a:avLst>
              <a:gd name="adj1" fmla="val 70834"/>
              <a:gd name="adj2" fmla="val -5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设串联电池组中每个电池的电动势都是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</a:t>
            </a:r>
            <a:r>
              <a: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，内阻都是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则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个电池串联电池组的总电动势和总内阻分别为：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dirty="0"/>
          </a:p>
          <a:p>
            <a:pPr algn="ctr"/>
            <a:endParaRPr lang="zh-CN" altLang="en-US"/>
          </a:p>
        </p:txBody>
      </p:sp>
      <p:grpSp>
        <p:nvGrpSpPr>
          <p:cNvPr id="1028" name="组合 10"/>
          <p:cNvGrpSpPr/>
          <p:nvPr/>
        </p:nvGrpSpPr>
        <p:grpSpPr bwMode="auto">
          <a:xfrm>
            <a:off x="828040" y="5348638"/>
            <a:ext cx="2251710" cy="1396299"/>
            <a:chOff x="3798895" y="2831244"/>
            <a:chExt cx="1621474" cy="943105"/>
          </a:xfrm>
        </p:grpSpPr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3798895" y="2831244"/>
              <a:ext cx="1548766" cy="35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p>
              <a:r>
                <a:rPr lang="en-US" altLang="zh-CN"/>
                <a:t> </a:t>
              </a:r>
              <a:r>
                <a:rPr lang="en-US" altLang="zh-CN" sz="2800" i="1">
                  <a:latin typeface="Times New Roman" panose="02020603050405020304" pitchFamily="18" charset="0"/>
                </a:rPr>
                <a:t>E</a:t>
              </a:r>
              <a:r>
                <a:rPr lang="zh-CN" altLang="en-US" sz="2800" baseline="-25000">
                  <a:latin typeface="Times New Roman" panose="02020603050405020304" pitchFamily="18" charset="0"/>
                </a:rPr>
                <a:t>总</a:t>
              </a:r>
              <a:r>
                <a:rPr lang="zh-CN" altLang="en-US" sz="2800">
                  <a:latin typeface="Times New Roman" panose="02020603050405020304" pitchFamily="18" charset="0"/>
                </a:rPr>
                <a:t>＝</a:t>
              </a:r>
              <a:r>
                <a:rPr lang="en-US" altLang="zh-CN" sz="2800" i="1">
                  <a:latin typeface="Times New Roman" panose="02020603050405020304" pitchFamily="18" charset="0"/>
                </a:rPr>
                <a:t>nE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0</a:t>
              </a:r>
              <a:endParaRPr lang="en-US" altLang="zh-CN" sz="28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20"/>
            <p:cNvSpPr>
              <a:spLocks noChangeArrowheads="1"/>
            </p:cNvSpPr>
            <p:nvPr/>
          </p:nvSpPr>
          <p:spPr bwMode="auto">
            <a:xfrm>
              <a:off x="3940183" y="3421794"/>
              <a:ext cx="1480186" cy="35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p>
              <a:r>
                <a:rPr lang="en-US" altLang="zh-CN" dirty="0"/>
                <a:t> 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r</a:t>
              </a:r>
              <a:r>
                <a:rPr lang="zh-CN" altLang="en-US" sz="2800" baseline="-25000" dirty="0">
                  <a:latin typeface="Times New Roman" panose="02020603050405020304" pitchFamily="18" charset="0"/>
                </a:rPr>
                <a:t>总</a:t>
              </a:r>
              <a:r>
                <a:rPr lang="zh-CN" altLang="en-US" sz="2800" dirty="0">
                  <a:latin typeface="Times New Roman" panose="02020603050405020304" pitchFamily="18" charset="0"/>
                </a:rPr>
                <a:t>＝</a:t>
              </a:r>
              <a:r>
                <a:rPr lang="en-US" altLang="zh-CN" sz="2800" i="1" dirty="0">
                  <a:latin typeface="Times New Roman" panose="02020603050405020304" pitchFamily="18" charset="0"/>
                </a:rPr>
                <a:t>n r</a:t>
              </a:r>
              <a:r>
                <a:rPr lang="en-US" altLang="zh-CN" sz="2800" baseline="-25000" dirty="0">
                  <a:latin typeface="Times New Roman" panose="02020603050405020304" pitchFamily="18" charset="0"/>
                </a:rPr>
                <a:t>0</a:t>
              </a:r>
              <a:endParaRPr lang="en-US" altLang="zh-CN" sz="2800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圆角矩形标注 3"/>
          <p:cNvSpPr/>
          <p:nvPr/>
        </p:nvSpPr>
        <p:spPr>
          <a:xfrm>
            <a:off x="5507990" y="4076700"/>
            <a:ext cx="3564890" cy="2733675"/>
          </a:xfrm>
          <a:prstGeom prst="wedgeRoundRectCallout">
            <a:avLst>
              <a:gd name="adj1" fmla="val -70235"/>
              <a:gd name="adj2" fmla="val -107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串联电池组所能提供的电流为 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en-US" altLang="en-US" dirty="0"/>
          </a:p>
          <a:p>
            <a:pPr algn="ctr"/>
            <a:endParaRPr lang="zh-CN" alt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6289675" y="5240020"/>
          <a:ext cx="2017395" cy="11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" imgW="698500" imgH="393700" progId="Equation.DSMT4">
                  <p:embed/>
                </p:oleObj>
              </mc:Choice>
              <mc:Fallback>
                <p:oleObj name="Equation" r:id="rId2" imgW="698500" imgH="393700" progId="Equation.DSMT4">
                  <p:embed/>
                  <p:pic>
                    <p:nvPicPr>
                      <p:cNvPr id="0" name="图片 7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5240020"/>
                        <a:ext cx="2017395" cy="1134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一、</a:t>
            </a:r>
            <a:r>
              <a:rPr lang="zh-CN" altLang="en-US" sz="3600" b="1" dirty="0">
                <a:sym typeface="+mn-ea"/>
              </a:rPr>
              <a:t>串联电池组</a:t>
            </a:r>
            <a:r>
              <a:rPr lang="zh-CN" altLang="en-US" sz="3600" b="1" dirty="0">
                <a:sym typeface="+mn-ea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560" y="1917065"/>
            <a:ext cx="9133205" cy="5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844675"/>
            <a:ext cx="1353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注意：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7940" y="2689225"/>
            <a:ext cx="9248775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1、电池串联单个电池的电流必须满足实际需求。</a:t>
            </a:r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（</a:t>
            </a:r>
            <a:r>
              <a:rPr lang="en-US" alt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I</a:t>
            </a:r>
            <a:r>
              <a:rPr lang="zh-CN" alt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电池</a:t>
            </a:r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zh-CN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b="1" baseline="-25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负载</a:t>
            </a:r>
            <a:r>
              <a:rPr lang="zh-C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" y="4509135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、电池串联时最好不要新旧电池混用。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7940" y="5229225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、电池串联时最好反串。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" y="3749040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、电池串联时电流不等的电池不能相串。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/>
      <p:bldP spid="3" grpId="0"/>
      <p:bldP spid="6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二、并联</a:t>
            </a:r>
            <a:r>
              <a:rPr lang="zh-CN" altLang="en-US" sz="3600" b="1" dirty="0">
                <a:sym typeface="+mn-ea"/>
              </a:rPr>
              <a:t>电池组</a:t>
            </a:r>
            <a:r>
              <a:rPr lang="zh-CN" altLang="en-US" sz="3600" b="1" dirty="0">
                <a:sym typeface="+mn-ea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-36830" y="1844675"/>
            <a:ext cx="9133205" cy="30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实际中，当单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个电池的电动势能满足实际需求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，而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电流不满足实际需求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（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单个电池的输出电流小于实际负载要求的电流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）这时就需要将多个电池并联起来使用，称为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并联电池组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。 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9220" name="Picture 5" descr="E:\2011年发稿\教材电子课件\电工基础课电子课件（9.15完成）\电工基础电子课件（bj1010）\电工基础-B02-9050-电工高级工11版\2-15.t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7" y="4940093"/>
            <a:ext cx="8027895" cy="19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79705" y="692785"/>
            <a:ext cx="4320540" cy="3816350"/>
          </a:xfrm>
          <a:prstGeom prst="wedgeRoundRectCallout">
            <a:avLst>
              <a:gd name="adj1" fmla="val 54365"/>
              <a:gd name="adj2" fmla="val 76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适用于：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单个电池的电流不能满足负载实际需求，但电动势满足实际需求，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36270" y="1042035"/>
            <a:ext cx="8317230" cy="5230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7" grpId="0" bldLvl="0" animBg="1"/>
      <p:bldP spid="6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5" descr="E:\2011年发稿\教材电子课件\电工基础课电子课件（9.15完成）\电工基础电子课件（bj1010）\电工基础-B02-9050-电工高级工11版\2-15.t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2" y="1844468"/>
            <a:ext cx="8027895" cy="19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二、并联电池组：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0" y="2686050"/>
            <a:ext cx="3956050" cy="4669155"/>
          </a:xfrm>
          <a:prstGeom prst="wedgeRectCallout">
            <a:avLst>
              <a:gd name="adj1" fmla="val 70834"/>
              <a:gd name="adj2" fmla="val -5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设如图并联电池组中每个电池的电动势都是E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，内阻都是r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，则并联电池组的总电动势和内阻为：</a:t>
            </a:r>
            <a:endParaRPr lang="en-US" sz="2800" dirty="0"/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dirty="0"/>
          </a:p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5507990" y="4076700"/>
            <a:ext cx="3564890" cy="2733675"/>
          </a:xfrm>
          <a:prstGeom prst="wedgeRoundRectCallout">
            <a:avLst>
              <a:gd name="adj1" fmla="val -70235"/>
              <a:gd name="adj2" fmla="val -107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混联电池组所能提供的电流为 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endParaRPr lang="en-US" altLang="en-US" dirty="0"/>
          </a:p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99465" y="5372735"/>
            <a:ext cx="1899920" cy="1240790"/>
            <a:chOff x="1258" y="7668"/>
            <a:chExt cx="2992" cy="1954"/>
          </a:xfrm>
        </p:grpSpPr>
        <p:sp>
          <p:nvSpPr>
            <p:cNvPr id="2054" name="Rectangle 18"/>
            <p:cNvSpPr>
              <a:spLocks noChangeArrowheads="1"/>
            </p:cNvSpPr>
            <p:nvPr/>
          </p:nvSpPr>
          <p:spPr bwMode="auto">
            <a:xfrm>
              <a:off x="1258" y="7668"/>
              <a:ext cx="2993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p>
              <a:r>
                <a:rPr lang="en-US" altLang="zh-CN" sz="2800" i="1">
                  <a:latin typeface="Times New Roman" panose="02020603050405020304" pitchFamily="18" charset="0"/>
                </a:rPr>
                <a:t>E</a:t>
              </a:r>
              <a:r>
                <a:rPr lang="zh-CN" altLang="en-US" sz="2800" i="1" baseline="-25000">
                  <a:latin typeface="Times New Roman" panose="02020603050405020304" pitchFamily="18" charset="0"/>
                </a:rPr>
                <a:t>总</a:t>
              </a:r>
              <a:r>
                <a:rPr lang="zh-CN" altLang="en-US" sz="2800">
                  <a:latin typeface="Times New Roman" panose="02020603050405020304" pitchFamily="18" charset="0"/>
                </a:rPr>
                <a:t>＝</a:t>
              </a:r>
              <a:r>
                <a:rPr lang="en-US" altLang="zh-CN" sz="2800" i="1">
                  <a:latin typeface="Times New Roman" panose="02020603050405020304" pitchFamily="18" charset="0"/>
                </a:rPr>
                <a:t>E</a:t>
              </a:r>
              <a:r>
                <a:rPr lang="en-US" altLang="zh-CN" sz="2800" i="1" baseline="-25000">
                  <a:latin typeface="Times New Roman" panose="02020603050405020304" pitchFamily="18" charset="0"/>
                </a:rPr>
                <a:t>0</a:t>
              </a:r>
              <a:endParaRPr lang="en-US" altLang="zh-CN" sz="28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1258" y="8688"/>
              <a:ext cx="2993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p>
              <a:r>
                <a:rPr lang="en-US" altLang="zh-CN" sz="2800" i="1">
                  <a:latin typeface="Times New Roman" panose="02020603050405020304" pitchFamily="18" charset="0"/>
                </a:rPr>
                <a:t>r</a:t>
              </a:r>
              <a:r>
                <a:rPr lang="zh-CN" altLang="en-US" sz="2800" i="1" baseline="-25000">
                  <a:latin typeface="Times New Roman" panose="02020603050405020304" pitchFamily="18" charset="0"/>
                </a:rPr>
                <a:t>总</a:t>
              </a:r>
              <a:r>
                <a:rPr lang="zh-CN" altLang="en-US" sz="2800">
                  <a:latin typeface="Times New Roman" panose="02020603050405020304" pitchFamily="18" charset="0"/>
                </a:rPr>
                <a:t>＝</a:t>
              </a:r>
              <a:r>
                <a:rPr lang="en-US" altLang="zh-CN" sz="2800">
                  <a:latin typeface="Times New Roman" panose="02020603050405020304" pitchFamily="18" charset="0"/>
                </a:rPr>
                <a:t>r</a:t>
              </a:r>
              <a:r>
                <a:rPr lang="en-US" altLang="zh-CN" sz="2800" i="1" baseline="-25000">
                  <a:latin typeface="Times New Roman" panose="02020603050405020304" pitchFamily="18" charset="0"/>
                </a:rPr>
                <a:t>0</a:t>
              </a:r>
              <a:r>
                <a:rPr lang="en-US" altLang="zh-CN" sz="2800" i="1">
                  <a:latin typeface="Times New Roman" panose="02020603050405020304" pitchFamily="18" charset="0"/>
                </a:rPr>
                <a:t>/n</a:t>
              </a:r>
              <a:endParaRPr lang="en-US" altLang="zh-CN" sz="2800" i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63590" y="5271770"/>
          <a:ext cx="2106295" cy="127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711200" imgH="431800" progId="Equation.KSEE3">
                  <p:embed/>
                </p:oleObj>
              </mc:Choice>
              <mc:Fallback>
                <p:oleObj name="" r:id="rId2" imgW="7112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63590" y="5271770"/>
                        <a:ext cx="2106295" cy="127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129338"/>
            <a:ext cx="5048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3" name="Picture 3" descr="00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6129338"/>
            <a:ext cx="53975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4" name="Picture 4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6129338"/>
            <a:ext cx="5032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2016125" y="728663"/>
            <a:ext cx="5003800" cy="6451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本章教学目标及要求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481286" name="Group 6"/>
          <p:cNvGrpSpPr/>
          <p:nvPr/>
        </p:nvGrpSpPr>
        <p:grpSpPr bwMode="auto">
          <a:xfrm>
            <a:off x="755650" y="1196975"/>
            <a:ext cx="7488238" cy="4573588"/>
            <a:chOff x="476" y="754"/>
            <a:chExt cx="4718" cy="2881"/>
          </a:xfrm>
        </p:grpSpPr>
        <p:grpSp>
          <p:nvGrpSpPr>
            <p:cNvPr id="481287" name="Group 7"/>
            <p:cNvGrpSpPr/>
            <p:nvPr/>
          </p:nvGrpSpPr>
          <p:grpSpPr bwMode="auto">
            <a:xfrm>
              <a:off x="476" y="754"/>
              <a:ext cx="130" cy="2881"/>
              <a:chOff x="453" y="1162"/>
              <a:chExt cx="136" cy="1769"/>
            </a:xfrm>
          </p:grpSpPr>
          <p:sp>
            <p:nvSpPr>
              <p:cNvPr id="481288" name="Rectangle 8"/>
              <p:cNvSpPr>
                <a:spLocks noChangeArrowheads="1"/>
              </p:cNvSpPr>
              <p:nvPr/>
            </p:nvSpPr>
            <p:spPr bwMode="auto">
              <a:xfrm>
                <a:off x="476" y="1230"/>
                <a:ext cx="91" cy="16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89" name="Rectangle 9"/>
              <p:cNvSpPr>
                <a:spLocks noChangeArrowheads="1"/>
              </p:cNvSpPr>
              <p:nvPr/>
            </p:nvSpPr>
            <p:spPr bwMode="auto">
              <a:xfrm>
                <a:off x="453" y="1162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0" name="Rectangle 10"/>
              <p:cNvSpPr>
                <a:spLocks noChangeArrowheads="1"/>
              </p:cNvSpPr>
              <p:nvPr/>
            </p:nvSpPr>
            <p:spPr bwMode="auto">
              <a:xfrm>
                <a:off x="453" y="2863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81291" name="Group 11"/>
            <p:cNvGrpSpPr/>
            <p:nvPr/>
          </p:nvGrpSpPr>
          <p:grpSpPr bwMode="auto">
            <a:xfrm>
              <a:off x="5064" y="754"/>
              <a:ext cx="130" cy="2881"/>
              <a:chOff x="5261" y="1230"/>
              <a:chExt cx="136" cy="1769"/>
            </a:xfrm>
          </p:grpSpPr>
          <p:sp>
            <p:nvSpPr>
              <p:cNvPr id="481292" name="Rectangle 12"/>
              <p:cNvSpPr>
                <a:spLocks noChangeArrowheads="1"/>
              </p:cNvSpPr>
              <p:nvPr/>
            </p:nvSpPr>
            <p:spPr bwMode="auto">
              <a:xfrm>
                <a:off x="5284" y="1298"/>
                <a:ext cx="91" cy="16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3" name="Rectangle 13"/>
              <p:cNvSpPr>
                <a:spLocks noChangeArrowheads="1"/>
              </p:cNvSpPr>
              <p:nvPr/>
            </p:nvSpPr>
            <p:spPr bwMode="auto">
              <a:xfrm>
                <a:off x="5261" y="1230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294" name="Rectangle 14"/>
              <p:cNvSpPr>
                <a:spLocks noChangeArrowheads="1"/>
              </p:cNvSpPr>
              <p:nvPr/>
            </p:nvSpPr>
            <p:spPr bwMode="auto">
              <a:xfrm>
                <a:off x="5261" y="2931"/>
                <a:ext cx="136" cy="68"/>
              </a:xfrm>
              <a:prstGeom prst="rect">
                <a:avLst/>
              </a:prstGeom>
              <a:solidFill>
                <a:srgbClr val="8636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295" name="Rectangle 15"/>
            <p:cNvSpPr>
              <a:spLocks noChangeArrowheads="1"/>
            </p:cNvSpPr>
            <p:nvPr/>
          </p:nvSpPr>
          <p:spPr bwMode="auto">
            <a:xfrm>
              <a:off x="585" y="902"/>
              <a:ext cx="4501" cy="258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6950" y="1492885"/>
            <a:ext cx="7040245" cy="3418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Arial" panose="020B0604020202020204" pitchFamily="34" charset="0"/>
                <a:sym typeface="+mn-ea"/>
              </a:rPr>
              <a:t>      </a:t>
            </a:r>
            <a:endParaRPr lang="en-US" altLang="zh-CN">
              <a:latin typeface="Arial" panose="020B0604020202020204" pitchFamily="34" charset="0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掌握用支路电流法解复杂直流电路。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掌握电桥电路的组成、条件、结论、应用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6.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初步了解常用电池的参数及使用。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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ldLvl="0" animBg="1"/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二、</a:t>
            </a:r>
            <a:r>
              <a:rPr lang="zh-CN" altLang="en-US" sz="3600" b="1" dirty="0">
                <a:sym typeface="+mn-ea"/>
              </a:rPr>
              <a:t>并联电池组：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560" y="1917065"/>
            <a:ext cx="9133205" cy="5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844675"/>
            <a:ext cx="1353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注意：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7940" y="2689225"/>
            <a:ext cx="924877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1、电池并联不允许电动势不相等的电池并联。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" y="4509135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、电池并联时最好不要新旧电池混用。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599180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、电池并联时不允许反并。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/>
      <p:bldP spid="3" grpId="0"/>
      <p:bldP spid="6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467360" y="126873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三、混联</a:t>
            </a:r>
            <a:r>
              <a:rPr lang="zh-CN" altLang="en-US" sz="3600" b="1" dirty="0">
                <a:sym typeface="+mn-ea"/>
              </a:rPr>
              <a:t>电池组</a:t>
            </a:r>
            <a:r>
              <a:rPr lang="zh-CN" altLang="en-US" sz="3600" b="1" dirty="0">
                <a:sym typeface="+mn-ea"/>
              </a:rPr>
              <a:t>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2699385" y="620395"/>
            <a:ext cx="25031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电池组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-36830" y="1844675"/>
            <a:ext cx="913320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实际中当需要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电源的电压较高且电流较大时，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就会采用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混联电池组。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12293" name="Picture 6" descr="E:\2011年发稿\教材电子课件\电工基础课电子课件（9.15完成）\电工基础电子课件（bj1010）\电工基础-B02-9050-电工高级工11版\2Z16.tif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72" y="4076958"/>
            <a:ext cx="62833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179705" y="692785"/>
            <a:ext cx="4320540" cy="3816350"/>
          </a:xfrm>
          <a:prstGeom prst="wedgeRoundRectCallout">
            <a:avLst>
              <a:gd name="adj1" fmla="val 54365"/>
              <a:gd name="adj2" fmla="val 76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适用于：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单个电池的电动势、电流均不能满足负载实际需求。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50" y="652463"/>
            <a:ext cx="8115300" cy="517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2" grpId="0" bldLvl="0" animBg="1"/>
      <p:bldP spid="61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-36195" y="1170940"/>
            <a:ext cx="4029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ym typeface="+mn-ea"/>
              </a:rPr>
              <a:t>计算步骤：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488" name="TextBox 3"/>
          <p:cNvSpPr txBox="1"/>
          <p:nvPr/>
        </p:nvSpPr>
        <p:spPr>
          <a:xfrm>
            <a:off x="1043940" y="496570"/>
            <a:ext cx="71767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电路中各点电位的计算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560" y="1917065"/>
            <a:ext cx="9133205" cy="5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p>
            <a:pPr indent="628650">
              <a:lnSpc>
                <a:spcPct val="100000"/>
              </a:lnSpc>
              <a:tabLst>
                <a:tab pos="723900" algn="l"/>
              </a:tabLst>
            </a:pP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771015"/>
            <a:ext cx="924877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1、确定参考点。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2225" y="3644900"/>
            <a:ext cx="435673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、列计算式：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324735"/>
            <a:ext cx="9347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、确定从待求电位点至参考点的路径绕行方向。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641350" y="4580890"/>
            <a:ext cx="474345" cy="15843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09345" y="4274820"/>
            <a:ext cx="22879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对电阻而言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380740" y="4106545"/>
            <a:ext cx="387985" cy="935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51910" y="3909695"/>
            <a:ext cx="322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电流方向与路径绕行方向一致</a:t>
            </a:r>
            <a:endParaRPr lang="zh-CN" altLang="en-US" b="1"/>
          </a:p>
        </p:txBody>
      </p:sp>
      <p:sp>
        <p:nvSpPr>
          <p:cNvPr id="9" name="右箭头 8"/>
          <p:cNvSpPr/>
          <p:nvPr/>
        </p:nvSpPr>
        <p:spPr>
          <a:xfrm>
            <a:off x="7235825" y="4076700"/>
            <a:ext cx="5041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955915" y="3815080"/>
            <a:ext cx="11144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取正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7465" y="4825365"/>
            <a:ext cx="350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电流方向与路径绕行方向不一致</a:t>
            </a:r>
            <a:endParaRPr lang="zh-CN" altLang="en-US" b="1"/>
          </a:p>
        </p:txBody>
      </p:sp>
      <p:sp>
        <p:nvSpPr>
          <p:cNvPr id="13" name="右箭头 12"/>
          <p:cNvSpPr/>
          <p:nvPr/>
        </p:nvSpPr>
        <p:spPr>
          <a:xfrm>
            <a:off x="7235825" y="4921250"/>
            <a:ext cx="5041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939405" y="4659630"/>
            <a:ext cx="11144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取负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2835" y="5836920"/>
            <a:ext cx="22879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对电源而言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403600" y="5668010"/>
            <a:ext cx="387985" cy="935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66185" y="5446395"/>
            <a:ext cx="364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路径绕行方向从电源正极绕到负极</a:t>
            </a:r>
            <a:endParaRPr lang="zh-CN" altLang="en-US" b="1"/>
          </a:p>
        </p:txBody>
      </p:sp>
      <p:sp>
        <p:nvSpPr>
          <p:cNvPr id="18" name="右箭头 17"/>
          <p:cNvSpPr/>
          <p:nvPr/>
        </p:nvSpPr>
        <p:spPr>
          <a:xfrm>
            <a:off x="7362825" y="5567045"/>
            <a:ext cx="5041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939405" y="5305425"/>
            <a:ext cx="11144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取正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49675" y="6434455"/>
            <a:ext cx="364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路径绕行方向从电源负极绕到正极</a:t>
            </a:r>
            <a:endParaRPr lang="zh-CN" altLang="en-US" b="1"/>
          </a:p>
        </p:txBody>
      </p:sp>
      <p:sp>
        <p:nvSpPr>
          <p:cNvPr id="21" name="右箭头 20"/>
          <p:cNvSpPr/>
          <p:nvPr/>
        </p:nvSpPr>
        <p:spPr>
          <a:xfrm>
            <a:off x="7346315" y="6555105"/>
            <a:ext cx="5041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922895" y="6293485"/>
            <a:ext cx="11144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取负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16510" y="2954020"/>
            <a:ext cx="905383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</a:t>
            </a: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、确定电路中实际电流的方向并计算出大小。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560" y="-83185"/>
            <a:ext cx="5608320" cy="2143760"/>
            <a:chOff x="56" y="-131"/>
            <a:chExt cx="8832" cy="3376"/>
          </a:xfrm>
        </p:grpSpPr>
        <p:sp>
          <p:nvSpPr>
            <p:cNvPr id="24" name="圆角矩形标注 23"/>
            <p:cNvSpPr/>
            <p:nvPr/>
          </p:nvSpPr>
          <p:spPr>
            <a:xfrm>
              <a:off x="56" y="-131"/>
              <a:ext cx="8832" cy="3376"/>
            </a:xfrm>
            <a:prstGeom prst="wedgeRoundRectCallout">
              <a:avLst>
                <a:gd name="adj1" fmla="val -4834"/>
                <a:gd name="adj2" fmla="val 54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33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anose="02010509060101010101" pitchFamily="49" charset="-122"/>
                </a:rPr>
                <a:t>大地、特定元器件汇集点、金属外壳、特殊指定。</a:t>
              </a:r>
              <a:endPara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endParaRPr>
            </a:p>
            <a:p>
              <a:pPr algn="ctr"/>
              <a:r>
                <a:rPr lang="en-US" altLang="zh-CN" sz="3300" b="1" dirty="0">
                  <a:sym typeface="+mn-ea"/>
                </a:rPr>
                <a:t>      </a:t>
              </a:r>
              <a:r>
                <a:rPr lang="zh-CN" altLang="en-US" sz="33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隶书" panose="02010509060101010101" pitchFamily="49" charset="-122"/>
                  <a:sym typeface="+mn-ea"/>
                </a:rPr>
                <a:t>             </a:t>
              </a:r>
              <a:r>
                <a:rPr lang="en-US" altLang="zh-CN" sz="3300" b="1" dirty="0">
                  <a:sym typeface="+mn-ea"/>
                </a:rPr>
                <a:t>   </a:t>
              </a:r>
              <a:r>
                <a:rPr lang="zh-CN" altLang="en-US" sz="3300" b="1" dirty="0">
                  <a:sym typeface="+mn-ea"/>
                </a:rPr>
                <a:t>、</a:t>
              </a:r>
              <a:r>
                <a:rPr lang="en-US" altLang="zh-CN" sz="3300" b="1" dirty="0">
                  <a:sym typeface="+mn-ea"/>
                </a:rPr>
                <a:t>      </a:t>
              </a:r>
              <a:r>
                <a:rPr lang="zh-CN" altLang="en-US" sz="3300" b="1" dirty="0">
                  <a:sym typeface="+mn-ea"/>
                </a:rPr>
                <a:t>、</a:t>
              </a:r>
              <a:r>
                <a:rPr lang="en-US" altLang="zh-CN" sz="3300" b="1" dirty="0">
                  <a:sym typeface="+mn-ea"/>
                </a:rPr>
                <a:t>GND</a:t>
              </a:r>
              <a:endParaRPr lang="en-US" altLang="zh-C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952" y="1998"/>
              <a:ext cx="660" cy="580"/>
              <a:chOff x="4025" y="5129"/>
              <a:chExt cx="908" cy="838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4465" y="5129"/>
                <a:ext cx="14" cy="611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025" y="5740"/>
                <a:ext cx="908" cy="0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139" y="5853"/>
                <a:ext cx="680" cy="0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252" y="5967"/>
                <a:ext cx="454" cy="0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3587" y="2146"/>
              <a:ext cx="436" cy="295"/>
              <a:chOff x="4025" y="5129"/>
              <a:chExt cx="908" cy="611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4465" y="5129"/>
                <a:ext cx="14" cy="611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4025" y="5740"/>
                <a:ext cx="908" cy="0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圆角矩形标注 34"/>
          <p:cNvSpPr/>
          <p:nvPr/>
        </p:nvSpPr>
        <p:spPr>
          <a:xfrm>
            <a:off x="4067810" y="454660"/>
            <a:ext cx="4970145" cy="1821815"/>
          </a:xfrm>
          <a:prstGeom prst="wedgeRoundRectCallout">
            <a:avLst>
              <a:gd name="adj1" fmla="val -25889"/>
              <a:gd name="adj2" fmla="val 71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路径选取最短、元件最少、计算量最小。电位的高低与路径的选择无关。</a:t>
            </a:r>
            <a:endParaRPr lang="zh-CN" altLang="en-US" sz="3200" b="1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-36195" y="168910"/>
            <a:ext cx="4443730" cy="3044190"/>
          </a:xfrm>
          <a:prstGeom prst="wedgeRoundRectCallout">
            <a:avLst>
              <a:gd name="adj1" fmla="val 85910"/>
              <a:gd name="adj2" fmla="val 51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3300" b="1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方向：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简单电路电源正极流出负极流入；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复杂电路电流方向以参考方向为准。</a:t>
            </a:r>
            <a:endParaRPr lang="zh-CN" altLang="en-US" sz="33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8335" y="3098165"/>
            <a:ext cx="3762375" cy="155257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3783330"/>
            <a:ext cx="3762375" cy="155257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4509135"/>
            <a:ext cx="3762375" cy="150495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5" y="5349875"/>
            <a:ext cx="3762375" cy="150495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484" grpId="0"/>
      <p:bldP spid="3" grpId="0"/>
      <p:bldP spid="6" grpId="0"/>
      <p:bldP spid="4" grpId="0"/>
      <p:bldP spid="7" grpId="0"/>
      <p:bldP spid="15" grpId="0"/>
      <p:bldP spid="23" grpId="0"/>
      <p:bldP spid="5" grpId="0" animBg="1"/>
      <p:bldP spid="2" grpId="0" animBg="1"/>
      <p:bldP spid="8" grpId="0"/>
      <p:bldP spid="9" grpId="0" animBg="1"/>
      <p:bldP spid="10" grpId="0"/>
      <p:bldP spid="12" grpId="0"/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35" grpId="0" animBg="1"/>
      <p:bldP spid="35" grpId="1" animBg="1"/>
      <p:bldP spid="36" grpId="0" bldLvl="0" animBg="1"/>
      <p:bldP spid="36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1613535" y="620395"/>
            <a:ext cx="6419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电路中各点电位的计算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8267" y="1484825"/>
            <a:ext cx="88233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zh-CN" altLang="en-US" sz="3200" b="1" dirty="0" smtClean="0">
                <a:solidFill>
                  <a:schemeClr val="tx2"/>
                </a:solidFill>
              </a:rPr>
              <a:t>例</a:t>
            </a:r>
            <a:r>
              <a:rPr lang="en-US" altLang="zh-CN" sz="3200" b="1" dirty="0" smtClean="0">
                <a:solidFill>
                  <a:schemeClr val="tx2"/>
                </a:solidFill>
              </a:rPr>
              <a:t>1</a:t>
            </a:r>
            <a:r>
              <a:rPr lang="zh-CN" altLang="en-US" sz="3200" b="1" dirty="0" smtClean="0">
                <a:solidFill>
                  <a:schemeClr val="tx2"/>
                </a:solidFill>
              </a:rPr>
              <a:t>：</a:t>
            </a:r>
            <a:r>
              <a:rPr lang="zh-CN" altLang="en-US" sz="3200" b="1" dirty="0" smtClean="0"/>
              <a:t>如图所</a:t>
            </a:r>
            <a:r>
              <a:rPr lang="zh-CN" altLang="en-US" sz="3200" b="1" dirty="0"/>
              <a:t>示电路，已知：</a:t>
            </a:r>
            <a:r>
              <a:rPr lang="zh-CN" altLang="en-US" sz="3200" b="1" i="1" dirty="0">
                <a:cs typeface="Times New Roman" panose="02020603050405020304" pitchFamily="18" charset="0"/>
              </a:rPr>
              <a:t>E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1 </a:t>
            </a:r>
            <a:r>
              <a:rPr lang="zh-CN" altLang="en-US" sz="3200" b="1" dirty="0">
                <a:sym typeface="Symbol" panose="05050102010706020507" pitchFamily="18" charset="2"/>
              </a:rPr>
              <a:t> </a:t>
            </a:r>
            <a:r>
              <a:rPr lang="zh-CN" altLang="en-US" sz="3200" b="1" dirty="0">
                <a:cs typeface="Times New Roman" panose="02020603050405020304" pitchFamily="18" charset="0"/>
              </a:rPr>
              <a:t>45 V</a:t>
            </a:r>
            <a:r>
              <a:rPr lang="zh-CN" altLang="en-US" sz="3200" b="1" dirty="0"/>
              <a:t>，</a:t>
            </a:r>
            <a:r>
              <a:rPr lang="zh-CN" altLang="en-US" sz="3200" b="1" i="1" dirty="0">
                <a:cs typeface="Times New Roman" panose="02020603050405020304" pitchFamily="18" charset="0"/>
              </a:rPr>
              <a:t>E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2 </a:t>
            </a:r>
            <a:r>
              <a:rPr lang="zh-CN" altLang="en-US" sz="3200" b="1" dirty="0">
                <a:sym typeface="Symbol" panose="05050102010706020507" pitchFamily="18" charset="2"/>
              </a:rPr>
              <a:t> </a:t>
            </a:r>
            <a:r>
              <a:rPr lang="zh-CN" altLang="en-US" sz="3200" b="1" dirty="0">
                <a:cs typeface="Times New Roman" panose="02020603050405020304" pitchFamily="18" charset="0"/>
              </a:rPr>
              <a:t>12 V</a:t>
            </a:r>
            <a:r>
              <a:rPr lang="zh-CN" altLang="en-US" sz="3200" b="1" dirty="0"/>
              <a:t>，电源内阻忽略不计；</a:t>
            </a:r>
            <a:r>
              <a:rPr lang="zh-CN" altLang="en-US" sz="3200" b="1" i="1" dirty="0">
                <a:cs typeface="Times New Roman" panose="02020603050405020304" pitchFamily="18" charset="0"/>
              </a:rPr>
              <a:t>R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1 </a:t>
            </a:r>
            <a:r>
              <a:rPr lang="zh-CN" altLang="en-US" sz="3200" b="1" dirty="0">
                <a:sym typeface="Symbol" panose="05050102010706020507" pitchFamily="18" charset="2"/>
              </a:rPr>
              <a:t></a:t>
            </a:r>
            <a:r>
              <a:rPr lang="zh-CN" altLang="en-US" sz="3200" b="1" dirty="0"/>
              <a:t> </a:t>
            </a:r>
            <a:r>
              <a:rPr lang="zh-CN" altLang="en-US" sz="3200" b="1" dirty="0">
                <a:cs typeface="Times New Roman" panose="02020603050405020304" pitchFamily="18" charset="0"/>
              </a:rPr>
              <a:t>5 </a:t>
            </a:r>
            <a:r>
              <a:rPr lang="zh-CN" altLang="en-US" sz="3200" b="1" dirty="0">
                <a:sym typeface="Symbol" panose="05050102010706020507" pitchFamily="18" charset="2"/>
              </a:rPr>
              <a:t></a:t>
            </a:r>
            <a:r>
              <a:rPr lang="zh-CN" altLang="en-US" sz="3200" b="1" dirty="0"/>
              <a:t> ，</a:t>
            </a:r>
            <a:r>
              <a:rPr lang="zh-CN" altLang="en-US" sz="3200" b="1" i="1" dirty="0">
                <a:cs typeface="Times New Roman" panose="02020603050405020304" pitchFamily="18" charset="0"/>
              </a:rPr>
              <a:t>R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2 </a:t>
            </a:r>
            <a:r>
              <a:rPr lang="zh-CN" altLang="en-US" sz="3200" b="1" dirty="0">
                <a:sym typeface="Symbol" panose="05050102010706020507" pitchFamily="18" charset="2"/>
              </a:rPr>
              <a:t></a:t>
            </a:r>
            <a:r>
              <a:rPr lang="zh-CN" altLang="en-US" sz="3200" b="1" dirty="0"/>
              <a:t> </a:t>
            </a:r>
            <a:r>
              <a:rPr lang="zh-CN" altLang="en-US" sz="3200" b="1" dirty="0">
                <a:cs typeface="Times New Roman" panose="02020603050405020304" pitchFamily="18" charset="0"/>
              </a:rPr>
              <a:t>4 </a:t>
            </a:r>
            <a:r>
              <a:rPr lang="zh-CN" altLang="en-US" sz="3200" b="1" dirty="0">
                <a:sym typeface="Symbol" panose="05050102010706020507" pitchFamily="18" charset="2"/>
              </a:rPr>
              <a:t></a:t>
            </a:r>
            <a:r>
              <a:rPr lang="zh-CN" altLang="en-US" sz="3200" b="1" dirty="0"/>
              <a:t> ，</a:t>
            </a:r>
            <a:r>
              <a:rPr lang="zh-CN" altLang="en-US" sz="3200" b="1" i="1" dirty="0">
                <a:cs typeface="Times New Roman" panose="02020603050405020304" pitchFamily="18" charset="0"/>
              </a:rPr>
              <a:t>R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3 </a:t>
            </a:r>
            <a:r>
              <a:rPr lang="zh-CN" altLang="en-US" sz="3200" b="1" dirty="0">
                <a:sym typeface="Symbol" panose="05050102010706020507" pitchFamily="18" charset="2"/>
              </a:rPr>
              <a:t></a:t>
            </a:r>
            <a:r>
              <a:rPr lang="zh-CN" altLang="en-US" sz="3200" b="1" dirty="0"/>
              <a:t> </a:t>
            </a:r>
            <a:r>
              <a:rPr lang="zh-CN" altLang="en-US" sz="3200" b="1" dirty="0">
                <a:cs typeface="Times New Roman" panose="02020603050405020304" pitchFamily="18" charset="0"/>
              </a:rPr>
              <a:t>2 </a:t>
            </a:r>
            <a:r>
              <a:rPr lang="zh-CN" altLang="en-US" sz="3200" b="1" dirty="0">
                <a:sym typeface="Symbol" panose="05050102010706020507" pitchFamily="18" charset="2"/>
              </a:rPr>
              <a:t></a:t>
            </a:r>
            <a:r>
              <a:rPr lang="zh-CN" altLang="en-US" sz="3200" b="1" dirty="0"/>
              <a:t>。求 </a:t>
            </a:r>
            <a:r>
              <a:rPr lang="zh-CN" altLang="en-US" sz="3200" b="1" dirty="0">
                <a:cs typeface="Times New Roman" panose="02020603050405020304" pitchFamily="18" charset="0"/>
              </a:rPr>
              <a:t>B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cs typeface="Times New Roman" panose="02020603050405020304" pitchFamily="18" charset="0"/>
              </a:rPr>
              <a:t>C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cs typeface="Times New Roman" panose="02020603050405020304" pitchFamily="18" charset="0"/>
              </a:rPr>
              <a:t>D </a:t>
            </a:r>
            <a:r>
              <a:rPr lang="zh-CN" altLang="en-US" sz="3200" b="1" dirty="0"/>
              <a:t>三点的电位 </a:t>
            </a:r>
            <a:r>
              <a:rPr lang="zh-CN" altLang="en-US" sz="3200" b="1" i="1" dirty="0">
                <a:cs typeface="Times New Roman" panose="02020603050405020304" pitchFamily="18" charset="0"/>
              </a:rPr>
              <a:t>V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B</a:t>
            </a:r>
            <a:r>
              <a:rPr lang="zh-CN" altLang="en-US" sz="3200" b="1" dirty="0"/>
              <a:t>、</a:t>
            </a:r>
            <a:r>
              <a:rPr lang="zh-CN" altLang="en-US" sz="3200" b="1" i="1" dirty="0">
                <a:cs typeface="Times New Roman" panose="02020603050405020304" pitchFamily="18" charset="0"/>
              </a:rPr>
              <a:t>V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C</a:t>
            </a:r>
            <a:r>
              <a:rPr lang="zh-CN" altLang="en-US" sz="3200" b="1" dirty="0"/>
              <a:t>、</a:t>
            </a:r>
            <a:r>
              <a:rPr lang="zh-CN" altLang="en-US" sz="3200" b="1" i="1" dirty="0">
                <a:cs typeface="Times New Roman" panose="02020603050405020304" pitchFamily="18" charset="0"/>
              </a:rPr>
              <a:t>V</a:t>
            </a:r>
            <a:r>
              <a:rPr lang="zh-CN" altLang="en-US" sz="3200" b="1" baseline="-30000" dirty="0">
                <a:cs typeface="Times New Roman" panose="02020603050405020304" pitchFamily="18" charset="0"/>
              </a:rPr>
              <a:t>D </a:t>
            </a:r>
            <a:r>
              <a:rPr lang="zh-CN" altLang="en-US" sz="3200" b="1" dirty="0"/>
              <a:t>。</a:t>
            </a:r>
            <a:endParaRPr lang="zh-CN" altLang="en-US" sz="3200" b="1" dirty="0"/>
          </a:p>
        </p:txBody>
      </p:sp>
      <p:pic>
        <p:nvPicPr>
          <p:cNvPr id="10" name="Picture 5" descr="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73" y="3789235"/>
            <a:ext cx="5550026" cy="29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1613535" y="620395"/>
            <a:ext cx="6419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电路中各点电位的计算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681" y="1556549"/>
            <a:ext cx="80654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 eaLnBrk="0" hangingPunct="0"/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例2、如图所示电路中，R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=4 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Ω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solidFill>
                  <a:schemeClr val="tx2"/>
                </a:solidFill>
                <a:ea typeface="黑体" panose="02010609060101010101" pitchFamily="49" charset="-122"/>
              </a:rPr>
              <a:t>，R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tx2"/>
                </a:solidFill>
                <a:uFillTx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Ω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3200" baseline="-25000" dirty="0" smtClean="0">
                <a:solidFill>
                  <a:schemeClr val="tx2"/>
                </a:solidFill>
                <a:ea typeface="黑体" panose="02010609060101010101" pitchFamily="49" charset="-122"/>
              </a:rPr>
              <a:t>， </a:t>
            </a:r>
            <a:r>
              <a:rPr lang="zh-CN" altLang="en-US" sz="3200" dirty="0" smtClean="0">
                <a:solidFill>
                  <a:schemeClr val="tx2"/>
                </a:solidFill>
                <a:ea typeface="黑体" panose="02010609060101010101" pitchFamily="49" charset="-122"/>
              </a:rPr>
              <a:t>R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chemeClr val="tx2"/>
                </a:solidFill>
                <a:uFillTx/>
                <a:ea typeface="黑体" panose="02010609060101010101" pitchFamily="49" charset="-122"/>
              </a:rPr>
              <a:t>=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  <a:sym typeface="黑体" panose="02010609060101010101" pitchFamily="49" charset="-122"/>
              </a:rPr>
              <a:t>Ω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ea typeface="黑体" panose="02010609060101010101" pitchFamily="49" charset="-122"/>
              </a:rPr>
              <a:t>，E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=6V,E</a:t>
            </a:r>
            <a:r>
              <a:rPr lang="zh-CN" altLang="en-US" sz="3200" baseline="-25000" dirty="0">
                <a:solidFill>
                  <a:schemeClr val="tx2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49" charset="-122"/>
              </a:rPr>
              <a:t>=3V,试求电路中abc点的电位。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63875" y="2689225"/>
          <a:ext cx="3357245" cy="367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" r:id="rId1" imgW="8321040" imgH="9892665" progId="CorelDRAW.Graphic.12">
                  <p:embed/>
                </p:oleObj>
              </mc:Choice>
              <mc:Fallback>
                <p:oleObj name="" r:id="rId1" imgW="8321040" imgH="9892665" progId="CorelDRAW.Graphic.12">
                  <p:embed/>
                  <p:pic>
                    <p:nvPicPr>
                      <p:cNvPr id="0" name="图片 11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689225"/>
                        <a:ext cx="3357245" cy="367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15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1613535" y="620395"/>
            <a:ext cx="6419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电路中各点电位的计算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005" y="1967230"/>
            <a:ext cx="9046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例</a:t>
            </a:r>
            <a:r>
              <a:rPr lang="en-US" altLang="zh-CN" sz="3600"/>
              <a:t>3</a:t>
            </a:r>
            <a:r>
              <a:rPr lang="zh-CN" altLang="en-US" sz="3600"/>
              <a:t>、如图所示电路，A点的电位为________。</a:t>
            </a:r>
            <a:endParaRPr lang="zh-CN" altLang="en-US" sz="3600"/>
          </a:p>
        </p:txBody>
      </p:sp>
      <p:pic>
        <p:nvPicPr>
          <p:cNvPr id="1073742959" name="图片 10737429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3140710"/>
            <a:ext cx="6668135" cy="261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374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099" name="文本框 4098"/>
          <p:cNvSpPr txBox="1"/>
          <p:nvPr>
            <p:custDataLst>
              <p:tags r:id="rId1"/>
            </p:custDataLst>
          </p:nvPr>
        </p:nvSpPr>
        <p:spPr>
          <a:xfrm>
            <a:off x="107315" y="764540"/>
            <a:ext cx="2125980" cy="4845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algn="ctr" eaLnBrk="0" hangingPunct="0"/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复习回顾</a:t>
            </a:r>
            <a:endParaRPr lang="zh-CN" altLang="en-US" sz="36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098" name="文本占位符 4097"/>
          <p:cNvSpPr>
            <a:spLocks noGrp="1"/>
          </p:cNvSpPr>
          <p:nvPr>
            <p:ph type="body" sz="half" idx="1"/>
          </p:nvPr>
        </p:nvSpPr>
        <p:spPr>
          <a:xfrm>
            <a:off x="-8890" y="4580890"/>
            <a:ext cx="9086215" cy="590550"/>
          </a:xfrm>
        </p:spPr>
        <p:txBody>
          <a:bodyPr>
            <a:normAutofit fontScale="90000"/>
          </a:bodyPr>
          <a:p>
            <a:pPr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3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、判别混联电路串、并联关系应掌握哪三种方法？</a:t>
            </a:r>
            <a:endParaRPr lang="en-US" altLang="zh-CN" sz="3600" b="1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</a:pPr>
            <a:endParaRPr lang="en-US" altLang="zh-CN" sz="900" b="1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</a:pPr>
            <a:endParaRPr lang="en-US" altLang="zh-CN" sz="900" b="1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60" y="1412875"/>
            <a:ext cx="734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1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、电路中最基本的定律：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4101" name="文本框 4100"/>
          <p:cNvSpPr txBox="1"/>
          <p:nvPr>
            <p:custDataLst>
              <p:tags r:id="rId2"/>
            </p:custDataLst>
          </p:nvPr>
        </p:nvSpPr>
        <p:spPr>
          <a:xfrm>
            <a:off x="395605" y="1988820"/>
            <a:ext cx="8465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欧姆定律:</a:t>
            </a:r>
            <a:r>
              <a:rPr lang="en-US" altLang="zh-CN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</a:t>
            </a:r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＝</a:t>
            </a:r>
            <a:r>
              <a:rPr lang="en-US" altLang="zh-CN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U/R (</a:t>
            </a:r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部分电路）</a:t>
            </a:r>
            <a:r>
              <a:rPr lang="en-US" altLang="zh-CN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I=E/(R+r)(</a:t>
            </a:r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全电路)</a:t>
            </a:r>
            <a:endParaRPr lang="zh-CN" altLang="en-US" sz="28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564765"/>
            <a:ext cx="7438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2、什么叫电阻的串联、并联、混联？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4100" name="矩形 4099"/>
          <p:cNvSpPr/>
          <p:nvPr>
            <p:custDataLst>
              <p:tags r:id="rId3"/>
            </p:custDataLst>
          </p:nvPr>
        </p:nvSpPr>
        <p:spPr>
          <a:xfrm>
            <a:off x="-8890" y="4004945"/>
            <a:ext cx="848233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既有电阻的串联，又有电阻的并联的连接方式。</a:t>
            </a:r>
            <a:endParaRPr lang="zh-CN" altLang="en-US" sz="2800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-635" y="3129280"/>
            <a:ext cx="848233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电阻的串联就是无分支的电路连接方式。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-635" y="3573145"/>
            <a:ext cx="912876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Arial Black" panose="020B0A04020102020204" pitchFamily="2" charset="0"/>
                <a:ea typeface="黑体" panose="02010609060101010101" pitchFamily="49" charset="-122"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zh-CN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电阻的并联就是所有电阻都连接在两个点之间的连接方式</a:t>
            </a:r>
            <a:endParaRPr lang="zh-CN" altLang="en-US" sz="2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4102" name="文本框 4101"/>
          <p:cNvSpPr txBox="1"/>
          <p:nvPr>
            <p:custDataLst>
              <p:tags r:id="rId6"/>
            </p:custDataLst>
          </p:nvPr>
        </p:nvSpPr>
        <p:spPr>
          <a:xfrm>
            <a:off x="323215" y="5085080"/>
            <a:ext cx="8610600" cy="1979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eaLnBrk="0" hangingPunct="0"/>
            <a:r>
              <a:rPr lang="zh-CN" altLang="en-US" sz="28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（</a:t>
            </a:r>
            <a:r>
              <a:rPr lang="en-US" altLang="zh-CN" sz="2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</a:t>
            </a:r>
            <a:r>
              <a:rPr lang="zh-CN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）看电路结构特点。</a:t>
            </a:r>
            <a:endParaRPr lang="zh-CN" altLang="en-US" sz="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）看电压电流的关系。</a:t>
            </a:r>
            <a:endParaRPr lang="zh-CN" altLang="en-US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 eaLnBrk="0" hangingPunct="0"/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（</a:t>
            </a: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3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）对电路做变形等效。   </a:t>
            </a:r>
            <a:endParaRPr lang="zh-CN" altLang="en-US" sz="2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410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3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098">
                                            <p:txEl>
                                              <p:charRg st="3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4099" grpId="0"/>
      <p:bldP spid="4098" grpId="0" build="p"/>
      <p:bldP spid="4101" grpId="0"/>
      <p:bldP spid="4100" grpId="0" build="p"/>
      <p:bldP spid="7" grpId="0" build="p"/>
      <p:bldP spid="8" grpId="0" build="p"/>
      <p:bldP spid="4102" grpId="0"/>
      <p:bldP spid="5" grpId="0"/>
      <p:bldP spid="6" grpId="0"/>
      <p:bldP spid="4098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290" y="980440"/>
            <a:ext cx="2321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复杂电路：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60960" y="1795780"/>
            <a:ext cx="9098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不能用串、并联分析方法化简成无分支单回路的电路。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5132" name="组合 5131"/>
          <p:cNvGrpSpPr/>
          <p:nvPr/>
        </p:nvGrpSpPr>
        <p:grpSpPr>
          <a:xfrm>
            <a:off x="466090" y="2487930"/>
            <a:ext cx="3168650" cy="1800225"/>
            <a:chOff x="0" y="0"/>
            <a:chExt cx="1996" cy="1134"/>
          </a:xfrm>
        </p:grpSpPr>
        <p:sp>
          <p:nvSpPr>
            <p:cNvPr id="5133" name="文本框 5132"/>
            <p:cNvSpPr txBox="1"/>
            <p:nvPr>
              <p:custDataLst>
                <p:tags r:id="rId1"/>
              </p:custDataLst>
            </p:nvPr>
          </p:nvSpPr>
          <p:spPr>
            <a:xfrm>
              <a:off x="91" y="635"/>
              <a:ext cx="36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R1</a:t>
              </a:r>
              <a:endPara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34" name="直接连接符 5133"/>
            <p:cNvSpPr/>
            <p:nvPr>
              <p:custDataLst>
                <p:tags r:id="rId2"/>
              </p:custDataLst>
            </p:nvPr>
          </p:nvSpPr>
          <p:spPr>
            <a:xfrm>
              <a:off x="409" y="1134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5" name="直接连接符 5134"/>
            <p:cNvSpPr/>
            <p:nvPr>
              <p:custDataLst>
                <p:tags r:id="rId3"/>
              </p:custDataLst>
            </p:nvPr>
          </p:nvSpPr>
          <p:spPr>
            <a:xfrm>
              <a:off x="272" y="318"/>
              <a:ext cx="27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6" name="矩形 5135"/>
            <p:cNvSpPr/>
            <p:nvPr>
              <p:custDataLst>
                <p:tags r:id="rId4"/>
              </p:custDataLst>
            </p:nvPr>
          </p:nvSpPr>
          <p:spPr>
            <a:xfrm>
              <a:off x="363" y="635"/>
              <a:ext cx="90" cy="318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37" name="直接连接符 5136"/>
            <p:cNvSpPr/>
            <p:nvPr>
              <p:custDataLst>
                <p:tags r:id="rId5"/>
              </p:custDataLst>
            </p:nvPr>
          </p:nvSpPr>
          <p:spPr>
            <a:xfrm flipV="1">
              <a:off x="408" y="408"/>
              <a:ext cx="0" cy="22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8" name="直接连接符 5137"/>
            <p:cNvSpPr/>
            <p:nvPr>
              <p:custDataLst>
                <p:tags r:id="rId6"/>
              </p:custDataLst>
            </p:nvPr>
          </p:nvSpPr>
          <p:spPr>
            <a:xfrm>
              <a:off x="408" y="953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9" name="直接连接符 5138"/>
            <p:cNvSpPr/>
            <p:nvPr>
              <p:custDataLst>
                <p:tags r:id="rId7"/>
              </p:custDataLst>
            </p:nvPr>
          </p:nvSpPr>
          <p:spPr>
            <a:xfrm>
              <a:off x="363" y="408"/>
              <a:ext cx="90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直接连接符 5139"/>
            <p:cNvSpPr/>
            <p:nvPr>
              <p:custDataLst>
                <p:tags r:id="rId8"/>
              </p:custDataLst>
            </p:nvPr>
          </p:nvSpPr>
          <p:spPr>
            <a:xfrm flipV="1">
              <a:off x="408" y="0"/>
              <a:ext cx="0" cy="31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1" name="直接连接符 5140"/>
            <p:cNvSpPr/>
            <p:nvPr>
              <p:custDataLst>
                <p:tags r:id="rId9"/>
              </p:custDataLst>
            </p:nvPr>
          </p:nvSpPr>
          <p:spPr>
            <a:xfrm>
              <a:off x="409" y="0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2" name="矩形 5141"/>
            <p:cNvSpPr/>
            <p:nvPr>
              <p:custDataLst>
                <p:tags r:id="rId10"/>
              </p:custDataLst>
            </p:nvPr>
          </p:nvSpPr>
          <p:spPr>
            <a:xfrm>
              <a:off x="1134" y="408"/>
              <a:ext cx="90" cy="318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43" name="直接连接符 5142"/>
            <p:cNvSpPr/>
            <p:nvPr>
              <p:custDataLst>
                <p:tags r:id="rId11"/>
              </p:custDataLst>
            </p:nvPr>
          </p:nvSpPr>
          <p:spPr>
            <a:xfrm>
              <a:off x="1179" y="725"/>
              <a:ext cx="0" cy="40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4" name="直接连接符 5143"/>
            <p:cNvSpPr/>
            <p:nvPr>
              <p:custDataLst>
                <p:tags r:id="rId12"/>
              </p:custDataLst>
            </p:nvPr>
          </p:nvSpPr>
          <p:spPr>
            <a:xfrm flipV="1">
              <a:off x="1179" y="0"/>
              <a:ext cx="0" cy="4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5" name="矩形 5144"/>
            <p:cNvSpPr/>
            <p:nvPr>
              <p:custDataLst>
                <p:tags r:id="rId13"/>
              </p:custDataLst>
            </p:nvPr>
          </p:nvSpPr>
          <p:spPr>
            <a:xfrm>
              <a:off x="1905" y="408"/>
              <a:ext cx="90" cy="318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46" name="直接连接符 5145"/>
            <p:cNvSpPr/>
            <p:nvPr>
              <p:custDataLst>
                <p:tags r:id="rId14"/>
              </p:custDataLst>
            </p:nvPr>
          </p:nvSpPr>
          <p:spPr>
            <a:xfrm flipV="1">
              <a:off x="1951" y="0"/>
              <a:ext cx="0" cy="4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7" name="直接连接符 5146"/>
            <p:cNvSpPr/>
            <p:nvPr>
              <p:custDataLst>
                <p:tags r:id="rId15"/>
              </p:custDataLst>
            </p:nvPr>
          </p:nvSpPr>
          <p:spPr>
            <a:xfrm>
              <a:off x="1951" y="726"/>
              <a:ext cx="0" cy="4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8" name="文本框 5147"/>
            <p:cNvSpPr txBox="1"/>
            <p:nvPr>
              <p:custDataLst>
                <p:tags r:id="rId16"/>
              </p:custDataLst>
            </p:nvPr>
          </p:nvSpPr>
          <p:spPr>
            <a:xfrm>
              <a:off x="0" y="136"/>
              <a:ext cx="499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   </a:t>
              </a: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E</a:t>
              </a:r>
              <a:endPara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49" name="文本框 5148"/>
            <p:cNvSpPr txBox="1"/>
            <p:nvPr>
              <p:custDataLst>
                <p:tags r:id="rId17"/>
              </p:custDataLst>
            </p:nvPr>
          </p:nvSpPr>
          <p:spPr>
            <a:xfrm>
              <a:off x="862" y="408"/>
              <a:ext cx="40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R2</a:t>
              </a:r>
              <a:endPara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150" name="文本框 5149"/>
            <p:cNvSpPr txBox="1"/>
            <p:nvPr>
              <p:custDataLst>
                <p:tags r:id="rId18"/>
              </p:custDataLst>
            </p:nvPr>
          </p:nvSpPr>
          <p:spPr>
            <a:xfrm>
              <a:off x="1633" y="454"/>
              <a:ext cx="36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R3</a:t>
              </a:r>
              <a:endPara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151" name="组合 5150"/>
          <p:cNvGrpSpPr/>
          <p:nvPr/>
        </p:nvGrpSpPr>
        <p:grpSpPr>
          <a:xfrm>
            <a:off x="4932680" y="2548255"/>
            <a:ext cx="3097213" cy="1800225"/>
            <a:chOff x="0" y="0"/>
            <a:chExt cx="1951" cy="1134"/>
          </a:xfrm>
        </p:grpSpPr>
        <p:sp>
          <p:nvSpPr>
            <p:cNvPr id="5152" name="直接连接符 5151"/>
            <p:cNvSpPr/>
            <p:nvPr>
              <p:custDataLst>
                <p:tags r:id="rId19"/>
              </p:custDataLst>
            </p:nvPr>
          </p:nvSpPr>
          <p:spPr>
            <a:xfrm>
              <a:off x="318" y="1134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3" name="直接连接符 5152"/>
            <p:cNvSpPr/>
            <p:nvPr>
              <p:custDataLst>
                <p:tags r:id="rId20"/>
              </p:custDataLst>
            </p:nvPr>
          </p:nvSpPr>
          <p:spPr>
            <a:xfrm>
              <a:off x="318" y="0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154" name="组合 5153"/>
            <p:cNvGrpSpPr/>
            <p:nvPr/>
          </p:nvGrpSpPr>
          <p:grpSpPr>
            <a:xfrm>
              <a:off x="0" y="0"/>
              <a:ext cx="544" cy="1134"/>
              <a:chOff x="0" y="0"/>
              <a:chExt cx="544" cy="1134"/>
            </a:xfrm>
          </p:grpSpPr>
          <p:sp>
            <p:nvSpPr>
              <p:cNvPr id="5155" name="文本框 515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0" y="635"/>
                <a:ext cx="36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R1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grpSp>
            <p:nvGrpSpPr>
              <p:cNvPr id="5156" name="组合 5155"/>
              <p:cNvGrpSpPr/>
              <p:nvPr/>
            </p:nvGrpSpPr>
            <p:grpSpPr>
              <a:xfrm>
                <a:off x="181" y="0"/>
                <a:ext cx="272" cy="1134"/>
                <a:chOff x="0" y="0"/>
                <a:chExt cx="272" cy="1134"/>
              </a:xfrm>
            </p:grpSpPr>
            <p:sp>
              <p:nvSpPr>
                <p:cNvPr id="5157" name="直接连接符 5156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0" y="318"/>
                  <a:ext cx="272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158" name="组合 5157"/>
                <p:cNvGrpSpPr/>
                <p:nvPr/>
              </p:nvGrpSpPr>
              <p:grpSpPr>
                <a:xfrm>
                  <a:off x="91" y="0"/>
                  <a:ext cx="90" cy="1134"/>
                  <a:chOff x="0" y="0"/>
                  <a:chExt cx="90" cy="1134"/>
                </a:xfrm>
              </p:grpSpPr>
              <p:sp>
                <p:nvSpPr>
                  <p:cNvPr id="5159" name="矩形 5158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>
                    <a:off x="0" y="635"/>
                    <a:ext cx="90" cy="31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400">
                      <a:latin typeface="隶书" panose="02010509060101010101" pitchFamily="49" charset="-122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5160" name="直接连接符 5159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 flipV="1">
                    <a:off x="45" y="408"/>
                    <a:ext cx="0" cy="227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1" name="直接连接符 5160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45" y="953"/>
                    <a:ext cx="0" cy="18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2" name="直接连接符 5161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0" y="408"/>
                    <a:ext cx="90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3" name="直接连接符 5162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 flipV="1">
                    <a:off x="45" y="0"/>
                    <a:ext cx="0" cy="31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5164" name="文本框 5163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5" y="91"/>
                <a:ext cx="499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E1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5165" name="组合 5164"/>
            <p:cNvGrpSpPr/>
            <p:nvPr/>
          </p:nvGrpSpPr>
          <p:grpSpPr>
            <a:xfrm>
              <a:off x="771" y="0"/>
              <a:ext cx="544" cy="1134"/>
              <a:chOff x="0" y="0"/>
              <a:chExt cx="544" cy="1134"/>
            </a:xfrm>
          </p:grpSpPr>
          <p:sp>
            <p:nvSpPr>
              <p:cNvPr id="5166" name="直接连接符 5165"/>
              <p:cNvSpPr/>
              <p:nvPr>
                <p:custDataLst>
                  <p:tags r:id="rId29"/>
                </p:custDataLst>
              </p:nvPr>
            </p:nvSpPr>
            <p:spPr>
              <a:xfrm>
                <a:off x="317" y="953"/>
                <a:ext cx="0" cy="18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7" name="直接连接符 5166"/>
              <p:cNvSpPr/>
              <p:nvPr>
                <p:custDataLst>
                  <p:tags r:id="rId30"/>
                </p:custDataLst>
              </p:nvPr>
            </p:nvSpPr>
            <p:spPr>
              <a:xfrm flipV="1">
                <a:off x="317" y="0"/>
                <a:ext cx="0" cy="31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168" name="组合 5167"/>
              <p:cNvGrpSpPr/>
              <p:nvPr/>
            </p:nvGrpSpPr>
            <p:grpSpPr>
              <a:xfrm>
                <a:off x="0" y="91"/>
                <a:ext cx="544" cy="862"/>
                <a:chOff x="0" y="0"/>
                <a:chExt cx="544" cy="862"/>
              </a:xfrm>
            </p:grpSpPr>
            <p:sp>
              <p:nvSpPr>
                <p:cNvPr id="5169" name="直接连接符 5168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82" y="227"/>
                  <a:ext cx="272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0" name="矩形 5169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72" y="544"/>
                  <a:ext cx="90" cy="318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40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5171" name="直接连接符 5170"/>
                <p:cNvSpPr/>
                <p:nvPr>
                  <p:custDataLst>
                    <p:tags r:id="rId33"/>
                  </p:custDataLst>
                </p:nvPr>
              </p:nvSpPr>
              <p:spPr>
                <a:xfrm flipV="1">
                  <a:off x="317" y="317"/>
                  <a:ext cx="0" cy="227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2" name="直接连接符 5171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72" y="317"/>
                  <a:ext cx="9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3" name="文本框 5172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45" y="0"/>
                  <a:ext cx="499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隶书" panose="02010509060101010101" pitchFamily="49" charset="-122"/>
                      <a:ea typeface="隶书" panose="02010509060101010101" pitchFamily="49" charset="-122"/>
                    </a:rPr>
                    <a:t>E2</a:t>
                  </a:r>
                  <a:endPara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5174" name="文本框 5173"/>
                <p:cNvSpPr txBox="1"/>
                <p:nvPr>
                  <p:custDataLst>
                    <p:tags r:id="rId36"/>
                  </p:custDataLst>
                </p:nvPr>
              </p:nvSpPr>
              <p:spPr>
                <a:xfrm>
                  <a:off x="0" y="544"/>
                  <a:ext cx="409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隶书" panose="02010509060101010101" pitchFamily="49" charset="-122"/>
                      <a:ea typeface="隶书" panose="02010509060101010101" pitchFamily="49" charset="-122"/>
                    </a:rPr>
                    <a:t>R2</a:t>
                  </a:r>
                  <a:endPara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</p:grpSp>
        <p:grpSp>
          <p:nvGrpSpPr>
            <p:cNvPr id="5175" name="组合 5174"/>
            <p:cNvGrpSpPr/>
            <p:nvPr/>
          </p:nvGrpSpPr>
          <p:grpSpPr>
            <a:xfrm>
              <a:off x="1543" y="0"/>
              <a:ext cx="408" cy="1134"/>
              <a:chOff x="0" y="0"/>
              <a:chExt cx="408" cy="1134"/>
            </a:xfrm>
          </p:grpSpPr>
          <p:sp>
            <p:nvSpPr>
              <p:cNvPr id="5176" name="矩形 5175"/>
              <p:cNvSpPr/>
              <p:nvPr>
                <p:custDataLst>
                  <p:tags r:id="rId37"/>
                </p:custDataLst>
              </p:nvPr>
            </p:nvSpPr>
            <p:spPr>
              <a:xfrm>
                <a:off x="271" y="408"/>
                <a:ext cx="90" cy="318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5177" name="直接连接符 5176"/>
              <p:cNvSpPr/>
              <p:nvPr>
                <p:custDataLst>
                  <p:tags r:id="rId38"/>
                </p:custDataLst>
              </p:nvPr>
            </p:nvSpPr>
            <p:spPr>
              <a:xfrm flipV="1">
                <a:off x="317" y="0"/>
                <a:ext cx="0" cy="40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8" name="直接连接符 5177"/>
              <p:cNvSpPr/>
              <p:nvPr>
                <p:custDataLst>
                  <p:tags r:id="rId39"/>
                </p:custDataLst>
              </p:nvPr>
            </p:nvSpPr>
            <p:spPr>
              <a:xfrm>
                <a:off x="317" y="726"/>
                <a:ext cx="0" cy="40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9" name="文本框 517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0" y="454"/>
                <a:ext cx="40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R3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sp>
        <p:nvSpPr>
          <p:cNvPr id="4" name="圆角矩形标注 3"/>
          <p:cNvSpPr/>
          <p:nvPr/>
        </p:nvSpPr>
        <p:spPr>
          <a:xfrm>
            <a:off x="-36830" y="4436745"/>
            <a:ext cx="4326255" cy="1732280"/>
          </a:xfrm>
          <a:prstGeom prst="wedgeRoundRectCallout">
            <a:avLst>
              <a:gd name="adj1" fmla="val 108"/>
              <a:gd name="adj2" fmla="val -838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能清晰观察出连接关系及电流方向，用欧姆定律、串并联特点就可以分析计算。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427855" y="4509135"/>
            <a:ext cx="4633595" cy="2159000"/>
          </a:xfrm>
          <a:prstGeom prst="wedgeRoundRectCallout">
            <a:avLst>
              <a:gd name="adj1" fmla="val 9723"/>
              <a:gd name="adj2" fmla="val -62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好象能清晰观察出连接关系，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但不能化简，电流方向不明确，不能单纯用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欧姆定律、串并联特点就可以分析计算。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4643755" y="980440"/>
            <a:ext cx="3147695" cy="2016760"/>
          </a:xfrm>
          <a:prstGeom prst="cloudCallout">
            <a:avLst>
              <a:gd name="adj1" fmla="val 29947"/>
              <a:gd name="adj2" fmla="val 54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怎么办？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1489075" y="1268730"/>
            <a:ext cx="3514725" cy="2087880"/>
          </a:xfrm>
          <a:prstGeom prst="wedgeEllipseCallout">
            <a:avLst>
              <a:gd name="adj1" fmla="val 118933"/>
              <a:gd name="adj2" fmla="val 7773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基尔霍夫定律（工具）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099" name="矩形 432131"/>
          <p:cNvSpPr/>
          <p:nvPr>
            <p:custDataLst>
              <p:tags r:id="rId1"/>
            </p:custDataLst>
          </p:nvPr>
        </p:nvSpPr>
        <p:spPr>
          <a:xfrm>
            <a:off x="2771775" y="1412558"/>
            <a:ext cx="654939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古斯塔夫</a:t>
            </a:r>
            <a:r>
              <a:rPr lang="en-US" altLang="zh-CN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·</a:t>
            </a:r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罗伯特</a:t>
            </a:r>
            <a:r>
              <a:rPr lang="en-US" altLang="zh-CN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·</a:t>
            </a:r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基尔霍夫 </a:t>
            </a:r>
            <a:endParaRPr lang="zh-CN" altLang="en-US" sz="3000" b="1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（</a:t>
            </a:r>
            <a:r>
              <a:rPr lang="en-US" altLang="zh-CN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Gustav Robert Kirchhoff</a:t>
            </a:r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</a:t>
            </a:r>
            <a:r>
              <a:rPr lang="en-US" altLang="zh-CN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1824 —1887 </a:t>
            </a:r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</a:t>
            </a:r>
            <a:endParaRPr lang="zh-CN" altLang="en-US" sz="3000" b="1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r>
              <a:rPr lang="zh-CN" altLang="en-US" sz="30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   德国物理学家，柏林科学院院士  </a:t>
            </a:r>
            <a:endParaRPr lang="zh-CN" altLang="en-US" sz="3000" b="1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2100" name="矩形 432132"/>
          <p:cNvSpPr/>
          <p:nvPr>
            <p:custDataLst>
              <p:tags r:id="rId2"/>
            </p:custDataLst>
          </p:nvPr>
        </p:nvSpPr>
        <p:spPr>
          <a:xfrm>
            <a:off x="2730500" y="3512185"/>
            <a:ext cx="6414135" cy="26682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no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1847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年发表的两个电路定律</a:t>
            </a:r>
            <a:endParaRPr lang="zh-CN" altLang="en-US" sz="3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>
              <a:buFont typeface="Wingdings" panose="05000000000000000000" pitchFamily="2" charset="2"/>
            </a:pP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（基尔霍夫电压定律（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KVL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）和基尔霍夫电流定律（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KCL</a:t>
            </a: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）），</a:t>
            </a:r>
            <a:endParaRPr lang="zh-CN" altLang="en-US" sz="3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发展了欧姆定律，对电路理论有重大作用。</a:t>
            </a:r>
            <a:endParaRPr lang="zh-CN" altLang="en-US" sz="3600" b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pic>
        <p:nvPicPr>
          <p:cNvPr id="2098" name="图片 432130" descr="Kirchhof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460" y="1844358"/>
            <a:ext cx="2436813" cy="295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1" dur="500" fill="hold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2" nodeType="after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5" dur="500" fill="hold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099" grpId="1" animBg="1"/>
      <p:bldP spid="2100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08" y="1699578"/>
            <a:ext cx="7526337" cy="4791075"/>
            <a:chOff x="521" y="935"/>
            <a:chExt cx="4741" cy="3018"/>
          </a:xfrm>
        </p:grpSpPr>
        <p:pic>
          <p:nvPicPr>
            <p:cNvPr id="4" name="图片 43008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21" y="935"/>
              <a:ext cx="4741" cy="30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 430084"/>
            <p:cNvSpPr/>
            <p:nvPr>
              <p:custDataLst>
                <p:tags r:id="rId3"/>
              </p:custDataLst>
            </p:nvPr>
          </p:nvSpPr>
          <p:spPr>
            <a:xfrm>
              <a:off x="1256" y="981"/>
              <a:ext cx="3248" cy="4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lvl="0" algn="ctr"/>
              <a:r>
                <a:rPr lang="zh-CN" sz="3600" b="1">
                  <a:ln w="9525" cap="flat" cmpd="sng">
                    <a:solidFill>
                      <a:srgbClr val="CC99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复杂电路</a:t>
              </a:r>
              <a:r>
                <a:rPr sz="3600" b="1">
                  <a:ln w="9525" cap="flat" cmpd="sng">
                    <a:solidFill>
                      <a:srgbClr val="CC99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常用</a:t>
              </a:r>
              <a:r>
                <a:rPr lang="zh-CN" sz="3600" b="1">
                  <a:ln w="9525" cap="flat" cmpd="sng">
                    <a:solidFill>
                      <a:srgbClr val="CC99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名词</a:t>
              </a:r>
              <a:endParaRPr lang="zh-CN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6" name="矩形 430085"/>
          <p:cNvSpPr/>
          <p:nvPr>
            <p:custDataLst>
              <p:tags r:id="rId4"/>
            </p:custDataLst>
          </p:nvPr>
        </p:nvSpPr>
        <p:spPr>
          <a:xfrm>
            <a:off x="471488" y="5085398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lvl="0" algn="ctr"/>
            <a:r>
              <a:rPr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/>
                    </a:gs>
                  </a:gsLst>
                  <a:lin ang="0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支路</a:t>
            </a:r>
            <a:endParaRPr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/>
                  </a:gs>
                </a:gsLst>
                <a:lin ang="0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430086"/>
          <p:cNvSpPr/>
          <p:nvPr>
            <p:custDataLst>
              <p:tags r:id="rId5"/>
            </p:custDataLst>
          </p:nvPr>
        </p:nvSpPr>
        <p:spPr>
          <a:xfrm>
            <a:off x="2344738" y="5085398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lvl="0" algn="ctr"/>
            <a:r>
              <a:rPr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/>
                    </a:gs>
                  </a:gsLst>
                  <a:lin ang="0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节点</a:t>
            </a:r>
            <a:endParaRPr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/>
                  </a:gs>
                </a:gsLst>
                <a:lin ang="0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矩形 430087"/>
          <p:cNvSpPr/>
          <p:nvPr>
            <p:custDataLst>
              <p:tags r:id="rId6"/>
            </p:custDataLst>
          </p:nvPr>
        </p:nvSpPr>
        <p:spPr>
          <a:xfrm>
            <a:off x="4289425" y="5085398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lvl="0" algn="ctr"/>
            <a:r>
              <a:rPr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/>
                    </a:gs>
                  </a:gsLst>
                  <a:lin ang="0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回路</a:t>
            </a:r>
            <a:endParaRPr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/>
                  </a:gs>
                </a:gsLst>
                <a:lin ang="0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430088"/>
          <p:cNvSpPr/>
          <p:nvPr>
            <p:custDataLst>
              <p:tags r:id="rId7"/>
            </p:custDataLst>
          </p:nvPr>
        </p:nvSpPr>
        <p:spPr>
          <a:xfrm>
            <a:off x="6161088" y="5085398"/>
            <a:ext cx="93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lvl="0" algn="ctr"/>
            <a:r>
              <a:rPr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/>
                    </a:gs>
                  </a:gsLst>
                  <a:lin ang="0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网孔</a:t>
            </a:r>
            <a:endParaRPr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/>
                  </a:gs>
                </a:gsLst>
                <a:lin ang="0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151" name="组合 5150"/>
          <p:cNvGrpSpPr/>
          <p:nvPr/>
        </p:nvGrpSpPr>
        <p:grpSpPr>
          <a:xfrm>
            <a:off x="6083300" y="404495"/>
            <a:ext cx="3097213" cy="1800225"/>
            <a:chOff x="0" y="0"/>
            <a:chExt cx="1951" cy="1134"/>
          </a:xfrm>
        </p:grpSpPr>
        <p:sp>
          <p:nvSpPr>
            <p:cNvPr id="5152" name="直接连接符 5151"/>
            <p:cNvSpPr/>
            <p:nvPr>
              <p:custDataLst>
                <p:tags r:id="rId8"/>
              </p:custDataLst>
            </p:nvPr>
          </p:nvSpPr>
          <p:spPr>
            <a:xfrm>
              <a:off x="318" y="1134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3" name="直接连接符 5152"/>
            <p:cNvSpPr/>
            <p:nvPr>
              <p:custDataLst>
                <p:tags r:id="rId9"/>
              </p:custDataLst>
            </p:nvPr>
          </p:nvSpPr>
          <p:spPr>
            <a:xfrm>
              <a:off x="318" y="0"/>
              <a:ext cx="154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154" name="组合 5153"/>
            <p:cNvGrpSpPr/>
            <p:nvPr/>
          </p:nvGrpSpPr>
          <p:grpSpPr>
            <a:xfrm>
              <a:off x="0" y="0"/>
              <a:ext cx="544" cy="1134"/>
              <a:chOff x="0" y="0"/>
              <a:chExt cx="544" cy="1134"/>
            </a:xfrm>
          </p:grpSpPr>
          <p:sp>
            <p:nvSpPr>
              <p:cNvPr id="5155" name="文本框 515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0" y="635"/>
                <a:ext cx="363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R1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grpSp>
            <p:nvGrpSpPr>
              <p:cNvPr id="5156" name="组合 5155"/>
              <p:cNvGrpSpPr/>
              <p:nvPr/>
            </p:nvGrpSpPr>
            <p:grpSpPr>
              <a:xfrm>
                <a:off x="181" y="0"/>
                <a:ext cx="272" cy="1134"/>
                <a:chOff x="0" y="0"/>
                <a:chExt cx="272" cy="1134"/>
              </a:xfrm>
            </p:grpSpPr>
            <p:sp>
              <p:nvSpPr>
                <p:cNvPr id="5157" name="直接连接符 515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0" y="318"/>
                  <a:ext cx="272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158" name="组合 5157"/>
                <p:cNvGrpSpPr/>
                <p:nvPr/>
              </p:nvGrpSpPr>
              <p:grpSpPr>
                <a:xfrm>
                  <a:off x="91" y="0"/>
                  <a:ext cx="90" cy="1134"/>
                  <a:chOff x="0" y="0"/>
                  <a:chExt cx="90" cy="1134"/>
                </a:xfrm>
              </p:grpSpPr>
              <p:sp>
                <p:nvSpPr>
                  <p:cNvPr id="5159" name="矩形 5158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0" y="635"/>
                    <a:ext cx="90" cy="31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 sz="2400">
                      <a:latin typeface="隶书" panose="02010509060101010101" pitchFamily="49" charset="-122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5160" name="直接连接符 5159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 flipV="1">
                    <a:off x="45" y="408"/>
                    <a:ext cx="0" cy="227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1" name="直接连接符 5160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45" y="953"/>
                    <a:ext cx="0" cy="18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2" name="直接连接符 5161"/>
                  <p:cNvSpPr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0" y="408"/>
                    <a:ext cx="90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163" name="直接连接符 5162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 flipV="1">
                    <a:off x="45" y="0"/>
                    <a:ext cx="0" cy="31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5164" name="文本框 516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5" y="91"/>
                <a:ext cx="499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E1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5165" name="组合 5164"/>
            <p:cNvGrpSpPr/>
            <p:nvPr/>
          </p:nvGrpSpPr>
          <p:grpSpPr>
            <a:xfrm>
              <a:off x="771" y="0"/>
              <a:ext cx="544" cy="1134"/>
              <a:chOff x="0" y="0"/>
              <a:chExt cx="544" cy="1134"/>
            </a:xfrm>
          </p:grpSpPr>
          <p:sp>
            <p:nvSpPr>
              <p:cNvPr id="5166" name="直接连接符 5165"/>
              <p:cNvSpPr/>
              <p:nvPr>
                <p:custDataLst>
                  <p:tags r:id="rId18"/>
                </p:custDataLst>
              </p:nvPr>
            </p:nvSpPr>
            <p:spPr>
              <a:xfrm>
                <a:off x="317" y="953"/>
                <a:ext cx="0" cy="18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7" name="直接连接符 5166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317" y="0"/>
                <a:ext cx="0" cy="31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168" name="组合 5167"/>
              <p:cNvGrpSpPr/>
              <p:nvPr/>
            </p:nvGrpSpPr>
            <p:grpSpPr>
              <a:xfrm>
                <a:off x="0" y="91"/>
                <a:ext cx="544" cy="862"/>
                <a:chOff x="0" y="0"/>
                <a:chExt cx="544" cy="862"/>
              </a:xfrm>
            </p:grpSpPr>
            <p:sp>
              <p:nvSpPr>
                <p:cNvPr id="5169" name="直接连接符 5168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82" y="227"/>
                  <a:ext cx="272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0" name="矩形 5169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72" y="544"/>
                  <a:ext cx="90" cy="318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sz="240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5171" name="直接连接符 5170"/>
                <p:cNvSpPr/>
                <p:nvPr>
                  <p:custDataLst>
                    <p:tags r:id="rId22"/>
                  </p:custDataLst>
                </p:nvPr>
              </p:nvSpPr>
              <p:spPr>
                <a:xfrm flipV="1">
                  <a:off x="317" y="317"/>
                  <a:ext cx="0" cy="227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2" name="直接连接符 5171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72" y="317"/>
                  <a:ext cx="9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73" name="文本框 5172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45" y="0"/>
                  <a:ext cx="499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隶书" panose="02010509060101010101" pitchFamily="49" charset="-122"/>
                      <a:ea typeface="隶书" panose="02010509060101010101" pitchFamily="49" charset="-122"/>
                    </a:rPr>
                    <a:t>E2</a:t>
                  </a:r>
                  <a:endPara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5174" name="文本框 5173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0" y="544"/>
                  <a:ext cx="409" cy="2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400" b="1" dirty="0">
                      <a:latin typeface="隶书" panose="02010509060101010101" pitchFamily="49" charset="-122"/>
                      <a:ea typeface="隶书" panose="02010509060101010101" pitchFamily="49" charset="-122"/>
                    </a:rPr>
                    <a:t>R2</a:t>
                  </a:r>
                  <a:endPara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endParaRPr>
                </a:p>
              </p:txBody>
            </p:sp>
          </p:grpSp>
        </p:grpSp>
        <p:grpSp>
          <p:nvGrpSpPr>
            <p:cNvPr id="5175" name="组合 5174"/>
            <p:cNvGrpSpPr/>
            <p:nvPr/>
          </p:nvGrpSpPr>
          <p:grpSpPr>
            <a:xfrm>
              <a:off x="1543" y="0"/>
              <a:ext cx="408" cy="1134"/>
              <a:chOff x="0" y="0"/>
              <a:chExt cx="408" cy="1134"/>
            </a:xfrm>
          </p:grpSpPr>
          <p:sp>
            <p:nvSpPr>
              <p:cNvPr id="5176" name="矩形 5175"/>
              <p:cNvSpPr/>
              <p:nvPr>
                <p:custDataLst>
                  <p:tags r:id="rId26"/>
                </p:custDataLst>
              </p:nvPr>
            </p:nvSpPr>
            <p:spPr>
              <a:xfrm>
                <a:off x="271" y="408"/>
                <a:ext cx="90" cy="318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5177" name="直接连接符 5176"/>
              <p:cNvSpPr/>
              <p:nvPr>
                <p:custDataLst>
                  <p:tags r:id="rId27"/>
                </p:custDataLst>
              </p:nvPr>
            </p:nvSpPr>
            <p:spPr>
              <a:xfrm flipV="1">
                <a:off x="317" y="0"/>
                <a:ext cx="0" cy="40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8" name="直接连接符 5177"/>
              <p:cNvSpPr/>
              <p:nvPr>
                <p:custDataLst>
                  <p:tags r:id="rId28"/>
                </p:custDataLst>
              </p:nvPr>
            </p:nvSpPr>
            <p:spPr>
              <a:xfrm>
                <a:off x="317" y="726"/>
                <a:ext cx="0" cy="40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9" name="文本框 5178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0" y="454"/>
                <a:ext cx="40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R3</a:t>
                </a:r>
                <a:endParaRPr lang="en-US" altLang="zh-CN" sz="24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  <p:sp>
        <p:nvSpPr>
          <p:cNvPr id="10" name="圆角矩形标注 9"/>
          <p:cNvSpPr/>
          <p:nvPr/>
        </p:nvSpPr>
        <p:spPr>
          <a:xfrm>
            <a:off x="15240" y="1951990"/>
            <a:ext cx="1890395" cy="2268855"/>
          </a:xfrm>
          <a:prstGeom prst="wedgeRoundRectCallout">
            <a:avLst>
              <a:gd name="adj1" fmla="val 11436"/>
              <a:gd name="adj2" fmla="val 85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2"/>
                </a:solidFill>
              </a:rPr>
              <a:t>由</a:t>
            </a:r>
            <a:r>
              <a:rPr lang="en-US" altLang="zh-CN" sz="2800" b="1">
                <a:solidFill>
                  <a:schemeClr val="bg2"/>
                </a:solidFill>
              </a:rPr>
              <a:t>1</a:t>
            </a:r>
            <a:r>
              <a:rPr lang="zh-CN" altLang="en-US" sz="2800" b="1">
                <a:solidFill>
                  <a:schemeClr val="bg2"/>
                </a:solidFill>
              </a:rPr>
              <a:t>个或几个</a:t>
            </a:r>
            <a:r>
              <a:rPr lang="zh-CN" altLang="en-US" sz="2800" b="1">
                <a:solidFill>
                  <a:srgbClr val="FF0000"/>
                </a:solidFill>
              </a:rPr>
              <a:t>元件</a:t>
            </a:r>
            <a:r>
              <a:rPr lang="zh-CN" altLang="en-US" sz="2800" b="1">
                <a:solidFill>
                  <a:schemeClr val="bg2"/>
                </a:solidFill>
              </a:rPr>
              <a:t>组成的</a:t>
            </a:r>
            <a:r>
              <a:rPr lang="zh-CN" altLang="en-US" sz="2800" b="1">
                <a:solidFill>
                  <a:srgbClr val="FF0000"/>
                </a:solidFill>
              </a:rPr>
              <a:t>无分支</a:t>
            </a:r>
            <a:r>
              <a:rPr lang="zh-CN" altLang="en-US" sz="2800" b="1">
                <a:solidFill>
                  <a:schemeClr val="bg2"/>
                </a:solidFill>
              </a:rPr>
              <a:t>的电路</a:t>
            </a:r>
            <a:endParaRPr lang="zh-CN" altLang="en-US" sz="2800" b="1">
              <a:solidFill>
                <a:schemeClr val="bg2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267585" y="2348865"/>
            <a:ext cx="1728470" cy="2376805"/>
          </a:xfrm>
          <a:prstGeom prst="wedgeRoundRectCallou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3</a:t>
            </a:r>
            <a:r>
              <a:rPr lang="zh-CN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条及</a:t>
            </a:r>
            <a:r>
              <a:rPr lang="en-US" altLang="zh-CN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3</a:t>
            </a:r>
            <a:r>
              <a:rPr lang="zh-CN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条以上</a:t>
            </a:r>
            <a:r>
              <a:rPr lang="zh-CN" altLang="en-US" sz="3000"/>
              <a:t>支路的连接点</a:t>
            </a:r>
            <a:endParaRPr lang="zh-CN" altLang="en-US" sz="3000"/>
          </a:p>
        </p:txBody>
      </p:sp>
      <p:sp>
        <p:nvSpPr>
          <p:cNvPr id="12" name="圆角矩形标注 11"/>
          <p:cNvSpPr/>
          <p:nvPr/>
        </p:nvSpPr>
        <p:spPr>
          <a:xfrm>
            <a:off x="4289425" y="2636520"/>
            <a:ext cx="1728470" cy="1910080"/>
          </a:xfrm>
          <a:prstGeom prst="wedgeRoundRectCallou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rgbClr val="FF0000"/>
                </a:solidFill>
              </a:rPr>
              <a:t>电路中任一闭合路径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282055" y="2763520"/>
            <a:ext cx="2029460" cy="1910080"/>
          </a:xfrm>
          <a:prstGeom prst="wedgeRoundRectCallou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rgbClr val="FF0000"/>
                </a:solidFill>
              </a:rPr>
              <a:t>最小且不能再分的回路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4845685" y="5668645"/>
            <a:ext cx="4260215" cy="1216660"/>
          </a:xfrm>
          <a:prstGeom prst="wedgeEllipseCallout">
            <a:avLst>
              <a:gd name="adj1" fmla="val -30503"/>
              <a:gd name="adj2" fmla="val -76565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网孔是回路，</a:t>
            </a:r>
            <a:endParaRPr lang="zh-CN" altLang="en-US" sz="3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algn="ctr"/>
            <a:r>
              <a:rPr lang="zh-CN" altLang="en-US" sz="30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回路不一定网孔</a:t>
            </a:r>
            <a:endParaRPr lang="zh-CN" altLang="en-US" sz="3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0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129338"/>
            <a:ext cx="50482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7" name="Picture 3" descr="00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6129338"/>
            <a:ext cx="539750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8" name="Picture 4" descr="00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6129338"/>
            <a:ext cx="5032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647700" y="800100"/>
            <a:ext cx="8064500" cy="70675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482310" name="Group 6"/>
          <p:cNvGrpSpPr/>
          <p:nvPr/>
        </p:nvGrpSpPr>
        <p:grpSpPr bwMode="auto">
          <a:xfrm rot="1329981">
            <a:off x="5684327" y="3786644"/>
            <a:ext cx="3369916" cy="1352550"/>
            <a:chOff x="3736" y="2400"/>
            <a:chExt cx="1962" cy="816"/>
          </a:xfrm>
        </p:grpSpPr>
        <p:pic>
          <p:nvPicPr>
            <p:cNvPr id="482311" name="Picture 7" descr="020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00"/>
              <a:ext cx="159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2" name="Text Box 8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 rot="-1466637">
              <a:off x="3736" y="2548"/>
              <a:ext cx="196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800">
                  <a:solidFill>
                    <a:srgbClr val="006F6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复杂直流电路概念</a:t>
              </a:r>
              <a:endParaRPr lang="zh-CN" altLang="en-US" sz="2800">
                <a:solidFill>
                  <a:srgbClr val="006F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3" name="Group 9"/>
          <p:cNvGrpSpPr/>
          <p:nvPr/>
        </p:nvGrpSpPr>
        <p:grpSpPr bwMode="auto">
          <a:xfrm>
            <a:off x="304800" y="3733800"/>
            <a:ext cx="3276600" cy="1295400"/>
            <a:chOff x="453" y="2296"/>
            <a:chExt cx="1225" cy="790"/>
          </a:xfrm>
        </p:grpSpPr>
        <p:pic>
          <p:nvPicPr>
            <p:cNvPr id="482314" name="Picture 10" descr="0208">
              <a:hlinkClick r:id="" action="ppaction://noaction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211">
              <a:off x="453" y="2296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5" name="Text Box 11">
              <a:hlinkHover r:id="rId4" action="ppaction://hlinksldjump" highlightClick="1">
                <a:snd r:embed="rId6" name="voltage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544" y="2341"/>
              <a:ext cx="113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800">
                  <a:solidFill>
                    <a:srgbClr val="D255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电路中电位的计算</a:t>
              </a:r>
              <a:endParaRPr lang="zh-CN" altLang="en-US" sz="2800">
                <a:solidFill>
                  <a:srgbClr val="D25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6" name="Group 12"/>
          <p:cNvGrpSpPr/>
          <p:nvPr/>
        </p:nvGrpSpPr>
        <p:grpSpPr bwMode="auto">
          <a:xfrm>
            <a:off x="646650" y="2293607"/>
            <a:ext cx="2898456" cy="1082248"/>
            <a:chOff x="740" y="1162"/>
            <a:chExt cx="1150" cy="710"/>
          </a:xfrm>
        </p:grpSpPr>
        <p:pic>
          <p:nvPicPr>
            <p:cNvPr id="482317" name="Picture 1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7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18" name="Text Box 14">
              <a:hlinkClick r:id="rId4" action="ppaction://hlinksldjump" highlightClick="1">
                <a:snd r:embed="rId9" name="CAMERA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740" y="1162"/>
              <a:ext cx="115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电阻串联、并联、混联电路</a:t>
              </a:r>
              <a:endParaRPr lang="zh-CN" altLang="en-US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19" name="Group 15"/>
          <p:cNvGrpSpPr/>
          <p:nvPr/>
        </p:nvGrpSpPr>
        <p:grpSpPr bwMode="auto">
          <a:xfrm>
            <a:off x="6587476" y="2362200"/>
            <a:ext cx="1654824" cy="1036638"/>
            <a:chOff x="4191" y="1253"/>
            <a:chExt cx="979" cy="653"/>
          </a:xfrm>
        </p:grpSpPr>
        <p:pic>
          <p:nvPicPr>
            <p:cNvPr id="482320" name="Picture 16" descr="020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159">
              <a:off x="4263" y="1253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1" name="Text Box 17">
              <a:hlinkClick r:id="" action="ppaction://noaction" highlightClick="1">
                <a:snd r:embed="rId6" name="voltage.wav"/>
              </a:hlinkClick>
              <a:hlinkHover r:id="" action="ppaction://noaction">
                <a:snd r:embed="rId7" name="Drip04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4191" y="1335"/>
              <a:ext cx="879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400">
                  <a:solidFill>
                    <a:srgbClr val="863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电池联接</a:t>
              </a:r>
              <a:endParaRPr lang="zh-CN" altLang="en-US" sz="2400">
                <a:solidFill>
                  <a:srgbClr val="863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82322" name="Group 18"/>
          <p:cNvGrpSpPr/>
          <p:nvPr/>
        </p:nvGrpSpPr>
        <p:grpSpPr bwMode="auto">
          <a:xfrm>
            <a:off x="4102215" y="4953000"/>
            <a:ext cx="3136785" cy="1254125"/>
            <a:chOff x="3129" y="2840"/>
            <a:chExt cx="1213" cy="790"/>
          </a:xfrm>
        </p:grpSpPr>
        <p:pic>
          <p:nvPicPr>
            <p:cNvPr id="482323" name="Picture 19" descr="0208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06798">
              <a:off x="3129" y="2840"/>
              <a:ext cx="1213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4" name="Text Box 20">
              <a:hlinkClick r:id="" action="ppaction://noaction" highlightClick="1">
                <a:snd r:embed="rId6" name="voltage.wav"/>
              </a:hlinkClick>
              <a:hlinkHover r:id="rId4" action="ppaction://hlinksldjump">
                <a:snd r:embed="rId12" name="Drip01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3304" y="3087"/>
              <a:ext cx="73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8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电桥电路</a:t>
              </a:r>
              <a:endPara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482325" name="Picture 21" descr="BS00554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21590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2326" name="Group 22"/>
          <p:cNvGrpSpPr/>
          <p:nvPr/>
        </p:nvGrpSpPr>
        <p:grpSpPr bwMode="auto">
          <a:xfrm>
            <a:off x="1657350" y="5181600"/>
            <a:ext cx="2228850" cy="685800"/>
            <a:chOff x="1290" y="2840"/>
            <a:chExt cx="1404" cy="653"/>
          </a:xfrm>
        </p:grpSpPr>
        <p:pic>
          <p:nvPicPr>
            <p:cNvPr id="482327" name="Picture 23" descr="0209">
              <a:hlinkClick r:id="rId4" action="ppaction://hlinksldjump" highlightClick="1">
                <a:snd r:embed="rId6" name="voltage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2840"/>
              <a:ext cx="907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2328" name="Text Box 24">
              <a:hlinkClick r:id="" action="ppaction://noaction" highlightClick="1">
                <a:snd r:embed="rId6" name="voltage.wav"/>
              </a:hlinkClick>
              <a:hlinkHover r:id="" action="ppaction://noaction">
                <a:snd r:embed="rId10" name="Drip02.WAV"/>
              </a:hlinkHover>
            </p:cNvPr>
            <p:cNvSpPr txBox="1">
              <a:spLocks noChangeArrowheads="1"/>
            </p:cNvSpPr>
            <p:nvPr/>
          </p:nvSpPr>
          <p:spPr bwMode="auto">
            <a:xfrm>
              <a:off x="1290" y="2885"/>
              <a:ext cx="140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CN" alt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支路电流法</a:t>
              </a:r>
              <a:endParaRPr lang="zh-CN" alt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940175" y="1863725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A</a:t>
            </a:r>
            <a:endParaRPr lang="en-US" altLang="zh-CN" sz="3600" b="1"/>
          </a:p>
        </p:txBody>
      </p:sp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44038" name="组合 190470"/>
          <p:cNvGrpSpPr/>
          <p:nvPr/>
        </p:nvGrpSpPr>
        <p:grpSpPr>
          <a:xfrm>
            <a:off x="2281238" y="1984375"/>
            <a:ext cx="4800600" cy="2590800"/>
            <a:chOff x="864" y="1268"/>
            <a:chExt cx="3024" cy="1632"/>
          </a:xfrm>
        </p:grpSpPr>
        <p:grpSp>
          <p:nvGrpSpPr>
            <p:cNvPr id="44056" name="组合 190471"/>
            <p:cNvGrpSpPr/>
            <p:nvPr/>
          </p:nvGrpSpPr>
          <p:grpSpPr>
            <a:xfrm>
              <a:off x="864" y="1268"/>
              <a:ext cx="2880" cy="1632"/>
              <a:chOff x="864" y="1268"/>
              <a:chExt cx="2880" cy="1632"/>
            </a:xfrm>
          </p:grpSpPr>
          <p:grpSp>
            <p:nvGrpSpPr>
              <p:cNvPr id="44063" name="组合 190473"/>
              <p:cNvGrpSpPr/>
              <p:nvPr/>
            </p:nvGrpSpPr>
            <p:grpSpPr>
              <a:xfrm rot="0">
                <a:off x="864" y="1268"/>
                <a:ext cx="2880" cy="1632"/>
                <a:chOff x="864" y="1344"/>
                <a:chExt cx="2880" cy="1632"/>
              </a:xfrm>
            </p:grpSpPr>
            <p:grpSp>
              <p:nvGrpSpPr>
                <p:cNvPr id="44068" name="组合 190474"/>
                <p:cNvGrpSpPr/>
                <p:nvPr/>
              </p:nvGrpSpPr>
              <p:grpSpPr>
                <a:xfrm>
                  <a:off x="864" y="1344"/>
                  <a:ext cx="2880" cy="1584"/>
                  <a:chOff x="864" y="1488"/>
                  <a:chExt cx="2880" cy="1584"/>
                </a:xfrm>
              </p:grpSpPr>
              <p:sp>
                <p:nvSpPr>
                  <p:cNvPr id="44073" name="矩形 190475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1694" y="2534"/>
                    <a:ext cx="309" cy="26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i="1" dirty="0">
                        <a:latin typeface="Times New Roman" panose="02020603050405020304" pitchFamily="18" charset="0"/>
                        <a:ea typeface="楷体_GB2312" pitchFamily="49" charset="-122"/>
                      </a:rPr>
                      <a:t>R</a:t>
                    </a:r>
                    <a:r>
                      <a:rPr lang="en-US" altLang="zh-CN" sz="2800" baseline="-25000" dirty="0">
                        <a:latin typeface="Times New Roman" panose="02020603050405020304" pitchFamily="18" charset="0"/>
                        <a:ea typeface="楷体_GB2312" pitchFamily="49" charset="-122"/>
                      </a:rPr>
                      <a:t>2</a:t>
                    </a:r>
                    <a:endParaRPr lang="en-US" altLang="zh-CN" sz="2800" baseline="-25000" dirty="0">
                      <a:latin typeface="Times New Roman" panose="02020603050405020304" pitchFamily="18" charset="0"/>
                      <a:ea typeface="楷体_GB2312" pitchFamily="49" charset="-122"/>
                    </a:endParaRPr>
                  </a:p>
                </p:txBody>
              </p:sp>
              <p:grpSp>
                <p:nvGrpSpPr>
                  <p:cNvPr id="44074" name="组合 190476"/>
                  <p:cNvGrpSpPr/>
                  <p:nvPr/>
                </p:nvGrpSpPr>
                <p:grpSpPr>
                  <a:xfrm>
                    <a:off x="864" y="1488"/>
                    <a:ext cx="2880" cy="1584"/>
                    <a:chOff x="912" y="1488"/>
                    <a:chExt cx="2880" cy="1584"/>
                  </a:xfrm>
                </p:grpSpPr>
                <p:sp>
                  <p:nvSpPr>
                    <p:cNvPr id="44075" name="直接连接符 190477"/>
                    <p:cNvSpPr/>
                    <p:nvPr>
                      <p:custDataLst>
                        <p:tags r:id="rId2"/>
                      </p:custDataLst>
                    </p:nvPr>
                  </p:nvSpPr>
                  <p:spPr>
                    <a:xfrm flipV="1">
                      <a:off x="991" y="2170"/>
                      <a:ext cx="316" cy="8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44076" name="组合 190478"/>
                    <p:cNvGrpSpPr/>
                    <p:nvPr/>
                  </p:nvGrpSpPr>
                  <p:grpSpPr>
                    <a:xfrm>
                      <a:off x="912" y="1488"/>
                      <a:ext cx="2880" cy="1584"/>
                      <a:chOff x="912" y="1488"/>
                      <a:chExt cx="2880" cy="1584"/>
                    </a:xfrm>
                  </p:grpSpPr>
                  <p:sp>
                    <p:nvSpPr>
                      <p:cNvPr id="44077" name="文本框 190479"/>
                      <p:cNvSpPr txBox="1"/>
                      <p:nvPr>
                        <p:custDataLst>
                          <p:tags r:id="rId3"/>
                        </p:custDataLst>
                      </p:nvPr>
                    </p:nvSpPr>
                    <p:spPr>
                      <a:xfrm>
                        <a:off x="1186" y="2288"/>
                        <a:ext cx="436" cy="2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>
                        <a:spAutoFit/>
                      </a:bodyPr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i="1" dirty="0">
                            <a:latin typeface="Times New Roman" panose="02020603050405020304" pitchFamily="18" charset="0"/>
                            <a:ea typeface="楷体_GB2312" pitchFamily="49" charset="-122"/>
                          </a:rPr>
                          <a:t>R</a:t>
                        </a:r>
                        <a:r>
                          <a:rPr lang="en-US" altLang="zh-CN" sz="2800" baseline="-25000" dirty="0">
                            <a:latin typeface="Times New Roman" panose="02020603050405020304" pitchFamily="18" charset="0"/>
                            <a:ea typeface="楷体_GB2312" pitchFamily="49" charset="-122"/>
                          </a:rPr>
                          <a:t>1</a:t>
                        </a:r>
                        <a:endParaRPr lang="en-US" altLang="zh-CN" sz="2800" baseline="-25000" dirty="0">
                          <a:latin typeface="Times New Roman" panose="02020603050405020304" pitchFamily="18" charset="0"/>
                          <a:ea typeface="楷体_GB2312" pitchFamily="49" charset="-122"/>
                        </a:endParaRPr>
                      </a:p>
                    </p:txBody>
                  </p:sp>
                  <p:grpSp>
                    <p:nvGrpSpPr>
                      <p:cNvPr id="44078" name="组合 190480"/>
                      <p:cNvGrpSpPr/>
                      <p:nvPr/>
                    </p:nvGrpSpPr>
                    <p:grpSpPr>
                      <a:xfrm>
                        <a:off x="912" y="1488"/>
                        <a:ext cx="2880" cy="1584"/>
                        <a:chOff x="912" y="1488"/>
                        <a:chExt cx="2880" cy="1584"/>
                      </a:xfrm>
                    </p:grpSpPr>
                    <p:sp>
                      <p:nvSpPr>
                        <p:cNvPr id="44079" name="文本框 190481"/>
                        <p:cNvSpPr txBox="1"/>
                        <p:nvPr>
                          <p:custDataLst>
                            <p:tags r:id="rId4"/>
                          </p:custDataLst>
                        </p:nvPr>
                      </p:nvSpPr>
                      <p:spPr>
                        <a:xfrm>
                          <a:off x="2496" y="1488"/>
                          <a:ext cx="356" cy="2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>
                          <a:spAutoFit/>
                        </a:bodyPr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zh-CN" i="1" dirty="0">
                              <a:latin typeface="Times New Roman" panose="02020603050405020304" pitchFamily="18" charset="0"/>
                              <a:ea typeface="楷体_GB2312" pitchFamily="49" charset="-122"/>
                            </a:rPr>
                            <a:t>R</a:t>
                          </a:r>
                          <a:r>
                            <a:rPr lang="en-US" altLang="zh-CN" sz="2800" baseline="-25000" dirty="0">
                              <a:latin typeface="Times New Roman" panose="02020603050405020304" pitchFamily="18" charset="0"/>
                              <a:ea typeface="楷体_GB2312" pitchFamily="49" charset="-122"/>
                            </a:rPr>
                            <a:t>3</a:t>
                          </a:r>
                          <a:endParaRPr lang="en-US" altLang="zh-CN" sz="2800" baseline="-25000" dirty="0">
                            <a:latin typeface="Times New Roman" panose="02020603050405020304" pitchFamily="18" charset="0"/>
                            <a:ea typeface="楷体_GB2312" pitchFamily="49" charset="-122"/>
                          </a:endParaRPr>
                        </a:p>
                      </p:txBody>
                    </p:sp>
                    <p:sp>
                      <p:nvSpPr>
                        <p:cNvPr id="44080" name="文本框 190482"/>
                        <p:cNvSpPr txBox="1"/>
                        <p:nvPr>
                          <p:custDataLst>
                            <p:tags r:id="rId5"/>
                          </p:custDataLst>
                        </p:nvPr>
                      </p:nvSpPr>
                      <p:spPr>
                        <a:xfrm>
                          <a:off x="1180" y="1893"/>
                          <a:ext cx="317" cy="2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>
                          <a:spAutoFit/>
                        </a:bodyPr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zh-CN" i="1" dirty="0">
                              <a:latin typeface="Times New Roman" panose="02020603050405020304" pitchFamily="18" charset="0"/>
                              <a:ea typeface="楷体_GB2312" pitchFamily="49" charset="-122"/>
                            </a:rPr>
                            <a:t>E</a:t>
                          </a:r>
                          <a:r>
                            <a:rPr lang="en-US" altLang="zh-CN" sz="2800" baseline="-25000" dirty="0">
                              <a:latin typeface="Times New Roman" panose="02020603050405020304" pitchFamily="18" charset="0"/>
                              <a:ea typeface="楷体_GB2312" pitchFamily="49" charset="-122"/>
                            </a:rPr>
                            <a:t>1</a:t>
                          </a:r>
                          <a:endParaRPr lang="en-US" altLang="zh-CN" sz="2800" baseline="-25000" dirty="0">
                            <a:latin typeface="Times New Roman" panose="02020603050405020304" pitchFamily="18" charset="0"/>
                            <a:ea typeface="楷体_GB2312" pitchFamily="49" charset="-122"/>
                          </a:endParaRPr>
                        </a:p>
                      </p:txBody>
                    </p:sp>
                    <p:sp>
                      <p:nvSpPr>
                        <p:cNvPr id="44081" name="直接连接符 190483"/>
                        <p:cNvSpPr/>
                        <p:nvPr>
                          <p:custDataLst>
                            <p:tags r:id="rId6"/>
                          </p:custDataLst>
                        </p:nvPr>
                      </p:nvSpPr>
                      <p:spPr>
                        <a:xfrm>
                          <a:off x="2098" y="2775"/>
                          <a:ext cx="0" cy="297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sp>
                    <p:grpSp>
                      <p:nvGrpSpPr>
                        <p:cNvPr id="44082" name="组合 190484"/>
                        <p:cNvGrpSpPr/>
                        <p:nvPr/>
                      </p:nvGrpSpPr>
                      <p:grpSpPr>
                        <a:xfrm>
                          <a:off x="912" y="1816"/>
                          <a:ext cx="2880" cy="1256"/>
                          <a:chOff x="912" y="1816"/>
                          <a:chExt cx="2880" cy="1256"/>
                        </a:xfrm>
                      </p:grpSpPr>
                      <p:sp>
                        <p:nvSpPr>
                          <p:cNvPr id="44083" name="直接连接符 190485"/>
                          <p:cNvSpPr/>
                          <p:nvPr>
                            <p:custDataLst>
                              <p:tags r:id="rId7"/>
                            </p:custDataLst>
                          </p:nvPr>
                        </p:nvSpPr>
                        <p:spPr>
                          <a:xfrm flipV="1">
                            <a:off x="1149" y="3064"/>
                            <a:ext cx="2451" cy="8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</p:sp>
                      <p:grpSp>
                        <p:nvGrpSpPr>
                          <p:cNvPr id="44084" name="组合 190486"/>
                          <p:cNvGrpSpPr/>
                          <p:nvPr/>
                        </p:nvGrpSpPr>
                        <p:grpSpPr>
                          <a:xfrm>
                            <a:off x="912" y="1816"/>
                            <a:ext cx="2880" cy="1256"/>
                            <a:chOff x="912" y="1816"/>
                            <a:chExt cx="2880" cy="1256"/>
                          </a:xfrm>
                        </p:grpSpPr>
                        <p:sp>
                          <p:nvSpPr>
                            <p:cNvPr id="44085" name="矩形 190487"/>
                            <p:cNvSpPr/>
                            <p:nvPr>
                              <p:custDataLst>
                                <p:tags r:id="rId8"/>
                              </p:custDataLst>
                            </p:nvPr>
                          </p:nvSpPr>
                          <p:spPr>
                            <a:xfrm rot="5400000">
                              <a:off x="1946" y="2558"/>
                              <a:ext cx="324" cy="101"/>
                            </a:xfrm>
                            <a:prstGeom prst="rect">
                              <a:avLst/>
                            </a:prstGeom>
                            <a:noFill/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p>
                              <a:endParaRPr lang="zh-CN" altLang="en-US" dirty="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086" name="直接连接符 190488"/>
                            <p:cNvSpPr/>
                            <p:nvPr>
                              <p:custDataLst>
                                <p:tags r:id="rId9"/>
                              </p:custDataLst>
                            </p:nvPr>
                          </p:nvSpPr>
                          <p:spPr>
                            <a:xfrm flipV="1">
                              <a:off x="1149" y="1832"/>
                              <a:ext cx="1359" cy="5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grpSp>
                          <p:nvGrpSpPr>
                            <p:cNvPr id="44087" name="组合 190489"/>
                            <p:cNvGrpSpPr/>
                            <p:nvPr/>
                          </p:nvGrpSpPr>
                          <p:grpSpPr>
                            <a:xfrm>
                              <a:off x="912" y="1845"/>
                              <a:ext cx="474" cy="1227"/>
                              <a:chOff x="1536" y="1392"/>
                              <a:chExt cx="576" cy="1392"/>
                            </a:xfrm>
                          </p:grpSpPr>
                          <p:sp>
                            <p:nvSpPr>
                              <p:cNvPr id="44099" name="矩形 190490"/>
                              <p:cNvSpPr/>
                              <p:nvPr>
                                <p:custDataLst>
                                  <p:tags r:id="rId10"/>
                                </p:custDataLst>
                              </p:nvPr>
                            </p:nvSpPr>
                            <p:spPr>
                              <a:xfrm rot="5400000">
                                <a:off x="1664" y="2224"/>
                                <a:ext cx="320" cy="96"/>
                              </a:xfrm>
                              <a:prstGeom prst="rect">
                                <a:avLst/>
                              </a:prstGeom>
                              <a:noFill/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p>
                                <a:endParaRPr lang="zh-CN" altLang="en-US" dirty="0">
                                  <a:latin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4100" name="直接连接符 190491"/>
                              <p:cNvSpPr/>
                              <p:nvPr>
                                <p:custDataLst>
                                  <p:tags r:id="rId11"/>
                                </p:custDataLst>
                              </p:nvPr>
                            </p:nvSpPr>
                            <p:spPr>
                              <a:xfrm>
                                <a:off x="1824" y="2448"/>
                                <a:ext cx="0" cy="336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101" name="直接连接符 190492"/>
                              <p:cNvSpPr/>
                              <p:nvPr>
                                <p:custDataLst>
                                  <p:tags r:id="rId12"/>
                                </p:custDataLst>
                              </p:nvPr>
                            </p:nvSpPr>
                            <p:spPr>
                              <a:xfrm>
                                <a:off x="1824" y="1776"/>
                                <a:ext cx="0" cy="336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102" name="直接连接符 190493"/>
                              <p:cNvSpPr/>
                              <p:nvPr>
                                <p:custDataLst>
                                  <p:tags r:id="rId13"/>
                                </p:custDataLst>
                              </p:nvPr>
                            </p:nvSpPr>
                            <p:spPr>
                              <a:xfrm>
                                <a:off x="1536" y="1680"/>
                                <a:ext cx="576" cy="0"/>
                              </a:xfrm>
                              <a:prstGeom prst="line">
                                <a:avLst/>
                              </a:prstGeom>
                              <a:ln w="5715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103" name="直接连接符 190494"/>
                              <p:cNvSpPr/>
                              <p:nvPr>
                                <p:custDataLst>
                                  <p:tags r:id="rId14"/>
                                </p:custDataLst>
                              </p:nvPr>
                            </p:nvSpPr>
                            <p:spPr>
                              <a:xfrm>
                                <a:off x="1824" y="1392"/>
                                <a:ext cx="0" cy="288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</p:grpSp>
                        <p:grpSp>
                          <p:nvGrpSpPr>
                            <p:cNvPr id="44088" name="组合 190495"/>
                            <p:cNvGrpSpPr/>
                            <p:nvPr/>
                          </p:nvGrpSpPr>
                          <p:grpSpPr>
                            <a:xfrm>
                              <a:off x="3312" y="1845"/>
                              <a:ext cx="480" cy="1219"/>
                              <a:chOff x="3264" y="1901"/>
                              <a:chExt cx="480" cy="1219"/>
                            </a:xfrm>
                          </p:grpSpPr>
                          <p:sp>
                            <p:nvSpPr>
                              <p:cNvPr id="44093" name="矩形 190496"/>
                              <p:cNvSpPr/>
                              <p:nvPr>
                                <p:custDataLst>
                                  <p:tags r:id="rId15"/>
                                </p:custDataLst>
                              </p:nvPr>
                            </p:nvSpPr>
                            <p:spPr>
                              <a:xfrm rot="5400000">
                                <a:off x="3372" y="2632"/>
                                <a:ext cx="281" cy="79"/>
                              </a:xfrm>
                              <a:prstGeom prst="rect">
                                <a:avLst/>
                              </a:prstGeom>
                              <a:noFill/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p>
                                <a:endParaRPr lang="zh-CN" altLang="en-US" dirty="0">
                                  <a:latin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4094" name="直接连接符 190497"/>
                              <p:cNvSpPr/>
                              <p:nvPr>
                                <p:custDataLst>
                                  <p:tags r:id="rId16"/>
                                </p:custDataLst>
                              </p:nvPr>
                            </p:nvSpPr>
                            <p:spPr>
                              <a:xfrm>
                                <a:off x="3512" y="2826"/>
                                <a:ext cx="0" cy="294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095" name="直接连接符 190498"/>
                              <p:cNvSpPr/>
                              <p:nvPr>
                                <p:custDataLst>
                                  <p:tags r:id="rId17"/>
                                </p:custDataLst>
                              </p:nvPr>
                            </p:nvSpPr>
                            <p:spPr>
                              <a:xfrm>
                                <a:off x="3512" y="1901"/>
                                <a:ext cx="0" cy="252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096" name="直接连接符 190499"/>
                              <p:cNvSpPr/>
                              <p:nvPr>
                                <p:custDataLst>
                                  <p:tags r:id="rId18"/>
                                </p:custDataLst>
                              </p:nvPr>
                            </p:nvSpPr>
                            <p:spPr>
                              <a:xfrm>
                                <a:off x="3264" y="2160"/>
                                <a:ext cx="480" cy="0"/>
                              </a:xfrm>
                              <a:prstGeom prst="line">
                                <a:avLst/>
                              </a:prstGeom>
                              <a:ln w="5715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097" name="直接连接符 190500"/>
                              <p:cNvSpPr/>
                              <p:nvPr>
                                <p:custDataLst>
                                  <p:tags r:id="rId19"/>
                                </p:custDataLst>
                              </p:nvPr>
                            </p:nvSpPr>
                            <p:spPr>
                              <a:xfrm>
                                <a:off x="3360" y="2256"/>
                                <a:ext cx="336" cy="0"/>
                              </a:xfrm>
                              <a:prstGeom prst="line">
                                <a:avLst/>
                              </a:prstGeom>
                              <a:ln w="5715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44098" name="直接连接符 190501"/>
                              <p:cNvSpPr/>
                              <p:nvPr>
                                <p:custDataLst>
                                  <p:tags r:id="rId20"/>
                                </p:custDataLst>
                              </p:nvPr>
                            </p:nvSpPr>
                            <p:spPr>
                              <a:xfrm>
                                <a:off x="3504" y="2256"/>
                                <a:ext cx="0" cy="288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miter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</p:grpSp>
                        <p:sp>
                          <p:nvSpPr>
                            <p:cNvPr id="44089" name="矩形 190502"/>
                            <p:cNvSpPr/>
                            <p:nvPr>
                              <p:custDataLst>
                                <p:tags r:id="rId21"/>
                              </p:custDataLst>
                            </p:nvPr>
                          </p:nvSpPr>
                          <p:spPr>
                            <a:xfrm>
                              <a:off x="2496" y="1816"/>
                              <a:ext cx="384" cy="96"/>
                            </a:xfrm>
                            <a:prstGeom prst="rect">
                              <a:avLst/>
                            </a:prstGeom>
                            <a:noFill/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p>
                              <a:endParaRPr lang="zh-CN" altLang="en-US" dirty="0"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4090" name="直接连接符 190503"/>
                            <p:cNvSpPr/>
                            <p:nvPr>
                              <p:custDataLst>
                                <p:tags r:id="rId22"/>
                              </p:custDataLst>
                            </p:nvPr>
                          </p:nvSpPr>
                          <p:spPr>
                            <a:xfrm>
                              <a:off x="2880" y="1864"/>
                              <a:ext cx="672" cy="0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sp>
                          <p:nvSpPr>
                            <p:cNvPr id="44091" name="直接连接符 190504"/>
                            <p:cNvSpPr/>
                            <p:nvPr>
                              <p:custDataLst>
                                <p:tags r:id="rId23"/>
                              </p:custDataLst>
                            </p:nvPr>
                          </p:nvSpPr>
                          <p:spPr>
                            <a:xfrm>
                              <a:off x="3024" y="1864"/>
                              <a:ext cx="0" cy="1200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sp>
                          <p:nvSpPr>
                            <p:cNvPr id="44092" name="直接连接符 190505"/>
                            <p:cNvSpPr/>
                            <p:nvPr>
                              <p:custDataLst>
                                <p:tags r:id="rId24"/>
                              </p:custDataLst>
                            </p:nvPr>
                          </p:nvSpPr>
                          <p:spPr>
                            <a:xfrm flipV="1">
                              <a:off x="2112" y="1824"/>
                              <a:ext cx="0" cy="624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miter/>
                              <a:headEnd type="none" w="med" len="med"/>
                              <a:tailEnd type="none" w="med" len="med"/>
                            </a:ln>
                          </p:spPr>
                        </p:sp>
                      </p:grpSp>
                    </p:grpSp>
                  </p:grpSp>
                </p:grpSp>
              </p:grpSp>
            </p:grpSp>
            <p:sp>
              <p:nvSpPr>
                <p:cNvPr id="44069" name="椭圆 190506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016" y="163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0" name="椭圆 190507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928" y="1632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1" name="椭圆 190508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928" y="2880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2" name="椭圆 19050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016" y="2880"/>
                  <a:ext cx="48" cy="9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4061" name="文本框 190514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544" y="2304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4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44062" name="文本框 190515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120" y="2400"/>
                <a:ext cx="33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5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44057" name="文本框 190516"/>
            <p:cNvSpPr txBox="1"/>
            <p:nvPr>
              <p:custDataLst>
                <p:tags r:id="rId31"/>
              </p:custDataLst>
            </p:nvPr>
          </p:nvSpPr>
          <p:spPr>
            <a:xfrm>
              <a:off x="2575" y="2435"/>
              <a:ext cx="277" cy="240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4058" name="矩形 190517"/>
            <p:cNvSpPr/>
            <p:nvPr>
              <p:custDataLst>
                <p:tags r:id="rId32"/>
              </p:custDataLst>
            </p:nvPr>
          </p:nvSpPr>
          <p:spPr>
            <a:xfrm>
              <a:off x="2928" y="2256"/>
              <a:ext cx="96" cy="384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059" name="文本框 190518"/>
            <p:cNvSpPr txBox="1"/>
            <p:nvPr>
              <p:custDataLst>
                <p:tags r:id="rId33"/>
              </p:custDataLst>
            </p:nvPr>
          </p:nvSpPr>
          <p:spPr>
            <a:xfrm>
              <a:off x="3552" y="1584"/>
              <a:ext cx="336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楷体_GB2312" pitchFamily="49" charset="-122"/>
                </a:rPr>
                <a:t>E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" name="圆角矩形标注 1"/>
          <p:cNvSpPr/>
          <p:nvPr/>
        </p:nvSpPr>
        <p:spPr>
          <a:xfrm>
            <a:off x="92710" y="854710"/>
            <a:ext cx="3440430" cy="1135380"/>
          </a:xfrm>
          <a:prstGeom prst="wedgeRoundRectCallout">
            <a:avLst>
              <a:gd name="adj1" fmla="val 44296"/>
              <a:gd name="adj2" fmla="val 81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rgbClr val="FF0000"/>
                </a:solidFill>
              </a:rPr>
              <a:t>支路数？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268220" y="2439035"/>
            <a:ext cx="1331595" cy="63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292985" y="2468245"/>
            <a:ext cx="0" cy="22320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331720" y="4643120"/>
            <a:ext cx="1137920" cy="158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356100" y="2412365"/>
            <a:ext cx="1128395" cy="82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012180" y="2429510"/>
            <a:ext cx="585470" cy="1333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557010" y="2404745"/>
            <a:ext cx="0" cy="22320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796280" y="4580890"/>
            <a:ext cx="79184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356100" y="2637790"/>
            <a:ext cx="1270" cy="16871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774690" y="2693035"/>
            <a:ext cx="1270" cy="16871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44390" y="4149090"/>
            <a:ext cx="436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？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00045" y="957580"/>
            <a:ext cx="461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5</a:t>
            </a:r>
            <a:endParaRPr lang="en-US" altLang="zh-CN" sz="6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081395" y="908685"/>
            <a:ext cx="3061970" cy="1656080"/>
          </a:xfrm>
          <a:prstGeom prst="wedgeRoundRectCallout">
            <a:avLst>
              <a:gd name="adj1" fmla="val -64807"/>
              <a:gd name="adj2" fmla="val 44861"/>
              <a:gd name="adj3" fmla="val 16667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/>
              <a:t>节点数？</a:t>
            </a:r>
            <a:endParaRPr lang="zh-CN" altLang="en-US" sz="4800"/>
          </a:p>
        </p:txBody>
      </p:sp>
      <p:sp>
        <p:nvSpPr>
          <p:cNvPr id="21" name="文本框 20"/>
          <p:cNvSpPr txBox="1"/>
          <p:nvPr/>
        </p:nvSpPr>
        <p:spPr>
          <a:xfrm>
            <a:off x="5358765" y="1775460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B</a:t>
            </a:r>
            <a:endParaRPr lang="en-US" altLang="zh-CN" sz="3600" b="1"/>
          </a:p>
        </p:txBody>
      </p:sp>
      <p:sp>
        <p:nvSpPr>
          <p:cNvPr id="22" name="文本框 21"/>
          <p:cNvSpPr txBox="1"/>
          <p:nvPr/>
        </p:nvSpPr>
        <p:spPr>
          <a:xfrm>
            <a:off x="3923665" y="4430395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C</a:t>
            </a:r>
            <a:endParaRPr lang="en-US" altLang="zh-CN" sz="3600" b="1"/>
          </a:p>
        </p:txBody>
      </p:sp>
      <p:sp>
        <p:nvSpPr>
          <p:cNvPr id="23" name="文本框 22"/>
          <p:cNvSpPr txBox="1"/>
          <p:nvPr/>
        </p:nvSpPr>
        <p:spPr>
          <a:xfrm>
            <a:off x="5358765" y="4430395"/>
            <a:ext cx="43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D</a:t>
            </a:r>
            <a:endParaRPr lang="en-US" altLang="zh-CN" sz="3600" b="1"/>
          </a:p>
        </p:txBody>
      </p:sp>
      <p:sp>
        <p:nvSpPr>
          <p:cNvPr id="24" name="文本框 23"/>
          <p:cNvSpPr txBox="1"/>
          <p:nvPr/>
        </p:nvSpPr>
        <p:spPr>
          <a:xfrm>
            <a:off x="8604250" y="1484630"/>
            <a:ext cx="539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  <a:endParaRPr lang="en-US" altLang="zh-CN" sz="5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107315" y="5516880"/>
            <a:ext cx="2545080" cy="1296035"/>
          </a:xfrm>
          <a:prstGeom prst="wedgeRoundRectCallout">
            <a:avLst>
              <a:gd name="adj1" fmla="val 89196"/>
              <a:gd name="adj2" fmla="val -119867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回路数？</a:t>
            </a:r>
            <a:endParaRPr lang="zh-CN" altLang="en-US" sz="4000"/>
          </a:p>
        </p:txBody>
      </p:sp>
      <p:grpSp>
        <p:nvGrpSpPr>
          <p:cNvPr id="30" name="组合 29"/>
          <p:cNvGrpSpPr/>
          <p:nvPr/>
        </p:nvGrpSpPr>
        <p:grpSpPr>
          <a:xfrm>
            <a:off x="3203575" y="3254375"/>
            <a:ext cx="504190" cy="791210"/>
            <a:chOff x="5045" y="5125"/>
            <a:chExt cx="794" cy="1246"/>
          </a:xfrm>
        </p:grpSpPr>
        <p:sp>
          <p:nvSpPr>
            <p:cNvPr id="28" name="左弧形箭头 27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B050"/>
                  </a:solidFill>
                </a:rPr>
                <a:t>1</a:t>
              </a:r>
              <a:endParaRPr lang="en-US" altLang="zh-CN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22165" y="3166110"/>
            <a:ext cx="504190" cy="791845"/>
            <a:chOff x="5045" y="5125"/>
            <a:chExt cx="794" cy="1247"/>
          </a:xfrm>
        </p:grpSpPr>
        <p:sp>
          <p:nvSpPr>
            <p:cNvPr id="32" name="左弧形箭头 31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B050"/>
                  </a:solidFill>
                </a:rPr>
                <a:t>2</a:t>
              </a:r>
              <a:endParaRPr lang="en-US" altLang="zh-CN">
                <a:solidFill>
                  <a:srgbClr val="00B05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13755" y="3237865"/>
            <a:ext cx="504190" cy="791845"/>
            <a:chOff x="5045" y="5125"/>
            <a:chExt cx="794" cy="1247"/>
          </a:xfrm>
        </p:grpSpPr>
        <p:sp>
          <p:nvSpPr>
            <p:cNvPr id="35" name="左弧形箭头 34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B050"/>
                  </a:solidFill>
                </a:rPr>
                <a:t>3</a:t>
              </a:r>
              <a:endParaRPr lang="en-US" altLang="zh-CN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73375" y="2736850"/>
            <a:ext cx="1941195" cy="1726565"/>
            <a:chOff x="5045" y="5125"/>
            <a:chExt cx="794" cy="1247"/>
          </a:xfrm>
        </p:grpSpPr>
        <p:sp>
          <p:nvSpPr>
            <p:cNvPr id="38" name="左弧形箭头 37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24" y="5375"/>
              <a:ext cx="436" cy="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B050"/>
                  </a:solidFill>
                </a:rPr>
                <a:t>4</a:t>
              </a:r>
              <a:endParaRPr lang="en-US" altLang="zh-CN">
                <a:solidFill>
                  <a:srgbClr val="00B050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78985" y="2863850"/>
            <a:ext cx="1941195" cy="1726565"/>
            <a:chOff x="5045" y="5125"/>
            <a:chExt cx="794" cy="1247"/>
          </a:xfrm>
        </p:grpSpPr>
        <p:sp>
          <p:nvSpPr>
            <p:cNvPr id="41" name="左弧形箭头 40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24" y="5375"/>
              <a:ext cx="436" cy="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B050"/>
                  </a:solidFill>
                </a:rPr>
                <a:t>5</a:t>
              </a:r>
              <a:endParaRPr lang="en-US" altLang="zh-CN">
                <a:solidFill>
                  <a:srgbClr val="00B050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267585" y="2276475"/>
            <a:ext cx="4680585" cy="2448560"/>
            <a:chOff x="3571" y="3585"/>
            <a:chExt cx="7371" cy="3856"/>
          </a:xfrm>
        </p:grpSpPr>
        <p:sp>
          <p:nvSpPr>
            <p:cNvPr id="43" name="流程图: 可选过程 42"/>
            <p:cNvSpPr/>
            <p:nvPr/>
          </p:nvSpPr>
          <p:spPr>
            <a:xfrm>
              <a:off x="3571" y="3585"/>
              <a:ext cx="7371" cy="3856"/>
            </a:xfrm>
            <a:prstGeom prst="flowChartAlternate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525" y="6631"/>
              <a:ext cx="41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</a:rPr>
                <a:t>6</a:t>
              </a:r>
              <a:endParaRPr lang="en-US" altLang="zh-CN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265680" y="5998210"/>
            <a:ext cx="3619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rgbClr val="FF0000"/>
                </a:solidFill>
              </a:rPr>
              <a:t>6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549650" y="3154680"/>
            <a:ext cx="504190" cy="791210"/>
            <a:chOff x="5045" y="5125"/>
            <a:chExt cx="794" cy="1246"/>
          </a:xfrm>
        </p:grpSpPr>
        <p:sp>
          <p:nvSpPr>
            <p:cNvPr id="48" name="左弧形箭头 47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</a:rPr>
                <a:t>1</a:t>
              </a:r>
              <a:endParaRPr lang="en-US" altLang="zh-C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endParaRPr>
            </a:p>
          </p:txBody>
        </p:sp>
      </p:grpSp>
      <p:sp>
        <p:nvSpPr>
          <p:cNvPr id="50" name="圆角矩形标注 49"/>
          <p:cNvSpPr/>
          <p:nvPr/>
        </p:nvSpPr>
        <p:spPr>
          <a:xfrm>
            <a:off x="6081395" y="5229225"/>
            <a:ext cx="2645410" cy="1367790"/>
          </a:xfrm>
          <a:prstGeom prst="wedgeRoundRectCallout">
            <a:avLst>
              <a:gd name="adj1" fmla="val -59196"/>
              <a:gd name="adj2" fmla="val -81383"/>
              <a:gd name="adj3" fmla="val 16667"/>
            </a:avLst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网孔数？</a:t>
            </a:r>
            <a:endParaRPr lang="zh-CN" altLang="en-US" sz="4000"/>
          </a:p>
        </p:txBody>
      </p:sp>
      <p:grpSp>
        <p:nvGrpSpPr>
          <p:cNvPr id="51" name="组合 50"/>
          <p:cNvGrpSpPr/>
          <p:nvPr/>
        </p:nvGrpSpPr>
        <p:grpSpPr>
          <a:xfrm>
            <a:off x="4752975" y="3209925"/>
            <a:ext cx="504190" cy="791845"/>
            <a:chOff x="5045" y="5125"/>
            <a:chExt cx="794" cy="1247"/>
          </a:xfrm>
        </p:grpSpPr>
        <p:sp>
          <p:nvSpPr>
            <p:cNvPr id="52" name="左弧形箭头 51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</a:rPr>
                <a:t>2</a:t>
              </a:r>
              <a:endParaRPr lang="en-US" altLang="zh-C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29300" y="3138170"/>
            <a:ext cx="504190" cy="791845"/>
            <a:chOff x="5045" y="5125"/>
            <a:chExt cx="794" cy="1247"/>
          </a:xfrm>
        </p:grpSpPr>
        <p:sp>
          <p:nvSpPr>
            <p:cNvPr id="55" name="左弧形箭头 54"/>
            <p:cNvSpPr/>
            <p:nvPr/>
          </p:nvSpPr>
          <p:spPr>
            <a:xfrm>
              <a:off x="5045" y="5125"/>
              <a:ext cx="794" cy="1247"/>
            </a:xfrm>
            <a:prstGeom prst="curvedRightArrow">
              <a:avLst>
                <a:gd name="adj1" fmla="val 0"/>
                <a:gd name="adj2" fmla="val 43189"/>
                <a:gd name="adj3" fmla="val 25000"/>
              </a:avLst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224" y="5375"/>
              <a:ext cx="43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</a:rPr>
                <a:t>3</a:t>
              </a:r>
              <a:endParaRPr lang="en-US" altLang="zh-CN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8255635" y="5692140"/>
            <a:ext cx="420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bg1"/>
                </a:solidFill>
              </a:rPr>
              <a:t>3</a:t>
            </a:r>
            <a:endParaRPr lang="en-US" altLang="zh-CN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 bldLvl="0" animBg="1"/>
      <p:bldP spid="17" grpId="0"/>
      <p:bldP spid="18" grpId="0"/>
      <p:bldP spid="2" grpId="1" animBg="1"/>
      <p:bldP spid="18" grpId="1"/>
      <p:bldP spid="17" grpId="1"/>
      <p:bldP spid="19" grpId="0" animBg="1"/>
      <p:bldP spid="20" grpId="0"/>
      <p:bldP spid="21" grpId="0"/>
      <p:bldP spid="22" grpId="0"/>
      <p:bldP spid="23" grpId="0"/>
      <p:bldP spid="24" grpId="0"/>
      <p:bldP spid="19" grpId="1" animBg="1"/>
      <p:bldP spid="24" grpId="1"/>
      <p:bldP spid="20" grpId="1"/>
      <p:bldP spid="21" grpId="1"/>
      <p:bldP spid="22" grpId="1"/>
      <p:bldP spid="23" grpId="1"/>
      <p:bldP spid="25" grpId="0" animBg="1"/>
      <p:bldP spid="46" grpId="0"/>
      <p:bldP spid="25" grpId="1" animBg="1"/>
      <p:bldP spid="46" grpId="1"/>
      <p:bldP spid="50" grpId="0" animBg="1"/>
      <p:bldP spid="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253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51685" y="1844675"/>
            <a:ext cx="5502275" cy="3943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115" y="1124585"/>
            <a:ext cx="7909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基尔霍夫第一定律</a:t>
            </a:r>
            <a:r>
              <a:rPr lang="en-US" altLang="zh-CN" sz="3600" b="1"/>
              <a:t>----</a:t>
            </a:r>
            <a:r>
              <a:rPr lang="zh-CN" altLang="en-US" sz="3600" b="1">
                <a:solidFill>
                  <a:srgbClr val="FF0000"/>
                </a:solidFill>
              </a:rPr>
              <a:t>节点电流定律（</a:t>
            </a:r>
            <a:r>
              <a:rPr lang="en-US" altLang="zh-CN" sz="3600" b="1">
                <a:solidFill>
                  <a:srgbClr val="FF0000"/>
                </a:solidFill>
              </a:rPr>
              <a:t>KCL</a:t>
            </a:r>
            <a:r>
              <a:rPr lang="zh-CN" altLang="en-US" sz="3600" b="1">
                <a:solidFill>
                  <a:srgbClr val="FF0000"/>
                </a:solidFill>
              </a:rPr>
              <a:t>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6830" y="1700530"/>
            <a:ext cx="8987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KCL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的作用：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是用来确定连接在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同一节点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上的各支路中的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电流关系。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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-36830" y="2636520"/>
            <a:ext cx="9067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KCL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表述</a:t>
            </a: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在任一时刻，</a:t>
            </a:r>
            <a:r>
              <a:rPr lang="zh-CN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流入一个节点的电流之和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恒等于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流出这个节点的电流之和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，即：</a:t>
            </a:r>
            <a:endParaRPr lang="zh-CN" altLang="en-US" sz="2800" b="1"/>
          </a:p>
        </p:txBody>
      </p:sp>
      <p:graphicFrame>
        <p:nvGraphicFramePr>
          <p:cNvPr id="9218" name="Object 2"/>
          <p:cNvGraphicFramePr/>
          <p:nvPr/>
        </p:nvGraphicFramePr>
        <p:xfrm>
          <a:off x="3491865" y="3716497"/>
          <a:ext cx="1751330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889000" imgH="254000" progId="Equation.3">
                  <p:embed/>
                </p:oleObj>
              </mc:Choice>
              <mc:Fallback>
                <p:oleObj name="" r:id="rId1" imgW="889000" imgH="2540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1865" y="3716497"/>
                        <a:ext cx="1751330" cy="500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-70485" y="4329430"/>
            <a:ext cx="9214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KCL</a:t>
            </a: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表述</a:t>
            </a:r>
            <a:r>
              <a:rPr lang="en-US" altLang="zh-C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电路中任一个节点上，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电流的</a:t>
            </a:r>
            <a:r>
              <a:rPr lang="zh-CN" altLang="en-US" sz="36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代数和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恒等于零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，即</a:t>
            </a:r>
            <a:endParaRPr lang="zh-CN" altLang="en-US" sz="2800" b="1"/>
          </a:p>
        </p:txBody>
      </p:sp>
      <p:graphicFrame>
        <p:nvGraphicFramePr>
          <p:cNvPr id="9219" name="Object 3"/>
          <p:cNvGraphicFramePr/>
          <p:nvPr/>
        </p:nvGraphicFramePr>
        <p:xfrm>
          <a:off x="3491865" y="5405438"/>
          <a:ext cx="10715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532765" imgH="254000" progId="Equation.3">
                  <p:embed/>
                </p:oleObj>
              </mc:Choice>
              <mc:Fallback>
                <p:oleObj name="" r:id="rId3" imgW="532765" imgH="2540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65" y="5405438"/>
                        <a:ext cx="1071563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2870" y="6145530"/>
            <a:ext cx="784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KCL</a:t>
            </a:r>
            <a:r>
              <a:rPr lang="zh-CN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理论依据：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电流的连续性原理和电荷守恒。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49159" name="Picture 9" descr="3"/>
          <p:cNvPicPr>
            <a:picLocks noChangeAspect="1"/>
          </p:cNvPicPr>
          <p:nvPr/>
        </p:nvPicPr>
        <p:blipFill>
          <a:blip r:embed="rId1" cstate="print"/>
          <a:srcRect r="49892" b="14360"/>
          <a:stretch>
            <a:fillRect/>
          </a:stretch>
        </p:blipFill>
        <p:spPr>
          <a:xfrm>
            <a:off x="179705" y="1628775"/>
            <a:ext cx="4973320" cy="3964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40425" y="2493010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I</a:t>
            </a:r>
            <a:r>
              <a:rPr lang="en-US" altLang="zh-CN" sz="3600" b="1" baseline="-25000">
                <a:solidFill>
                  <a:srgbClr val="FF0000"/>
                </a:solidFill>
              </a:rPr>
              <a:t>1</a:t>
            </a:r>
            <a:r>
              <a:rPr lang="en-US" altLang="zh-CN" sz="3600" b="1">
                <a:solidFill>
                  <a:srgbClr val="FF0000"/>
                </a:solidFill>
              </a:rPr>
              <a:t>+I</a:t>
            </a:r>
            <a:r>
              <a:rPr lang="en-US" altLang="zh-CN" sz="3600" b="1" baseline="-25000">
                <a:solidFill>
                  <a:srgbClr val="FF0000"/>
                </a:solidFill>
              </a:rPr>
              <a:t>3</a:t>
            </a:r>
            <a:r>
              <a:rPr lang="en-US" altLang="zh-CN" sz="3600" b="1">
                <a:solidFill>
                  <a:srgbClr val="FF0000"/>
                </a:solidFill>
              </a:rPr>
              <a:t>=I</a:t>
            </a:r>
            <a:r>
              <a:rPr lang="en-US" altLang="zh-CN" sz="3600" b="1" baseline="-25000">
                <a:solidFill>
                  <a:srgbClr val="FF0000"/>
                </a:solidFill>
              </a:rPr>
              <a:t>2</a:t>
            </a:r>
            <a:r>
              <a:rPr lang="en-US" altLang="zh-CN" sz="3600" b="1">
                <a:solidFill>
                  <a:srgbClr val="FF0000"/>
                </a:solidFill>
              </a:rPr>
              <a:t>+I</a:t>
            </a:r>
            <a:r>
              <a:rPr lang="en-US" altLang="zh-CN" sz="3600" b="1" baseline="-25000">
                <a:solidFill>
                  <a:srgbClr val="FF0000"/>
                </a:solidFill>
              </a:rPr>
              <a:t>4</a:t>
            </a:r>
            <a:r>
              <a:rPr lang="en-US" altLang="zh-CN" sz="3600" b="1">
                <a:solidFill>
                  <a:srgbClr val="FF0000"/>
                </a:solidFill>
              </a:rPr>
              <a:t>+I</a:t>
            </a:r>
            <a:r>
              <a:rPr lang="en-US" altLang="zh-CN" sz="3600" b="1" baseline="-25000">
                <a:solidFill>
                  <a:srgbClr val="FF0000"/>
                </a:solidFill>
              </a:rPr>
              <a:t>5</a:t>
            </a:r>
            <a:endParaRPr lang="en-US" altLang="zh-CN" sz="3600" b="1" baseline="-25000">
              <a:solidFill>
                <a:srgbClr val="FF0000"/>
              </a:solidFill>
            </a:endParaRPr>
          </a:p>
        </p:txBody>
      </p:sp>
      <p:graphicFrame>
        <p:nvGraphicFramePr>
          <p:cNvPr id="9218" name="Object 2"/>
          <p:cNvGraphicFramePr/>
          <p:nvPr/>
        </p:nvGraphicFramePr>
        <p:xfrm>
          <a:off x="6012180" y="1916272"/>
          <a:ext cx="1751330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889000" imgH="254000" progId="Equation.3">
                  <p:embed/>
                </p:oleObj>
              </mc:Choice>
              <mc:Fallback>
                <p:oleObj name="" r:id="rId2" imgW="889000" imgH="2540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2180" y="1916272"/>
                        <a:ext cx="1751330" cy="500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/>
          <p:nvPr/>
        </p:nvGraphicFramePr>
        <p:xfrm>
          <a:off x="6444615" y="3644583"/>
          <a:ext cx="10715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532765" imgH="254000" progId="Equation.3">
                  <p:embed/>
                </p:oleObj>
              </mc:Choice>
              <mc:Fallback>
                <p:oleObj name="" r:id="rId4" imgW="532765" imgH="2540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4615" y="3644583"/>
                        <a:ext cx="1071563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23915" y="4557395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I</a:t>
            </a:r>
            <a:r>
              <a:rPr lang="en-US" altLang="zh-CN" sz="3600" b="1" baseline="-25000">
                <a:solidFill>
                  <a:srgbClr val="FF0000"/>
                </a:solidFill>
              </a:rPr>
              <a:t>1</a:t>
            </a:r>
            <a:r>
              <a:rPr lang="en-US" altLang="zh-CN" sz="3600" b="1">
                <a:solidFill>
                  <a:srgbClr val="FF0000"/>
                </a:solidFill>
              </a:rPr>
              <a:t>+I</a:t>
            </a:r>
            <a:r>
              <a:rPr lang="en-US" altLang="zh-CN" sz="3600" b="1" baseline="-25000">
                <a:solidFill>
                  <a:srgbClr val="FF0000"/>
                </a:solidFill>
              </a:rPr>
              <a:t>3</a:t>
            </a:r>
            <a:r>
              <a:rPr lang="en-US" altLang="zh-CN" sz="3600" b="1">
                <a:solidFill>
                  <a:srgbClr val="FF0000"/>
                </a:solidFill>
              </a:rPr>
              <a:t>-I</a:t>
            </a:r>
            <a:r>
              <a:rPr lang="en-US" altLang="zh-CN" sz="3600" b="1" baseline="-25000">
                <a:solidFill>
                  <a:srgbClr val="FF0000"/>
                </a:solidFill>
              </a:rPr>
              <a:t>2</a:t>
            </a:r>
            <a:r>
              <a:rPr lang="en-US" altLang="zh-CN" sz="3600" b="1">
                <a:solidFill>
                  <a:srgbClr val="FF0000"/>
                </a:solidFill>
              </a:rPr>
              <a:t>-I</a:t>
            </a:r>
            <a:r>
              <a:rPr lang="en-US" altLang="zh-CN" sz="3600" b="1" baseline="-25000">
                <a:solidFill>
                  <a:srgbClr val="FF0000"/>
                </a:solidFill>
              </a:rPr>
              <a:t>4</a:t>
            </a:r>
            <a:r>
              <a:rPr lang="en-US" altLang="zh-CN" sz="3600" b="1">
                <a:solidFill>
                  <a:srgbClr val="FF0000"/>
                </a:solidFill>
              </a:rPr>
              <a:t>-I</a:t>
            </a:r>
            <a:r>
              <a:rPr lang="en-US" altLang="zh-CN" sz="3600" b="1" baseline="-25000">
                <a:solidFill>
                  <a:srgbClr val="FF0000"/>
                </a:solidFill>
              </a:rPr>
              <a:t>5</a:t>
            </a:r>
            <a:r>
              <a:rPr lang="en-US" altLang="zh-CN" sz="3600" b="1">
                <a:solidFill>
                  <a:srgbClr val="FF0000"/>
                </a:solidFill>
              </a:rPr>
              <a:t>=0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grpSp>
        <p:nvGrpSpPr>
          <p:cNvPr id="47115" name="组合 6"/>
          <p:cNvGrpSpPr/>
          <p:nvPr/>
        </p:nvGrpSpPr>
        <p:grpSpPr>
          <a:xfrm>
            <a:off x="1592898" y="5877272"/>
            <a:ext cx="7269797" cy="714375"/>
            <a:chOff x="2282" y="9596"/>
            <a:chExt cx="11449" cy="1125"/>
          </a:xfrm>
        </p:grpSpPr>
        <p:sp>
          <p:nvSpPr>
            <p:cNvPr id="100" name="文本框 99"/>
            <p:cNvSpPr txBox="1"/>
            <p:nvPr>
              <p:custDataLst>
                <p:tags r:id="rId6"/>
              </p:custDataLst>
            </p:nvPr>
          </p:nvSpPr>
          <p:spPr>
            <a:xfrm>
              <a:off x="2522" y="9596"/>
              <a:ext cx="11013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indent="266700" defTabSz="914400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sz="105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约定：</a:t>
              </a:r>
              <a:r>
                <a:rPr kumimoji="0" lang="zh-CN" sz="2400" b="1" kern="1200" cap="none" spc="0" normalizeH="0" baseline="0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流入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节点的电流为</a:t>
              </a:r>
              <a:r>
                <a:rPr kumimoji="0" lang="zh-CN" sz="2400" b="1" kern="1200" cap="none" spc="0" normalizeH="0" baseline="0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正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，</a:t>
              </a:r>
              <a:r>
                <a:rPr kumimoji="0" lang="zh-CN" sz="2400" b="1" kern="1200" cap="none" spc="0" normalizeH="0" baseline="0" noProof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流出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节点的电流为</a:t>
              </a:r>
              <a:r>
                <a:rPr kumimoji="0" lang="zh-CN" sz="2400" b="1" kern="1200" cap="none" spc="0" normalizeH="0" baseline="0" noProof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负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。</a:t>
              </a:r>
              <a:endParaRPr kumimoji="0" lang="en-US" altLang="en-US" sz="24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118" name="AutoShape 3"/>
            <p:cNvSpPr/>
            <p:nvPr>
              <p:custDataLst>
                <p:tags r:id="rId7"/>
              </p:custDataLst>
            </p:nvPr>
          </p:nvSpPr>
          <p:spPr>
            <a:xfrm>
              <a:off x="2282" y="9709"/>
              <a:ext cx="11449" cy="1012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rgbClr val="003378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0" hangingPunct="0"/>
              <a:endParaRPr lang="en-US" altLang="zh-CN" sz="1400" b="1" u="sng" dirty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47111" name="Picture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2982" t="5617" r="2083" b="5062"/>
          <a:stretch>
            <a:fillRect/>
          </a:stretch>
        </p:blipFill>
        <p:spPr>
          <a:xfrm>
            <a:off x="71755" y="2420620"/>
            <a:ext cx="4372610" cy="316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40425" y="2493010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=I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  <a:endParaRPr lang="en-US" altLang="zh-CN" sz="3600" b="1" baseline="-250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graphicFrame>
        <p:nvGraphicFramePr>
          <p:cNvPr id="9218" name="Object 2"/>
          <p:cNvGraphicFramePr/>
          <p:nvPr/>
        </p:nvGraphicFramePr>
        <p:xfrm>
          <a:off x="6012180" y="1916272"/>
          <a:ext cx="1751330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889000" imgH="254000" progId="Equation.3">
                  <p:embed/>
                </p:oleObj>
              </mc:Choice>
              <mc:Fallback>
                <p:oleObj name="" r:id="rId3" imgW="889000" imgH="2540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80" y="1916272"/>
                        <a:ext cx="1751330" cy="500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/>
          <p:nvPr/>
        </p:nvGraphicFramePr>
        <p:xfrm>
          <a:off x="6444615" y="3644583"/>
          <a:ext cx="10715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532765" imgH="254000" progId="Equation.3">
                  <p:embed/>
                </p:oleObj>
              </mc:Choice>
              <mc:Fallback>
                <p:oleObj name="" r:id="rId5" imgW="532765" imgH="2540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615" y="3644583"/>
                        <a:ext cx="1071563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23915" y="4557395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=0</a:t>
            </a:r>
            <a:endParaRPr lang="en-US" altLang="zh-CN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grpSp>
        <p:nvGrpSpPr>
          <p:cNvPr id="47115" name="组合 6"/>
          <p:cNvGrpSpPr/>
          <p:nvPr/>
        </p:nvGrpSpPr>
        <p:grpSpPr>
          <a:xfrm>
            <a:off x="1592898" y="5877272"/>
            <a:ext cx="7269797" cy="714375"/>
            <a:chOff x="2282" y="9596"/>
            <a:chExt cx="11449" cy="1125"/>
          </a:xfrm>
        </p:grpSpPr>
        <p:sp>
          <p:nvSpPr>
            <p:cNvPr id="100" name="文本框 99"/>
            <p:cNvSpPr txBox="1"/>
            <p:nvPr>
              <p:custDataLst>
                <p:tags r:id="rId7"/>
              </p:custDataLst>
            </p:nvPr>
          </p:nvSpPr>
          <p:spPr>
            <a:xfrm>
              <a:off x="2522" y="9596"/>
              <a:ext cx="11013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indent="266700" defTabSz="914400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sz="105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约定：</a:t>
              </a:r>
              <a:r>
                <a:rPr kumimoji="0" lang="zh-CN" sz="2400" b="1" kern="1200" cap="none" spc="0" normalizeH="0" baseline="0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流入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节点的电流为</a:t>
              </a:r>
              <a:r>
                <a:rPr kumimoji="0" lang="zh-CN" sz="2400" b="1" kern="1200" cap="none" spc="0" normalizeH="0" baseline="0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正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，</a:t>
              </a:r>
              <a:r>
                <a:rPr kumimoji="0" lang="zh-CN" sz="2400" b="1" kern="1200" cap="none" spc="0" normalizeH="0" baseline="0" noProof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流出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节点的电流为</a:t>
              </a:r>
              <a:r>
                <a:rPr kumimoji="0" lang="zh-CN" sz="2400" b="1" kern="1200" cap="none" spc="0" normalizeH="0" baseline="0" noProof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负</a:t>
              </a:r>
              <a:r>
                <a:rPr kumimoji="0" lang="zh-CN" sz="2400" b="1" kern="1200" cap="none" spc="0" normalizeH="0" baseline="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。</a:t>
              </a:r>
              <a:endParaRPr kumimoji="0" lang="en-US" altLang="en-US" sz="2400" b="1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7118" name="AutoShape 3"/>
            <p:cNvSpPr/>
            <p:nvPr>
              <p:custDataLst>
                <p:tags r:id="rId8"/>
              </p:custDataLst>
            </p:nvPr>
          </p:nvSpPr>
          <p:spPr>
            <a:xfrm>
              <a:off x="2282" y="9709"/>
              <a:ext cx="11449" cy="1012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rgbClr val="003378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0" hangingPunct="0"/>
              <a:endParaRPr lang="en-US" altLang="zh-CN" sz="1400" b="1" u="sng" dirty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9394" name="文本框 68613"/>
          <p:cNvSpPr txBox="1"/>
          <p:nvPr>
            <p:custDataLst>
              <p:tags r:id="rId1"/>
            </p:custDataLst>
          </p:nvPr>
        </p:nvSpPr>
        <p:spPr>
          <a:xfrm>
            <a:off x="323850" y="1268730"/>
            <a:ext cx="5765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推广：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判断下面电路中电流之间的关系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71775" y="1852295"/>
            <a:ext cx="3960495" cy="1717040"/>
            <a:chOff x="7994" y="3171"/>
            <a:chExt cx="6237" cy="2704"/>
          </a:xfrm>
        </p:grpSpPr>
        <p:grpSp>
          <p:nvGrpSpPr>
            <p:cNvPr id="59395" name="组合 68614"/>
            <p:cNvGrpSpPr/>
            <p:nvPr/>
          </p:nvGrpSpPr>
          <p:grpSpPr>
            <a:xfrm>
              <a:off x="7994" y="3171"/>
              <a:ext cx="6123" cy="2705"/>
              <a:chOff x="3198" y="1434"/>
              <a:chExt cx="2449" cy="969"/>
            </a:xfrm>
          </p:grpSpPr>
          <p:grpSp>
            <p:nvGrpSpPr>
              <p:cNvPr id="59425" name="组合 68615"/>
              <p:cNvGrpSpPr/>
              <p:nvPr/>
            </p:nvGrpSpPr>
            <p:grpSpPr>
              <a:xfrm>
                <a:off x="3198" y="1434"/>
                <a:ext cx="2314" cy="969"/>
                <a:chOff x="3197" y="1378"/>
                <a:chExt cx="2314" cy="969"/>
              </a:xfrm>
            </p:grpSpPr>
            <p:sp>
              <p:nvSpPr>
                <p:cNvPr id="59427" name="直接连接符 68616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380" y="1757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28" name="直接连接符 68617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425" y="1802"/>
                  <a:ext cx="9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29" name="直接连接符 68618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470" y="1802"/>
                  <a:ext cx="0" cy="272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0" name="直接连接符 6861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380" y="2074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1" name="直接连接符 68620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425" y="2120"/>
                  <a:ext cx="91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2" name="直接连接符 68621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470" y="1938"/>
                  <a:ext cx="1406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3" name="直接连接符 68622"/>
                <p:cNvSpPr/>
                <p:nvPr>
                  <p:custDataLst>
                    <p:tags r:id="rId8"/>
                  </p:custDataLst>
                </p:nvPr>
              </p:nvSpPr>
              <p:spPr>
                <a:xfrm flipV="1">
                  <a:off x="3470" y="1575"/>
                  <a:ext cx="0" cy="182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4" name="直接连接符 68623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470" y="1575"/>
                  <a:ext cx="409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5" name="直接连接符 6862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470" y="2301"/>
                  <a:ext cx="409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36" name="矩形 6862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878" y="1530"/>
                  <a:ext cx="363" cy="91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7" name="矩形 68626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>
                  <a:off x="5237" y="1891"/>
                  <a:ext cx="363" cy="91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8" name="矩形 68627"/>
                <p:cNvSpPr/>
                <p:nvPr>
                  <p:custDataLst>
                    <p:tags r:id="rId13"/>
                  </p:custDataLst>
                </p:nvPr>
              </p:nvSpPr>
              <p:spPr>
                <a:xfrm rot="-2119714">
                  <a:off x="4967" y="1711"/>
                  <a:ext cx="363" cy="91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9" name="矩形 68628"/>
                <p:cNvSpPr/>
                <p:nvPr>
                  <p:custDataLst>
                    <p:tags r:id="rId14"/>
                  </p:custDataLst>
                </p:nvPr>
              </p:nvSpPr>
              <p:spPr>
                <a:xfrm rot="1884515">
                  <a:off x="4967" y="2074"/>
                  <a:ext cx="363" cy="91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0" name="矩形 68629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879" y="2256"/>
                  <a:ext cx="363" cy="91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1" name="直接连接符 6863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241" y="1575"/>
                  <a:ext cx="118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2" name="直接连接符 68631"/>
                <p:cNvSpPr/>
                <p:nvPr>
                  <p:custDataLst>
                    <p:tags r:id="rId17"/>
                  </p:custDataLst>
                </p:nvPr>
              </p:nvSpPr>
              <p:spPr>
                <a:xfrm flipV="1">
                  <a:off x="3470" y="2120"/>
                  <a:ext cx="0" cy="182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3" name="直接连接符 68632"/>
                <p:cNvSpPr/>
                <p:nvPr>
                  <p:custDataLst>
                    <p:tags r:id="rId18"/>
                  </p:custDataLst>
                </p:nvPr>
              </p:nvSpPr>
              <p:spPr>
                <a:xfrm flipV="1">
                  <a:off x="5285" y="1575"/>
                  <a:ext cx="136" cy="91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4" name="直接连接符 68633"/>
                <p:cNvSpPr/>
                <p:nvPr>
                  <p:custDataLst>
                    <p:tags r:id="rId19"/>
                  </p:custDataLst>
                </p:nvPr>
              </p:nvSpPr>
              <p:spPr>
                <a:xfrm flipV="1">
                  <a:off x="4876" y="1848"/>
                  <a:ext cx="137" cy="9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5" name="直接连接符 6863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4241" y="2301"/>
                  <a:ext cx="118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6" name="直接连接符 68635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4876" y="1938"/>
                  <a:ext cx="137" cy="91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7" name="直接连接符 68636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5285" y="2210"/>
                  <a:ext cx="136" cy="91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8" name="直接连接符 68637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5421" y="1575"/>
                  <a:ext cx="0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49" name="直接连接符 68638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5421" y="1575"/>
                  <a:ext cx="0" cy="182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50" name="直接连接符 6863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5421" y="2120"/>
                  <a:ext cx="0" cy="181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9451" name="文本框 68640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3198" y="1571"/>
                  <a:ext cx="317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E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1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52" name="文本框 68641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3197" y="2070"/>
                  <a:ext cx="726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E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2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53" name="文本框 68642"/>
                <p:cNvSpPr txBox="1"/>
                <p:nvPr>
                  <p:custDataLst>
                    <p:tags r:id="rId28"/>
                  </p:custDataLst>
                </p:nvPr>
              </p:nvSpPr>
              <p:spPr>
                <a:xfrm>
                  <a:off x="3879" y="1378"/>
                  <a:ext cx="499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R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1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54" name="文本框 68643"/>
                <p:cNvSpPr txBox="1"/>
                <p:nvPr>
                  <p:custDataLst>
                    <p:tags r:id="rId29"/>
                  </p:custDataLst>
                </p:nvPr>
              </p:nvSpPr>
              <p:spPr>
                <a:xfrm>
                  <a:off x="3879" y="2104"/>
                  <a:ext cx="589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R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2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55" name="文本框 68644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4876" y="1605"/>
                  <a:ext cx="499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R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5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56" name="文本框 68645"/>
                <p:cNvSpPr txBox="1"/>
                <p:nvPr>
                  <p:custDataLst>
                    <p:tags r:id="rId31"/>
                  </p:custDataLst>
                </p:nvPr>
              </p:nvSpPr>
              <p:spPr>
                <a:xfrm>
                  <a:off x="4921" y="2120"/>
                  <a:ext cx="590" cy="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1400" dirty="0">
                      <a:latin typeface="Arial" panose="020B0604020202020204" pitchFamily="34" charset="0"/>
                    </a:rPr>
                    <a:t>R</a:t>
                  </a:r>
                  <a:r>
                    <a:rPr lang="en-US" altLang="zh-CN" sz="1000" dirty="0">
                      <a:latin typeface="Arial" panose="020B0604020202020204" pitchFamily="34" charset="0"/>
                    </a:rPr>
                    <a:t>4</a:t>
                  </a:r>
                  <a:endParaRPr lang="en-US" altLang="zh-CN" sz="1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426" name="文本框 68646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148" y="1877"/>
                <a:ext cx="49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1400" dirty="0">
                    <a:latin typeface="Arial" panose="020B0604020202020204" pitchFamily="34" charset="0"/>
                  </a:rPr>
                  <a:t>R</a:t>
                </a:r>
                <a:r>
                  <a:rPr lang="en-US" altLang="zh-CN" sz="1000" dirty="0">
                    <a:latin typeface="Arial" panose="020B0604020202020204" pitchFamily="34" charset="0"/>
                  </a:rPr>
                  <a:t>3</a:t>
                </a:r>
                <a:endParaRPr lang="en-US" altLang="zh-CN" sz="1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396" name="直接连接符 68647"/>
            <p:cNvSpPr/>
            <p:nvPr>
              <p:custDataLst>
                <p:tags r:id="rId33"/>
              </p:custDataLst>
            </p:nvPr>
          </p:nvSpPr>
          <p:spPr>
            <a:xfrm>
              <a:off x="10717" y="3838"/>
              <a:ext cx="7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9397" name="直接连接符 68648"/>
            <p:cNvSpPr/>
            <p:nvPr>
              <p:custDataLst>
                <p:tags r:id="rId34"/>
              </p:custDataLst>
            </p:nvPr>
          </p:nvSpPr>
          <p:spPr>
            <a:xfrm>
              <a:off x="10717" y="4746"/>
              <a:ext cx="7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9398" name="直接连接符 68649"/>
            <p:cNvSpPr/>
            <p:nvPr>
              <p:custDataLst>
                <p:tags r:id="rId35"/>
              </p:custDataLst>
            </p:nvPr>
          </p:nvSpPr>
          <p:spPr>
            <a:xfrm>
              <a:off x="10717" y="5653"/>
              <a:ext cx="7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59399" name="文本框 68650"/>
            <p:cNvSpPr txBox="1"/>
            <p:nvPr>
              <p:custDataLst>
                <p:tags r:id="rId36"/>
              </p:custDataLst>
            </p:nvPr>
          </p:nvSpPr>
          <p:spPr>
            <a:xfrm>
              <a:off x="10602" y="3271"/>
              <a:ext cx="1475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幼圆" panose="02010509060101010101" charset="-122"/>
                  <a:ea typeface="幼圆" panose="02010509060101010101" charset="-122"/>
                </a:rPr>
                <a:t>I</a:t>
              </a:r>
              <a:r>
                <a:rPr lang="en-US" altLang="zh-CN" sz="1400" b="1" dirty="0">
                  <a:latin typeface="幼圆" panose="02010509060101010101" charset="-122"/>
                  <a:ea typeface="幼圆" panose="02010509060101010101" charset="-122"/>
                </a:rPr>
                <a:t>1</a:t>
              </a:r>
              <a:endParaRPr lang="en-US" altLang="zh-CN" sz="1400" b="1" dirty="0"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59400" name="文本框 68651"/>
            <p:cNvSpPr txBox="1"/>
            <p:nvPr>
              <p:custDataLst>
                <p:tags r:id="rId37"/>
              </p:custDataLst>
            </p:nvPr>
          </p:nvSpPr>
          <p:spPr>
            <a:xfrm>
              <a:off x="10602" y="4293"/>
              <a:ext cx="1475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幼圆" panose="02010509060101010101" charset="-122"/>
                  <a:ea typeface="幼圆" panose="02010509060101010101" charset="-122"/>
                </a:rPr>
                <a:t>I</a:t>
              </a:r>
              <a:r>
                <a:rPr lang="en-US" altLang="zh-CN" sz="1400" b="1" dirty="0">
                  <a:latin typeface="幼圆" panose="02010509060101010101" charset="-122"/>
                  <a:ea typeface="幼圆" panose="02010509060101010101" charset="-122"/>
                </a:rPr>
                <a:t>2</a:t>
              </a:r>
              <a:endParaRPr lang="en-US" altLang="zh-CN" sz="1400" b="1" dirty="0"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59401" name="文本框 68652"/>
            <p:cNvSpPr txBox="1"/>
            <p:nvPr>
              <p:custDataLst>
                <p:tags r:id="rId38"/>
              </p:custDataLst>
            </p:nvPr>
          </p:nvSpPr>
          <p:spPr>
            <a:xfrm>
              <a:off x="10717" y="5198"/>
              <a:ext cx="1475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latin typeface="幼圆" panose="02010509060101010101" charset="-122"/>
                  <a:ea typeface="幼圆" panose="02010509060101010101" charset="-122"/>
                </a:rPr>
                <a:t>I</a:t>
              </a:r>
              <a:r>
                <a:rPr lang="en-US" altLang="zh-CN" sz="1400" b="1" dirty="0">
                  <a:latin typeface="幼圆" panose="02010509060101010101" charset="-122"/>
                  <a:ea typeface="幼圆" panose="02010509060101010101" charset="-122"/>
                </a:rPr>
                <a:t>3</a:t>
              </a:r>
              <a:endParaRPr lang="en-US" altLang="zh-CN" sz="1400" b="1" dirty="0">
                <a:latin typeface="幼圆" panose="02010509060101010101" charset="-122"/>
                <a:ea typeface="幼圆" panose="02010509060101010101" charset="-122"/>
              </a:endParaRPr>
            </a:p>
          </p:txBody>
        </p:sp>
        <p:grpSp>
          <p:nvGrpSpPr>
            <p:cNvPr id="59402" name="组合 68653"/>
            <p:cNvGrpSpPr/>
            <p:nvPr/>
          </p:nvGrpSpPr>
          <p:grpSpPr>
            <a:xfrm>
              <a:off x="7994" y="4633"/>
              <a:ext cx="1133" cy="578"/>
              <a:chOff x="2971" y="2519"/>
              <a:chExt cx="453" cy="231"/>
            </a:xfrm>
          </p:grpSpPr>
          <p:sp>
            <p:nvSpPr>
              <p:cNvPr id="59423" name="椭圆 68654"/>
              <p:cNvSpPr/>
              <p:nvPr>
                <p:custDataLst>
                  <p:tags r:id="rId39"/>
                </p:custDataLst>
              </p:nvPr>
            </p:nvSpPr>
            <p:spPr>
              <a:xfrm flipV="1">
                <a:off x="3198" y="2568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424" name="文本框 68655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971" y="2519"/>
                <a:ext cx="453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659" name="椭圆 68658"/>
            <p:cNvSpPr/>
            <p:nvPr>
              <p:custDataLst>
                <p:tags r:id="rId41"/>
              </p:custDataLst>
            </p:nvPr>
          </p:nvSpPr>
          <p:spPr>
            <a:xfrm>
              <a:off x="12077" y="3509"/>
              <a:ext cx="2155" cy="2270"/>
            </a:xfrm>
            <a:prstGeom prst="ellipse">
              <a:avLst/>
            </a:prstGeom>
            <a:solidFill>
              <a:srgbClr val="FF9900"/>
            </a:solidFill>
            <a:ln w="1905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660" name="椭圆 68659"/>
            <p:cNvSpPr/>
            <p:nvPr>
              <p:custDataLst>
                <p:tags r:id="rId42"/>
              </p:custDataLst>
            </p:nvPr>
          </p:nvSpPr>
          <p:spPr>
            <a:xfrm>
              <a:off x="12077" y="3500"/>
              <a:ext cx="2155" cy="2270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38755" y="4607560"/>
            <a:ext cx="3168650" cy="1374140"/>
            <a:chOff x="8994" y="7551"/>
            <a:chExt cx="4990" cy="2164"/>
          </a:xfrm>
        </p:grpSpPr>
        <p:grpSp>
          <p:nvGrpSpPr>
            <p:cNvPr id="5" name="组合 68668"/>
            <p:cNvGrpSpPr/>
            <p:nvPr/>
          </p:nvGrpSpPr>
          <p:grpSpPr>
            <a:xfrm>
              <a:off x="8994" y="7551"/>
              <a:ext cx="4990" cy="2165"/>
              <a:chOff x="3379" y="3022"/>
              <a:chExt cx="1996" cy="866"/>
            </a:xfrm>
          </p:grpSpPr>
          <p:sp>
            <p:nvSpPr>
              <p:cNvPr id="59415" name="矩形 68669"/>
              <p:cNvSpPr/>
              <p:nvPr>
                <p:custDataLst>
                  <p:tags r:id="rId43"/>
                </p:custDataLst>
              </p:nvPr>
            </p:nvSpPr>
            <p:spPr>
              <a:xfrm>
                <a:off x="3379" y="3113"/>
                <a:ext cx="590" cy="726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A</a:t>
                </a:r>
                <a:endPara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zh-CN" altLang="en-US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电 路</a:t>
                </a:r>
                <a:endParaRPr lang="zh-CN" altLang="en-US" b="1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6" name="矩形 68670"/>
              <p:cNvSpPr/>
              <p:nvPr>
                <p:custDataLst>
                  <p:tags r:id="rId44"/>
                </p:custDataLst>
              </p:nvPr>
            </p:nvSpPr>
            <p:spPr>
              <a:xfrm>
                <a:off x="4740" y="3113"/>
                <a:ext cx="635" cy="726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B</a:t>
                </a:r>
                <a:endPara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zh-CN" altLang="en-US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电 路</a:t>
                </a:r>
                <a:endParaRPr lang="zh-CN" altLang="en-US" b="1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7" name="直接连接符 68671"/>
              <p:cNvSpPr/>
              <p:nvPr>
                <p:custDataLst>
                  <p:tags r:id="rId45"/>
                </p:custDataLst>
              </p:nvPr>
            </p:nvSpPr>
            <p:spPr>
              <a:xfrm>
                <a:off x="3969" y="3294"/>
                <a:ext cx="77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8" name="直接连接符 68672"/>
              <p:cNvSpPr/>
              <p:nvPr>
                <p:custDataLst>
                  <p:tags r:id="rId46"/>
                </p:custDataLst>
              </p:nvPr>
            </p:nvSpPr>
            <p:spPr>
              <a:xfrm>
                <a:off x="3969" y="3612"/>
                <a:ext cx="77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9" name="直接连接符 68673"/>
              <p:cNvSpPr/>
              <p:nvPr>
                <p:custDataLst>
                  <p:tags r:id="rId47"/>
                </p:custDataLst>
              </p:nvPr>
            </p:nvSpPr>
            <p:spPr>
              <a:xfrm>
                <a:off x="4150" y="3249"/>
                <a:ext cx="408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9420" name="直接连接符 68674"/>
              <p:cNvSpPr/>
              <p:nvPr>
                <p:custDataLst>
                  <p:tags r:id="rId48"/>
                </p:custDataLst>
              </p:nvPr>
            </p:nvSpPr>
            <p:spPr>
              <a:xfrm flipH="1">
                <a:off x="4150" y="3657"/>
                <a:ext cx="363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9421" name="文本框 68675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4241" y="3022"/>
                <a:ext cx="27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latin typeface="幼圆" panose="02010509060101010101" charset="-122"/>
                    <a:ea typeface="幼圆" panose="02010509060101010101" charset="-122"/>
                  </a:rPr>
                  <a:t>I</a:t>
                </a:r>
                <a:r>
                  <a:rPr lang="en-US" altLang="zh-CN" sz="1400" b="1" dirty="0">
                    <a:latin typeface="幼圆" panose="02010509060101010101" charset="-122"/>
                    <a:ea typeface="幼圆" panose="02010509060101010101" charset="-122"/>
                  </a:rPr>
                  <a:t>1</a:t>
                </a:r>
                <a:endParaRPr lang="en-US" altLang="zh-CN" sz="1400" b="1" dirty="0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59422" name="文本框 68676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4241" y="3657"/>
                <a:ext cx="40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latin typeface="幼圆" panose="02010509060101010101" charset="-122"/>
                    <a:ea typeface="幼圆" panose="02010509060101010101" charset="-122"/>
                  </a:rPr>
                  <a:t>I</a:t>
                </a:r>
                <a:r>
                  <a:rPr lang="en-US" altLang="zh-CN" sz="1400" b="1" dirty="0">
                    <a:latin typeface="幼圆" panose="02010509060101010101" charset="-122"/>
                    <a:ea typeface="幼圆" panose="02010509060101010101" charset="-122"/>
                  </a:rPr>
                  <a:t>2</a:t>
                </a:r>
                <a:endParaRPr lang="en-US" altLang="zh-CN" sz="1400" b="1" dirty="0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</p:grpSp>
        <p:sp>
          <p:nvSpPr>
            <p:cNvPr id="68678" name="矩形 68677"/>
            <p:cNvSpPr/>
            <p:nvPr>
              <p:custDataLst>
                <p:tags r:id="rId51"/>
              </p:custDataLst>
            </p:nvPr>
          </p:nvSpPr>
          <p:spPr>
            <a:xfrm>
              <a:off x="10864" y="8756"/>
              <a:ext cx="1248" cy="907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926205" y="5544820"/>
            <a:ext cx="792480" cy="0"/>
          </a:xfrm>
          <a:prstGeom prst="line">
            <a:avLst/>
          </a:prstGeom>
          <a:ln w="222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24960" y="5805170"/>
            <a:ext cx="461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I</a:t>
            </a:r>
            <a:r>
              <a:rPr lang="en-US" altLang="zh-CN" b="1" baseline="-25000">
                <a:solidFill>
                  <a:srgbClr val="FF0000"/>
                </a:solidFill>
              </a:rPr>
              <a:t>2</a:t>
            </a:r>
            <a:endParaRPr lang="en-US" altLang="zh-CN" b="1" baseline="-2500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067810" y="5732780"/>
            <a:ext cx="576580" cy="0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形标注 7"/>
          <p:cNvSpPr/>
          <p:nvPr/>
        </p:nvSpPr>
        <p:spPr>
          <a:xfrm>
            <a:off x="7452360" y="2853055"/>
            <a:ext cx="1714500" cy="1656080"/>
          </a:xfrm>
          <a:prstGeom prst="wedgeEllipseCallout">
            <a:avLst>
              <a:gd name="adj1" fmla="val -237629"/>
              <a:gd name="adj2" fmla="val 80674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/>
              <a:t>单手操作</a:t>
            </a:r>
            <a:endParaRPr lang="zh-CN" altLang="en-US" sz="3600" b="1"/>
          </a:p>
        </p:txBody>
      </p:sp>
      <p:sp>
        <p:nvSpPr>
          <p:cNvPr id="9" name="云形标注 8"/>
          <p:cNvSpPr/>
          <p:nvPr/>
        </p:nvSpPr>
        <p:spPr>
          <a:xfrm>
            <a:off x="508635" y="3068955"/>
            <a:ext cx="1903095" cy="1080135"/>
          </a:xfrm>
          <a:prstGeom prst="cloudCallout">
            <a:avLst>
              <a:gd name="adj1" fmla="val 159863"/>
              <a:gd name="adj2" fmla="val 12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FF0000"/>
                </a:solidFill>
              </a:rPr>
              <a:t>I</a:t>
            </a:r>
            <a:r>
              <a:rPr lang="en-US" altLang="zh-CN" sz="3600" b="1" baseline="-25000">
                <a:solidFill>
                  <a:srgbClr val="FF0000"/>
                </a:solidFill>
              </a:rPr>
              <a:t>1</a:t>
            </a:r>
            <a:r>
              <a:rPr lang="en-US" altLang="zh-CN" sz="3600" b="1">
                <a:solidFill>
                  <a:srgbClr val="FF0000"/>
                </a:solidFill>
              </a:rPr>
              <a:t>=0A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588125" y="5589270"/>
            <a:ext cx="2448560" cy="935990"/>
          </a:xfrm>
          <a:prstGeom prst="wedgeRoundRectCallout">
            <a:avLst>
              <a:gd name="adj1" fmla="val -126452"/>
              <a:gd name="adj2" fmla="val -39484"/>
              <a:gd name="adj3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/>
              <a:t>I</a:t>
            </a:r>
            <a:r>
              <a:rPr lang="en-US" altLang="zh-CN" sz="4400" baseline="-25000"/>
              <a:t>1</a:t>
            </a:r>
            <a:r>
              <a:rPr lang="en-US" altLang="zh-CN" sz="4400"/>
              <a:t>=I</a:t>
            </a:r>
            <a:r>
              <a:rPr lang="en-US" altLang="zh-CN" sz="4400" baseline="-25000"/>
              <a:t>2</a:t>
            </a:r>
            <a:endParaRPr lang="en-US" altLang="zh-CN" sz="44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59394" grpId="0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1" cstate="print"/>
          <a:srcRect l="658" t="4663" r="1397" b="133"/>
          <a:stretch>
            <a:fillRect/>
          </a:stretch>
        </p:blipFill>
        <p:spPr>
          <a:xfrm>
            <a:off x="284480" y="2286000"/>
            <a:ext cx="5327650" cy="385254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grpSp>
        <p:nvGrpSpPr>
          <p:cNvPr id="54275" name="组合 7"/>
          <p:cNvGrpSpPr/>
          <p:nvPr/>
        </p:nvGrpSpPr>
        <p:grpSpPr>
          <a:xfrm>
            <a:off x="1494790" y="2058670"/>
            <a:ext cx="5752465" cy="3550285"/>
            <a:chOff x="1763688" y="2708920"/>
            <a:chExt cx="4361085" cy="2661055"/>
          </a:xfrm>
        </p:grpSpPr>
        <p:pic>
          <p:nvPicPr>
            <p:cNvPr id="54278" name="图片 3" descr="C:\Users\Administrator\Documents\Tencent Files\365181480\FileRecv\MobileFile\D16FF5AFA7D6D8F2F153DA6121597B23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/>
            <a:srcRect l="2013" t="10699" r="2579" b="13580"/>
            <a:stretch>
              <a:fillRect/>
            </a:stretch>
          </p:blipFill>
          <p:spPr>
            <a:xfrm>
              <a:off x="1763688" y="2708920"/>
              <a:ext cx="4361085" cy="26610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9" name="直接连接符 68647"/>
            <p:cNvSpPr/>
            <p:nvPr>
              <p:custDataLst>
                <p:tags r:id="rId4"/>
              </p:custDataLst>
            </p:nvPr>
          </p:nvSpPr>
          <p:spPr>
            <a:xfrm>
              <a:off x="3348683" y="3068960"/>
              <a:ext cx="503237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4280" name="文本框 68650"/>
            <p:cNvSpPr txBox="1"/>
            <p:nvPr>
              <p:custDataLst>
                <p:tags r:id="rId5"/>
              </p:custDataLst>
            </p:nvPr>
          </p:nvSpPr>
          <p:spPr>
            <a:xfrm>
              <a:off x="3347864" y="2740858"/>
              <a:ext cx="936625" cy="2988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ea typeface="幼圆" panose="02010509060101010101" charset="-122"/>
                </a:rPr>
                <a:t>I</a:t>
              </a:r>
              <a:endPara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</a:endParaRPr>
            </a:p>
          </p:txBody>
        </p:sp>
      </p:grpSp>
      <p:pic>
        <p:nvPicPr>
          <p:cNvPr id="55305" name="图片 9" descr="C:\Users\Administrator\Documents\Tencent Files\365181480\FileRecv\MobileFile\3D145BE0744CF122EF6AEC49123708B2.png"/>
          <p:cNvPicPr>
            <a:picLocks noChangeAspect="1"/>
          </p:cNvPicPr>
          <p:nvPr/>
        </p:nvPicPr>
        <p:blipFill>
          <a:blip r:embed="rId6" cstate="print"/>
          <a:srcRect l="7771" t="5093" r="4541" b="4167"/>
          <a:stretch>
            <a:fillRect/>
          </a:stretch>
        </p:blipFill>
        <p:spPr>
          <a:xfrm>
            <a:off x="899795" y="1857375"/>
            <a:ext cx="5510530" cy="4709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115" y="1124585"/>
            <a:ext cx="7909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基尔霍夫第二定律</a:t>
            </a:r>
            <a:r>
              <a:rPr lang="en-US" altLang="zh-CN" sz="3600" b="1"/>
              <a:t>----</a:t>
            </a:r>
            <a:r>
              <a:rPr lang="zh-CN" altLang="en-US" sz="3600" b="1">
                <a:solidFill>
                  <a:srgbClr val="FF0000"/>
                </a:solidFill>
              </a:rPr>
              <a:t>回路</a:t>
            </a:r>
            <a:r>
              <a:rPr lang="zh-CN" altLang="en-US" sz="3600" b="1">
                <a:solidFill>
                  <a:srgbClr val="FF0000"/>
                </a:solidFill>
              </a:rPr>
              <a:t>电压定律（</a:t>
            </a:r>
            <a:r>
              <a:rPr lang="en-US" altLang="zh-CN" sz="3600" b="1">
                <a:solidFill>
                  <a:srgbClr val="FF0000"/>
                </a:solidFill>
              </a:rPr>
              <a:t>KVL</a:t>
            </a:r>
            <a:r>
              <a:rPr lang="zh-CN" altLang="en-US" sz="3600" b="1">
                <a:solidFill>
                  <a:srgbClr val="FF0000"/>
                </a:solidFill>
              </a:rPr>
              <a:t>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6830" y="1700530"/>
            <a:ext cx="8987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KVL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的作用：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是用来确定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回路中各电压间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的相互关系。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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-36830" y="2636520"/>
            <a:ext cx="9067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KVL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表述</a:t>
            </a: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在任一闭合回路中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各个</a:t>
            </a: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电阻上电压的代数和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等于</a:t>
            </a:r>
            <a:r>
              <a:rPr lang="zh-CN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各个电动势的代数和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，即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-70485" y="4329430"/>
            <a:ext cx="9214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KVL</a:t>
            </a: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表述</a:t>
            </a:r>
            <a:r>
              <a:rPr lang="en-US" altLang="zh-CN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对于电路中的任一回路，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沿回路绕行方向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各段电压的代数和等于零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，即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102870" y="6145530"/>
            <a:ext cx="784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KVL</a:t>
            </a:r>
            <a:r>
              <a:rPr lang="zh-CN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理论依据：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能量守恒定律。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08585" y="620395"/>
            <a:ext cx="3042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温故而知新：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0242" name="Object 2"/>
          <p:cNvGraphicFramePr/>
          <p:nvPr/>
        </p:nvGraphicFramePr>
        <p:xfrm>
          <a:off x="3131820" y="3602355"/>
          <a:ext cx="1701800" cy="60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24865" imgH="254000" progId="Equation.3">
                  <p:embed/>
                </p:oleObj>
              </mc:Choice>
              <mc:Fallback>
                <p:oleObj name="" r:id="rId1" imgW="824865" imgH="2540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1820" y="3602355"/>
                        <a:ext cx="1701800" cy="605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/>
          <p:nvPr/>
        </p:nvGraphicFramePr>
        <p:xfrm>
          <a:off x="3419475" y="5281930"/>
          <a:ext cx="134810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70865" imgH="254000" progId="Equation.3">
                  <p:embed/>
                </p:oleObj>
              </mc:Choice>
              <mc:Fallback>
                <p:oleObj name="" r:id="rId3" imgW="570865" imgH="2540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475" y="5281930"/>
                        <a:ext cx="1348105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315" y="2191385"/>
            <a:ext cx="3741420" cy="3279140"/>
            <a:chOff x="169" y="3451"/>
            <a:chExt cx="5892" cy="5164"/>
          </a:xfrm>
        </p:grpSpPr>
        <p:grpSp>
          <p:nvGrpSpPr>
            <p:cNvPr id="9226" name="Group 10"/>
            <p:cNvGrpSpPr/>
            <p:nvPr/>
          </p:nvGrpSpPr>
          <p:grpSpPr>
            <a:xfrm>
              <a:off x="169" y="3451"/>
              <a:ext cx="5892" cy="5165"/>
              <a:chOff x="3026" y="2230"/>
              <a:chExt cx="3877" cy="3249"/>
            </a:xfrm>
          </p:grpSpPr>
          <p:sp>
            <p:nvSpPr>
              <p:cNvPr id="9233" name="Text Box 1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272" y="4276"/>
                <a:ext cx="511" cy="47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I1    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4" name="Text Box 1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026" y="3914"/>
                <a:ext cx="553" cy="60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E2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5" name="Text Box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272" y="4998"/>
                <a:ext cx="691" cy="4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R1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6" name="Text Box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10" y="2230"/>
                <a:ext cx="509" cy="48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I3    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7" name="Text Box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140" y="2943"/>
                <a:ext cx="509" cy="48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R3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 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8" name="Text Box 1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933" y="2470"/>
                <a:ext cx="415" cy="60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  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39" name="Text Box 1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02" y="2485"/>
                <a:ext cx="414" cy="4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5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       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40" name="Line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3441" y="2952"/>
                <a:ext cx="2617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41" name="Rectangle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4410" y="2831"/>
                <a:ext cx="550" cy="206"/>
              </a:xfrm>
              <a:prstGeom prst="rect">
                <a:avLst/>
              </a:prstGeom>
              <a:solidFill>
                <a:srgbClr val="FFFFFF"/>
              </a:solidFill>
              <a:ln w="158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9242" name="Line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4410" y="2711"/>
                <a:ext cx="553" cy="1"/>
              </a:xfrm>
              <a:prstGeom prst="line">
                <a:avLst/>
              </a:prstGeom>
              <a:ln w="22225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43" name="Line 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3832" y="2942"/>
                <a:ext cx="1" cy="1093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44" name="Rectangle 22"/>
              <p:cNvSpPr/>
              <p:nvPr>
                <p:custDataLst>
                  <p:tags r:id="rId12"/>
                </p:custDataLst>
              </p:nvPr>
            </p:nvSpPr>
            <p:spPr>
              <a:xfrm rot="-5400000">
                <a:off x="3617" y="3425"/>
                <a:ext cx="414" cy="123"/>
              </a:xfrm>
              <a:prstGeom prst="rect">
                <a:avLst/>
              </a:prstGeom>
              <a:solidFill>
                <a:srgbClr val="FFFFFF"/>
              </a:solidFill>
              <a:ln w="158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9245" name="Text Box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964" y="5118"/>
                <a:ext cx="550" cy="3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 1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46" name="Text Box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026" y="3433"/>
                <a:ext cx="552" cy="3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R2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47" name="Text Box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590" y="4734"/>
                <a:ext cx="553" cy="4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48" name="Line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4060" y="3297"/>
                <a:ext cx="1" cy="480"/>
              </a:xfrm>
              <a:prstGeom prst="line">
                <a:avLst/>
              </a:prstGeom>
              <a:ln w="31750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49" name="Text Box 2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95" y="3313"/>
                <a:ext cx="554" cy="36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I2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50" name="Text Box 2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933" y="4757"/>
                <a:ext cx="416" cy="48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9251" name="Line 29"/>
              <p:cNvSpPr/>
              <p:nvPr>
                <p:custDataLst>
                  <p:tags r:id="rId19"/>
                </p:custDataLst>
              </p:nvPr>
            </p:nvSpPr>
            <p:spPr>
              <a:xfrm>
                <a:off x="3718" y="4035"/>
                <a:ext cx="235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2" name="Line 30"/>
              <p:cNvSpPr/>
              <p:nvPr>
                <p:custDataLst>
                  <p:tags r:id="rId20"/>
                </p:custDataLst>
              </p:nvPr>
            </p:nvSpPr>
            <p:spPr>
              <a:xfrm>
                <a:off x="3613" y="4150"/>
                <a:ext cx="423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3" name="Line 31"/>
              <p:cNvSpPr/>
              <p:nvPr>
                <p:custDataLst>
                  <p:tags r:id="rId21"/>
                </p:custDataLst>
              </p:nvPr>
            </p:nvSpPr>
            <p:spPr>
              <a:xfrm>
                <a:off x="3818" y="4153"/>
                <a:ext cx="1" cy="722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4" name="Line 32"/>
              <p:cNvSpPr/>
              <p:nvPr>
                <p:custDataLst>
                  <p:tags r:id="rId22"/>
                </p:custDataLst>
              </p:nvPr>
            </p:nvSpPr>
            <p:spPr>
              <a:xfrm>
                <a:off x="3266" y="4880"/>
                <a:ext cx="1779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5" name="Rectangle 33"/>
              <p:cNvSpPr/>
              <p:nvPr>
                <p:custDataLst>
                  <p:tags r:id="rId23"/>
                </p:custDataLst>
              </p:nvPr>
            </p:nvSpPr>
            <p:spPr>
              <a:xfrm rot="10800000">
                <a:off x="4286" y="4794"/>
                <a:ext cx="457" cy="166"/>
              </a:xfrm>
              <a:prstGeom prst="rect">
                <a:avLst/>
              </a:prstGeom>
              <a:solidFill>
                <a:srgbClr val="FFFFFF"/>
              </a:solidFill>
              <a:ln w="158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9256" name="Line 34"/>
              <p:cNvSpPr/>
              <p:nvPr>
                <p:custDataLst>
                  <p:tags r:id="rId24"/>
                </p:custDataLst>
              </p:nvPr>
            </p:nvSpPr>
            <p:spPr>
              <a:xfrm>
                <a:off x="5044" y="4681"/>
                <a:ext cx="1" cy="393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7" name="Line 35"/>
              <p:cNvSpPr/>
              <p:nvPr>
                <p:custDataLst>
                  <p:tags r:id="rId25"/>
                </p:custDataLst>
              </p:nvPr>
            </p:nvSpPr>
            <p:spPr>
              <a:xfrm>
                <a:off x="5203" y="4789"/>
                <a:ext cx="1" cy="198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8" name="Line 36"/>
              <p:cNvSpPr/>
              <p:nvPr>
                <p:custDataLst>
                  <p:tags r:id="rId26"/>
                </p:custDataLst>
              </p:nvPr>
            </p:nvSpPr>
            <p:spPr>
              <a:xfrm>
                <a:off x="5205" y="4880"/>
                <a:ext cx="126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59" name="Line 37"/>
              <p:cNvSpPr/>
              <p:nvPr>
                <p:custDataLst>
                  <p:tags r:id="rId27"/>
                </p:custDataLst>
              </p:nvPr>
            </p:nvSpPr>
            <p:spPr>
              <a:xfrm flipH="1">
                <a:off x="4201" y="4684"/>
                <a:ext cx="554" cy="1"/>
              </a:xfrm>
              <a:prstGeom prst="line">
                <a:avLst/>
              </a:prstGeom>
              <a:ln w="25400" cap="flat" cmpd="sng">
                <a:solidFill>
                  <a:srgbClr val="333399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60" name="Text Box 3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210" y="3553"/>
                <a:ext cx="693" cy="48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r>
                  <a:rPr lang="en-US" altLang="zh-CN" sz="1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E3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9262" name="Group 40"/>
              <p:cNvGrpSpPr/>
              <p:nvPr/>
            </p:nvGrpSpPr>
            <p:grpSpPr>
              <a:xfrm>
                <a:off x="5897" y="2942"/>
                <a:ext cx="329" cy="1952"/>
                <a:chOff x="7595" y="4035"/>
                <a:chExt cx="328" cy="1952"/>
              </a:xfrm>
            </p:grpSpPr>
            <p:sp>
              <p:nvSpPr>
                <p:cNvPr id="9264" name="Line 41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758" y="4035"/>
                  <a:ext cx="2" cy="774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65" name="Line 42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7595" y="4806"/>
                  <a:ext cx="328" cy="3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66" name="Line 4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7652" y="4978"/>
                  <a:ext cx="192" cy="3"/>
                </a:xfrm>
                <a:prstGeom prst="line">
                  <a:avLst/>
                </a:prstGeom>
                <a:ln w="317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67" name="Line 4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7751" y="4994"/>
                  <a:ext cx="1" cy="993"/>
                </a:xfrm>
                <a:prstGeom prst="line">
                  <a:avLst/>
                </a:prstGeom>
                <a:ln w="158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4" name="右弧形箭头 3"/>
            <p:cNvSpPr/>
            <p:nvPr/>
          </p:nvSpPr>
          <p:spPr>
            <a:xfrm>
              <a:off x="2891" y="5400"/>
              <a:ext cx="680" cy="124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35475" y="1484630"/>
            <a:ext cx="247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U</a:t>
            </a:r>
            <a:r>
              <a:rPr lang="en-US" altLang="zh-CN" sz="3600" b="1" baseline="-25000">
                <a:solidFill>
                  <a:srgbClr val="FF0000"/>
                </a:solidFill>
              </a:rPr>
              <a:t>ab</a:t>
            </a:r>
            <a:r>
              <a:rPr lang="en-US" altLang="zh-CN" sz="3600" b="1">
                <a:solidFill>
                  <a:srgbClr val="FF0000"/>
                </a:solidFill>
              </a:rPr>
              <a:t>=E</a:t>
            </a:r>
            <a:r>
              <a:rPr lang="en-US" altLang="zh-CN" sz="3600" b="1" baseline="-25000">
                <a:solidFill>
                  <a:srgbClr val="FF0000"/>
                </a:solidFill>
              </a:rPr>
              <a:t>3</a:t>
            </a:r>
            <a:endParaRPr lang="en-US" altLang="zh-CN" sz="3600" b="1" baseline="-25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5475" y="2204720"/>
            <a:ext cx="353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U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bc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=-E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1</a:t>
            </a:r>
            <a:endParaRPr lang="en-US" altLang="zh-CN" sz="3600" b="1" baseline="-25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6435" y="2948305"/>
            <a:ext cx="353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U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cd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=E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  <a:endParaRPr lang="en-US" altLang="zh-CN" sz="3600" b="1" baseline="-250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6435" y="3644900"/>
            <a:ext cx="3538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U</a:t>
            </a:r>
            <a:r>
              <a:rPr lang="en-US" altLang="zh-CN" sz="3600" b="1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da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=I</a:t>
            </a:r>
            <a:r>
              <a:rPr lang="en-US" altLang="zh-CN" sz="3600" b="1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3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3</a:t>
            </a:r>
            <a:endParaRPr lang="en-US" altLang="zh-CN" sz="3600" b="1" baseline="-25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94505" y="4511675"/>
            <a:ext cx="4517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∵ </a:t>
            </a:r>
            <a:r>
              <a:rPr lang="en-US" altLang="zh-CN" sz="3600">
                <a:solidFill>
                  <a:srgbClr val="FF0000"/>
                </a:solidFill>
              </a:rPr>
              <a:t>U</a:t>
            </a:r>
            <a:r>
              <a:rPr lang="en-US" altLang="zh-CN" sz="3600" baseline="-25000">
                <a:solidFill>
                  <a:srgbClr val="FF0000"/>
                </a:solidFill>
              </a:rPr>
              <a:t>ab</a:t>
            </a:r>
            <a:r>
              <a:rPr lang="en-US" altLang="zh-CN" sz="3600"/>
              <a:t>+</a:t>
            </a:r>
            <a:r>
              <a:rPr lang="en-US" altLang="zh-CN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U</a:t>
            </a:r>
            <a:r>
              <a:rPr lang="en-US" altLang="zh-CN" sz="3600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bc</a:t>
            </a:r>
            <a:r>
              <a:rPr lang="en-US" altLang="zh-CN" sz="3600"/>
              <a:t>+</a:t>
            </a:r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U</a:t>
            </a:r>
            <a:r>
              <a:rPr lang="en-US" altLang="zh-CN" sz="3600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cd</a:t>
            </a:r>
            <a:r>
              <a:rPr lang="en-US" altLang="zh-CN" sz="3600"/>
              <a:t>+</a:t>
            </a:r>
            <a:r>
              <a:rPr lang="en-US" altLang="zh-CN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U</a:t>
            </a:r>
            <a:r>
              <a:rPr lang="en-US" altLang="zh-CN" sz="36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da</a:t>
            </a:r>
            <a:r>
              <a:rPr lang="en-US" altLang="zh-CN" sz="3600"/>
              <a:t>=0</a:t>
            </a:r>
            <a:endParaRPr lang="en-US" altLang="zh-CN" sz="3600"/>
          </a:p>
        </p:txBody>
      </p:sp>
      <p:sp>
        <p:nvSpPr>
          <p:cNvPr id="11" name="文本框 10"/>
          <p:cNvSpPr txBox="1"/>
          <p:nvPr/>
        </p:nvSpPr>
        <p:spPr>
          <a:xfrm>
            <a:off x="2932430" y="5212715"/>
            <a:ext cx="6184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 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E</a:t>
            </a:r>
            <a:r>
              <a:rPr lang="en-US" altLang="zh-CN" sz="3600" b="1" baseline="-25000">
                <a:solidFill>
                  <a:srgbClr val="FF0000"/>
                </a:solidFill>
                <a:sym typeface="+mn-ea"/>
              </a:rPr>
              <a:t>3</a:t>
            </a:r>
            <a:r>
              <a:rPr lang="en-US" altLang="zh-CN" sz="3600"/>
              <a:t>+(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-E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1</a:t>
            </a:r>
            <a:r>
              <a:rPr lang="en-US" altLang="zh-CN" sz="3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1</a:t>
            </a:r>
            <a:r>
              <a:rPr lang="en-US" altLang="zh-CN" sz="3600"/>
              <a:t>)+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E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+I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en-US" altLang="zh-CN" sz="3600"/>
              <a:t>+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I</a:t>
            </a:r>
            <a:r>
              <a:rPr lang="en-US" altLang="zh-CN" sz="3600" b="1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3</a:t>
            </a: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R</a:t>
            </a:r>
            <a:r>
              <a:rPr lang="en-US" altLang="zh-CN" sz="3600" b="1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3</a:t>
            </a:r>
            <a:r>
              <a:rPr lang="en-US" altLang="zh-CN" sz="3600"/>
              <a:t>=0</a:t>
            </a:r>
            <a:endParaRPr lang="en-US" altLang="zh-CN" sz="3600"/>
          </a:p>
        </p:txBody>
      </p:sp>
      <p:sp>
        <p:nvSpPr>
          <p:cNvPr id="12" name="文本框 11"/>
          <p:cNvSpPr txBox="1"/>
          <p:nvPr/>
        </p:nvSpPr>
        <p:spPr>
          <a:xfrm>
            <a:off x="2981960" y="6023610"/>
            <a:ext cx="654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即：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graphicFrame>
        <p:nvGraphicFramePr>
          <p:cNvPr id="10243" name="Object 3"/>
          <p:cNvGraphicFramePr/>
          <p:nvPr/>
        </p:nvGraphicFramePr>
        <p:xfrm>
          <a:off x="4283710" y="5894070"/>
          <a:ext cx="134810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3" imgW="570865" imgH="254000" progId="Equation.3">
                  <p:embed/>
                </p:oleObj>
              </mc:Choice>
              <mc:Fallback>
                <p:oleObj name="" r:id="rId33" imgW="570865" imgH="2540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283710" y="5894070"/>
                        <a:ext cx="1348105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830" y="1303655"/>
            <a:ext cx="3928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列出回路电压方程：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31747" name="Picture 2" descr="C:\Documents and Settings\Administrator\桌面\24359\G08FC\4t8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2132965"/>
            <a:ext cx="5789930" cy="3361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5"/>
          <p:cNvSpPr/>
          <p:nvPr/>
        </p:nvSpPr>
        <p:spPr>
          <a:xfrm>
            <a:off x="251460" y="1484630"/>
            <a:ext cx="87274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电阻串联电路的概念：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在电路中，几个电阻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依次连接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中间没有分支路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的连接方式叫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电阻的串联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。如图所示为三个电阻的串联电路。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3779838" y="6236653"/>
            <a:ext cx="25003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电阻的串联</a:t>
            </a:r>
            <a:endParaRPr lang="zh-CN" altLang="en-US" sz="1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）电路   </a:t>
            </a:r>
            <a:r>
              <a:rPr lang="en-US" altLang="zh-CN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）等效电路</a:t>
            </a:r>
            <a:endParaRPr lang="zh-CN" altLang="en-US" sz="1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6" name="Picture 8" descr="C:\Documents and Settings\Administrator\桌面\24359\G08FC\3t1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175" y="3227705"/>
            <a:ext cx="3823970" cy="2885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Box 3"/>
          <p:cNvSpPr txBox="1"/>
          <p:nvPr/>
        </p:nvSpPr>
        <p:spPr>
          <a:xfrm>
            <a:off x="395605" y="668020"/>
            <a:ext cx="4028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2.1   电阻串联电路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animBg="1"/>
      <p:bldP spid="20488" grpId="0"/>
      <p:bldP spid="20484" grpId="0"/>
      <p:bldP spid="2048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836295"/>
            <a:ext cx="336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支路电流法：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1268730"/>
            <a:ext cx="1321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步骤：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1700530"/>
            <a:ext cx="7852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1</a:t>
            </a:r>
            <a:r>
              <a:rPr lang="zh-CN" altLang="en-US" sz="3600" b="1">
                <a:solidFill>
                  <a:srgbClr val="FF0000"/>
                </a:solidFill>
              </a:rPr>
              <a:t>、确定每一条支路的电流参考方向。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2348865"/>
            <a:ext cx="7852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B050"/>
                </a:solidFill>
              </a:rPr>
              <a:t>2</a:t>
            </a:r>
            <a:r>
              <a:rPr lang="zh-CN" altLang="en-US" sz="3600" b="1">
                <a:solidFill>
                  <a:srgbClr val="00B050"/>
                </a:solidFill>
              </a:rPr>
              <a:t>、确定每网孔的回路绕行方向。</a:t>
            </a:r>
            <a:endParaRPr lang="zh-CN" altLang="en-US" sz="3600" b="1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250" y="2924810"/>
            <a:ext cx="85147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、根据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基尔霍夫第一定律（节点电流定律）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列节点电流方程（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n-1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个，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为节点数）</a:t>
            </a:r>
            <a:r>
              <a:rPr lang="zh-CN" altLang="en-US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。</a:t>
            </a:r>
            <a:endParaRPr lang="zh-CN" altLang="en-US" sz="3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3933190"/>
            <a:ext cx="8650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4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、根据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基尔霍夫第二定律（回路电压定律）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列回路电压方程（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m-n+1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个，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为支路数、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n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为节点数）。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641350" y="5306695"/>
            <a:ext cx="474345" cy="11550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92835" y="5013325"/>
            <a:ext cx="22879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对电阻而言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536315" y="5058410"/>
            <a:ext cx="387985" cy="5867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08095" y="4886325"/>
            <a:ext cx="322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电流方向与回路绕行方向一致</a:t>
            </a:r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3851910" y="5445125"/>
            <a:ext cx="350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电流方向与回路绕行方向不一致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1115695" y="6092825"/>
            <a:ext cx="22879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对电源而言</a:t>
            </a:r>
            <a:endParaRPr lang="zh-C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420110" y="6092825"/>
            <a:ext cx="387985" cy="6102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80155" y="5876290"/>
            <a:ext cx="364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回路绕行方向从电源正极绕到负极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3714115" y="6525260"/>
            <a:ext cx="364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回路绕行方向从电源负极绕到正极</a:t>
            </a:r>
            <a:endParaRPr lang="zh-CN" altLang="en-US" b="1"/>
          </a:p>
        </p:txBody>
      </p:sp>
      <p:sp>
        <p:nvSpPr>
          <p:cNvPr id="13" name="右箭头 12"/>
          <p:cNvSpPr/>
          <p:nvPr/>
        </p:nvSpPr>
        <p:spPr>
          <a:xfrm>
            <a:off x="7164705" y="5013325"/>
            <a:ext cx="503555" cy="14351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812405" y="4725035"/>
            <a:ext cx="131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取正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7291705" y="5570855"/>
            <a:ext cx="503555" cy="143510"/>
          </a:xfrm>
          <a:prstGeom prst="right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7363460" y="6001385"/>
            <a:ext cx="503555" cy="143510"/>
          </a:xfrm>
          <a:prstGeom prst="right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7363460" y="6647180"/>
            <a:ext cx="503555" cy="143510"/>
          </a:xfrm>
          <a:prstGeom prst="rightArrow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939405" y="5784850"/>
            <a:ext cx="131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取正</a:t>
            </a:r>
            <a:endParaRPr lang="zh-CN" altLang="en-US" sz="36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5895" y="5282565"/>
            <a:ext cx="131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取负</a:t>
            </a:r>
            <a:endParaRPr lang="zh-CN" altLang="en-US" sz="3600" b="1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39405" y="6358890"/>
            <a:ext cx="131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取负</a:t>
            </a:r>
            <a:endParaRPr lang="zh-CN" altLang="en-US" sz="3600" b="1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3" grpId="0"/>
      <p:bldP spid="4" grpId="0"/>
      <p:bldP spid="5" grpId="0"/>
      <p:bldP spid="6" grpId="0"/>
      <p:bldP spid="7" grpId="0"/>
      <p:bldP spid="9" grpId="0"/>
      <p:bldP spid="15" grpId="0"/>
      <p:bldP spid="8" grpId="0" bldLvl="0" animBg="1"/>
      <p:bldP spid="10" grpId="0" bldLvl="0" animBg="1"/>
      <p:bldP spid="11" grpId="0"/>
      <p:bldP spid="12" grpId="0"/>
      <p:bldP spid="16" grpId="0" bldLvl="0" animBg="1"/>
      <p:bldP spid="17" grpId="0"/>
      <p:bldP spid="20" grpId="0"/>
      <p:bldP spid="13" grpId="0" animBg="1"/>
      <p:bldP spid="14" grpId="0"/>
      <p:bldP spid="18" grpId="0" animBg="1"/>
      <p:bldP spid="23" grpId="0"/>
      <p:bldP spid="19" grpId="0" animBg="1"/>
      <p:bldP spid="22" grpId="0"/>
      <p:bldP spid="21" grpId="0" animBg="1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950" y="1124585"/>
            <a:ext cx="75031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ea typeface="宋体" panose="02010600030101010101" pitchFamily="2" charset="-122"/>
              </a:rPr>
              <a:t>如图</a:t>
            </a:r>
            <a:r>
              <a:rPr lang="en-US" sz="3600" b="0">
                <a:latin typeface="Times New Roman" panose="02020603050405020304" pitchFamily="18" charset="0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－</a:t>
            </a:r>
            <a:r>
              <a:rPr lang="en-US" sz="3600" b="0">
                <a:latin typeface="Times New Roman" panose="02020603050405020304" pitchFamily="18" charset="0"/>
              </a:rPr>
              <a:t>28</a:t>
            </a:r>
            <a:r>
              <a:rPr lang="zh-CN" sz="3600" b="0">
                <a:ea typeface="宋体" panose="02010600030101010101" pitchFamily="2" charset="-122"/>
              </a:rPr>
              <a:t>所示的电路中，已知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9785" y="1844675"/>
            <a:ext cx="5734050" cy="89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72390" y="2636520"/>
            <a:ext cx="91141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ea typeface="宋体" panose="02010600030101010101" pitchFamily="2" charset="-122"/>
              </a:rPr>
              <a:t>，试用支路电流法求各支路电流</a:t>
            </a:r>
            <a:r>
              <a:rPr lang="en-US" sz="3600" b="0">
                <a:latin typeface="Times New Roman" panose="02020603050405020304" pitchFamily="18" charset="0"/>
              </a:rPr>
              <a:t>I</a:t>
            </a:r>
            <a:r>
              <a:rPr lang="en-US" sz="3600" b="0" baseline="-25000">
                <a:latin typeface="Times New Roman" panose="02020603050405020304" pitchFamily="18" charset="0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、</a:t>
            </a:r>
            <a:r>
              <a:rPr lang="en-US" sz="3600" b="0">
                <a:latin typeface="Times New Roman" panose="02020603050405020304" pitchFamily="18" charset="0"/>
              </a:rPr>
              <a:t>I</a:t>
            </a:r>
            <a:r>
              <a:rPr lang="en-US" sz="3600" b="0" baseline="-25000">
                <a:latin typeface="Times New Roman" panose="02020603050405020304" pitchFamily="18" charset="0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、</a:t>
            </a:r>
            <a:r>
              <a:rPr lang="en-US" sz="3600" b="0">
                <a:latin typeface="Times New Roman" panose="02020603050405020304" pitchFamily="18" charset="0"/>
              </a:rPr>
              <a:t>I</a:t>
            </a:r>
            <a:r>
              <a:rPr lang="en-US" sz="3600" b="0" baseline="-25000">
                <a:latin typeface="Times New Roman" panose="02020603050405020304" pitchFamily="18" charset="0"/>
              </a:rPr>
              <a:t>3</a:t>
            </a:r>
            <a:r>
              <a:rPr lang="zh-CN" sz="3600" b="0">
                <a:ea typeface="宋体" panose="02010600030101010101" pitchFamily="2" charset="-122"/>
              </a:rPr>
              <a:t>。（回路绕行方向为顺时针方向）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grpSp>
        <p:nvGrpSpPr>
          <p:cNvPr id="1073742967" name="组合 1073742966"/>
          <p:cNvGrpSpPr/>
          <p:nvPr/>
        </p:nvGrpSpPr>
        <p:grpSpPr>
          <a:xfrm>
            <a:off x="1175385" y="4173855"/>
            <a:ext cx="4673600" cy="2527935"/>
            <a:chOff x="6460" y="33743"/>
            <a:chExt cx="5826" cy="3382"/>
          </a:xfrm>
        </p:grpSpPr>
        <p:pic>
          <p:nvPicPr>
            <p:cNvPr id="1073742960" name="图片 10737429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0" y="33743"/>
              <a:ext cx="5827" cy="33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961" name="直接连接符 1073742960"/>
            <p:cNvSpPr/>
            <p:nvPr/>
          </p:nvSpPr>
          <p:spPr>
            <a:xfrm>
              <a:off x="7455" y="34054"/>
              <a:ext cx="97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1073742962" name="直接连接符 1073742961"/>
            <p:cNvSpPr/>
            <p:nvPr/>
          </p:nvSpPr>
          <p:spPr>
            <a:xfrm flipH="1" flipV="1">
              <a:off x="9060" y="34024"/>
              <a:ext cx="15" cy="45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1073742963" name="直接连接符 1073742962"/>
            <p:cNvSpPr/>
            <p:nvPr/>
          </p:nvSpPr>
          <p:spPr>
            <a:xfrm flipV="1">
              <a:off x="9765" y="34054"/>
              <a:ext cx="1095" cy="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1073742964" name="文本框 1073742963"/>
            <p:cNvSpPr txBox="1"/>
            <p:nvPr/>
          </p:nvSpPr>
          <p:spPr>
            <a:xfrm>
              <a:off x="7725" y="34114"/>
              <a:ext cx="464" cy="49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 anchorCtr="0"/>
            <a:p>
              <a:r>
                <a:rPr lang="zh-CN" altLang="en-US"/>
                <a:t>I1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65" name="文本框 1073742964"/>
            <p:cNvSpPr txBox="1"/>
            <p:nvPr/>
          </p:nvSpPr>
          <p:spPr>
            <a:xfrm>
              <a:off x="9255" y="34159"/>
              <a:ext cx="644" cy="49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 anchorCtr="0"/>
            <a:p>
              <a:r>
                <a:rPr lang="zh-CN" altLang="en-US"/>
                <a:t>I2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66" name="文本框 1073742965"/>
            <p:cNvSpPr txBox="1"/>
            <p:nvPr/>
          </p:nvSpPr>
          <p:spPr>
            <a:xfrm>
              <a:off x="10200" y="34144"/>
              <a:ext cx="598" cy="49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 anchorCtr="0"/>
            <a:p>
              <a:r>
                <a:rPr lang="zh-CN" altLang="en-US"/>
                <a:t>I3</a:t>
              </a:r>
              <a:endParaRPr lang="zh-CN" altLang="en-US"/>
            </a:p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0" y="1052830"/>
            <a:ext cx="8293100" cy="2176780"/>
          </a:xfrm>
        </p:spPr>
        <p:txBody>
          <a:bodyPr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例：如图所示是两个电源并联对负载供电的电路。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= 4A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3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= -1 A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= 12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2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= 3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3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= 6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Symbol" panose="05050102010706020507" pitchFamily="18" charset="2"/>
              </a:rPr>
              <a:t>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。求各支路电流</a:t>
            </a:r>
            <a:r>
              <a:rPr lang="zh-CN" altLang="en-US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2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和电源电动势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E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、</a:t>
            </a:r>
            <a:r>
              <a:rPr lang="en-US" altLang="zh-CN" i="1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E</a:t>
            </a:r>
            <a:r>
              <a:rPr lang="en-US" altLang="zh-CN" baseline="-25000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2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endParaRPr lang="zh-CN" altLang="en-US" sz="2800" dirty="0">
              <a:solidFill>
                <a:srgbClr val="003399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pic>
        <p:nvPicPr>
          <p:cNvPr id="5" name="图片 4" descr="5 t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" y="3356610"/>
            <a:ext cx="3822700" cy="2538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基尔霍夫定律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36195" y="1268730"/>
            <a:ext cx="88830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solidFill>
                  <a:srgbClr val="000000"/>
                </a:solidFill>
                <a:ea typeface="宋体" panose="02010600030101010101" pitchFamily="2" charset="-122"/>
              </a:rPr>
              <a:t>例：如</a:t>
            </a:r>
            <a:r>
              <a:rPr lang="zh-CN" sz="3600" b="0">
                <a:ea typeface="宋体" panose="02010600030101010101" pitchFamily="2" charset="-122"/>
              </a:rPr>
              <a:t>图所示电路，已知E</a:t>
            </a:r>
            <a:r>
              <a:rPr lang="zh-CN" sz="3600" b="0" baseline="-25000">
                <a:ea typeface="宋体" panose="02010600030101010101" pitchFamily="2" charset="-122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=130V、E</a:t>
            </a:r>
            <a:r>
              <a:rPr lang="zh-CN" sz="3600" b="0" baseline="-25000">
                <a:ea typeface="宋体" panose="02010600030101010101" pitchFamily="2" charset="-122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=117V、R</a:t>
            </a:r>
            <a:r>
              <a:rPr lang="zh-CN" sz="3600" b="0" baseline="-25000">
                <a:ea typeface="宋体" panose="02010600030101010101" pitchFamily="2" charset="-122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=1Ω、R</a:t>
            </a:r>
            <a:r>
              <a:rPr lang="zh-CN" sz="3600" b="0" baseline="-25000">
                <a:ea typeface="宋体" panose="02010600030101010101" pitchFamily="2" charset="-122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=0.6Ω、R</a:t>
            </a:r>
            <a:r>
              <a:rPr lang="zh-CN" sz="3600" b="0" baseline="-25000">
                <a:ea typeface="宋体" panose="02010600030101010101" pitchFamily="2" charset="-122"/>
              </a:rPr>
              <a:t>3</a:t>
            </a:r>
            <a:r>
              <a:rPr lang="zh-CN" sz="3600" b="0">
                <a:ea typeface="宋体" panose="02010600030101010101" pitchFamily="2" charset="-122"/>
              </a:rPr>
              <a:t>=24Ω，试用基尔霍夫定律（KCL，KVL）求：（1）S断开时各支路电流I</a:t>
            </a:r>
            <a:r>
              <a:rPr lang="zh-CN" sz="3600" b="0" baseline="-25000">
                <a:ea typeface="宋体" panose="02010600030101010101" pitchFamily="2" charset="-122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、I</a:t>
            </a:r>
            <a:r>
              <a:rPr lang="zh-CN" sz="3600" b="0" baseline="-25000">
                <a:ea typeface="宋体" panose="02010600030101010101" pitchFamily="2" charset="-122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、I</a:t>
            </a:r>
            <a:r>
              <a:rPr lang="zh-CN" sz="3600" b="0" baseline="-25000">
                <a:ea typeface="宋体" panose="02010600030101010101" pitchFamily="2" charset="-122"/>
              </a:rPr>
              <a:t>3</a:t>
            </a:r>
            <a:r>
              <a:rPr lang="zh-CN" sz="3600" b="0">
                <a:ea typeface="宋体" panose="02010600030101010101" pitchFamily="2" charset="-122"/>
              </a:rPr>
              <a:t>及U</a:t>
            </a:r>
            <a:r>
              <a:rPr lang="en-US" sz="3600" b="0" baseline="-25000">
                <a:latin typeface="宋体" panose="02010600030101010101" pitchFamily="2" charset="-122"/>
              </a:rPr>
              <a:t>AB</a:t>
            </a:r>
            <a:r>
              <a:rPr lang="zh-CN" sz="3600" b="0">
                <a:ea typeface="宋体" panose="02010600030101010101" pitchFamily="2" charset="-122"/>
              </a:rPr>
              <a:t>；（2）S闭合时各支路电流I</a:t>
            </a:r>
            <a:r>
              <a:rPr lang="zh-CN" sz="3600" b="0" baseline="-25000">
                <a:ea typeface="宋体" panose="02010600030101010101" pitchFamily="2" charset="-122"/>
              </a:rPr>
              <a:t>1</a:t>
            </a:r>
            <a:r>
              <a:rPr lang="zh-CN" sz="3600" b="0">
                <a:ea typeface="宋体" panose="02010600030101010101" pitchFamily="2" charset="-122"/>
              </a:rPr>
              <a:t>、I</a:t>
            </a:r>
            <a:r>
              <a:rPr lang="zh-CN" sz="3600" b="0" baseline="-25000">
                <a:ea typeface="宋体" panose="02010600030101010101" pitchFamily="2" charset="-122"/>
              </a:rPr>
              <a:t>2</a:t>
            </a:r>
            <a:r>
              <a:rPr lang="zh-CN" sz="3600" b="0">
                <a:ea typeface="宋体" panose="02010600030101010101" pitchFamily="2" charset="-122"/>
              </a:rPr>
              <a:t>、I</a:t>
            </a:r>
            <a:r>
              <a:rPr lang="zh-CN" sz="3600" b="0" baseline="-25000">
                <a:ea typeface="宋体" panose="02010600030101010101" pitchFamily="2" charset="-122"/>
              </a:rPr>
              <a:t>3</a:t>
            </a:r>
            <a:r>
              <a:rPr lang="zh-CN" sz="3600" b="0">
                <a:ea typeface="宋体" panose="02010600030101010101" pitchFamily="2" charset="-122"/>
              </a:rPr>
              <a:t>及U</a:t>
            </a:r>
            <a:r>
              <a:rPr lang="en-US" sz="3600" b="0" baseline="-25000">
                <a:latin typeface="宋体" panose="02010600030101010101" pitchFamily="2" charset="-122"/>
              </a:rPr>
              <a:t>AB</a:t>
            </a:r>
            <a:r>
              <a:rPr lang="zh-CN" sz="3600" b="0">
                <a:ea typeface="宋体" panose="02010600030101010101" pitchFamily="2" charset="-122"/>
              </a:rPr>
              <a:t>。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pic>
        <p:nvPicPr>
          <p:cNvPr id="10" name="图片 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197985"/>
            <a:ext cx="2758440" cy="220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3" name="Picture 2" descr="C:\Documents and Settings\Administrator\桌面\24359\G08FC\3t1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" y="850900"/>
            <a:ext cx="8438515" cy="3487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124" name="Rectangle 11"/>
          <p:cNvSpPr/>
          <p:nvPr/>
        </p:nvSpPr>
        <p:spPr>
          <a:xfrm>
            <a:off x="-36195" y="4220687"/>
            <a:ext cx="590994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直流电桥又称惠司通电桥。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2" name="Rectangle 11"/>
          <p:cNvSpPr/>
          <p:nvPr/>
        </p:nvSpPr>
        <p:spPr>
          <a:xfrm>
            <a:off x="-36195" y="5441315"/>
            <a:ext cx="3262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r>
              <a:rPr lang="zh-CN" altLang="en-US" sz="32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直流电桥的组成：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7765" y="4869180"/>
            <a:ext cx="543687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电阻</a:t>
            </a:r>
            <a:r>
              <a:rPr lang="en-US" altLang="zh-CN" sz="20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20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20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2000" b="1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连接成四边形闭合回路，是电桥的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四个“臂”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，称为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桥臂电阻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3779520" y="5661025"/>
            <a:ext cx="4617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A</a:t>
            </a:r>
            <a:r>
              <a:rPr lang="zh-CN" altLang="en-US" sz="2000" b="1"/>
              <a:t>、</a:t>
            </a:r>
            <a:r>
              <a:rPr lang="en-US" altLang="zh-CN" sz="2000" b="1"/>
              <a:t>B</a:t>
            </a:r>
            <a:r>
              <a:rPr lang="zh-CN" altLang="en-US" sz="2000" b="1"/>
              <a:t>两点之间连接的支路称为</a:t>
            </a:r>
            <a:r>
              <a:rPr lang="zh-CN" altLang="en-US" sz="2000" b="1">
                <a:solidFill>
                  <a:srgbClr val="FF0000"/>
                </a:solidFill>
              </a:rPr>
              <a:t>桥支路。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9520" y="6236970"/>
            <a:ext cx="4617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C</a:t>
            </a:r>
            <a:r>
              <a:rPr lang="zh-CN" altLang="en-US" sz="2000" b="1"/>
              <a:t>、</a:t>
            </a:r>
            <a:r>
              <a:rPr lang="en-US" altLang="zh-CN" sz="2000" b="1"/>
              <a:t>D</a:t>
            </a:r>
            <a:r>
              <a:rPr lang="zh-CN" altLang="en-US" sz="2000" b="1"/>
              <a:t>两点之间连接电源。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131820" y="5013325"/>
            <a:ext cx="412115" cy="14395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5124" grpId="0"/>
      <p:bldP spid="2" grpId="0"/>
      <p:bldP spid="3" grpId="0"/>
      <p:bldP spid="4" grpId="0"/>
      <p:bldP spid="5" grpId="0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3" name="Picture 2" descr="C:\Documents and Settings\Administrator\桌面\24359\G08FC\3t1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24865"/>
            <a:ext cx="6824980" cy="2820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172" name="矩形 1"/>
          <p:cNvSpPr/>
          <p:nvPr/>
        </p:nvSpPr>
        <p:spPr>
          <a:xfrm>
            <a:off x="35560" y="4364990"/>
            <a:ext cx="9161145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电桥平衡的概念：</a:t>
            </a:r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当电桥电路的4个桥臂电阻满足一定关系时，</a:t>
            </a:r>
            <a:r>
              <a:rPr lang="zh-CN" alt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桥支路中没有电流通过</a:t>
            </a:r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，这种状态称之为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电桥平衡</a:t>
            </a:r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。</a:t>
            </a:r>
            <a:endParaRPr lang="zh-CN" altLang="en-US" sz="3600" b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107315" y="3716655"/>
            <a:ext cx="6357620" cy="4489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直流电桥平衡：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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3" name="Picture 2" descr="C:\Documents and Settings\Administrator\桌面\24359\G08FC\3t1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24865"/>
            <a:ext cx="6824980" cy="2820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173" name="矩形 2"/>
          <p:cNvSpPr/>
          <p:nvPr/>
        </p:nvSpPr>
        <p:spPr>
          <a:xfrm>
            <a:off x="0" y="3789045"/>
            <a:ext cx="4476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电桥平衡的条件：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-17145" y="4563745"/>
            <a:ext cx="909193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电桥邻臂电阻的比值相等，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电桥对臂电阻的乘积相等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，即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0" name="Object 2"/>
          <p:cNvGraphicFramePr/>
          <p:nvPr/>
        </p:nvGraphicFramePr>
        <p:xfrm>
          <a:off x="1475740" y="5387975"/>
          <a:ext cx="158559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558800" imgH="431800" progId="Equation.3">
                  <p:embed/>
                </p:oleObj>
              </mc:Choice>
              <mc:Fallback>
                <p:oleObj name="" r:id="rId2" imgW="558800" imgH="4318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740" y="5387975"/>
                        <a:ext cx="1585595" cy="987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5"/>
          <p:cNvSpPr txBox="1"/>
          <p:nvPr/>
        </p:nvSpPr>
        <p:spPr>
          <a:xfrm>
            <a:off x="3347720" y="5681663"/>
            <a:ext cx="571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1" name="Object 3"/>
          <p:cNvGraphicFramePr/>
          <p:nvPr/>
        </p:nvGraphicFramePr>
        <p:xfrm>
          <a:off x="4205605" y="5579745"/>
          <a:ext cx="202374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4" imgW="774065" imgH="228600" progId="Equation.3">
                  <p:embed/>
                </p:oleObj>
              </mc:Choice>
              <mc:Fallback>
                <p:oleObj name="" r:id="rId4" imgW="774065" imgH="228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5605" y="5579745"/>
                        <a:ext cx="2023745" cy="603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7173" grpId="0"/>
      <p:bldP spid="2" grpId="0"/>
      <p:bldP spid="71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3" name="Picture 2" descr="C:\Documents and Settings\Administrator\桌面\24359\G08FC\3t1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24865"/>
            <a:ext cx="6824980" cy="2820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174" name="矩形 3"/>
          <p:cNvSpPr/>
          <p:nvPr/>
        </p:nvSpPr>
        <p:spPr>
          <a:xfrm>
            <a:off x="107315" y="3645535"/>
            <a:ext cx="5150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电桥平衡的特点：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矩形 3"/>
          <p:cNvSpPr/>
          <p:nvPr/>
        </p:nvSpPr>
        <p:spPr>
          <a:xfrm>
            <a:off x="0" y="4364990"/>
            <a:ext cx="9023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桥支路电流为零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桥两端电压为零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560" y="5805170"/>
            <a:ext cx="90239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在电桥处于平衡状态下，桥支路的开路或短路都不会影响各臂电流的分配。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650" y="4961255"/>
            <a:ext cx="99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</a:t>
            </a:r>
            <a:r>
              <a:rPr lang="en-US" altLang="zh-CN" sz="2800" baseline="-25000"/>
              <a:t>g</a:t>
            </a:r>
            <a:r>
              <a:rPr lang="en-US" altLang="zh-CN" sz="2800"/>
              <a:t>=0A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3204210" y="4961255"/>
            <a:ext cx="373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U</a:t>
            </a:r>
            <a:r>
              <a:rPr lang="en-US" altLang="zh-CN" sz="2800" baseline="-25000"/>
              <a:t>AB</a:t>
            </a:r>
            <a:r>
              <a:rPr lang="en-US" altLang="zh-CN" sz="2800"/>
              <a:t>=0V</a:t>
            </a:r>
            <a:r>
              <a:rPr lang="zh-CN" altLang="en-US" sz="2800"/>
              <a:t>或</a:t>
            </a:r>
            <a:r>
              <a:rPr lang="en-US" altLang="zh-CN" sz="2800"/>
              <a:t>V</a:t>
            </a:r>
            <a:r>
              <a:rPr lang="en-US" altLang="zh-CN" sz="2800" baseline="-25000"/>
              <a:t>A</a:t>
            </a:r>
            <a:r>
              <a:rPr lang="en-US" altLang="zh-CN" sz="2800"/>
              <a:t>=V</a:t>
            </a:r>
            <a:r>
              <a:rPr lang="en-US" altLang="zh-CN" sz="2800" baseline="-25000"/>
              <a:t>B</a:t>
            </a:r>
            <a:endParaRPr lang="en-US" altLang="zh-CN" sz="28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7174" grpId="0"/>
      <p:bldP spid="3" grpId="0"/>
      <p:bldP spid="5" grpId="0"/>
      <p:bldP spid="6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60" y="1124585"/>
            <a:ext cx="4956175" cy="61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电桥平衡电路的应用：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</a:t>
            </a:r>
            <a:endParaRPr lang="zh-CN" altLang="en-US"/>
          </a:p>
        </p:txBody>
      </p:sp>
      <p:pic>
        <p:nvPicPr>
          <p:cNvPr id="5129" name="Picture 24" descr="3-3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945" y="1268730"/>
            <a:ext cx="3757295" cy="3928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9705" y="1988820"/>
            <a:ext cx="395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电阻的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精密测量</a:t>
            </a:r>
            <a:endParaRPr lang="zh-CN" altLang="en-US" sz="36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125" name="Rectangle 13"/>
          <p:cNvSpPr/>
          <p:nvPr/>
        </p:nvSpPr>
        <p:spPr>
          <a:xfrm>
            <a:off x="687388" y="2839720"/>
            <a:ext cx="23590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</a:t>
            </a:r>
            <a:r>
              <a:rPr lang="en-US" altLang="zh-CN" sz="2800" baseline="-250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x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——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被测臂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5126" name="Rectangle 15"/>
          <p:cNvSpPr/>
          <p:nvPr/>
        </p:nvSpPr>
        <p:spPr>
          <a:xfrm>
            <a:off x="687388" y="3487420"/>
            <a:ext cx="31765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R2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、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R3——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比例臂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5127" name="Rectangle 17"/>
          <p:cNvSpPr/>
          <p:nvPr/>
        </p:nvSpPr>
        <p:spPr>
          <a:xfrm>
            <a:off x="687388" y="4177983"/>
            <a:ext cx="239871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R4——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比较臂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graphicFrame>
        <p:nvGraphicFramePr>
          <p:cNvPr id="2051" name="Object 19"/>
          <p:cNvGraphicFramePr>
            <a:graphicFrameLocks noGrp="1"/>
          </p:cNvGraphicFramePr>
          <p:nvPr/>
        </p:nvGraphicFramePr>
        <p:xfrm>
          <a:off x="3015615" y="4731385"/>
          <a:ext cx="213233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698500" imgH="431800" progId="Equation.DSMT4">
                  <p:embed/>
                </p:oleObj>
              </mc:Choice>
              <mc:Fallback>
                <p:oleObj name="" r:id="rId2" imgW="698500" imgH="4318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5615" y="4731385"/>
                        <a:ext cx="2132330" cy="1222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 descr="QJ23面板"/>
          <p:cNvPicPr>
            <a:picLocks noChangeAspect="1"/>
          </p:cNvPicPr>
          <p:nvPr/>
        </p:nvPicPr>
        <p:blipFill>
          <a:blip r:embed="rId4"/>
          <a:srcRect b="4265"/>
          <a:stretch>
            <a:fillRect/>
          </a:stretch>
        </p:blipFill>
        <p:spPr>
          <a:xfrm>
            <a:off x="1096010" y="405765"/>
            <a:ext cx="6823075" cy="5157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  <p:bldP spid="2" grpId="0"/>
      <p:bldP spid="7" grpId="0"/>
      <p:bldP spid="5125" grpId="0"/>
      <p:bldP spid="5126" grpId="0"/>
      <p:bldP spid="51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6147" name="Picture 5" descr="E:\2011年发稿\教材电子课件\电工基础课电子课件（9.15）\电工基础小图标\想一想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468"/>
            <a:ext cx="2289175" cy="108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Rectangle 7"/>
          <p:cNvSpPr/>
          <p:nvPr>
            <p:custDataLst>
              <p:tags r:id="rId3"/>
            </p:custDataLst>
          </p:nvPr>
        </p:nvSpPr>
        <p:spPr>
          <a:xfrm>
            <a:off x="323850" y="2132965"/>
            <a:ext cx="4143375" cy="28898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628650">
              <a:lnSpc>
                <a:spcPct val="130000"/>
              </a:lnSpc>
            </a:pP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右图所示直流电桥电路中，支路数是多少？回路数是多少？若用支路电流法列方程组应该列多少个方程？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148" name="Picture 24" descr="3-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000" y="1490345"/>
            <a:ext cx="3888740" cy="4205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矩形 3"/>
          <p:cNvSpPr/>
          <p:nvPr/>
        </p:nvSpPr>
        <p:spPr>
          <a:xfrm>
            <a:off x="35243" y="1044575"/>
            <a:ext cx="57150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一、电阻串联电路的特点：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029" name="矩形 4"/>
          <p:cNvSpPr/>
          <p:nvPr/>
        </p:nvSpPr>
        <p:spPr>
          <a:xfrm>
            <a:off x="-108585" y="3140710"/>
            <a:ext cx="93002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2、在串联电路中：电路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两端的总电压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等于各电阻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两端的电压之和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2268220" y="2276475"/>
          <a:ext cx="35671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485900" imgH="228600" progId="Equation.3">
                  <p:embed/>
                </p:oleObj>
              </mc:Choice>
              <mc:Fallback>
                <p:oleObj name="" r:id="rId1" imgW="14859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8220" y="2276475"/>
                        <a:ext cx="3567113" cy="642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/>
          <p:nvPr/>
        </p:nvGraphicFramePr>
        <p:xfrm>
          <a:off x="2483803" y="4652963"/>
          <a:ext cx="35845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638300" imgH="228600" progId="Equation.3">
                  <p:embed/>
                </p:oleObj>
              </mc:Choice>
              <mc:Fallback>
                <p:oleObj name="" r:id="rId3" imgW="16383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803" y="4652963"/>
                        <a:ext cx="3584575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3"/>
          <p:cNvSpPr/>
          <p:nvPr/>
        </p:nvSpPr>
        <p:spPr>
          <a:xfrm>
            <a:off x="46355" y="1700530"/>
            <a:ext cx="9097645" cy="735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latinLnBrk="1">
              <a:lnSpc>
                <a:spcPct val="120000"/>
              </a:lnSpc>
            </a:pP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1、  在串联电路中：流过每一个电阻的电流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处处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相等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-10795" y="5805170"/>
            <a:ext cx="3551555" cy="575945"/>
          </a:xfrm>
          <a:prstGeom prst="wedgeEllipseCallout">
            <a:avLst>
              <a:gd name="adj1" fmla="val 79912"/>
              <a:gd name="adj2" fmla="val -182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串联分压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30" y="476250"/>
            <a:ext cx="47567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atinLnBrk="1">
              <a:lnSpc>
                <a:spcPct val="120000"/>
              </a:lnSpc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2.1   电阻串联电路 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animBg="1"/>
      <p:bldP spid="1028" grpId="0"/>
      <p:bldP spid="2" grpId="0"/>
      <p:bldP spid="1029" grpId="0"/>
      <p:bldP spid="3" grpId="0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6147" name="Picture 5" descr="E:\2011年发稿\教材电子课件\电工基础课电子课件（9.15）\电工基础小图标\想一想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468"/>
            <a:ext cx="2289175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8" descr="3-31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310" y="1263015"/>
            <a:ext cx="8442960" cy="5313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pic>
        <p:nvPicPr>
          <p:cNvPr id="6147" name="Picture 5" descr="E:\2011年发稿\教材电子课件\电工基础课电子课件（9.15）\电工基础小图标\想一想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468"/>
            <a:ext cx="2289175" cy="10874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7" name="直接连接符 26"/>
          <p:cNvCxnSpPr/>
          <p:nvPr/>
        </p:nvCxnSpPr>
        <p:spPr>
          <a:xfrm flipV="1">
            <a:off x="1906905" y="2924810"/>
            <a:ext cx="1270" cy="31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833880" y="4083050"/>
            <a:ext cx="4476750" cy="1641475"/>
            <a:chOff x="2710" y="2868"/>
            <a:chExt cx="7050" cy="2585"/>
          </a:xfrm>
        </p:grpSpPr>
        <p:grpSp>
          <p:nvGrpSpPr>
            <p:cNvPr id="37" name="组合 36"/>
            <p:cNvGrpSpPr/>
            <p:nvPr/>
          </p:nvGrpSpPr>
          <p:grpSpPr>
            <a:xfrm>
              <a:off x="2710" y="3581"/>
              <a:ext cx="7050" cy="1872"/>
              <a:chOff x="2177" y="4493"/>
              <a:chExt cx="7050" cy="1872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2990" y="4619"/>
                <a:ext cx="808" cy="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组合 35"/>
              <p:cNvGrpSpPr/>
              <p:nvPr/>
            </p:nvGrpSpPr>
            <p:grpSpPr>
              <a:xfrm>
                <a:off x="2177" y="4493"/>
                <a:ext cx="7051" cy="1873"/>
                <a:chOff x="2177" y="4493"/>
                <a:chExt cx="7051" cy="1873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2980" y="5256"/>
                  <a:ext cx="2098" cy="286"/>
                  <a:chOff x="2083" y="3699"/>
                  <a:chExt cx="3268" cy="452"/>
                </a:xfrm>
              </p:grpSpPr>
              <p:sp>
                <p:nvSpPr>
                  <p:cNvPr id="2" name="矩形 1"/>
                  <p:cNvSpPr/>
                  <p:nvPr/>
                </p:nvSpPr>
                <p:spPr>
                  <a:xfrm>
                    <a:off x="3005" y="3699"/>
                    <a:ext cx="1360" cy="453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" name="直接连接符 2"/>
                  <p:cNvCxnSpPr>
                    <a:endCxn id="2" idx="1"/>
                  </p:cNvCxnSpPr>
                  <p:nvPr/>
                </p:nvCxnSpPr>
                <p:spPr>
                  <a:xfrm>
                    <a:off x="2083" y="3924"/>
                    <a:ext cx="922" cy="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" name="直接连接符 3"/>
                  <p:cNvCxnSpPr>
                    <a:stCxn id="2" idx="3"/>
                  </p:cNvCxnSpPr>
                  <p:nvPr/>
                </p:nvCxnSpPr>
                <p:spPr>
                  <a:xfrm flipV="1">
                    <a:off x="4365" y="3900"/>
                    <a:ext cx="987" cy="2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组合 5"/>
                <p:cNvGrpSpPr/>
                <p:nvPr/>
              </p:nvGrpSpPr>
              <p:grpSpPr>
                <a:xfrm>
                  <a:off x="5055" y="5231"/>
                  <a:ext cx="2098" cy="286"/>
                  <a:chOff x="2083" y="3699"/>
                  <a:chExt cx="3268" cy="452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3005" y="3699"/>
                    <a:ext cx="1360" cy="453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" name="直接连接符 7"/>
                  <p:cNvCxnSpPr>
                    <a:endCxn id="7" idx="1"/>
                  </p:cNvCxnSpPr>
                  <p:nvPr/>
                </p:nvCxnSpPr>
                <p:spPr>
                  <a:xfrm>
                    <a:off x="2083" y="3924"/>
                    <a:ext cx="922" cy="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/>
                  <p:cNvCxnSpPr>
                    <a:stCxn id="7" idx="3"/>
                  </p:cNvCxnSpPr>
                  <p:nvPr/>
                </p:nvCxnSpPr>
                <p:spPr>
                  <a:xfrm flipV="1">
                    <a:off x="4365" y="3900"/>
                    <a:ext cx="987" cy="2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7130" y="5205"/>
                  <a:ext cx="2098" cy="286"/>
                  <a:chOff x="2083" y="3699"/>
                  <a:chExt cx="3268" cy="452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3005" y="3699"/>
                    <a:ext cx="1360" cy="453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" name="直接连接符 11"/>
                  <p:cNvCxnSpPr>
                    <a:endCxn id="11" idx="1"/>
                  </p:cNvCxnSpPr>
                  <p:nvPr/>
                </p:nvCxnSpPr>
                <p:spPr>
                  <a:xfrm>
                    <a:off x="2083" y="3924"/>
                    <a:ext cx="922" cy="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>
                    <a:stCxn id="11" idx="3"/>
                  </p:cNvCxnSpPr>
                  <p:nvPr/>
                </p:nvCxnSpPr>
                <p:spPr>
                  <a:xfrm flipV="1">
                    <a:off x="4365" y="3900"/>
                    <a:ext cx="987" cy="2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组合 17"/>
                <p:cNvGrpSpPr/>
                <p:nvPr/>
              </p:nvGrpSpPr>
              <p:grpSpPr>
                <a:xfrm>
                  <a:off x="3773" y="4493"/>
                  <a:ext cx="2098" cy="286"/>
                  <a:chOff x="2083" y="3699"/>
                  <a:chExt cx="3268" cy="452"/>
                </a:xfrm>
              </p:grpSpPr>
              <p:sp>
                <p:nvSpPr>
                  <p:cNvPr id="19" name="矩形 18"/>
                  <p:cNvSpPr/>
                  <p:nvPr/>
                </p:nvSpPr>
                <p:spPr>
                  <a:xfrm>
                    <a:off x="3005" y="3699"/>
                    <a:ext cx="1360" cy="453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0" name="直接连接符 19"/>
                  <p:cNvCxnSpPr>
                    <a:endCxn id="19" idx="1"/>
                  </p:cNvCxnSpPr>
                  <p:nvPr/>
                </p:nvCxnSpPr>
                <p:spPr>
                  <a:xfrm>
                    <a:off x="2083" y="3924"/>
                    <a:ext cx="922" cy="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>
                    <a:stCxn id="19" idx="3"/>
                  </p:cNvCxnSpPr>
                  <p:nvPr/>
                </p:nvCxnSpPr>
                <p:spPr>
                  <a:xfrm flipV="1">
                    <a:off x="4365" y="3900"/>
                    <a:ext cx="987" cy="2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5928" y="6080"/>
                  <a:ext cx="2098" cy="286"/>
                  <a:chOff x="2083" y="3699"/>
                  <a:chExt cx="3268" cy="452"/>
                </a:xfrm>
              </p:grpSpPr>
              <p:sp>
                <p:nvSpPr>
                  <p:cNvPr id="23" name="矩形 22"/>
                  <p:cNvSpPr/>
                  <p:nvPr/>
                </p:nvSpPr>
                <p:spPr>
                  <a:xfrm>
                    <a:off x="3005" y="3699"/>
                    <a:ext cx="1360" cy="453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4" name="直接连接符 23"/>
                  <p:cNvCxnSpPr>
                    <a:endCxn id="23" idx="1"/>
                  </p:cNvCxnSpPr>
                  <p:nvPr/>
                </p:nvCxnSpPr>
                <p:spPr>
                  <a:xfrm>
                    <a:off x="2083" y="3924"/>
                    <a:ext cx="922" cy="2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>
                    <a:stCxn id="23" idx="3"/>
                  </p:cNvCxnSpPr>
                  <p:nvPr/>
                </p:nvCxnSpPr>
                <p:spPr>
                  <a:xfrm flipV="1">
                    <a:off x="4365" y="3900"/>
                    <a:ext cx="987" cy="26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2990" y="4606"/>
                  <a:ext cx="15" cy="79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2177" y="5397"/>
                  <a:ext cx="808" cy="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V="1">
                  <a:off x="5202" y="6223"/>
                  <a:ext cx="808" cy="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V="1">
                  <a:off x="7988" y="6188"/>
                  <a:ext cx="808" cy="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7145" y="4580"/>
                  <a:ext cx="15" cy="79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V="1">
                  <a:off x="5211" y="5400"/>
                  <a:ext cx="0" cy="794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8788" y="5286"/>
                  <a:ext cx="0" cy="90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V="1">
                  <a:off x="5839" y="4589"/>
                  <a:ext cx="1336" cy="1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文本框 37"/>
            <p:cNvSpPr txBox="1"/>
            <p:nvPr/>
          </p:nvSpPr>
          <p:spPr>
            <a:xfrm>
              <a:off x="5101" y="2868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</a:t>
              </a:r>
              <a:r>
                <a:rPr lang="en-US" altLang="zh-CN" baseline="-25000"/>
                <a:t>1</a:t>
              </a:r>
              <a:endParaRPr lang="en-US" altLang="zh-CN" baseline="-250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171" y="3746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</a:t>
              </a:r>
              <a:r>
                <a:rPr lang="en-US" altLang="zh-CN" baseline="-25000"/>
                <a:t>2</a:t>
              </a:r>
              <a:endParaRPr lang="en-US" altLang="zh-CN" baseline="-250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18" y="3746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</a:t>
              </a:r>
              <a:r>
                <a:rPr lang="en-US" altLang="zh-CN" baseline="-25000"/>
                <a:t>3</a:t>
              </a:r>
              <a:endParaRPr lang="en-US" altLang="zh-CN" baseline="-250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465" y="3746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</a:t>
              </a:r>
              <a:r>
                <a:rPr lang="en-US" altLang="zh-CN" baseline="-25000"/>
                <a:t>4</a:t>
              </a:r>
              <a:endParaRPr lang="en-US" altLang="zh-CN" baseline="-2500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335" y="4650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</a:t>
              </a:r>
              <a:r>
                <a:rPr lang="en-US" altLang="zh-CN" baseline="-25000"/>
                <a:t>5</a:t>
              </a:r>
              <a:endParaRPr lang="en-US" altLang="zh-CN" baseline="-25000"/>
            </a:p>
          </p:txBody>
        </p:sp>
      </p:grpSp>
      <p:grpSp>
        <p:nvGrpSpPr>
          <p:cNvPr id="1073742989" name="组合 1073742988"/>
          <p:cNvGrpSpPr/>
          <p:nvPr/>
        </p:nvGrpSpPr>
        <p:grpSpPr>
          <a:xfrm>
            <a:off x="2637155" y="2060575"/>
            <a:ext cx="4918710" cy="1250950"/>
            <a:chOff x="2370" y="5010"/>
            <a:chExt cx="4004" cy="810"/>
          </a:xfrm>
        </p:grpSpPr>
        <p:sp>
          <p:nvSpPr>
            <p:cNvPr id="1073742990" name="直接连接符 1073742989"/>
            <p:cNvSpPr/>
            <p:nvPr/>
          </p:nvSpPr>
          <p:spPr>
            <a:xfrm>
              <a:off x="2752" y="5340"/>
              <a:ext cx="306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1" name="矩形 1073742990"/>
            <p:cNvSpPr/>
            <p:nvPr/>
          </p:nvSpPr>
          <p:spPr>
            <a:xfrm>
              <a:off x="4094" y="5292"/>
              <a:ext cx="360" cy="1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92" name="矩形 1073742991"/>
            <p:cNvSpPr/>
            <p:nvPr/>
          </p:nvSpPr>
          <p:spPr>
            <a:xfrm>
              <a:off x="4936" y="5292"/>
              <a:ext cx="360" cy="1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93" name="矩形 1073742992"/>
            <p:cNvSpPr/>
            <p:nvPr/>
          </p:nvSpPr>
          <p:spPr>
            <a:xfrm>
              <a:off x="3224" y="5280"/>
              <a:ext cx="360" cy="1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94" name="直接连接符 1073742993"/>
            <p:cNvSpPr/>
            <p:nvPr/>
          </p:nvSpPr>
          <p:spPr>
            <a:xfrm>
              <a:off x="3038" y="5010"/>
              <a:ext cx="163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5" name="直接连接符 1073742994"/>
            <p:cNvSpPr/>
            <p:nvPr/>
          </p:nvSpPr>
          <p:spPr>
            <a:xfrm>
              <a:off x="3884" y="5685"/>
              <a:ext cx="163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6" name="直接连接符 1073742995"/>
            <p:cNvSpPr/>
            <p:nvPr/>
          </p:nvSpPr>
          <p:spPr>
            <a:xfrm>
              <a:off x="3060" y="5019"/>
              <a:ext cx="0" cy="3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7" name="直接连接符 1073742996"/>
            <p:cNvSpPr/>
            <p:nvPr/>
          </p:nvSpPr>
          <p:spPr>
            <a:xfrm>
              <a:off x="4650" y="5010"/>
              <a:ext cx="0" cy="33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8" name="直接连接符 1073742997"/>
            <p:cNvSpPr/>
            <p:nvPr/>
          </p:nvSpPr>
          <p:spPr>
            <a:xfrm flipV="1">
              <a:off x="3870" y="5325"/>
              <a:ext cx="0" cy="36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99" name="直接连接符 1073742998"/>
            <p:cNvSpPr/>
            <p:nvPr/>
          </p:nvSpPr>
          <p:spPr>
            <a:xfrm flipV="1">
              <a:off x="5504" y="5340"/>
              <a:ext cx="0" cy="34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3000" name="文本框 1073742999"/>
            <p:cNvSpPr txBox="1"/>
            <p:nvPr/>
          </p:nvSpPr>
          <p:spPr>
            <a:xfrm>
              <a:off x="2370" y="5130"/>
              <a:ext cx="644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p>
              <a:r>
                <a:rPr lang="zh-CN" altLang="en-US"/>
                <a:t>a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001" name="文本框 1073743000"/>
            <p:cNvSpPr txBox="1"/>
            <p:nvPr/>
          </p:nvSpPr>
          <p:spPr>
            <a:xfrm>
              <a:off x="5758" y="5085"/>
              <a:ext cx="616" cy="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p>
              <a:r>
                <a:rPr lang="zh-CN" altLang="en-US"/>
                <a:t>b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002" name="文本框 1073743001"/>
            <p:cNvSpPr txBox="1"/>
            <p:nvPr/>
          </p:nvSpPr>
          <p:spPr>
            <a:xfrm>
              <a:off x="3150" y="5340"/>
              <a:ext cx="692" cy="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p>
              <a:r>
                <a:rPr lang="zh-CN" altLang="en-US"/>
                <a:t>R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003" name="文本框 1073743002"/>
            <p:cNvSpPr txBox="1"/>
            <p:nvPr/>
          </p:nvSpPr>
          <p:spPr>
            <a:xfrm>
              <a:off x="4048" y="5325"/>
              <a:ext cx="584" cy="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p>
              <a:r>
                <a:rPr lang="zh-CN" altLang="en-US"/>
                <a:t>R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3004" name="文本框 1073743003"/>
            <p:cNvSpPr txBox="1"/>
            <p:nvPr/>
          </p:nvSpPr>
          <p:spPr>
            <a:xfrm>
              <a:off x="4876" y="5355"/>
              <a:ext cx="780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p>
              <a:r>
                <a:rPr lang="zh-CN" altLang="en-US"/>
                <a:t>R</a:t>
              </a:r>
              <a:endParaRPr lang="zh-CN" altLang="en-US"/>
            </a:p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1266" name="Rectangle 4"/>
          <p:cNvSpPr/>
          <p:nvPr>
            <p:custDataLst>
              <p:tags r:id="rId1"/>
            </p:custDataLst>
          </p:nvPr>
        </p:nvSpPr>
        <p:spPr>
          <a:xfrm>
            <a:off x="323533" y="979646"/>
            <a:ext cx="2338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课堂小结：</a:t>
            </a:r>
            <a:r>
              <a:rPr lang="zh-CN" altLang="en-US" sz="1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endParaRPr lang="zh-CN" altLang="en-US" sz="18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1126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9268" y="1631315"/>
            <a:ext cx="7715250" cy="113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桥平衡的条件是：电桥相对臂电阻的乘积相等。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1126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268" y="2637790"/>
            <a:ext cx="8001000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电桥平衡时的特点：</a:t>
            </a:r>
            <a:r>
              <a:rPr kumimoji="0" lang="zh-C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I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P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，可以认为桥处于“开路”状态；电桥两端的电位相等，可以认为桥处于“短路”状态。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1126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268" y="4163378"/>
            <a:ext cx="7929563" cy="109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电桥平衡时，被测电阻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R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＝比例臂倍率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比较臂读数。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1127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268" y="5133340"/>
            <a:ext cx="80010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利用电桥平衡的特点，制造出了可以测量被测电阻阻值大小的仪器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直流单臂电桥。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8" name="TextBox 3"/>
          <p:cNvSpPr txBox="1"/>
          <p:nvPr/>
        </p:nvSpPr>
        <p:spPr>
          <a:xfrm>
            <a:off x="2332355" y="404495"/>
            <a:ext cx="4479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2.</a:t>
            </a:r>
            <a:r>
              <a:rPr lang="en-US" altLang="zh-CN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10</a:t>
            </a:r>
            <a:r>
              <a:rPr lang="zh-CN" altLang="en-US" sz="36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电桥电路</a:t>
            </a:r>
            <a:endParaRPr lang="zh-CN" altLang="en-US" sz="36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5785" y="-9969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1906905" y="2924810"/>
            <a:ext cx="1270" cy="31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4"/>
          <p:cNvSpPr/>
          <p:nvPr>
            <p:custDataLst>
              <p:tags r:id="rId1"/>
            </p:custDataLst>
          </p:nvPr>
        </p:nvSpPr>
        <p:spPr>
          <a:xfrm>
            <a:off x="323533" y="979646"/>
            <a:ext cx="2338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本章小结：</a:t>
            </a:r>
            <a:r>
              <a:rPr lang="zh-CN" altLang="en-US" sz="1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endParaRPr lang="zh-CN" altLang="en-US" sz="18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4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矩形 1"/>
          <p:cNvSpPr/>
          <p:nvPr/>
        </p:nvSpPr>
        <p:spPr>
          <a:xfrm>
            <a:off x="32385" y="836295"/>
            <a:ext cx="9058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3、在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串联电路中：电路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总电阻(等效电阻)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等于各串联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电阻之和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,即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053" name="矩形 2"/>
          <p:cNvSpPr/>
          <p:nvPr/>
        </p:nvSpPr>
        <p:spPr>
          <a:xfrm>
            <a:off x="251460" y="4870450"/>
            <a:ext cx="83756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5、在串联电阻中：电路两端的电压与其电阻的阻值成正比，即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2339658" y="1677035"/>
          <a:ext cx="34178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562100" imgH="228600" progId="Equation.3">
                  <p:embed/>
                </p:oleObj>
              </mc:Choice>
              <mc:Fallback>
                <p:oleObj name="" r:id="rId1" imgW="1562100" imgH="2286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658" y="1677035"/>
                        <a:ext cx="3417887" cy="50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/>
          <p:nvPr/>
        </p:nvGraphicFramePr>
        <p:xfrm>
          <a:off x="2915920" y="5444808"/>
          <a:ext cx="32146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421765" imgH="431800" progId="Equation.3">
                  <p:embed/>
                </p:oleObj>
              </mc:Choice>
              <mc:Fallback>
                <p:oleObj name="" r:id="rId3" imgW="1421765" imgH="4318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920" y="5444808"/>
                        <a:ext cx="3214688" cy="92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080" y="2996565"/>
            <a:ext cx="90589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4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、在串联电路中：电路的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总功率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等于各串联电阻的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功率之和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,即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3" name="Object 2"/>
          <p:cNvGraphicFramePr/>
          <p:nvPr/>
        </p:nvGraphicFramePr>
        <p:xfrm>
          <a:off x="2628107" y="4076859"/>
          <a:ext cx="3223260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1473200" imgH="228600" progId="Equation.3">
                  <p:embed/>
                </p:oleObj>
              </mc:Choice>
              <mc:Fallback>
                <p:oleObj name="" r:id="rId5" imgW="1473200" imgH="2286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8107" y="4076859"/>
                        <a:ext cx="3223260" cy="502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云形标注 4"/>
          <p:cNvSpPr/>
          <p:nvPr/>
        </p:nvSpPr>
        <p:spPr>
          <a:xfrm>
            <a:off x="251460" y="188595"/>
            <a:ext cx="4051300" cy="1859280"/>
          </a:xfrm>
          <a:prstGeom prst="cloudCallout">
            <a:avLst>
              <a:gd name="adj1" fmla="val 69294"/>
              <a:gd name="adj2" fmla="val 3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电阻越串越大。总电阻比其中任一分电阻都大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735320" y="692785"/>
            <a:ext cx="3455670" cy="1583690"/>
          </a:xfrm>
          <a:prstGeom prst="wedgeRoundRectCallout">
            <a:avLst>
              <a:gd name="adj1" fmla="val -61215"/>
              <a:gd name="adj2" fmla="val 33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n个相同电阻相串联：R总=nR 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1764030" y="2276475"/>
            <a:ext cx="2710815" cy="753110"/>
          </a:xfrm>
          <a:prstGeom prst="wedgeEllipseCallout">
            <a:avLst>
              <a:gd name="adj1" fmla="val -20156"/>
              <a:gd name="adj2" fmla="val -85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等效电阻？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934075" y="3644900"/>
            <a:ext cx="3169920" cy="1224280"/>
          </a:xfrm>
          <a:prstGeom prst="wedgeRoundRectCallout">
            <a:avLst>
              <a:gd name="adj1" fmla="val -50540"/>
              <a:gd name="adj2" fmla="val 129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U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U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U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=R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3</a:t>
            </a:r>
            <a:endParaRPr lang="zh-CN" altLang="en-US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endParaRPr lang="zh-CN" altLang="en-US" sz="2800"/>
          </a:p>
        </p:txBody>
      </p:sp>
      <p:sp>
        <p:nvSpPr>
          <p:cNvPr id="10" name="椭圆形标注 9"/>
          <p:cNvSpPr/>
          <p:nvPr/>
        </p:nvSpPr>
        <p:spPr>
          <a:xfrm>
            <a:off x="179070" y="3400425"/>
            <a:ext cx="4747895" cy="1468755"/>
          </a:xfrm>
          <a:prstGeom prst="wedgeEllipseCallout">
            <a:avLst>
              <a:gd name="adj1" fmla="val 58425"/>
              <a:gd name="adj2" fmla="val 119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成正比：在串联电路中电阻越大分得在电压越多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34290" y="3860800"/>
            <a:ext cx="3529965" cy="1368425"/>
          </a:xfrm>
          <a:prstGeom prst="cloudCallout">
            <a:avLst>
              <a:gd name="adj1" fmla="val 107039"/>
              <a:gd name="adj2" fmla="val 9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U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U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=R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endParaRPr lang="zh-CN" altLang="en-US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052" grpId="0"/>
      <p:bldP spid="5" grpId="0" bldLvl="0" animBg="1"/>
      <p:bldP spid="6" grpId="0" animBg="1"/>
      <p:bldP spid="2" grpId="0"/>
      <p:bldP spid="2053" grpId="0"/>
      <p:bldP spid="7" grpId="0" animBg="1"/>
      <p:bldP spid="8" grpId="0" animBg="1"/>
      <p:bldP spid="9" grpId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3" name="矩形 2"/>
          <p:cNvSpPr/>
          <p:nvPr/>
        </p:nvSpPr>
        <p:spPr>
          <a:xfrm>
            <a:off x="251460" y="890905"/>
            <a:ext cx="87801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6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、在串联电阻中：电阻所消耗的功率与其电阻的阻值成正比，即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2051" name="Object 3"/>
          <p:cNvGraphicFramePr/>
          <p:nvPr/>
        </p:nvGraphicFramePr>
        <p:xfrm>
          <a:off x="2411889" y="1772762"/>
          <a:ext cx="3073400" cy="92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358900" imgH="431800" progId="Equation.3">
                  <p:embed/>
                </p:oleObj>
              </mc:Choice>
              <mc:Fallback>
                <p:oleObj name="" r:id="rId1" imgW="1358900" imgH="4318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1889" y="1772762"/>
                        <a:ext cx="3073400" cy="928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839595" y="-273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750" y="3213100"/>
            <a:ext cx="8139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7</a:t>
            </a:r>
            <a:r>
              <a:rPr lang="zh-CN" altLang="en-US" sz="28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、在串联电路中：分压原理：</a:t>
            </a:r>
            <a:endParaRPr lang="zh-CN" altLang="en-US" sz="28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03985" y="3933190"/>
          <a:ext cx="196786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002665" imgH="431800" progId="Equation.KSEE3">
                  <p:embed/>
                </p:oleObj>
              </mc:Choice>
              <mc:Fallback>
                <p:oleObj name="" r:id="rId3" imgW="1002665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985" y="3933190"/>
                        <a:ext cx="196786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4073" y="3933190"/>
          <a:ext cx="2019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028700" imgH="431800" progId="Equation.KSEE3">
                  <p:embed/>
                </p:oleObj>
              </mc:Choice>
              <mc:Fallback>
                <p:oleObj name="" r:id="rId5" imgW="10287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73" y="3933190"/>
                        <a:ext cx="20193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云形标注 3"/>
          <p:cNvSpPr/>
          <p:nvPr/>
        </p:nvSpPr>
        <p:spPr>
          <a:xfrm>
            <a:off x="-396240" y="476250"/>
            <a:ext cx="3628390" cy="1412240"/>
          </a:xfrm>
          <a:prstGeom prst="cloudCallout">
            <a:avLst>
              <a:gd name="adj1" fmla="val 95169"/>
              <a:gd name="adj2" fmla="val 73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成正比：电阻越大所消耗的功率越多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-4445" y="2168525"/>
            <a:ext cx="2670810" cy="755650"/>
          </a:xfrm>
          <a:prstGeom prst="wedgeRoundRectCallout">
            <a:avLst>
              <a:gd name="adj1" fmla="val 142796"/>
              <a:gd name="adj2" fmla="val -30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:P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endParaRPr lang="zh-CN" altLang="en-US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660265" y="2204720"/>
            <a:ext cx="4490085" cy="1224280"/>
          </a:xfrm>
          <a:prstGeom prst="wedgeEllipseCallout">
            <a:avLst>
              <a:gd name="adj1" fmla="val -49547"/>
              <a:gd name="adj2" fmla="val -6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:P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:P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=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R</a:t>
            </a:r>
            <a:r>
              <a:rPr lang="zh-CN" alt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:R</a:t>
            </a:r>
            <a:r>
              <a:rPr lang="en-US" altLang="zh-CN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1</a:t>
            </a:r>
            <a:endParaRPr lang="en-US" altLang="zh-CN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  <a:sym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27405" y="5661025"/>
            <a:ext cx="4461510" cy="854075"/>
          </a:xfrm>
          <a:prstGeom prst="wedgeRectCallout">
            <a:avLst>
              <a:gd name="adj1" fmla="val 56233"/>
              <a:gd name="adj2" fmla="val -199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可以简便计算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适用于多个电阻串联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" grpId="0"/>
      <p:bldP spid="2053" grpId="0"/>
      <p:bldP spid="4" grpId="0" bldLvl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77"/>
          <p:cNvGrpSpPr/>
          <p:nvPr/>
        </p:nvGrpSpPr>
        <p:grpSpPr bwMode="auto">
          <a:xfrm>
            <a:off x="189230" y="1745615"/>
            <a:ext cx="4025265" cy="3491698"/>
            <a:chOff x="480" y="864"/>
            <a:chExt cx="2808" cy="241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28" y="2496"/>
              <a:ext cx="22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D</a:t>
              </a:r>
              <a:endParaRPr lang="en-US" altLang="zh-CN" b="1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 rot="-5400000">
              <a:off x="1065" y="1433"/>
              <a:ext cx="288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/>
              <a:endParaRPr lang="zh-CN" alt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-5400000">
              <a:off x="1065" y="1961"/>
              <a:ext cx="288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zh-CN" altLang="en-US"/>
                <a:t> </a:t>
              </a:r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rot="-5400000">
              <a:off x="1065" y="2489"/>
              <a:ext cx="288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zh-CN" altLang="en-US"/>
                <a:t> </a:t>
              </a:r>
              <a:endParaRPr lang="zh-CN" altLang="en-US"/>
            </a:p>
          </p:txBody>
        </p:sp>
        <p:cxnSp>
          <p:nvCxnSpPr>
            <p:cNvPr id="12" name="AutoShape 8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>
              <a:off x="1209" y="164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9"/>
            <p:cNvCxnSpPr>
              <a:cxnSpLocks noChangeShapeType="1"/>
              <a:stCxn id="10" idx="1"/>
              <a:endCxn id="11" idx="3"/>
            </p:cNvCxnSpPr>
            <p:nvPr/>
          </p:nvCxnSpPr>
          <p:spPr bwMode="auto">
            <a:xfrm>
              <a:off x="1209" y="217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0"/>
            <p:cNvCxnSpPr>
              <a:cxnSpLocks noChangeShapeType="1"/>
              <a:stCxn id="11" idx="1"/>
            </p:cNvCxnSpPr>
            <p:nvPr/>
          </p:nvCxnSpPr>
          <p:spPr bwMode="auto">
            <a:xfrm>
              <a:off x="1209" y="2700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1"/>
            <p:cNvCxnSpPr>
              <a:cxnSpLocks noChangeShapeType="1"/>
              <a:endCxn id="9" idx="3"/>
            </p:cNvCxnSpPr>
            <p:nvPr/>
          </p:nvCxnSpPr>
          <p:spPr bwMode="auto">
            <a:xfrm>
              <a:off x="1209" y="1164"/>
              <a:ext cx="0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>
              <a:off x="675" y="1152"/>
              <a:ext cx="55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675" y="2928"/>
              <a:ext cx="55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1227" y="2256"/>
              <a:ext cx="6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1227" y="1728"/>
              <a:ext cx="5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1227" y="1152"/>
              <a:ext cx="5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1227" y="2928"/>
              <a:ext cx="5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1743" y="2928"/>
              <a:ext cx="55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>
              <a:off x="2442" y="1824"/>
              <a:ext cx="55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0"/>
            <p:cNvCxnSpPr>
              <a:cxnSpLocks noChangeShapeType="1"/>
              <a:endCxn id="31" idx="6"/>
            </p:cNvCxnSpPr>
            <p:nvPr/>
          </p:nvCxnSpPr>
          <p:spPr bwMode="auto">
            <a:xfrm>
              <a:off x="2259" y="2928"/>
              <a:ext cx="7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565" y="2880"/>
              <a:ext cx="11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565" y="1104"/>
              <a:ext cx="11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1743" y="1104"/>
              <a:ext cx="11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1743" y="1680"/>
              <a:ext cx="11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853" y="2208"/>
              <a:ext cx="11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2332" y="1776"/>
              <a:ext cx="11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 flipH="1">
              <a:off x="2994" y="2880"/>
              <a:ext cx="11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auto">
            <a:xfrm>
              <a:off x="2957" y="1776"/>
              <a:ext cx="11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cxnSp>
          <p:nvCxnSpPr>
            <p:cNvPr id="33" name="AutoShape 29"/>
            <p:cNvCxnSpPr>
              <a:cxnSpLocks noChangeShapeType="1"/>
              <a:stCxn id="30" idx="3"/>
            </p:cNvCxnSpPr>
            <p:nvPr/>
          </p:nvCxnSpPr>
          <p:spPr bwMode="auto">
            <a:xfrm flipH="1">
              <a:off x="2000" y="1858"/>
              <a:ext cx="348" cy="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853" y="1008"/>
              <a:ext cx="10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1</a:t>
              </a:r>
              <a:endParaRPr lang="en-US" altLang="zh-CN" b="1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780" y="1440"/>
              <a:ext cx="14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2</a:t>
              </a:r>
              <a:endParaRPr lang="en-US" altLang="zh-CN" b="1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780" y="1968"/>
              <a:ext cx="15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3</a:t>
              </a:r>
              <a:endParaRPr lang="en-US" altLang="zh-CN" b="1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921" y="1536"/>
              <a:ext cx="16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P</a:t>
              </a:r>
              <a:endParaRPr lang="en-US" altLang="zh-CN" b="1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528" y="864"/>
              <a:ext cx="16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A</a:t>
              </a:r>
              <a:endParaRPr lang="en-US" altLang="zh-CN" b="1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007" y="1632"/>
              <a:ext cx="22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B</a:t>
              </a:r>
              <a:endParaRPr lang="en-US" altLang="zh-CN" b="1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528" y="1200"/>
              <a:ext cx="20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+</a:t>
              </a:r>
              <a:endParaRPr lang="en-US" altLang="zh-CN" b="1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528" y="2640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-</a:t>
              </a:r>
              <a:endParaRPr lang="en-US" altLang="zh-CN" b="1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994" y="2640"/>
              <a:ext cx="221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sz="2000" b="1"/>
                <a:t>-</a:t>
              </a:r>
              <a:endParaRPr lang="en-US" altLang="zh-CN" sz="2000" b="1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957" y="1920"/>
              <a:ext cx="20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+</a:t>
              </a:r>
              <a:endParaRPr lang="en-US" altLang="zh-CN" b="1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810" y="2208"/>
              <a:ext cx="478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sz="2800" b="1"/>
                <a:t>U</a:t>
              </a:r>
              <a:r>
                <a:rPr lang="en-US" altLang="zh-CN" b="1"/>
                <a:t>PD</a:t>
              </a:r>
              <a:endParaRPr lang="en-US" altLang="zh-CN" b="1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970" y="2160"/>
              <a:ext cx="22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C</a:t>
              </a:r>
              <a:endParaRPr lang="en-US" altLang="zh-CN" b="1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1296" y="1344"/>
              <a:ext cx="35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R1</a:t>
              </a:r>
              <a:endParaRPr lang="en-US" altLang="zh-CN" b="1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296" y="1920"/>
              <a:ext cx="38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R2</a:t>
              </a:r>
              <a:endParaRPr lang="en-US" altLang="zh-CN" b="1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296" y="2448"/>
              <a:ext cx="300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b="1"/>
                <a:t>R3</a:t>
              </a:r>
              <a:endParaRPr lang="en-US" altLang="zh-CN" b="1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825" y="3022"/>
              <a:ext cx="172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zh-CN" altLang="en-US" b="1"/>
                <a:t>固定三级分压器</a:t>
              </a:r>
              <a:endParaRPr lang="zh-CN" altLang="en-US" b="1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80" y="1824"/>
              <a:ext cx="462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sz="2800" b="1"/>
                <a:t>U</a:t>
              </a:r>
              <a:r>
                <a:rPr lang="en-US" altLang="zh-CN" sz="1600" b="1"/>
                <a:t>AD</a:t>
              </a:r>
              <a:endParaRPr lang="en-US" altLang="zh-CN" sz="1600" b="1"/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1276" y="1073"/>
              <a:ext cx="15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zh-CN" altLang="en-US"/>
                <a:t> </a:t>
              </a:r>
              <a:endParaRPr lang="zh-CN" altLang="en-US"/>
            </a:p>
          </p:txBody>
        </p:sp>
      </p:grpSp>
      <p:sp>
        <p:nvSpPr>
          <p:cNvPr id="3076" name="矩形 2"/>
          <p:cNvSpPr/>
          <p:nvPr/>
        </p:nvSpPr>
        <p:spPr>
          <a:xfrm>
            <a:off x="53975" y="6021070"/>
            <a:ext cx="9090025" cy="1095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利用串联电阻来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扩大电压表的量程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，以便测量较高的电压等。</a:t>
            </a:r>
            <a:r>
              <a:rPr lang="zh-CN" altLang="en-US" sz="2800" dirty="0">
                <a:latin typeface="Arial" panose="020B0604020202020204" pitchFamily="34" charset="0"/>
              </a:rPr>
              <a:t>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1797685" y="116205"/>
            <a:ext cx="4906010" cy="59626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第</a:t>
            </a:r>
            <a:r>
              <a:rPr lang="en-US" altLang="zh-CN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2</a:t>
            </a:r>
            <a:r>
              <a:rPr lang="zh-CN" altLang="en-US" sz="4000" b="1">
                <a:solidFill>
                  <a:srgbClr val="008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章  直流电阻电路</a:t>
            </a:r>
            <a:endParaRPr lang="zh-CN" altLang="en-US" sz="4000" b="1">
              <a:solidFill>
                <a:srgbClr val="0082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785" y="476250"/>
            <a:ext cx="5007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串联电路的应用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98425" y="980440"/>
            <a:ext cx="8947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分压：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可使一个电源供给几种不同的电压，或从信号源中取出一定数值的信号电压。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89230" y="5372735"/>
            <a:ext cx="7724140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  <a:sym typeface="+mn-ea"/>
              </a:rPr>
              <a:t>限流：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限制和调节电路中电流的大小。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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grpSp>
        <p:nvGrpSpPr>
          <p:cNvPr id="80899" name="Group 78"/>
          <p:cNvGrpSpPr/>
          <p:nvPr/>
        </p:nvGrpSpPr>
        <p:grpSpPr bwMode="auto">
          <a:xfrm>
            <a:off x="5723823" y="1546314"/>
            <a:ext cx="2386013" cy="3567113"/>
            <a:chOff x="3984" y="1056"/>
            <a:chExt cx="1503" cy="2247"/>
          </a:xfrm>
        </p:grpSpPr>
        <p:sp>
          <p:nvSpPr>
            <p:cNvPr id="80945" name="Rectangle 48"/>
            <p:cNvSpPr>
              <a:spLocks noChangeArrowheads="1"/>
            </p:cNvSpPr>
            <p:nvPr/>
          </p:nvSpPr>
          <p:spPr bwMode="auto">
            <a:xfrm>
              <a:off x="5009" y="1872"/>
              <a:ext cx="4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800" b="1"/>
                <a:t>U</a:t>
              </a:r>
              <a:r>
                <a:rPr lang="en-US" altLang="zh-CN" b="1"/>
                <a:t>PB</a:t>
              </a:r>
              <a:endParaRPr lang="en-US" altLang="zh-CN" b="1"/>
            </a:p>
          </p:txBody>
        </p:sp>
        <p:sp>
          <p:nvSpPr>
            <p:cNvPr id="80946" name="AutoShape 50"/>
            <p:cNvSpPr>
              <a:spLocks noChangeArrowheads="1"/>
            </p:cNvSpPr>
            <p:nvPr/>
          </p:nvSpPr>
          <p:spPr bwMode="auto">
            <a:xfrm>
              <a:off x="4035" y="1056"/>
              <a:ext cx="153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cxnSp>
          <p:nvCxnSpPr>
            <p:cNvPr id="80947" name="AutoShape 51"/>
            <p:cNvCxnSpPr>
              <a:cxnSpLocks noChangeShapeType="1"/>
            </p:cNvCxnSpPr>
            <p:nvPr/>
          </p:nvCxnSpPr>
          <p:spPr bwMode="auto">
            <a:xfrm>
              <a:off x="4188" y="1104"/>
              <a:ext cx="66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948" name="Line 52"/>
            <p:cNvSpPr>
              <a:spLocks noChangeShapeType="1"/>
            </p:cNvSpPr>
            <p:nvPr/>
          </p:nvSpPr>
          <p:spPr bwMode="auto">
            <a:xfrm>
              <a:off x="4852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80949" name="Rectangle 53"/>
            <p:cNvSpPr>
              <a:spLocks noChangeArrowheads="1"/>
            </p:cNvSpPr>
            <p:nvPr/>
          </p:nvSpPr>
          <p:spPr bwMode="auto">
            <a:xfrm rot="-5400000">
              <a:off x="4734" y="1555"/>
              <a:ext cx="288" cy="1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/>
              <a:r>
                <a:rPr lang="zh-CN" altLang="en-US"/>
                <a:t> </a:t>
              </a:r>
              <a:endParaRPr lang="zh-CN" altLang="en-US"/>
            </a:p>
          </p:txBody>
        </p:sp>
        <p:cxnSp>
          <p:nvCxnSpPr>
            <p:cNvPr id="80950" name="AutoShape 54"/>
            <p:cNvCxnSpPr>
              <a:cxnSpLocks noChangeShapeType="1"/>
              <a:stCxn id="80949" idx="1"/>
            </p:cNvCxnSpPr>
            <p:nvPr/>
          </p:nvCxnSpPr>
          <p:spPr bwMode="auto">
            <a:xfrm>
              <a:off x="4878" y="1788"/>
              <a:ext cx="26" cy="8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951" name="AutoShape 55"/>
            <p:cNvCxnSpPr>
              <a:cxnSpLocks noChangeShapeType="1"/>
            </p:cNvCxnSpPr>
            <p:nvPr/>
          </p:nvCxnSpPr>
          <p:spPr bwMode="auto">
            <a:xfrm>
              <a:off x="4239" y="2592"/>
              <a:ext cx="11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952" name="AutoShape 56"/>
            <p:cNvSpPr>
              <a:spLocks noChangeArrowheads="1"/>
            </p:cNvSpPr>
            <p:nvPr/>
          </p:nvSpPr>
          <p:spPr bwMode="auto">
            <a:xfrm>
              <a:off x="4137" y="2544"/>
              <a:ext cx="154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80953" name="AutoShape 57"/>
            <p:cNvSpPr>
              <a:spLocks noChangeArrowheads="1"/>
            </p:cNvSpPr>
            <p:nvPr/>
          </p:nvSpPr>
          <p:spPr bwMode="auto">
            <a:xfrm>
              <a:off x="5261" y="2544"/>
              <a:ext cx="153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80954" name="Line 58"/>
            <p:cNvSpPr>
              <a:spLocks noChangeShapeType="1"/>
            </p:cNvSpPr>
            <p:nvPr/>
          </p:nvSpPr>
          <p:spPr bwMode="auto">
            <a:xfrm flipH="1">
              <a:off x="4955" y="1632"/>
              <a:ext cx="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80955" name="AutoShape 59"/>
            <p:cNvSpPr>
              <a:spLocks noChangeArrowheads="1"/>
            </p:cNvSpPr>
            <p:nvPr/>
          </p:nvSpPr>
          <p:spPr bwMode="auto">
            <a:xfrm>
              <a:off x="5210" y="1584"/>
              <a:ext cx="153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80956" name="Rectangle 60"/>
            <p:cNvSpPr>
              <a:spLocks noChangeArrowheads="1"/>
            </p:cNvSpPr>
            <p:nvPr/>
          </p:nvSpPr>
          <p:spPr bwMode="auto">
            <a:xfrm>
              <a:off x="5210" y="163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400" b="1"/>
                <a:t>+</a:t>
              </a:r>
              <a:endParaRPr lang="en-US" altLang="zh-CN" sz="2400" b="1"/>
            </a:p>
          </p:txBody>
        </p:sp>
        <p:sp>
          <p:nvSpPr>
            <p:cNvPr id="80957" name="Rectangle 61"/>
            <p:cNvSpPr>
              <a:spLocks noChangeArrowheads="1"/>
            </p:cNvSpPr>
            <p:nvPr/>
          </p:nvSpPr>
          <p:spPr bwMode="auto">
            <a:xfrm>
              <a:off x="5261" y="225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400" b="1"/>
                <a:t>-</a:t>
              </a:r>
              <a:endParaRPr lang="en-US" altLang="zh-CN" sz="2400" b="1"/>
            </a:p>
          </p:txBody>
        </p:sp>
        <p:sp>
          <p:nvSpPr>
            <p:cNvPr id="80958" name="Rectangle 62"/>
            <p:cNvSpPr>
              <a:spLocks noChangeArrowheads="1"/>
            </p:cNvSpPr>
            <p:nvPr/>
          </p:nvSpPr>
          <p:spPr bwMode="auto">
            <a:xfrm>
              <a:off x="3984" y="129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A</a:t>
              </a:r>
              <a:endParaRPr lang="en-US" altLang="zh-CN" b="1"/>
            </a:p>
          </p:txBody>
        </p:sp>
        <p:sp>
          <p:nvSpPr>
            <p:cNvPr id="80959" name="Rectangle 63"/>
            <p:cNvSpPr>
              <a:spLocks noChangeArrowheads="1"/>
            </p:cNvSpPr>
            <p:nvPr/>
          </p:nvSpPr>
          <p:spPr bwMode="auto">
            <a:xfrm>
              <a:off x="4080" y="2160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B</a:t>
              </a:r>
              <a:endParaRPr lang="en-US" altLang="zh-CN" b="1"/>
            </a:p>
          </p:txBody>
        </p:sp>
        <p:sp>
          <p:nvSpPr>
            <p:cNvPr id="80960" name="Rectangle 64"/>
            <p:cNvSpPr>
              <a:spLocks noChangeArrowheads="1"/>
            </p:cNvSpPr>
            <p:nvPr/>
          </p:nvSpPr>
          <p:spPr bwMode="auto">
            <a:xfrm>
              <a:off x="3984" y="1746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800" b="1"/>
                <a:t>U</a:t>
              </a:r>
              <a:r>
                <a:rPr lang="en-US" altLang="zh-CN" b="1"/>
                <a:t>AB</a:t>
              </a:r>
              <a:endParaRPr lang="en-US" altLang="zh-CN" b="1"/>
            </a:p>
          </p:txBody>
        </p:sp>
        <p:sp>
          <p:nvSpPr>
            <p:cNvPr id="80961" name="Rectangle 65"/>
            <p:cNvSpPr>
              <a:spLocks noChangeArrowheads="1"/>
            </p:cNvSpPr>
            <p:nvPr/>
          </p:nvSpPr>
          <p:spPr bwMode="auto">
            <a:xfrm>
              <a:off x="3984" y="11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400" b="1"/>
                <a:t>+</a:t>
              </a:r>
              <a:endParaRPr lang="en-US" altLang="zh-CN" sz="2400" b="1"/>
            </a:p>
          </p:txBody>
        </p:sp>
        <p:sp>
          <p:nvSpPr>
            <p:cNvPr id="80962" name="Rectangle 66"/>
            <p:cNvSpPr>
              <a:spLocks noChangeArrowheads="1"/>
            </p:cNvSpPr>
            <p:nvPr/>
          </p:nvSpPr>
          <p:spPr bwMode="auto">
            <a:xfrm>
              <a:off x="4128" y="225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2400" b="1"/>
                <a:t>-</a:t>
              </a:r>
              <a:endParaRPr lang="en-US" altLang="zh-CN" sz="2400" b="1"/>
            </a:p>
          </p:txBody>
        </p:sp>
        <p:sp>
          <p:nvSpPr>
            <p:cNvPr id="80963" name="Rectangle 67"/>
            <p:cNvSpPr>
              <a:spLocks noChangeArrowheads="1"/>
            </p:cNvSpPr>
            <p:nvPr/>
          </p:nvSpPr>
          <p:spPr bwMode="auto">
            <a:xfrm>
              <a:off x="5210" y="139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b="1"/>
                <a:t>P</a:t>
              </a:r>
              <a:endParaRPr lang="en-US" altLang="zh-CN" b="1"/>
            </a:p>
          </p:txBody>
        </p:sp>
        <p:sp>
          <p:nvSpPr>
            <p:cNvPr id="80964" name="Rectangle 68"/>
            <p:cNvSpPr>
              <a:spLocks noChangeArrowheads="1"/>
            </p:cNvSpPr>
            <p:nvPr/>
          </p:nvSpPr>
          <p:spPr bwMode="auto">
            <a:xfrm>
              <a:off x="4464" y="1488"/>
              <a:ext cx="3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r>
                <a:rPr lang="en-US" altLang="zh-CN" b="1"/>
                <a:t>RP</a:t>
              </a:r>
              <a:endParaRPr lang="en-US" altLang="zh-CN" b="1"/>
            </a:p>
          </p:txBody>
        </p:sp>
        <p:sp>
          <p:nvSpPr>
            <p:cNvPr id="80965" name="Rectangle 69"/>
            <p:cNvSpPr>
              <a:spLocks noChangeArrowheads="1"/>
            </p:cNvSpPr>
            <p:nvPr/>
          </p:nvSpPr>
          <p:spPr bwMode="auto">
            <a:xfrm>
              <a:off x="4188" y="3072"/>
              <a:ext cx="1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b="1"/>
                <a:t>连续可调分压器</a:t>
              </a:r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bldLvl="0" animBg="1"/>
      <p:bldP spid="2" grpId="0"/>
      <p:bldP spid="3" grpId="0"/>
      <p:bldP spid="5" grpId="0"/>
      <p:bldP spid="307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7437</Words>
  <Application>WPS 演示</Application>
  <PresentationFormat>全屏显示(4:3)</PresentationFormat>
  <Paragraphs>1049</Paragraphs>
  <Slides>63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33</vt:i4>
      </vt:variant>
      <vt:variant>
        <vt:lpstr>幻灯片标题</vt:lpstr>
      </vt:variant>
      <vt:variant>
        <vt:i4>63</vt:i4>
      </vt:variant>
    </vt:vector>
  </HeadingPairs>
  <TitlesOfParts>
    <vt:vector size="119" baseType="lpstr">
      <vt:lpstr>Arial</vt:lpstr>
      <vt:lpstr>宋体</vt:lpstr>
      <vt:lpstr>Wingdings</vt:lpstr>
      <vt:lpstr>方正舒体</vt:lpstr>
      <vt:lpstr>隶书</vt:lpstr>
      <vt:lpstr>黑体</vt:lpstr>
      <vt:lpstr>Calibri</vt:lpstr>
      <vt:lpstr>微软雅黑</vt:lpstr>
      <vt:lpstr>Arial Unicode MS</vt:lpstr>
      <vt:lpstr>华文中宋</vt:lpstr>
      <vt:lpstr>Times New Roman</vt:lpstr>
      <vt:lpstr>Symbol</vt:lpstr>
      <vt:lpstr>Arial Black</vt:lpstr>
      <vt:lpstr>华文新魏</vt:lpstr>
      <vt:lpstr>楷体_GB2312</vt:lpstr>
      <vt:lpstr>新宋体</vt:lpstr>
      <vt:lpstr>Verdana</vt:lpstr>
      <vt:lpstr>幼圆</vt:lpstr>
      <vt:lpstr>Times</vt:lpstr>
      <vt:lpstr>Arial</vt:lpstr>
      <vt:lpstr>Comic Sans MS</vt:lpstr>
      <vt:lpstr>Times New Roman</vt:lpstr>
      <vt:lpstr>Office 主题​​</vt:lpstr>
      <vt:lpstr>MS_ClipArt_Gallery.2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Equation.KSEE3</vt:lpstr>
      <vt:lpstr>Equation.KSEE3</vt:lpstr>
      <vt:lpstr>Equation.DSMT4</vt:lpstr>
      <vt:lpstr>Equation.3</vt:lpstr>
      <vt:lpstr>Equation.KSEE3</vt:lpstr>
      <vt:lpstr>CorelDRAW.Graphic.12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一、电阻R1和R2串联后的总电阻为100Ω，R2为60Ω，R1两端电压为10V，则通过R2的电流为多少?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一、如图所示电路中,Uab=60V,总电流I=150mA,R1=1.2kΩ。试求:(1)通过R1、R2的电流 I1、I₂的值;(2)电阻R2的大小。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张伟</cp:lastModifiedBy>
  <cp:revision>135</cp:revision>
  <dcterms:created xsi:type="dcterms:W3CDTF">2022-03-29T01:58:00Z</dcterms:created>
  <dcterms:modified xsi:type="dcterms:W3CDTF">2024-11-19T07:18:07Z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6A0469F1B2F04BA1B58F798A331C9E8C</vt:lpwstr>
  </property>
  <property fmtid="{D5CDD505-2E9C-101B-9397-08002B2CF9AE}" pid="3" name="KSOProductBuildVer">
    <vt:lpwstr>2052-11.8.2.11813</vt:lpwstr>
  </property>
</Properties>
</file>