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414" r:id="rId7"/>
    <p:sldId id="261" r:id="rId8"/>
    <p:sldId id="262" r:id="rId9"/>
    <p:sldId id="263" r:id="rId10"/>
    <p:sldId id="264" r:id="rId11"/>
    <p:sldId id="265" r:id="rId12"/>
    <p:sldId id="266" r:id="rId13"/>
    <p:sldId id="727" r:id="rId14"/>
    <p:sldId id="268" r:id="rId15"/>
    <p:sldId id="269" r:id="rId16"/>
    <p:sldId id="415" r:id="rId17"/>
    <p:sldId id="569" r:id="rId18"/>
    <p:sldId id="736" r:id="rId19"/>
    <p:sldId id="570" r:id="rId20"/>
    <p:sldId id="571" r:id="rId21"/>
    <p:sldId id="576" r:id="rId22"/>
    <p:sldId id="573" r:id="rId23"/>
    <p:sldId id="574" r:id="rId24"/>
    <p:sldId id="577" r:id="rId25"/>
    <p:sldId id="575" r:id="rId26"/>
    <p:sldId id="578" r:id="rId27"/>
    <p:sldId id="579" r:id="rId28"/>
    <p:sldId id="580" r:id="rId29"/>
    <p:sldId id="581" r:id="rId30"/>
    <p:sldId id="737" r:id="rId31"/>
    <p:sldId id="276" r:id="rId32"/>
    <p:sldId id="728" r:id="rId33"/>
    <p:sldId id="741" r:id="rId34"/>
    <p:sldId id="729" r:id="rId35"/>
    <p:sldId id="730" r:id="rId36"/>
    <p:sldId id="731" r:id="rId37"/>
    <p:sldId id="739" r:id="rId38"/>
    <p:sldId id="732" r:id="rId39"/>
    <p:sldId id="733" r:id="rId40"/>
    <p:sldId id="734" r:id="rId41"/>
    <p:sldId id="735" r:id="rId42"/>
    <p:sldId id="782" r:id="rId43"/>
    <p:sldId id="742" r:id="rId44"/>
    <p:sldId id="743" r:id="rId45"/>
    <p:sldId id="744" r:id="rId46"/>
    <p:sldId id="798" r:id="rId47"/>
    <p:sldId id="779" r:id="rId48"/>
    <p:sldId id="284" r:id="rId49"/>
    <p:sldId id="775" r:id="rId50"/>
    <p:sldId id="285" r:id="rId51"/>
    <p:sldId id="776" r:id="rId52"/>
    <p:sldId id="288" r:id="rId53"/>
    <p:sldId id="810" r:id="rId54"/>
    <p:sldId id="291" r:id="rId55"/>
    <p:sldId id="292" r:id="rId56"/>
    <p:sldId id="780" r:id="rId57"/>
    <p:sldId id="777" r:id="rId58"/>
    <p:sldId id="811" r:id="rId59"/>
    <p:sldId id="781" r:id="rId60"/>
    <p:sldId id="812" r:id="rId61"/>
    <p:sldId id="813" r:id="rId6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362" y="-102"/>
      </p:cViewPr>
      <p:guideLst>
        <p:guide orient="horz" pos="2238"/>
        <p:guide pos="29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2E9C90C3-C8FD-4A29-BFBB-25643BE84986}"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5A8EE99B-261D-4601-9F58-2EF8D4DEF37F}" type="slidenum">
              <a:rPr lang="en-US" altLang="zh-CN"/>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9DEDAB0C-C2F4-48CC-8DC6-C571005DEA43}" type="slidenum">
              <a:rPr lang="en-US" altLang="zh-CN"/>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剪贴画占位符 3"/>
          <p:cNvSpPr>
            <a:spLocks noGrp="1"/>
          </p:cNvSpPr>
          <p:nvPr>
            <p:ph type="clipArt" sz="half" idx="2"/>
          </p:nvPr>
        </p:nvSpPr>
        <p:spPr>
          <a:xfrm>
            <a:off x="4648200" y="1600200"/>
            <a:ext cx="4038600" cy="4525963"/>
          </a:xfrm>
          <a:prstGeom prst="rect">
            <a:avLst/>
          </a:prstGeom>
        </p:spPr>
        <p:txBody>
          <a:bodyPr/>
          <a:lstStyle/>
          <a:p>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A2B36D06-5EBA-4A34-BB01-F75984A97841}"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3CAD9AF-9B3A-4D11-8C42-11B87ACB4F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CFDA09-95AA-43C2-8597-56EFD40E09F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AD9AF-9B3A-4D11-8C42-11B87ACB4F43}"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FDA09-95AA-43C2-8597-56EFD40E09F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slide" Target="slide13.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13.GIF"/><Relationship Id="rId4" Type="http://schemas.openxmlformats.org/officeDocument/2006/relationships/slide" Target="slide14.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3" Type="http://schemas.openxmlformats.org/officeDocument/2006/relationships/image" Target="../media/image4.png"/><Relationship Id="rId2" Type="http://schemas.openxmlformats.org/officeDocument/2006/relationships/image" Target="../media/image5.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0.jpeg"/><Relationship Id="rId7"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hyperlink" Target="&#31532;2&#31456;.ppt#-1,1,&#24187;&#28783;&#29255;%201" TargetMode="External"/><Relationship Id="rId7" Type="http://schemas.openxmlformats.org/officeDocument/2006/relationships/audio" Target="../media/audio1.wav"/><Relationship Id="rId6" Type="http://schemas.openxmlformats.org/officeDocument/2006/relationships/slide" Target="slide6.xml"/><Relationship Id="rId5" Type="http://schemas.openxmlformats.org/officeDocument/2006/relationships/image" Target="../media/image6.GIF"/><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3.png"/><Relationship Id="rId14" Type="http://schemas.openxmlformats.org/officeDocument/2006/relationships/slideLayout" Target="../slideLayouts/slideLayout2.xml"/><Relationship Id="rId13" Type="http://schemas.openxmlformats.org/officeDocument/2006/relationships/hyperlink" Target="&#31532;8&#31456;.ppt#-1,1,&#24187;&#28783;&#29255;%201" TargetMode="External"/><Relationship Id="rId12" Type="http://schemas.openxmlformats.org/officeDocument/2006/relationships/hyperlink" Target="&#31532;5&#31456;.ppt#-1,1,&#24187;&#28783;&#29255;%201" TargetMode="External"/><Relationship Id="rId11" Type="http://schemas.openxmlformats.org/officeDocument/2006/relationships/hyperlink" Target="&#31532;4&#31456;.ppt#-1,1,&#24187;&#28783;&#29255;%201" TargetMode="External"/><Relationship Id="rId10" Type="http://schemas.openxmlformats.org/officeDocument/2006/relationships/hyperlink" Target="&#31532;3&#31456;.ppt#-1,1,&#24187;&#28783;&#29255;%201" TargetMode="External"/><Relationship Id="rId1" Type="http://schemas.openxmlformats.org/officeDocument/2006/relationships/slide" Target="slide1.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3.GIF"/><Relationship Id="rId3" Type="http://schemas.openxmlformats.org/officeDocument/2006/relationships/slide" Target="slide14.xml"/><Relationship Id="rId2" Type="http://schemas.openxmlformats.org/officeDocument/2006/relationships/image" Target="../media/image5.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9" Type="http://schemas.openxmlformats.org/officeDocument/2006/relationships/image" Target="../media/image33.jpeg"/><Relationship Id="rId8" Type="http://schemas.openxmlformats.org/officeDocument/2006/relationships/image" Target="../media/image32.png"/><Relationship Id="rId7" Type="http://schemas.openxmlformats.org/officeDocument/2006/relationships/image" Target="../media/image31.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1" Type="http://schemas.openxmlformats.org/officeDocument/2006/relationships/slideLayout" Target="../slideLayouts/slideLayout2.xml"/><Relationship Id="rId10" Type="http://schemas.openxmlformats.org/officeDocument/2006/relationships/image" Target="../media/image34.png"/><Relationship Id="rId1" Type="http://schemas.openxmlformats.org/officeDocument/2006/relationships/image" Target="../media/image25.jpeg"/></Relationships>
</file>

<file path=ppt/slides/_rels/slide33.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2.bin"/><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jpeg"/><Relationship Id="rId6" Type="http://schemas.openxmlformats.org/officeDocument/2006/relationships/image" Target="../media/image19.jpe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3.GIF"/><Relationship Id="rId3" Type="http://schemas.openxmlformats.org/officeDocument/2006/relationships/slide" Target="slide14.xml"/><Relationship Id="rId2" Type="http://schemas.openxmlformats.org/officeDocument/2006/relationships/image" Target="../media/image5.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2.xml"/><Relationship Id="rId7" Type="http://schemas.openxmlformats.org/officeDocument/2006/relationships/image" Target="../media/image39.wmf"/><Relationship Id="rId6" Type="http://schemas.openxmlformats.org/officeDocument/2006/relationships/oleObject" Target="../embeddings/oleObject4.bin"/><Relationship Id="rId5" Type="http://schemas.openxmlformats.org/officeDocument/2006/relationships/image" Target="../media/image38.wmf"/><Relationship Id="rId4" Type="http://schemas.openxmlformats.org/officeDocument/2006/relationships/oleObject" Target="../embeddings/oleObject3.bin"/><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9" Type="http://schemas.openxmlformats.org/officeDocument/2006/relationships/vmlDrawing" Target="../drawings/vmlDrawing4.vml"/><Relationship Id="rId8" Type="http://schemas.openxmlformats.org/officeDocument/2006/relationships/slideLayout" Target="../slideLayouts/slideLayout2.xml"/><Relationship Id="rId7" Type="http://schemas.openxmlformats.org/officeDocument/2006/relationships/image" Target="../media/image40.wmf"/><Relationship Id="rId6" Type="http://schemas.openxmlformats.org/officeDocument/2006/relationships/oleObject" Target="../embeddings/oleObject6.bin"/><Relationship Id="rId5" Type="http://schemas.openxmlformats.org/officeDocument/2006/relationships/image" Target="../media/image38.wmf"/><Relationship Id="rId4" Type="http://schemas.openxmlformats.org/officeDocument/2006/relationships/oleObject" Target="../embeddings/oleObject5.bin"/><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 Id="rId3" Type="http://schemas.openxmlformats.org/officeDocument/2006/relationships/image" Target="../media/image42.GIF"/><Relationship Id="rId2" Type="http://schemas.openxmlformats.org/officeDocument/2006/relationships/image" Target="../media/image41.wmf"/><Relationship Id="rId1"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oleObject" Target="../embeddings/oleObject8.bin"/><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3.GIF"/><Relationship Id="rId3" Type="http://schemas.openxmlformats.org/officeDocument/2006/relationships/slide" Target="slide14.xml"/><Relationship Id="rId2" Type="http://schemas.openxmlformats.org/officeDocument/2006/relationships/image" Target="../media/image5.png"/><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9.bin"/><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9" Type="http://schemas.openxmlformats.org/officeDocument/2006/relationships/vmlDrawing" Target="../drawings/vmlDrawing8.vml"/><Relationship Id="rId8" Type="http://schemas.openxmlformats.org/officeDocument/2006/relationships/slideLayout" Target="../slideLayouts/slideLayout2.xml"/><Relationship Id="rId7" Type="http://schemas.openxmlformats.org/officeDocument/2006/relationships/image" Target="../media/image46.wmf"/><Relationship Id="rId6" Type="http://schemas.openxmlformats.org/officeDocument/2006/relationships/oleObject" Target="../embeddings/oleObject11.bin"/><Relationship Id="rId5" Type="http://schemas.openxmlformats.org/officeDocument/2006/relationships/image" Target="../media/image45.wmf"/><Relationship Id="rId4" Type="http://schemas.openxmlformats.org/officeDocument/2006/relationships/oleObject" Target="../embeddings/oleObject10.bin"/><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47.wmf"/><Relationship Id="rId1" Type="http://schemas.openxmlformats.org/officeDocument/2006/relationships/oleObject" Target="../embeddings/oleObject12.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3.GIF"/><Relationship Id="rId3" Type="http://schemas.openxmlformats.org/officeDocument/2006/relationships/slide" Target="slide14.xml"/><Relationship Id="rId2" Type="http://schemas.openxmlformats.org/officeDocument/2006/relationships/image" Target="../media/image5.png"/><Relationship Id="rId1" Type="http://schemas.openxmlformats.org/officeDocument/2006/relationships/image" Target="../media/image3.png"/></Relationships>
</file>

<file path=ppt/slides/_rels/slide56.xml.rels><?xml version="1.0" encoding="UTF-8" standalone="yes"?>
<Relationships xmlns="http://schemas.openxmlformats.org/package/2006/relationships"><Relationship Id="rId9" Type="http://schemas.openxmlformats.org/officeDocument/2006/relationships/vmlDrawing" Target="../drawings/vmlDrawing10.vml"/><Relationship Id="rId8" Type="http://schemas.openxmlformats.org/officeDocument/2006/relationships/slideLayout" Target="../slideLayouts/slideLayout2.xml"/><Relationship Id="rId7" Type="http://schemas.openxmlformats.org/officeDocument/2006/relationships/image" Target="../media/image49.wmf"/><Relationship Id="rId6" Type="http://schemas.openxmlformats.org/officeDocument/2006/relationships/oleObject" Target="../embeddings/oleObject14.bin"/><Relationship Id="rId5" Type="http://schemas.openxmlformats.org/officeDocument/2006/relationships/image" Target="../media/image48.wmf"/><Relationship Id="rId4" Type="http://schemas.openxmlformats.org/officeDocument/2006/relationships/oleObject" Target="../embeddings/oleObject13.bin"/><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3.GIF"/><Relationship Id="rId3" Type="http://schemas.openxmlformats.org/officeDocument/2006/relationships/slide" Target="slide14.xml"/><Relationship Id="rId2" Type="http://schemas.openxmlformats.org/officeDocument/2006/relationships/image" Target="../media/image5.png"/><Relationship Id="rId1" Type="http://schemas.openxmlformats.org/officeDocument/2006/relationships/image" Target="../media/image3.png"/></Relationships>
</file>

<file path=ppt/slides/_rels/slide59.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2.xml"/><Relationship Id="rId2" Type="http://schemas.openxmlformats.org/officeDocument/2006/relationships/image" Target="../media/image43.wmf"/><Relationship Id="rId1"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9" Type="http://schemas.openxmlformats.org/officeDocument/2006/relationships/slide" Target="slide7.xml"/><Relationship Id="rId8" Type="http://schemas.openxmlformats.org/officeDocument/2006/relationships/slide" Target="slide14.xml"/><Relationship Id="rId7" Type="http://schemas.openxmlformats.org/officeDocument/2006/relationships/audio" Target="../media/audio3.wav"/><Relationship Id="rId6" Type="http://schemas.openxmlformats.org/officeDocument/2006/relationships/audio" Target="../media/audio1.wav"/><Relationship Id="rId5" Type="http://schemas.openxmlformats.org/officeDocument/2006/relationships/image" Target="../media/image7.jpeg"/><Relationship Id="rId4" Type="http://schemas.openxmlformats.org/officeDocument/2006/relationships/slide" Target="slide1.xml"/><Relationship Id="rId3" Type="http://schemas.openxmlformats.org/officeDocument/2006/relationships/image" Target="../media/image4.png"/><Relationship Id="rId2" Type="http://schemas.openxmlformats.org/officeDocument/2006/relationships/image" Target="../media/image5.png"/><Relationship Id="rId17" Type="http://schemas.openxmlformats.org/officeDocument/2006/relationships/slideLayout" Target="../slideLayouts/slideLayout12.xml"/><Relationship Id="rId16" Type="http://schemas.openxmlformats.org/officeDocument/2006/relationships/image" Target="../media/image11.jpeg"/><Relationship Id="rId15" Type="http://schemas.openxmlformats.org/officeDocument/2006/relationships/image" Target="../media/image10.wmf"/><Relationship Id="rId14" Type="http://schemas.openxmlformats.org/officeDocument/2006/relationships/audio" Target="../media/audio6.wav"/><Relationship Id="rId13" Type="http://schemas.openxmlformats.org/officeDocument/2006/relationships/image" Target="../media/image9.jpeg"/><Relationship Id="rId12" Type="http://schemas.openxmlformats.org/officeDocument/2006/relationships/audio" Target="../media/audio5.wav"/><Relationship Id="rId11" Type="http://schemas.openxmlformats.org/officeDocument/2006/relationships/audio" Target="../media/audio4.wav"/><Relationship Id="rId10" Type="http://schemas.openxmlformats.org/officeDocument/2006/relationships/image" Target="../media/image8.jpeg"/><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WordArt 2"/>
          <p:cNvSpPr>
            <a:spLocks noChangeArrowheads="1" noChangeShapeType="1" noTextEdit="1"/>
          </p:cNvSpPr>
          <p:nvPr/>
        </p:nvSpPr>
        <p:spPr bwMode="auto">
          <a:xfrm rot="339462">
            <a:off x="592138" y="639763"/>
            <a:ext cx="6584950" cy="23939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zh-CN" altLang="en-US" sz="4000" kern="10">
                <a:ln w="9525">
                  <a:round/>
                </a:ln>
                <a:gradFill rotWithShape="0">
                  <a:gsLst>
                    <a:gs pos="0">
                      <a:srgbClr val="FFE701"/>
                    </a:gs>
                    <a:gs pos="100000">
                      <a:srgbClr val="FE3E02"/>
                    </a:gs>
                  </a:gsLst>
                  <a:lin ang="5060538" scaled="1"/>
                </a:gradFill>
                <a:latin typeface="方正舒体" panose="02010601030101010101" charset="-122"/>
                <a:ea typeface="方正舒体" panose="02010601030101010101" charset="-122"/>
              </a:rPr>
              <a:t>电工基础</a:t>
            </a:r>
            <a:endParaRPr lang="zh-CN" altLang="en-US" sz="4000" kern="10">
              <a:ln w="9525">
                <a:round/>
              </a:ln>
              <a:gradFill rotWithShape="0">
                <a:gsLst>
                  <a:gs pos="0">
                    <a:srgbClr val="FFE701"/>
                  </a:gs>
                  <a:gs pos="100000">
                    <a:srgbClr val="FE3E02"/>
                  </a:gs>
                </a:gsLst>
                <a:lin ang="5060538" scaled="1"/>
              </a:gradFill>
              <a:latin typeface="方正舒体" panose="02010601030101010101" charset="-122"/>
              <a:ea typeface="方正舒体" panose="02010601030101010101" charset="-122"/>
            </a:endParaRPr>
          </a:p>
        </p:txBody>
      </p:sp>
      <p:grpSp>
        <p:nvGrpSpPr>
          <p:cNvPr id="478211" name="Group 3"/>
          <p:cNvGrpSpPr/>
          <p:nvPr/>
        </p:nvGrpSpPr>
        <p:grpSpPr bwMode="auto">
          <a:xfrm>
            <a:off x="611188" y="512763"/>
            <a:ext cx="1728787" cy="1728787"/>
            <a:chOff x="385" y="391"/>
            <a:chExt cx="1089" cy="1089"/>
          </a:xfrm>
        </p:grpSpPr>
        <p:sp>
          <p:nvSpPr>
            <p:cNvPr id="478212" name="Line 4"/>
            <p:cNvSpPr>
              <a:spLocks noChangeShapeType="1"/>
            </p:cNvSpPr>
            <p:nvPr/>
          </p:nvSpPr>
          <p:spPr bwMode="auto">
            <a:xfrm>
              <a:off x="385" y="527"/>
              <a:ext cx="1089" cy="0"/>
            </a:xfrm>
            <a:prstGeom prst="line">
              <a:avLst/>
            </a:prstGeom>
            <a:noFill/>
            <a:ln w="317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478213" name="Line 5"/>
            <p:cNvSpPr>
              <a:spLocks noChangeShapeType="1"/>
            </p:cNvSpPr>
            <p:nvPr/>
          </p:nvSpPr>
          <p:spPr bwMode="auto">
            <a:xfrm>
              <a:off x="476" y="391"/>
              <a:ext cx="0" cy="1089"/>
            </a:xfrm>
            <a:prstGeom prst="line">
              <a:avLst/>
            </a:prstGeom>
            <a:noFill/>
            <a:ln w="3175">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78214" name="AutoShape 6"/>
            <p:cNvSpPr>
              <a:spLocks noChangeArrowheads="1"/>
            </p:cNvSpPr>
            <p:nvPr/>
          </p:nvSpPr>
          <p:spPr bwMode="auto">
            <a:xfrm rot="2361992">
              <a:off x="521" y="482"/>
              <a:ext cx="218" cy="420"/>
            </a:xfrm>
            <a:prstGeom prst="moon">
              <a:avLst>
                <a:gd name="adj" fmla="val 41352"/>
              </a:avLst>
            </a:prstGeom>
            <a:gradFill rotWithShape="1">
              <a:gsLst>
                <a:gs pos="0">
                  <a:schemeClr val="bg1"/>
                </a:gs>
                <a:gs pos="5000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grpSp>
      <p:grpSp>
        <p:nvGrpSpPr>
          <p:cNvPr id="478215" name="Group 7"/>
          <p:cNvGrpSpPr/>
          <p:nvPr/>
        </p:nvGrpSpPr>
        <p:grpSpPr bwMode="auto">
          <a:xfrm>
            <a:off x="4488752" y="2276475"/>
            <a:ext cx="4083186" cy="3708400"/>
            <a:chOff x="2602" y="1593"/>
            <a:chExt cx="2523" cy="2177"/>
          </a:xfrm>
        </p:grpSpPr>
        <p:graphicFrame>
          <p:nvGraphicFramePr>
            <p:cNvPr id="478216" name="Object 8"/>
            <p:cNvGraphicFramePr>
              <a:graphicFrameLocks noChangeAspect="1"/>
            </p:cNvGraphicFramePr>
            <p:nvPr/>
          </p:nvGraphicFramePr>
          <p:xfrm>
            <a:off x="2676" y="1593"/>
            <a:ext cx="2313" cy="2177"/>
          </p:xfrm>
          <a:graphic>
            <a:graphicData uri="http://schemas.openxmlformats.org/presentationml/2006/ole">
              <mc:AlternateContent xmlns:mc="http://schemas.openxmlformats.org/markup-compatibility/2006">
                <mc:Choice xmlns:v="urn:schemas-microsoft-com:vml" Requires="v">
                  <p:oleObj spid="_x0000_s1026" name="剪辑" r:id="rId1" imgW="19154775" imgH="22498050" progId="MS_ClipArt_Gallery.2">
                    <p:embed/>
                  </p:oleObj>
                </mc:Choice>
                <mc:Fallback>
                  <p:oleObj name="剪辑" r:id="rId1" imgW="19154775" imgH="22498050" progId="MS_ClipArt_Gallery.2">
                    <p:embed/>
                    <p:pic>
                      <p:nvPicPr>
                        <p:cNvPr id="0" name="图片 1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 y="1593"/>
                          <a:ext cx="2313" cy="2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8218" name="Text Box 10"/>
            <p:cNvSpPr txBox="1">
              <a:spLocks noChangeArrowheads="1"/>
            </p:cNvSpPr>
            <p:nvPr/>
          </p:nvSpPr>
          <p:spPr bwMode="auto">
            <a:xfrm rot="-209359">
              <a:off x="2602" y="2228"/>
              <a:ext cx="2523"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sz="2800" b="1">
                  <a:solidFill>
                    <a:srgbClr val="FF0000"/>
                  </a:solidFill>
                  <a:effectLst>
                    <a:outerShdw blurRad="38100" dist="38100" dir="2700000" algn="tl">
                      <a:srgbClr val="C0C0C0"/>
                    </a:outerShdw>
                  </a:effectLst>
                  <a:ea typeface="隶书" panose="02010509060101010101" pitchFamily="49" charset="-122"/>
                </a:rPr>
                <a:t>第一章</a:t>
              </a:r>
              <a:r>
                <a:rPr lang="en-US" altLang="zh-CN" sz="2800" b="1">
                  <a:solidFill>
                    <a:srgbClr val="FF0000"/>
                  </a:solidFill>
                  <a:effectLst>
                    <a:outerShdw blurRad="38100" dist="38100" dir="2700000" algn="tl">
                      <a:srgbClr val="C0C0C0"/>
                    </a:outerShdw>
                  </a:effectLst>
                  <a:ea typeface="隶书" panose="02010509060101010101" pitchFamily="49" charset="-122"/>
                </a:rPr>
                <a:t>  </a:t>
              </a:r>
              <a:r>
                <a:rPr lang="zh-CN" altLang="en-US" sz="2800" b="1">
                  <a:solidFill>
                    <a:srgbClr val="FF0000"/>
                  </a:solidFill>
                  <a:effectLst>
                    <a:outerShdw blurRad="38100" dist="38100" dir="2700000" algn="tl">
                      <a:srgbClr val="C0C0C0"/>
                    </a:outerShdw>
                  </a:effectLst>
                  <a:ea typeface="隶书" panose="02010509060101010101" pitchFamily="49" charset="-122"/>
                </a:rPr>
                <a:t>电路的基本知识</a:t>
              </a:r>
              <a:endParaRPr lang="zh-CN" altLang="en-US" sz="2800" b="1">
                <a:solidFill>
                  <a:srgbClr val="FF0000"/>
                </a:solidFill>
                <a:effectLst>
                  <a:outerShdw blurRad="38100" dist="38100" dir="2700000" algn="tl">
                    <a:srgbClr val="C0C0C0"/>
                  </a:outerShdw>
                </a:effectLst>
                <a:ea typeface="隶书" panose="02010509060101010101" pitchFamily="49" charset="-122"/>
              </a:endParaRPr>
            </a:p>
          </p:txBody>
        </p:sp>
        <p:sp>
          <p:nvSpPr>
            <p:cNvPr id="478219" name="Text Box 11"/>
            <p:cNvSpPr txBox="1">
              <a:spLocks noChangeArrowheads="1"/>
            </p:cNvSpPr>
            <p:nvPr/>
          </p:nvSpPr>
          <p:spPr bwMode="auto">
            <a:xfrm rot="-209359">
              <a:off x="3288" y="2727"/>
              <a:ext cx="1474"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sz="2800" b="1" dirty="0">
                <a:solidFill>
                  <a:srgbClr val="A24200"/>
                </a:solidFill>
                <a:effectLst>
                  <a:outerShdw blurRad="38100" dist="38100" dir="2700000" algn="tl">
                    <a:srgbClr val="C0C0C0"/>
                  </a:outerShdw>
                </a:effectLst>
                <a:ea typeface="隶书" panose="02010509060101010101" pitchFamily="49" charset="-122"/>
              </a:endParaRPr>
            </a:p>
          </p:txBody>
        </p:sp>
      </p:grpSp>
      <p:sp>
        <p:nvSpPr>
          <p:cNvPr id="478220" name="Text Box 12"/>
          <p:cNvSpPr txBox="1">
            <a:spLocks noChangeArrowheads="1"/>
          </p:cNvSpPr>
          <p:nvPr/>
        </p:nvSpPr>
        <p:spPr bwMode="auto">
          <a:xfrm rot="-1802457">
            <a:off x="2808288" y="2673350"/>
            <a:ext cx="15827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CN" altLang="en-US" sz="2800" b="1" dirty="0">
                <a:solidFill>
                  <a:srgbClr val="006600"/>
                </a:solidFill>
                <a:effectLst>
                  <a:outerShdw blurRad="38100" dist="38100" dir="2700000" algn="tl">
                    <a:srgbClr val="C0C0C0"/>
                  </a:outerShdw>
                </a:effectLst>
                <a:ea typeface="方正舒体" panose="02010601030101010101" charset="-122"/>
              </a:rPr>
              <a:t>欢迎学习</a:t>
            </a:r>
            <a:endParaRPr lang="zh-CN" altLang="en-US" sz="2800" b="1" dirty="0">
              <a:solidFill>
                <a:srgbClr val="006600"/>
              </a:solidFill>
              <a:effectLst>
                <a:outerShdw blurRad="38100" dist="38100" dir="2700000" algn="tl">
                  <a:srgbClr val="C0C0C0"/>
                </a:outerShdw>
              </a:effectLst>
              <a:ea typeface="方正舒体" panose="02010601030101010101" charset="-122"/>
            </a:endParaRPr>
          </a:p>
        </p:txBody>
      </p:sp>
      <p:grpSp>
        <p:nvGrpSpPr>
          <p:cNvPr id="478221" name="Group 13"/>
          <p:cNvGrpSpPr/>
          <p:nvPr/>
        </p:nvGrpSpPr>
        <p:grpSpPr bwMode="auto">
          <a:xfrm>
            <a:off x="611188" y="3357563"/>
            <a:ext cx="2484437" cy="3051175"/>
            <a:chOff x="703" y="2183"/>
            <a:chExt cx="1565" cy="1922"/>
          </a:xfrm>
        </p:grpSpPr>
        <p:pic>
          <p:nvPicPr>
            <p:cNvPr id="478222" name="Picture 14" descr="BS020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 y="2273"/>
              <a:ext cx="1565" cy="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8223" name="Line 15"/>
            <p:cNvSpPr>
              <a:spLocks noChangeShapeType="1"/>
            </p:cNvSpPr>
            <p:nvPr/>
          </p:nvSpPr>
          <p:spPr bwMode="auto">
            <a:xfrm flipV="1">
              <a:off x="1995" y="2183"/>
              <a:ext cx="182" cy="227"/>
            </a:xfrm>
            <a:prstGeom prst="line">
              <a:avLst/>
            </a:prstGeom>
            <a:noFill/>
            <a:ln w="38100">
              <a:solidFill>
                <a:srgbClr val="8636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pic>
        <p:nvPicPr>
          <p:cNvPr id="478224" name="Picture 16" descr="01">
            <a:hlinkClick r:id="" action="ppaction://hlinkshowjump?jump=lastslideviewed"/>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925" y="602138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78225" name="Picture 17" descr="002">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6021388"/>
            <a:ext cx="503238" cy="350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78221"/>
                                        </p:tgtEl>
                                        <p:attrNameLst>
                                          <p:attrName>style.visibility</p:attrName>
                                        </p:attrNameLst>
                                      </p:cBhvr>
                                      <p:to>
                                        <p:strVal val="visible"/>
                                      </p:to>
                                    </p:set>
                                    <p:anim calcmode="lin" valueType="num">
                                      <p:cBhvr additive="base">
                                        <p:cTn id="7" dur="1000" fill="hold"/>
                                        <p:tgtEl>
                                          <p:spTgt spid="478221"/>
                                        </p:tgtEl>
                                        <p:attrNameLst>
                                          <p:attrName>ppt_x</p:attrName>
                                        </p:attrNameLst>
                                      </p:cBhvr>
                                      <p:tavLst>
                                        <p:tav tm="0">
                                          <p:val>
                                            <p:strVal val="0-#ppt_w/2"/>
                                          </p:val>
                                        </p:tav>
                                        <p:tav tm="100000">
                                          <p:val>
                                            <p:strVal val="#ppt_x"/>
                                          </p:val>
                                        </p:tav>
                                      </p:tavLst>
                                    </p:anim>
                                    <p:anim calcmode="lin" valueType="num">
                                      <p:cBhvr additive="base">
                                        <p:cTn id="8" dur="1000" fill="hold"/>
                                        <p:tgtEl>
                                          <p:spTgt spid="47822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478220"/>
                                        </p:tgtEl>
                                        <p:attrNameLst>
                                          <p:attrName>style.visibility</p:attrName>
                                        </p:attrNameLst>
                                      </p:cBhvr>
                                      <p:to>
                                        <p:strVal val="visible"/>
                                      </p:to>
                                    </p:set>
                                    <p:animEffect transition="in" filter="wipe(left)">
                                      <p:cBhvr>
                                        <p:cTn id="12" dur="1000"/>
                                        <p:tgtEl>
                                          <p:spTgt spid="478220"/>
                                        </p:tgtEl>
                                      </p:cBhvr>
                                    </p:animEffect>
                                  </p:childTnLst>
                                </p:cTn>
                              </p:par>
                            </p:childTnLst>
                          </p:cTn>
                        </p:par>
                        <p:par>
                          <p:cTn id="13" fill="hold">
                            <p:stCondLst>
                              <p:cond delay="2000"/>
                            </p:stCondLst>
                            <p:childTnLst>
                              <p:par>
                                <p:cTn id="14" presetID="34" presetClass="entr" presetSubtype="0" fill="hold" grpId="0" nodeType="afterEffect">
                                  <p:stCondLst>
                                    <p:cond delay="0"/>
                                  </p:stCondLst>
                                  <p:childTnLst>
                                    <p:set>
                                      <p:cBhvr>
                                        <p:cTn id="15" dur="1" fill="hold">
                                          <p:stCondLst>
                                            <p:cond delay="0"/>
                                          </p:stCondLst>
                                        </p:cTn>
                                        <p:tgtEl>
                                          <p:spTgt spid="478210"/>
                                        </p:tgtEl>
                                        <p:attrNameLst>
                                          <p:attrName>style.visibility</p:attrName>
                                        </p:attrNameLst>
                                      </p:cBhvr>
                                      <p:to>
                                        <p:strVal val="visible"/>
                                      </p:to>
                                    </p:set>
                                    <p:anim from="(-#ppt_w/2)" to="(#ppt_x)" calcmode="lin" valueType="num">
                                      <p:cBhvr>
                                        <p:cTn id="16" dur="1200" fill="hold">
                                          <p:stCondLst>
                                            <p:cond delay="0"/>
                                          </p:stCondLst>
                                        </p:cTn>
                                        <p:tgtEl>
                                          <p:spTgt spid="478210"/>
                                        </p:tgtEl>
                                        <p:attrNameLst>
                                          <p:attrName>ppt_x</p:attrName>
                                        </p:attrNameLst>
                                      </p:cBhvr>
                                    </p:anim>
                                    <p:anim from="0" to="-1.0" calcmode="lin" valueType="num">
                                      <p:cBhvr>
                                        <p:cTn id="17" dur="400" decel="50000" autoRev="1" fill="hold">
                                          <p:stCondLst>
                                            <p:cond delay="1200"/>
                                          </p:stCondLst>
                                        </p:cTn>
                                        <p:tgtEl>
                                          <p:spTgt spid="478210"/>
                                        </p:tgtEl>
                                        <p:attrNameLst>
                                          <p:attrName>xshear</p:attrName>
                                        </p:attrNameLst>
                                      </p:cBhvr>
                                    </p:anim>
                                    <p:animScale>
                                      <p:cBhvr>
                                        <p:cTn id="18" dur="400" decel="100000" autoRev="1" fill="hold">
                                          <p:stCondLst>
                                            <p:cond delay="1200"/>
                                          </p:stCondLst>
                                        </p:cTn>
                                        <p:tgtEl>
                                          <p:spTgt spid="478210"/>
                                        </p:tgtEl>
                                      </p:cBhvr>
                                      <p:from x="100000" y="100000"/>
                                      <p:to x="80000" y="100000"/>
                                    </p:animScale>
                                    <p:anim by="(#ppt_h/3+#ppt_w*0.1)" calcmode="lin" valueType="num">
                                      <p:cBhvr additive="sum">
                                        <p:cTn id="19" dur="400" decel="100000" autoRev="1" fill="hold">
                                          <p:stCondLst>
                                            <p:cond delay="1200"/>
                                          </p:stCondLst>
                                        </p:cTn>
                                        <p:tgtEl>
                                          <p:spTgt spid="478210"/>
                                        </p:tgtEl>
                                        <p:attrNameLst>
                                          <p:attrName>ppt_x</p:attrName>
                                        </p:attrNameLst>
                                      </p:cBhvr>
                                    </p:anim>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478215"/>
                                        </p:tgtEl>
                                        <p:attrNameLst>
                                          <p:attrName>style.visibility</p:attrName>
                                        </p:attrNameLst>
                                      </p:cBhvr>
                                      <p:to>
                                        <p:strVal val="visible"/>
                                      </p:to>
                                    </p:set>
                                    <p:animEffect transition="in" filter="wipe(up)">
                                      <p:cBhvr>
                                        <p:cTn id="23" dur="2000"/>
                                        <p:tgtEl>
                                          <p:spTgt spid="478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0" grpId="0" animBg="1"/>
      <p:bldP spid="4782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00675" y="6057900"/>
            <a:ext cx="504825" cy="350838"/>
          </a:xfrm>
          <a:prstGeom prst="rect">
            <a:avLst/>
          </a:prstGeom>
          <a:noFill/>
          <a:extLst>
            <a:ext uri="{909E8E84-426E-40DD-AFC4-6F175D3DCCD1}">
              <a14:hiddenFill xmlns:a14="http://schemas.microsoft.com/office/drawing/2010/main">
                <a:solidFill>
                  <a:srgbClr val="FFFFFF"/>
                </a:solidFill>
              </a14:hiddenFill>
            </a:ext>
          </a:extLst>
        </p:spPr>
      </p:pic>
      <p:pic>
        <p:nvPicPr>
          <p:cNvPr id="486403"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75" y="60579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86404"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6057900"/>
            <a:ext cx="503238" cy="350838"/>
          </a:xfrm>
          <a:prstGeom prst="rect">
            <a:avLst/>
          </a:prstGeom>
          <a:noFill/>
          <a:extLst>
            <a:ext uri="{909E8E84-426E-40DD-AFC4-6F175D3DCCD1}">
              <a14:hiddenFill xmlns:a14="http://schemas.microsoft.com/office/drawing/2010/main">
                <a:solidFill>
                  <a:srgbClr val="FFFFFF"/>
                </a:solidFill>
              </a14:hiddenFill>
            </a:ext>
          </a:extLst>
        </p:spPr>
      </p:pic>
      <p:sp>
        <p:nvSpPr>
          <p:cNvPr id="486405" name="Rectangle 5"/>
          <p:cNvSpPr>
            <a:spLocks noGrp="1" noChangeArrowheads="1"/>
          </p:cNvSpPr>
          <p:nvPr>
            <p:ph idx="1"/>
          </p:nvPr>
        </p:nvSpPr>
        <p:spPr bwMode="auto">
          <a:xfrm>
            <a:off x="971550" y="152400"/>
            <a:ext cx="7200900" cy="936625"/>
          </a:xfrm>
          <a:gradFill rotWithShape="1">
            <a:gsLst>
              <a:gs pos="0">
                <a:srgbClr val="FFFFCC">
                  <a:gamma/>
                  <a:shade val="46275"/>
                  <a:invGamma/>
                </a:srgbClr>
              </a:gs>
              <a:gs pos="50000">
                <a:srgbClr val="FFFFCC">
                  <a:alpha val="0"/>
                </a:srgbClr>
              </a:gs>
              <a:gs pos="100000">
                <a:srgbClr val="FFFFCC">
                  <a:gamma/>
                  <a:shade val="46275"/>
                  <a:invGamma/>
                </a:srgbClr>
              </a:gs>
            </a:gsLst>
            <a:lin ang="2700000" scaled="1"/>
          </a:gradFill>
          <a:extLs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lstStyle/>
          <a:p>
            <a:pPr algn="ctr">
              <a:lnSpc>
                <a:spcPct val="90000"/>
              </a:lnSpc>
              <a:buFontTx/>
              <a:buNone/>
            </a:pPr>
            <a:r>
              <a:rPr lang="en-US" altLang="zh-CN" sz="2800" b="1">
                <a:solidFill>
                  <a:srgbClr val="937711"/>
                </a:solidFill>
                <a:effectLst>
                  <a:outerShdw blurRad="38100" dist="38100" dir="2700000" algn="tl">
                    <a:srgbClr val="000000"/>
                  </a:outerShdw>
                </a:effectLst>
                <a:ea typeface="隶书" panose="02010509060101010101" pitchFamily="49" charset="-122"/>
              </a:rPr>
              <a:t>1.1.3</a:t>
            </a:r>
            <a:r>
              <a:rPr lang="zh-CN" altLang="en-US" sz="2800" b="1">
                <a:solidFill>
                  <a:srgbClr val="937711"/>
                </a:solidFill>
                <a:effectLst>
                  <a:outerShdw blurRad="38100" dist="38100" dir="2700000" algn="tl">
                    <a:srgbClr val="000000"/>
                  </a:outerShdw>
                </a:effectLst>
                <a:ea typeface="隶书" panose="02010509060101010101" pitchFamily="49" charset="-122"/>
              </a:rPr>
              <a:t>电路的分类</a:t>
            </a:r>
            <a:endParaRPr lang="zh-CN" altLang="en-US" sz="2800" b="1">
              <a:solidFill>
                <a:srgbClr val="937711"/>
              </a:solidFill>
              <a:effectLst>
                <a:outerShdw blurRad="38100" dist="38100" dir="2700000" algn="tl">
                  <a:srgbClr val="000000"/>
                </a:outerShdw>
              </a:effectLst>
              <a:ea typeface="隶书" panose="02010509060101010101" pitchFamily="49" charset="-122"/>
            </a:endParaRPr>
          </a:p>
          <a:p>
            <a:pPr algn="ctr">
              <a:lnSpc>
                <a:spcPct val="90000"/>
              </a:lnSpc>
              <a:buFontTx/>
              <a:buNone/>
            </a:pPr>
            <a:r>
              <a:rPr lang="zh-CN" altLang="en-US" sz="2800" b="1">
                <a:solidFill>
                  <a:srgbClr val="937711"/>
                </a:solidFill>
                <a:effectLst>
                  <a:outerShdw blurRad="38100" dist="38100" dir="2700000" algn="tl">
                    <a:srgbClr val="000000"/>
                  </a:outerShdw>
                </a:effectLst>
                <a:ea typeface="隶书" panose="02010509060101010101" pitchFamily="49" charset="-122"/>
              </a:rPr>
              <a:t>理想电路元件分有</a:t>
            </a:r>
            <a:r>
              <a:rPr lang="zh-CN" altLang="en-US" sz="2800" b="1">
                <a:solidFill>
                  <a:srgbClr val="FF3300"/>
                </a:solidFill>
                <a:effectLst>
                  <a:outerShdw blurRad="38100" dist="38100" dir="2700000" algn="tl">
                    <a:srgbClr val="000000"/>
                  </a:outerShdw>
                </a:effectLst>
                <a:ea typeface="隶书" panose="02010509060101010101" pitchFamily="49" charset="-122"/>
              </a:rPr>
              <a:t>有源</a:t>
            </a:r>
            <a:r>
              <a:rPr lang="zh-CN" altLang="en-US" sz="2800" b="1">
                <a:solidFill>
                  <a:srgbClr val="937711"/>
                </a:solidFill>
                <a:effectLst>
                  <a:outerShdw blurRad="38100" dist="38100" dir="2700000" algn="tl">
                    <a:srgbClr val="000000"/>
                  </a:outerShdw>
                </a:effectLst>
                <a:ea typeface="隶书" panose="02010509060101010101" pitchFamily="49" charset="-122"/>
              </a:rPr>
              <a:t>和</a:t>
            </a:r>
            <a:r>
              <a:rPr lang="zh-CN" altLang="en-US" sz="2800" b="1">
                <a:solidFill>
                  <a:srgbClr val="FF3300"/>
                </a:solidFill>
                <a:effectLst>
                  <a:outerShdw blurRad="38100" dist="38100" dir="2700000" algn="tl">
                    <a:srgbClr val="000000"/>
                  </a:outerShdw>
                </a:effectLst>
                <a:ea typeface="隶书" panose="02010509060101010101" pitchFamily="49" charset="-122"/>
              </a:rPr>
              <a:t>无源</a:t>
            </a:r>
            <a:r>
              <a:rPr lang="zh-CN" altLang="en-US" sz="2800" b="1">
                <a:solidFill>
                  <a:srgbClr val="937711"/>
                </a:solidFill>
                <a:effectLst>
                  <a:outerShdw blurRad="38100" dist="38100" dir="2700000" algn="tl">
                    <a:srgbClr val="000000"/>
                  </a:outerShdw>
                </a:effectLst>
                <a:ea typeface="隶书" panose="02010509060101010101" pitchFamily="49" charset="-122"/>
              </a:rPr>
              <a:t>两大类</a:t>
            </a:r>
            <a:endParaRPr lang="zh-CN" altLang="en-US" sz="2800" b="1">
              <a:solidFill>
                <a:srgbClr val="937711"/>
              </a:solidFill>
              <a:effectLst>
                <a:outerShdw blurRad="38100" dist="38100" dir="2700000" algn="tl">
                  <a:srgbClr val="000000"/>
                </a:outerShdw>
              </a:effectLst>
              <a:ea typeface="隶书" panose="02010509060101010101" pitchFamily="49" charset="-122"/>
            </a:endParaRPr>
          </a:p>
        </p:txBody>
      </p:sp>
      <p:grpSp>
        <p:nvGrpSpPr>
          <p:cNvPr id="486406" name="Group 6"/>
          <p:cNvGrpSpPr/>
          <p:nvPr/>
        </p:nvGrpSpPr>
        <p:grpSpPr bwMode="auto">
          <a:xfrm>
            <a:off x="792163" y="2457450"/>
            <a:ext cx="1257300" cy="1485900"/>
            <a:chOff x="567" y="2070"/>
            <a:chExt cx="792" cy="936"/>
          </a:xfrm>
        </p:grpSpPr>
        <p:grpSp>
          <p:nvGrpSpPr>
            <p:cNvPr id="486407" name="Group 7"/>
            <p:cNvGrpSpPr/>
            <p:nvPr/>
          </p:nvGrpSpPr>
          <p:grpSpPr bwMode="auto">
            <a:xfrm>
              <a:off x="567" y="2070"/>
              <a:ext cx="559" cy="936"/>
              <a:chOff x="567" y="2070"/>
              <a:chExt cx="559" cy="936"/>
            </a:xfrm>
          </p:grpSpPr>
          <p:sp>
            <p:nvSpPr>
              <p:cNvPr id="486408" name="Oval 8"/>
              <p:cNvSpPr>
                <a:spLocks noChangeArrowheads="1"/>
              </p:cNvSpPr>
              <p:nvPr/>
            </p:nvSpPr>
            <p:spPr bwMode="auto">
              <a:xfrm>
                <a:off x="567" y="2070"/>
                <a:ext cx="42" cy="46"/>
              </a:xfrm>
              <a:prstGeom prst="ellipse">
                <a:avLst/>
              </a:prstGeom>
              <a:solidFill>
                <a:srgbClr val="FFFFFF"/>
              </a:solidFill>
              <a:ln w="38100">
                <a:solidFill>
                  <a:srgbClr val="0033CC"/>
                </a:solidFill>
                <a:round/>
              </a:ln>
            </p:spPr>
            <p:txBody>
              <a:bodyPr/>
              <a:lstStyle/>
              <a:p>
                <a:endParaRPr lang="zh-CN" altLang="en-US"/>
              </a:p>
            </p:txBody>
          </p:sp>
          <p:sp>
            <p:nvSpPr>
              <p:cNvPr id="486409" name="Oval 9"/>
              <p:cNvSpPr>
                <a:spLocks noChangeArrowheads="1"/>
              </p:cNvSpPr>
              <p:nvPr/>
            </p:nvSpPr>
            <p:spPr bwMode="auto">
              <a:xfrm>
                <a:off x="576" y="2959"/>
                <a:ext cx="43" cy="47"/>
              </a:xfrm>
              <a:prstGeom prst="ellipse">
                <a:avLst/>
              </a:prstGeom>
              <a:solidFill>
                <a:srgbClr val="FFFFFF"/>
              </a:solidFill>
              <a:ln w="38100">
                <a:solidFill>
                  <a:srgbClr val="0033CC"/>
                </a:solidFill>
                <a:round/>
              </a:ln>
            </p:spPr>
            <p:txBody>
              <a:bodyPr/>
              <a:lstStyle/>
              <a:p>
                <a:endParaRPr lang="zh-CN" altLang="en-US"/>
              </a:p>
            </p:txBody>
          </p:sp>
          <p:sp>
            <p:nvSpPr>
              <p:cNvPr id="486410" name="Line 10"/>
              <p:cNvSpPr>
                <a:spLocks noChangeShapeType="1"/>
              </p:cNvSpPr>
              <p:nvPr/>
            </p:nvSpPr>
            <p:spPr bwMode="auto">
              <a:xfrm>
                <a:off x="619" y="2094"/>
                <a:ext cx="435" cy="1"/>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11" name="Line 11"/>
              <p:cNvSpPr>
                <a:spLocks noChangeShapeType="1"/>
              </p:cNvSpPr>
              <p:nvPr/>
            </p:nvSpPr>
            <p:spPr bwMode="auto">
              <a:xfrm>
                <a:off x="1043" y="2092"/>
                <a:ext cx="12" cy="901"/>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12" name="Line 12"/>
              <p:cNvSpPr>
                <a:spLocks noChangeShapeType="1"/>
              </p:cNvSpPr>
              <p:nvPr/>
            </p:nvSpPr>
            <p:spPr bwMode="auto">
              <a:xfrm>
                <a:off x="635" y="2976"/>
                <a:ext cx="427" cy="1"/>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13" name="Rectangle 13"/>
              <p:cNvSpPr>
                <a:spLocks noChangeArrowheads="1"/>
              </p:cNvSpPr>
              <p:nvPr/>
            </p:nvSpPr>
            <p:spPr bwMode="auto">
              <a:xfrm>
                <a:off x="1005" y="2423"/>
                <a:ext cx="121" cy="261"/>
              </a:xfrm>
              <a:prstGeom prst="rect">
                <a:avLst/>
              </a:prstGeom>
              <a:solidFill>
                <a:srgbClr val="FFFFFF"/>
              </a:solidFill>
              <a:ln w="38100">
                <a:solidFill>
                  <a:srgbClr val="0033CC"/>
                </a:solidFill>
                <a:miter lim="800000"/>
              </a:ln>
            </p:spPr>
            <p:txBody>
              <a:bodyPr/>
              <a:lstStyle/>
              <a:p>
                <a:endParaRPr lang="zh-CN" altLang="en-US"/>
              </a:p>
            </p:txBody>
          </p:sp>
        </p:grpSp>
        <p:sp>
          <p:nvSpPr>
            <p:cNvPr id="486414" name="Text Box 14"/>
            <p:cNvSpPr txBox="1">
              <a:spLocks noChangeArrowheads="1"/>
            </p:cNvSpPr>
            <p:nvPr/>
          </p:nvSpPr>
          <p:spPr bwMode="auto">
            <a:xfrm>
              <a:off x="1135" y="2471"/>
              <a:ext cx="22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just" eaLnBrk="0" hangingPunct="0"/>
              <a:r>
                <a:rPr lang="en-US" altLang="zh-CN" sz="2000" b="1" i="1">
                  <a:solidFill>
                    <a:srgbClr val="006600"/>
                  </a:solidFill>
                  <a:latin typeface="Times New Roman" panose="02020603050405020304" pitchFamily="18" charset="0"/>
                </a:rPr>
                <a:t>R</a:t>
              </a:r>
              <a:endParaRPr lang="en-US" altLang="zh-CN" sz="2000" b="1" baseline="-25000">
                <a:solidFill>
                  <a:srgbClr val="006600"/>
                </a:solidFill>
                <a:latin typeface="Times New Roman" panose="02020603050405020304" pitchFamily="18" charset="0"/>
              </a:endParaRPr>
            </a:p>
          </p:txBody>
        </p:sp>
      </p:grpSp>
      <p:grpSp>
        <p:nvGrpSpPr>
          <p:cNvPr id="486415" name="Group 15"/>
          <p:cNvGrpSpPr/>
          <p:nvPr/>
        </p:nvGrpSpPr>
        <p:grpSpPr bwMode="auto">
          <a:xfrm>
            <a:off x="3733800" y="2514600"/>
            <a:ext cx="1320800" cy="1484313"/>
            <a:chOff x="2445" y="2081"/>
            <a:chExt cx="832" cy="935"/>
          </a:xfrm>
        </p:grpSpPr>
        <p:sp>
          <p:nvSpPr>
            <p:cNvPr id="486416" name="Oval 16"/>
            <p:cNvSpPr>
              <a:spLocks noChangeArrowheads="1"/>
            </p:cNvSpPr>
            <p:nvPr/>
          </p:nvSpPr>
          <p:spPr bwMode="auto">
            <a:xfrm>
              <a:off x="2456" y="2081"/>
              <a:ext cx="42" cy="47"/>
            </a:xfrm>
            <a:prstGeom prst="ellipse">
              <a:avLst/>
            </a:prstGeom>
            <a:solidFill>
              <a:srgbClr val="FFFFFF"/>
            </a:solidFill>
            <a:ln w="38100">
              <a:solidFill>
                <a:srgbClr val="0033CC"/>
              </a:solidFill>
              <a:round/>
            </a:ln>
          </p:spPr>
          <p:txBody>
            <a:bodyPr/>
            <a:lstStyle/>
            <a:p>
              <a:endParaRPr lang="zh-CN" altLang="en-US"/>
            </a:p>
          </p:txBody>
        </p:sp>
        <p:sp>
          <p:nvSpPr>
            <p:cNvPr id="486417" name="Oval 17"/>
            <p:cNvSpPr>
              <a:spLocks noChangeArrowheads="1"/>
            </p:cNvSpPr>
            <p:nvPr/>
          </p:nvSpPr>
          <p:spPr bwMode="auto">
            <a:xfrm>
              <a:off x="2445" y="2969"/>
              <a:ext cx="43" cy="47"/>
            </a:xfrm>
            <a:prstGeom prst="ellipse">
              <a:avLst/>
            </a:prstGeom>
            <a:solidFill>
              <a:srgbClr val="FFFFFF"/>
            </a:solidFill>
            <a:ln w="38100">
              <a:solidFill>
                <a:srgbClr val="0033CC"/>
              </a:solidFill>
              <a:round/>
            </a:ln>
          </p:spPr>
          <p:txBody>
            <a:bodyPr/>
            <a:lstStyle/>
            <a:p>
              <a:endParaRPr lang="zh-CN" altLang="en-US"/>
            </a:p>
          </p:txBody>
        </p:sp>
        <p:sp>
          <p:nvSpPr>
            <p:cNvPr id="486418" name="Line 18"/>
            <p:cNvSpPr>
              <a:spLocks noChangeShapeType="1"/>
            </p:cNvSpPr>
            <p:nvPr/>
          </p:nvSpPr>
          <p:spPr bwMode="auto">
            <a:xfrm flipV="1">
              <a:off x="2488" y="2104"/>
              <a:ext cx="425" cy="0"/>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19" name="Line 19"/>
            <p:cNvSpPr>
              <a:spLocks noChangeShapeType="1"/>
            </p:cNvSpPr>
            <p:nvPr/>
          </p:nvSpPr>
          <p:spPr bwMode="auto">
            <a:xfrm>
              <a:off x="2903" y="2092"/>
              <a:ext cx="11" cy="397"/>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20" name="Line 20"/>
            <p:cNvSpPr>
              <a:spLocks noChangeShapeType="1"/>
            </p:cNvSpPr>
            <p:nvPr/>
          </p:nvSpPr>
          <p:spPr bwMode="auto">
            <a:xfrm>
              <a:off x="2496" y="2992"/>
              <a:ext cx="416" cy="0"/>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21" name="Line 21"/>
            <p:cNvSpPr>
              <a:spLocks noChangeShapeType="1"/>
            </p:cNvSpPr>
            <p:nvPr/>
          </p:nvSpPr>
          <p:spPr bwMode="auto">
            <a:xfrm>
              <a:off x="2791" y="2489"/>
              <a:ext cx="234" cy="1"/>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22" name="Line 22"/>
            <p:cNvSpPr>
              <a:spLocks noChangeShapeType="1"/>
            </p:cNvSpPr>
            <p:nvPr/>
          </p:nvSpPr>
          <p:spPr bwMode="auto">
            <a:xfrm>
              <a:off x="2789" y="2603"/>
              <a:ext cx="236" cy="1"/>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23" name="Line 23"/>
            <p:cNvSpPr>
              <a:spLocks noChangeShapeType="1"/>
            </p:cNvSpPr>
            <p:nvPr/>
          </p:nvSpPr>
          <p:spPr bwMode="auto">
            <a:xfrm flipV="1">
              <a:off x="2911" y="2606"/>
              <a:ext cx="1" cy="375"/>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24" name="Text Box 24"/>
            <p:cNvSpPr txBox="1">
              <a:spLocks noChangeArrowheads="1"/>
            </p:cNvSpPr>
            <p:nvPr/>
          </p:nvSpPr>
          <p:spPr bwMode="auto">
            <a:xfrm>
              <a:off x="3053" y="2436"/>
              <a:ext cx="22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i="1">
                  <a:solidFill>
                    <a:srgbClr val="006600"/>
                  </a:solidFill>
                  <a:latin typeface="Times New Roman" panose="02020603050405020304" pitchFamily="18" charset="0"/>
                </a:rPr>
                <a:t>C</a:t>
              </a:r>
              <a:endParaRPr lang="en-US" altLang="zh-CN" sz="2000" b="1" baseline="-25000">
                <a:solidFill>
                  <a:srgbClr val="006600"/>
                </a:solidFill>
                <a:latin typeface="Times New Roman" panose="02020603050405020304" pitchFamily="18" charset="0"/>
              </a:endParaRPr>
            </a:p>
          </p:txBody>
        </p:sp>
      </p:grpSp>
      <p:grpSp>
        <p:nvGrpSpPr>
          <p:cNvPr id="486425" name="Group 25"/>
          <p:cNvGrpSpPr/>
          <p:nvPr/>
        </p:nvGrpSpPr>
        <p:grpSpPr bwMode="auto">
          <a:xfrm>
            <a:off x="5148263" y="2492375"/>
            <a:ext cx="1679575" cy="1500188"/>
            <a:chOff x="3243" y="1570"/>
            <a:chExt cx="1058" cy="945"/>
          </a:xfrm>
        </p:grpSpPr>
        <p:sp>
          <p:nvSpPr>
            <p:cNvPr id="486426" name="Oval 26"/>
            <p:cNvSpPr>
              <a:spLocks noChangeArrowheads="1"/>
            </p:cNvSpPr>
            <p:nvPr/>
          </p:nvSpPr>
          <p:spPr bwMode="auto">
            <a:xfrm>
              <a:off x="3583" y="1859"/>
              <a:ext cx="286" cy="296"/>
            </a:xfrm>
            <a:prstGeom prst="ellipse">
              <a:avLst/>
            </a:prstGeom>
            <a:solidFill>
              <a:schemeClr val="bg1"/>
            </a:solidFill>
            <a:ln w="38100">
              <a:solidFill>
                <a:srgbClr val="0033CC"/>
              </a:solidFill>
              <a:round/>
            </a:ln>
          </p:spPr>
          <p:txBody>
            <a:bodyPr/>
            <a:lstStyle/>
            <a:p>
              <a:endParaRPr lang="zh-CN" altLang="en-US"/>
            </a:p>
          </p:txBody>
        </p:sp>
        <p:sp>
          <p:nvSpPr>
            <p:cNvPr id="486427" name="Oval 27"/>
            <p:cNvSpPr>
              <a:spLocks noChangeArrowheads="1"/>
            </p:cNvSpPr>
            <p:nvPr/>
          </p:nvSpPr>
          <p:spPr bwMode="auto">
            <a:xfrm>
              <a:off x="3254" y="1570"/>
              <a:ext cx="44" cy="48"/>
            </a:xfrm>
            <a:prstGeom prst="ellipse">
              <a:avLst/>
            </a:prstGeom>
            <a:solidFill>
              <a:srgbClr val="FFFFFF"/>
            </a:solidFill>
            <a:ln w="38100">
              <a:solidFill>
                <a:srgbClr val="0033CC"/>
              </a:solidFill>
              <a:round/>
            </a:ln>
          </p:spPr>
          <p:txBody>
            <a:bodyPr/>
            <a:lstStyle/>
            <a:p>
              <a:endParaRPr lang="zh-CN" altLang="en-US"/>
            </a:p>
          </p:txBody>
        </p:sp>
        <p:sp>
          <p:nvSpPr>
            <p:cNvPr id="486428" name="Oval 28"/>
            <p:cNvSpPr>
              <a:spLocks noChangeArrowheads="1"/>
            </p:cNvSpPr>
            <p:nvPr/>
          </p:nvSpPr>
          <p:spPr bwMode="auto">
            <a:xfrm>
              <a:off x="3243" y="2469"/>
              <a:ext cx="44" cy="46"/>
            </a:xfrm>
            <a:prstGeom prst="ellipse">
              <a:avLst/>
            </a:prstGeom>
            <a:solidFill>
              <a:srgbClr val="FFFFFF"/>
            </a:solidFill>
            <a:ln w="38100">
              <a:solidFill>
                <a:srgbClr val="0033CC"/>
              </a:solidFill>
              <a:round/>
            </a:ln>
          </p:spPr>
          <p:txBody>
            <a:bodyPr/>
            <a:lstStyle/>
            <a:p>
              <a:endParaRPr lang="zh-CN" altLang="en-US"/>
            </a:p>
          </p:txBody>
        </p:sp>
        <p:sp>
          <p:nvSpPr>
            <p:cNvPr id="486429" name="Line 29"/>
            <p:cNvSpPr>
              <a:spLocks noChangeShapeType="1"/>
            </p:cNvSpPr>
            <p:nvPr/>
          </p:nvSpPr>
          <p:spPr bwMode="auto">
            <a:xfrm>
              <a:off x="3287" y="1592"/>
              <a:ext cx="444" cy="1"/>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30" name="Line 30"/>
            <p:cNvSpPr>
              <a:spLocks noChangeShapeType="1"/>
            </p:cNvSpPr>
            <p:nvPr/>
          </p:nvSpPr>
          <p:spPr bwMode="auto">
            <a:xfrm>
              <a:off x="3719" y="1593"/>
              <a:ext cx="16" cy="922"/>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31" name="Line 31"/>
            <p:cNvSpPr>
              <a:spLocks noChangeShapeType="1"/>
            </p:cNvSpPr>
            <p:nvPr/>
          </p:nvSpPr>
          <p:spPr bwMode="auto">
            <a:xfrm>
              <a:off x="3288" y="2500"/>
              <a:ext cx="454" cy="0"/>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32" name="Text Box 32"/>
            <p:cNvSpPr txBox="1">
              <a:spLocks noChangeArrowheads="1"/>
            </p:cNvSpPr>
            <p:nvPr/>
          </p:nvSpPr>
          <p:spPr bwMode="auto">
            <a:xfrm>
              <a:off x="3834" y="1711"/>
              <a:ext cx="467"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a:solidFill>
                    <a:srgbClr val="CC0000"/>
                  </a:solidFill>
                  <a:latin typeface="Times New Roman" panose="02020603050405020304" pitchFamily="18" charset="0"/>
                </a:rPr>
                <a:t>+</a:t>
              </a:r>
              <a:endParaRPr lang="en-US" altLang="zh-CN" sz="2000" b="1">
                <a:solidFill>
                  <a:srgbClr val="CC0000"/>
                </a:solidFill>
                <a:latin typeface="Times New Roman" panose="02020603050405020304" pitchFamily="18" charset="0"/>
              </a:endParaRPr>
            </a:p>
            <a:p>
              <a:pPr algn="just" eaLnBrk="0" hangingPunct="0"/>
              <a:r>
                <a:rPr lang="en-US" altLang="zh-CN" sz="2000" b="1">
                  <a:solidFill>
                    <a:srgbClr val="CC0000"/>
                  </a:solidFill>
                  <a:latin typeface="Times New Roman" panose="02020603050405020304" pitchFamily="18" charset="0"/>
                </a:rPr>
                <a:t>   </a:t>
              </a:r>
              <a:r>
                <a:rPr lang="en-US" altLang="zh-CN" sz="2000" b="1" i="1">
                  <a:solidFill>
                    <a:srgbClr val="CC0000"/>
                  </a:solidFill>
                  <a:latin typeface="Times New Roman" panose="02020603050405020304" pitchFamily="18" charset="0"/>
                </a:rPr>
                <a:t>U</a:t>
              </a:r>
              <a:r>
                <a:rPr lang="en-US" altLang="zh-CN" sz="2000" b="1" baseline="-25000">
                  <a:solidFill>
                    <a:srgbClr val="CC0000"/>
                  </a:solidFill>
                  <a:latin typeface="Times New Roman" panose="02020603050405020304" pitchFamily="18" charset="0"/>
                </a:rPr>
                <a:t>S</a:t>
              </a:r>
              <a:endParaRPr lang="en-US" altLang="zh-CN" sz="2000" b="1">
                <a:solidFill>
                  <a:srgbClr val="CC0000"/>
                </a:solidFill>
                <a:latin typeface="Times New Roman" panose="02020603050405020304" pitchFamily="18" charset="0"/>
              </a:endParaRPr>
            </a:p>
            <a:p>
              <a:pPr algn="just" eaLnBrk="0" hangingPunct="0"/>
              <a:r>
                <a:rPr lang="en-US" altLang="zh-CN" sz="2000" b="1">
                  <a:solidFill>
                    <a:srgbClr val="CC0000"/>
                  </a:solidFill>
                  <a:latin typeface="Times New Roman" panose="02020603050405020304" pitchFamily="18" charset="0"/>
                  <a:cs typeface="Times New Roman" panose="02020603050405020304" pitchFamily="18" charset="0"/>
                </a:rPr>
                <a:t>–</a:t>
              </a:r>
              <a:endParaRPr lang="en-US" altLang="zh-CN" sz="2000" b="1">
                <a:solidFill>
                  <a:srgbClr val="CC0000"/>
                </a:solidFill>
                <a:latin typeface="Times New Roman" panose="02020603050405020304" pitchFamily="18" charset="0"/>
              </a:endParaRPr>
            </a:p>
          </p:txBody>
        </p:sp>
      </p:grpSp>
      <p:sp>
        <p:nvSpPr>
          <p:cNvPr id="486433" name="AutoShape 33"/>
          <p:cNvSpPr>
            <a:spLocks noChangeArrowheads="1"/>
          </p:cNvSpPr>
          <p:nvPr/>
        </p:nvSpPr>
        <p:spPr bwMode="auto">
          <a:xfrm>
            <a:off x="611188" y="4113213"/>
            <a:ext cx="1223962" cy="1081087"/>
          </a:xfrm>
          <a:prstGeom prst="wedgeRoundRectCallout">
            <a:avLst>
              <a:gd name="adj1" fmla="val 22764"/>
              <a:gd name="adj2" fmla="val -104921"/>
              <a:gd name="adj3" fmla="val 16667"/>
            </a:avLst>
          </a:prstGeom>
          <a:solidFill>
            <a:srgbClr val="CC99FF">
              <a:alpha val="46001"/>
            </a:srgbClr>
          </a:solidFill>
          <a:ln w="38100">
            <a:solidFill>
              <a:srgbClr val="80008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kumimoji="1" lang="zh-CN" altLang="en-US" sz="2000" b="1">
                <a:solidFill>
                  <a:srgbClr val="FF3300"/>
                </a:solidFill>
                <a:effectLst>
                  <a:outerShdw blurRad="38100" dist="38100" dir="2700000" algn="tl">
                    <a:srgbClr val="000000"/>
                  </a:outerShdw>
                </a:effectLst>
                <a:latin typeface="Times New Roman" panose="02020603050405020304" pitchFamily="18" charset="0"/>
              </a:rPr>
              <a:t>电阻元件</a:t>
            </a:r>
            <a:endParaRPr kumimoji="1" lang="zh-CN" altLang="en-US" sz="2000" b="1">
              <a:solidFill>
                <a:srgbClr val="FF3300"/>
              </a:solidFill>
              <a:effectLst>
                <a:outerShdw blurRad="38100" dist="38100" dir="2700000" algn="tl">
                  <a:srgbClr val="000000"/>
                </a:outerShdw>
              </a:effectLst>
              <a:latin typeface="Times New Roman" panose="02020603050405020304" pitchFamily="18" charset="0"/>
            </a:endParaRPr>
          </a:p>
          <a:p>
            <a:pPr algn="ctr" eaLnBrk="0" hangingPunct="0"/>
            <a:r>
              <a:rPr kumimoji="1" lang="zh-CN" altLang="en-US" sz="2000" b="1">
                <a:solidFill>
                  <a:srgbClr val="800000"/>
                </a:solidFill>
                <a:latin typeface="Times New Roman" panose="02020603050405020304" pitchFamily="18" charset="0"/>
              </a:rPr>
              <a:t>只具</a:t>
            </a:r>
            <a:r>
              <a:rPr kumimoji="1" lang="zh-CN" altLang="en-US" sz="2000" b="1">
                <a:solidFill>
                  <a:srgbClr val="800000"/>
                </a:solidFill>
                <a:effectLst>
                  <a:outerShdw blurRad="38100" dist="38100" dir="2700000" algn="tl">
                    <a:srgbClr val="000000"/>
                  </a:outerShdw>
                </a:effectLst>
                <a:latin typeface="Times New Roman" panose="02020603050405020304" pitchFamily="18" charset="0"/>
              </a:rPr>
              <a:t>耗能</a:t>
            </a:r>
            <a:r>
              <a:rPr kumimoji="1" lang="zh-CN" altLang="en-US" sz="2000" b="1">
                <a:solidFill>
                  <a:srgbClr val="800000"/>
                </a:solidFill>
                <a:latin typeface="Times New Roman" panose="02020603050405020304" pitchFamily="18" charset="0"/>
              </a:rPr>
              <a:t>的电特性</a:t>
            </a:r>
            <a:endParaRPr kumimoji="1" lang="zh-CN" altLang="en-US" sz="2000" b="1">
              <a:solidFill>
                <a:srgbClr val="800000"/>
              </a:solidFill>
              <a:latin typeface="Times New Roman" panose="02020603050405020304" pitchFamily="18" charset="0"/>
            </a:endParaRPr>
          </a:p>
        </p:txBody>
      </p:sp>
      <p:sp>
        <p:nvSpPr>
          <p:cNvPr id="486434" name="AutoShape 34"/>
          <p:cNvSpPr>
            <a:spLocks noChangeArrowheads="1"/>
          </p:cNvSpPr>
          <p:nvPr/>
        </p:nvSpPr>
        <p:spPr bwMode="auto">
          <a:xfrm>
            <a:off x="3581400" y="4191000"/>
            <a:ext cx="1214438" cy="1295400"/>
          </a:xfrm>
          <a:prstGeom prst="wedgeRoundRectCallout">
            <a:avLst>
              <a:gd name="adj1" fmla="val 16144"/>
              <a:gd name="adj2" fmla="val -113847"/>
              <a:gd name="adj3" fmla="val 16667"/>
            </a:avLst>
          </a:prstGeom>
          <a:solidFill>
            <a:srgbClr val="FFFF99">
              <a:alpha val="37000"/>
            </a:srgbClr>
          </a:solidFill>
          <a:ln w="38100">
            <a:solidFill>
              <a:srgbClr val="CC99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kumimoji="1" lang="zh-CN" altLang="en-US" sz="2000" b="1">
                <a:solidFill>
                  <a:srgbClr val="FF3300"/>
                </a:solidFill>
                <a:effectLst>
                  <a:outerShdw blurRad="38100" dist="38100" dir="2700000" algn="tl">
                    <a:srgbClr val="000000"/>
                  </a:outerShdw>
                </a:effectLst>
                <a:latin typeface="Times New Roman" panose="02020603050405020304" pitchFamily="18" charset="0"/>
              </a:rPr>
              <a:t>电容元件</a:t>
            </a:r>
            <a:endParaRPr kumimoji="1" lang="zh-CN" altLang="en-US" sz="2000" b="1">
              <a:solidFill>
                <a:srgbClr val="FF3300"/>
              </a:solidFill>
              <a:effectLst>
                <a:outerShdw blurRad="38100" dist="38100" dir="2700000" algn="tl">
                  <a:srgbClr val="000000"/>
                </a:outerShdw>
              </a:effectLst>
              <a:latin typeface="Times New Roman" panose="02020603050405020304" pitchFamily="18" charset="0"/>
            </a:endParaRPr>
          </a:p>
          <a:p>
            <a:pPr algn="ctr" eaLnBrk="0" hangingPunct="0"/>
            <a:r>
              <a:rPr kumimoji="1" lang="zh-CN" altLang="en-US" sz="2000" b="1">
                <a:solidFill>
                  <a:srgbClr val="800080"/>
                </a:solidFill>
                <a:latin typeface="Times New Roman" panose="02020603050405020304" pitchFamily="18" charset="0"/>
              </a:rPr>
              <a:t>只具有</a:t>
            </a:r>
            <a:r>
              <a:rPr kumimoji="1" lang="zh-CN" altLang="en-US" sz="2000" b="1">
                <a:solidFill>
                  <a:srgbClr val="800080"/>
                </a:solidFill>
                <a:effectLst>
                  <a:outerShdw blurRad="38100" dist="38100" dir="2700000" algn="tl">
                    <a:srgbClr val="000000"/>
                  </a:outerShdw>
                </a:effectLst>
                <a:latin typeface="Times New Roman" panose="02020603050405020304" pitchFamily="18" charset="0"/>
              </a:rPr>
              <a:t>储存电能</a:t>
            </a:r>
            <a:r>
              <a:rPr kumimoji="1" lang="zh-CN" altLang="en-US" sz="2000" b="1">
                <a:solidFill>
                  <a:srgbClr val="800080"/>
                </a:solidFill>
                <a:latin typeface="Times New Roman" panose="02020603050405020304" pitchFamily="18" charset="0"/>
              </a:rPr>
              <a:t>的电特性</a:t>
            </a:r>
            <a:endParaRPr kumimoji="1" lang="zh-CN" altLang="en-US" sz="2000" b="1">
              <a:solidFill>
                <a:srgbClr val="800080"/>
              </a:solidFill>
              <a:latin typeface="Times New Roman" panose="02020603050405020304" pitchFamily="18" charset="0"/>
            </a:endParaRPr>
          </a:p>
        </p:txBody>
      </p:sp>
      <p:sp>
        <p:nvSpPr>
          <p:cNvPr id="486435" name="AutoShape 35"/>
          <p:cNvSpPr>
            <a:spLocks noChangeArrowheads="1"/>
          </p:cNvSpPr>
          <p:nvPr/>
        </p:nvSpPr>
        <p:spPr bwMode="auto">
          <a:xfrm>
            <a:off x="5040313" y="4221163"/>
            <a:ext cx="1466850" cy="1655762"/>
          </a:xfrm>
          <a:prstGeom prst="wedgeRoundRectCallout">
            <a:avLst>
              <a:gd name="adj1" fmla="val 15583"/>
              <a:gd name="adj2" fmla="val -96694"/>
              <a:gd name="adj3" fmla="val 16667"/>
            </a:avLst>
          </a:prstGeom>
          <a:solidFill>
            <a:srgbClr val="FF6600">
              <a:alpha val="42000"/>
            </a:srgbClr>
          </a:solidFill>
          <a:ln w="38100">
            <a:solidFill>
              <a:srgbClr val="B022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kumimoji="1" lang="zh-CN" altLang="en-US" sz="2000" b="1">
                <a:solidFill>
                  <a:srgbClr val="FF3300"/>
                </a:solidFill>
                <a:effectLst>
                  <a:outerShdw blurRad="38100" dist="38100" dir="2700000" algn="tl">
                    <a:srgbClr val="000000"/>
                  </a:outerShdw>
                </a:effectLst>
                <a:latin typeface="Times New Roman" panose="02020603050405020304" pitchFamily="18" charset="0"/>
              </a:rPr>
              <a:t>理想电压源</a:t>
            </a:r>
            <a:endParaRPr kumimoji="1" lang="zh-CN" altLang="en-US" sz="2000" b="1">
              <a:solidFill>
                <a:srgbClr val="FF3300"/>
              </a:solidFill>
              <a:effectLst>
                <a:outerShdw blurRad="38100" dist="38100" dir="2700000" algn="tl">
                  <a:srgbClr val="000000"/>
                </a:outerShdw>
              </a:effectLst>
              <a:latin typeface="Times New Roman" panose="02020603050405020304" pitchFamily="18" charset="0"/>
            </a:endParaRPr>
          </a:p>
          <a:p>
            <a:pPr algn="ctr" eaLnBrk="0" hangingPunct="0"/>
            <a:r>
              <a:rPr kumimoji="1" lang="zh-CN" altLang="en-US" sz="2000" b="1">
                <a:solidFill>
                  <a:srgbClr val="937711"/>
                </a:solidFill>
                <a:effectLst>
                  <a:outerShdw blurRad="38100" dist="38100" dir="2700000" algn="tl">
                    <a:srgbClr val="000000"/>
                  </a:outerShdw>
                </a:effectLst>
                <a:latin typeface="Times New Roman" panose="02020603050405020304" pitchFamily="18" charset="0"/>
              </a:rPr>
              <a:t>输出电压恒定</a:t>
            </a:r>
            <a:r>
              <a:rPr kumimoji="1" lang="zh-CN" altLang="en-US" sz="2000" b="1">
                <a:solidFill>
                  <a:srgbClr val="937711"/>
                </a:solidFill>
                <a:latin typeface="Times New Roman" panose="02020603050405020304" pitchFamily="18" charset="0"/>
              </a:rPr>
              <a:t>，</a:t>
            </a:r>
            <a:r>
              <a:rPr kumimoji="1" lang="zh-CN" altLang="en-US" sz="2000" b="1">
                <a:solidFill>
                  <a:srgbClr val="6D580D"/>
                </a:solidFill>
                <a:latin typeface="Times New Roman" panose="02020603050405020304" pitchFamily="18" charset="0"/>
              </a:rPr>
              <a:t>输出电流由它和负载共同决定</a:t>
            </a:r>
            <a:endParaRPr kumimoji="1" lang="zh-CN" altLang="en-US" sz="2000" b="1">
              <a:solidFill>
                <a:srgbClr val="6D580D"/>
              </a:solidFill>
              <a:latin typeface="Times New Roman" panose="02020603050405020304" pitchFamily="18" charset="0"/>
            </a:endParaRPr>
          </a:p>
        </p:txBody>
      </p:sp>
      <p:sp>
        <p:nvSpPr>
          <p:cNvPr id="486436" name="AutoShape 36"/>
          <p:cNvSpPr>
            <a:spLocks noChangeArrowheads="1"/>
          </p:cNvSpPr>
          <p:nvPr/>
        </p:nvSpPr>
        <p:spPr bwMode="auto">
          <a:xfrm>
            <a:off x="6840538" y="4113213"/>
            <a:ext cx="1439862" cy="1620837"/>
          </a:xfrm>
          <a:prstGeom prst="wedgeRoundRectCallout">
            <a:avLst>
              <a:gd name="adj1" fmla="val 14940"/>
              <a:gd name="adj2" fmla="val -86042"/>
              <a:gd name="adj3" fmla="val 16667"/>
            </a:avLst>
          </a:prstGeom>
          <a:solidFill>
            <a:srgbClr val="006600">
              <a:alpha val="62000"/>
            </a:srgbClr>
          </a:solidFill>
          <a:ln w="38100">
            <a:solidFill>
              <a:srgbClr val="00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kumimoji="1" lang="zh-CN" altLang="en-US" sz="2000" b="1">
                <a:solidFill>
                  <a:srgbClr val="FF3300"/>
                </a:solidFill>
                <a:effectLst>
                  <a:outerShdw blurRad="38100" dist="38100" dir="2700000" algn="tl">
                    <a:srgbClr val="000000"/>
                  </a:outerShdw>
                </a:effectLst>
                <a:latin typeface="Times New Roman" panose="02020603050405020304" pitchFamily="18" charset="0"/>
              </a:rPr>
              <a:t>理想电流源</a:t>
            </a:r>
            <a:endParaRPr kumimoji="1" lang="zh-CN" altLang="en-US" sz="2000" b="1">
              <a:solidFill>
                <a:srgbClr val="FF3300"/>
              </a:solidFill>
              <a:effectLst>
                <a:outerShdw blurRad="38100" dist="38100" dir="2700000" algn="tl">
                  <a:srgbClr val="000000"/>
                </a:outerShdw>
              </a:effectLst>
              <a:latin typeface="Times New Roman" panose="02020603050405020304" pitchFamily="18" charset="0"/>
            </a:endParaRPr>
          </a:p>
          <a:p>
            <a:pPr algn="ctr" eaLnBrk="0" hangingPunct="0"/>
            <a:r>
              <a:rPr kumimoji="1" lang="zh-CN" altLang="en-US" sz="2000" b="1">
                <a:solidFill>
                  <a:srgbClr val="FFFF99"/>
                </a:solidFill>
                <a:effectLst>
                  <a:outerShdw blurRad="38100" dist="38100" dir="2700000" algn="tl">
                    <a:srgbClr val="000000"/>
                  </a:outerShdw>
                </a:effectLst>
                <a:latin typeface="Times New Roman" panose="02020603050405020304" pitchFamily="18" charset="0"/>
              </a:rPr>
              <a:t>输出电流恒定</a:t>
            </a:r>
            <a:r>
              <a:rPr kumimoji="1" lang="zh-CN" altLang="en-US" sz="2000" b="1">
                <a:solidFill>
                  <a:srgbClr val="FFFF99"/>
                </a:solidFill>
                <a:latin typeface="Times New Roman" panose="02020603050405020304" pitchFamily="18" charset="0"/>
              </a:rPr>
              <a:t>，</a:t>
            </a:r>
            <a:r>
              <a:rPr kumimoji="1" lang="zh-CN" altLang="en-US" sz="2000" b="1">
                <a:solidFill>
                  <a:srgbClr val="DBE650"/>
                </a:solidFill>
                <a:latin typeface="Times New Roman" panose="02020603050405020304" pitchFamily="18" charset="0"/>
              </a:rPr>
              <a:t>两端电压由它和负载共同决定</a:t>
            </a:r>
            <a:endParaRPr kumimoji="1" lang="zh-CN" altLang="en-US" sz="2000" b="1">
              <a:solidFill>
                <a:srgbClr val="DBE650"/>
              </a:solidFill>
              <a:latin typeface="Times New Roman" panose="02020603050405020304" pitchFamily="18" charset="0"/>
            </a:endParaRPr>
          </a:p>
        </p:txBody>
      </p:sp>
      <p:grpSp>
        <p:nvGrpSpPr>
          <p:cNvPr id="486437" name="Group 37"/>
          <p:cNvGrpSpPr/>
          <p:nvPr/>
        </p:nvGrpSpPr>
        <p:grpSpPr bwMode="auto">
          <a:xfrm>
            <a:off x="2268538" y="2457450"/>
            <a:ext cx="1298575" cy="1484313"/>
            <a:chOff x="1455" y="1830"/>
            <a:chExt cx="818" cy="935"/>
          </a:xfrm>
        </p:grpSpPr>
        <p:sp>
          <p:nvSpPr>
            <p:cNvPr id="486438" name="Oval 38"/>
            <p:cNvSpPr>
              <a:spLocks noChangeArrowheads="1"/>
            </p:cNvSpPr>
            <p:nvPr/>
          </p:nvSpPr>
          <p:spPr bwMode="auto">
            <a:xfrm>
              <a:off x="1464" y="1830"/>
              <a:ext cx="43" cy="47"/>
            </a:xfrm>
            <a:prstGeom prst="ellipse">
              <a:avLst/>
            </a:prstGeom>
            <a:solidFill>
              <a:srgbClr val="FFFFFF"/>
            </a:solidFill>
            <a:ln w="38100">
              <a:solidFill>
                <a:srgbClr val="0033CC"/>
              </a:solidFill>
              <a:round/>
            </a:ln>
          </p:spPr>
          <p:txBody>
            <a:bodyPr/>
            <a:lstStyle/>
            <a:p>
              <a:endParaRPr lang="zh-CN" altLang="en-US"/>
            </a:p>
          </p:txBody>
        </p:sp>
        <p:sp>
          <p:nvSpPr>
            <p:cNvPr id="486439" name="Oval 39"/>
            <p:cNvSpPr>
              <a:spLocks noChangeArrowheads="1"/>
            </p:cNvSpPr>
            <p:nvPr/>
          </p:nvSpPr>
          <p:spPr bwMode="auto">
            <a:xfrm>
              <a:off x="1455" y="2718"/>
              <a:ext cx="41" cy="47"/>
            </a:xfrm>
            <a:prstGeom prst="ellipse">
              <a:avLst/>
            </a:prstGeom>
            <a:solidFill>
              <a:srgbClr val="FFFFFF"/>
            </a:solidFill>
            <a:ln w="38100">
              <a:solidFill>
                <a:srgbClr val="0033CC"/>
              </a:solidFill>
              <a:round/>
            </a:ln>
          </p:spPr>
          <p:txBody>
            <a:bodyPr/>
            <a:lstStyle/>
            <a:p>
              <a:endParaRPr lang="zh-CN" altLang="en-US"/>
            </a:p>
          </p:txBody>
        </p:sp>
        <p:sp>
          <p:nvSpPr>
            <p:cNvPr id="486440" name="Line 40"/>
            <p:cNvSpPr>
              <a:spLocks noChangeShapeType="1"/>
            </p:cNvSpPr>
            <p:nvPr/>
          </p:nvSpPr>
          <p:spPr bwMode="auto">
            <a:xfrm>
              <a:off x="1506" y="1853"/>
              <a:ext cx="416" cy="0"/>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41" name="Line 41"/>
            <p:cNvSpPr>
              <a:spLocks noChangeShapeType="1"/>
            </p:cNvSpPr>
            <p:nvPr/>
          </p:nvSpPr>
          <p:spPr bwMode="auto">
            <a:xfrm>
              <a:off x="1909" y="1853"/>
              <a:ext cx="13" cy="284"/>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42" name="Line 42"/>
            <p:cNvSpPr>
              <a:spLocks noChangeShapeType="1"/>
            </p:cNvSpPr>
            <p:nvPr/>
          </p:nvSpPr>
          <p:spPr bwMode="auto">
            <a:xfrm>
              <a:off x="1497" y="2750"/>
              <a:ext cx="430" cy="0"/>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43" name="Line 43"/>
            <p:cNvSpPr>
              <a:spLocks noChangeShapeType="1"/>
            </p:cNvSpPr>
            <p:nvPr/>
          </p:nvSpPr>
          <p:spPr bwMode="auto">
            <a:xfrm>
              <a:off x="1921" y="2468"/>
              <a:ext cx="1" cy="274"/>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44" name="Text Box 44"/>
            <p:cNvSpPr txBox="1">
              <a:spLocks noChangeArrowheads="1"/>
            </p:cNvSpPr>
            <p:nvPr/>
          </p:nvSpPr>
          <p:spPr bwMode="auto">
            <a:xfrm>
              <a:off x="2049" y="2178"/>
              <a:ext cx="22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i="1">
                  <a:solidFill>
                    <a:srgbClr val="006600"/>
                  </a:solidFill>
                  <a:latin typeface="Times New Roman" panose="02020603050405020304" pitchFamily="18" charset="0"/>
                </a:rPr>
                <a:t>L</a:t>
              </a:r>
              <a:endParaRPr lang="en-US" altLang="zh-CN" sz="2000" b="1" baseline="-25000">
                <a:solidFill>
                  <a:srgbClr val="006600"/>
                </a:solidFill>
                <a:latin typeface="Times New Roman" panose="02020603050405020304" pitchFamily="18" charset="0"/>
              </a:endParaRPr>
            </a:p>
          </p:txBody>
        </p:sp>
        <p:grpSp>
          <p:nvGrpSpPr>
            <p:cNvPr id="486445" name="Group 45"/>
            <p:cNvGrpSpPr/>
            <p:nvPr/>
          </p:nvGrpSpPr>
          <p:grpSpPr bwMode="auto">
            <a:xfrm>
              <a:off x="1905" y="2144"/>
              <a:ext cx="96" cy="336"/>
              <a:chOff x="5376" y="1968"/>
              <a:chExt cx="256" cy="1360"/>
            </a:xfrm>
          </p:grpSpPr>
          <p:sp>
            <p:nvSpPr>
              <p:cNvPr id="486446" name="Freeform 46"/>
              <p:cNvSpPr/>
              <p:nvPr/>
            </p:nvSpPr>
            <p:spPr bwMode="auto">
              <a:xfrm>
                <a:off x="5376" y="1968"/>
                <a:ext cx="256" cy="352"/>
              </a:xfrm>
              <a:custGeom>
                <a:avLst/>
                <a:gdLst>
                  <a:gd name="T0" fmla="*/ 0 w 256"/>
                  <a:gd name="T1" fmla="*/ 0 h 352"/>
                  <a:gd name="T2" fmla="*/ 192 w 256"/>
                  <a:gd name="T3" fmla="*/ 48 h 352"/>
                  <a:gd name="T4" fmla="*/ 240 w 256"/>
                  <a:gd name="T5" fmla="*/ 240 h 352"/>
                  <a:gd name="T6" fmla="*/ 96 w 256"/>
                  <a:gd name="T7" fmla="*/ 336 h 352"/>
                  <a:gd name="T8" fmla="*/ 0 w 256"/>
                  <a:gd name="T9" fmla="*/ 336 h 352"/>
                </a:gdLst>
                <a:ahLst/>
                <a:cxnLst>
                  <a:cxn ang="0">
                    <a:pos x="T0" y="T1"/>
                  </a:cxn>
                  <a:cxn ang="0">
                    <a:pos x="T2" y="T3"/>
                  </a:cxn>
                  <a:cxn ang="0">
                    <a:pos x="T4" y="T5"/>
                  </a:cxn>
                  <a:cxn ang="0">
                    <a:pos x="T6" y="T7"/>
                  </a:cxn>
                  <a:cxn ang="0">
                    <a:pos x="T8" y="T9"/>
                  </a:cxn>
                </a:cxnLst>
                <a:rect l="0" t="0" r="r" b="b"/>
                <a:pathLst>
                  <a:path w="256" h="352">
                    <a:moveTo>
                      <a:pt x="0" y="0"/>
                    </a:moveTo>
                    <a:cubicBezTo>
                      <a:pt x="76" y="4"/>
                      <a:pt x="152" y="8"/>
                      <a:pt x="192" y="48"/>
                    </a:cubicBezTo>
                    <a:cubicBezTo>
                      <a:pt x="232" y="88"/>
                      <a:pt x="256" y="192"/>
                      <a:pt x="240" y="240"/>
                    </a:cubicBezTo>
                    <a:cubicBezTo>
                      <a:pt x="224" y="288"/>
                      <a:pt x="136" y="320"/>
                      <a:pt x="96" y="336"/>
                    </a:cubicBezTo>
                    <a:cubicBezTo>
                      <a:pt x="56" y="352"/>
                      <a:pt x="28" y="344"/>
                      <a:pt x="0" y="336"/>
                    </a:cubicBezTo>
                  </a:path>
                </a:pathLst>
              </a:custGeom>
              <a:noFill/>
              <a:ln w="38100" cap="flat" cmpd="sng">
                <a:solidFill>
                  <a:srgbClr val="00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6447" name="Freeform 47"/>
              <p:cNvSpPr/>
              <p:nvPr/>
            </p:nvSpPr>
            <p:spPr bwMode="auto">
              <a:xfrm>
                <a:off x="5376" y="2304"/>
                <a:ext cx="256" cy="352"/>
              </a:xfrm>
              <a:custGeom>
                <a:avLst/>
                <a:gdLst>
                  <a:gd name="T0" fmla="*/ 0 w 256"/>
                  <a:gd name="T1" fmla="*/ 0 h 352"/>
                  <a:gd name="T2" fmla="*/ 192 w 256"/>
                  <a:gd name="T3" fmla="*/ 48 h 352"/>
                  <a:gd name="T4" fmla="*/ 240 w 256"/>
                  <a:gd name="T5" fmla="*/ 240 h 352"/>
                  <a:gd name="T6" fmla="*/ 96 w 256"/>
                  <a:gd name="T7" fmla="*/ 336 h 352"/>
                  <a:gd name="T8" fmla="*/ 0 w 256"/>
                  <a:gd name="T9" fmla="*/ 336 h 352"/>
                </a:gdLst>
                <a:ahLst/>
                <a:cxnLst>
                  <a:cxn ang="0">
                    <a:pos x="T0" y="T1"/>
                  </a:cxn>
                  <a:cxn ang="0">
                    <a:pos x="T2" y="T3"/>
                  </a:cxn>
                  <a:cxn ang="0">
                    <a:pos x="T4" y="T5"/>
                  </a:cxn>
                  <a:cxn ang="0">
                    <a:pos x="T6" y="T7"/>
                  </a:cxn>
                  <a:cxn ang="0">
                    <a:pos x="T8" y="T9"/>
                  </a:cxn>
                </a:cxnLst>
                <a:rect l="0" t="0" r="r" b="b"/>
                <a:pathLst>
                  <a:path w="256" h="352">
                    <a:moveTo>
                      <a:pt x="0" y="0"/>
                    </a:moveTo>
                    <a:cubicBezTo>
                      <a:pt x="76" y="4"/>
                      <a:pt x="152" y="8"/>
                      <a:pt x="192" y="48"/>
                    </a:cubicBezTo>
                    <a:cubicBezTo>
                      <a:pt x="232" y="88"/>
                      <a:pt x="256" y="192"/>
                      <a:pt x="240" y="240"/>
                    </a:cubicBezTo>
                    <a:cubicBezTo>
                      <a:pt x="224" y="288"/>
                      <a:pt x="136" y="320"/>
                      <a:pt x="96" y="336"/>
                    </a:cubicBezTo>
                    <a:cubicBezTo>
                      <a:pt x="56" y="352"/>
                      <a:pt x="28" y="344"/>
                      <a:pt x="0" y="336"/>
                    </a:cubicBezTo>
                  </a:path>
                </a:pathLst>
              </a:custGeom>
              <a:noFill/>
              <a:ln w="38100" cap="flat" cmpd="sng">
                <a:solidFill>
                  <a:srgbClr val="00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6448" name="Freeform 48"/>
              <p:cNvSpPr/>
              <p:nvPr/>
            </p:nvSpPr>
            <p:spPr bwMode="auto">
              <a:xfrm>
                <a:off x="5376" y="2640"/>
                <a:ext cx="256" cy="352"/>
              </a:xfrm>
              <a:custGeom>
                <a:avLst/>
                <a:gdLst>
                  <a:gd name="T0" fmla="*/ 0 w 256"/>
                  <a:gd name="T1" fmla="*/ 0 h 352"/>
                  <a:gd name="T2" fmla="*/ 192 w 256"/>
                  <a:gd name="T3" fmla="*/ 48 h 352"/>
                  <a:gd name="T4" fmla="*/ 240 w 256"/>
                  <a:gd name="T5" fmla="*/ 240 h 352"/>
                  <a:gd name="T6" fmla="*/ 96 w 256"/>
                  <a:gd name="T7" fmla="*/ 336 h 352"/>
                  <a:gd name="T8" fmla="*/ 0 w 256"/>
                  <a:gd name="T9" fmla="*/ 336 h 352"/>
                </a:gdLst>
                <a:ahLst/>
                <a:cxnLst>
                  <a:cxn ang="0">
                    <a:pos x="T0" y="T1"/>
                  </a:cxn>
                  <a:cxn ang="0">
                    <a:pos x="T2" y="T3"/>
                  </a:cxn>
                  <a:cxn ang="0">
                    <a:pos x="T4" y="T5"/>
                  </a:cxn>
                  <a:cxn ang="0">
                    <a:pos x="T6" y="T7"/>
                  </a:cxn>
                  <a:cxn ang="0">
                    <a:pos x="T8" y="T9"/>
                  </a:cxn>
                </a:cxnLst>
                <a:rect l="0" t="0" r="r" b="b"/>
                <a:pathLst>
                  <a:path w="256" h="352">
                    <a:moveTo>
                      <a:pt x="0" y="0"/>
                    </a:moveTo>
                    <a:cubicBezTo>
                      <a:pt x="76" y="4"/>
                      <a:pt x="152" y="8"/>
                      <a:pt x="192" y="48"/>
                    </a:cubicBezTo>
                    <a:cubicBezTo>
                      <a:pt x="232" y="88"/>
                      <a:pt x="256" y="192"/>
                      <a:pt x="240" y="240"/>
                    </a:cubicBezTo>
                    <a:cubicBezTo>
                      <a:pt x="224" y="288"/>
                      <a:pt x="136" y="320"/>
                      <a:pt x="96" y="336"/>
                    </a:cubicBezTo>
                    <a:cubicBezTo>
                      <a:pt x="56" y="352"/>
                      <a:pt x="28" y="344"/>
                      <a:pt x="0" y="336"/>
                    </a:cubicBezTo>
                  </a:path>
                </a:pathLst>
              </a:custGeom>
              <a:noFill/>
              <a:ln w="38100" cap="flat" cmpd="sng">
                <a:solidFill>
                  <a:srgbClr val="00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6449" name="Freeform 49"/>
              <p:cNvSpPr/>
              <p:nvPr/>
            </p:nvSpPr>
            <p:spPr bwMode="auto">
              <a:xfrm>
                <a:off x="5376" y="2976"/>
                <a:ext cx="256" cy="352"/>
              </a:xfrm>
              <a:custGeom>
                <a:avLst/>
                <a:gdLst>
                  <a:gd name="T0" fmla="*/ 0 w 256"/>
                  <a:gd name="T1" fmla="*/ 0 h 352"/>
                  <a:gd name="T2" fmla="*/ 192 w 256"/>
                  <a:gd name="T3" fmla="*/ 48 h 352"/>
                  <a:gd name="T4" fmla="*/ 240 w 256"/>
                  <a:gd name="T5" fmla="*/ 240 h 352"/>
                  <a:gd name="T6" fmla="*/ 96 w 256"/>
                  <a:gd name="T7" fmla="*/ 336 h 352"/>
                  <a:gd name="T8" fmla="*/ 0 w 256"/>
                  <a:gd name="T9" fmla="*/ 336 h 352"/>
                </a:gdLst>
                <a:ahLst/>
                <a:cxnLst>
                  <a:cxn ang="0">
                    <a:pos x="T0" y="T1"/>
                  </a:cxn>
                  <a:cxn ang="0">
                    <a:pos x="T2" y="T3"/>
                  </a:cxn>
                  <a:cxn ang="0">
                    <a:pos x="T4" y="T5"/>
                  </a:cxn>
                  <a:cxn ang="0">
                    <a:pos x="T6" y="T7"/>
                  </a:cxn>
                  <a:cxn ang="0">
                    <a:pos x="T8" y="T9"/>
                  </a:cxn>
                </a:cxnLst>
                <a:rect l="0" t="0" r="r" b="b"/>
                <a:pathLst>
                  <a:path w="256" h="352">
                    <a:moveTo>
                      <a:pt x="0" y="0"/>
                    </a:moveTo>
                    <a:cubicBezTo>
                      <a:pt x="76" y="4"/>
                      <a:pt x="152" y="8"/>
                      <a:pt x="192" y="48"/>
                    </a:cubicBezTo>
                    <a:cubicBezTo>
                      <a:pt x="232" y="88"/>
                      <a:pt x="256" y="192"/>
                      <a:pt x="240" y="240"/>
                    </a:cubicBezTo>
                    <a:cubicBezTo>
                      <a:pt x="224" y="288"/>
                      <a:pt x="136" y="320"/>
                      <a:pt x="96" y="336"/>
                    </a:cubicBezTo>
                    <a:cubicBezTo>
                      <a:pt x="56" y="352"/>
                      <a:pt x="28" y="344"/>
                      <a:pt x="0" y="336"/>
                    </a:cubicBezTo>
                  </a:path>
                </a:pathLst>
              </a:custGeom>
              <a:noFill/>
              <a:ln w="38100" cap="flat" cmpd="sng">
                <a:solidFill>
                  <a:srgbClr val="0033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486450" name="AutoShape 50"/>
          <p:cNvSpPr/>
          <p:nvPr/>
        </p:nvSpPr>
        <p:spPr bwMode="auto">
          <a:xfrm rot="5400000">
            <a:off x="2605882" y="743743"/>
            <a:ext cx="381000" cy="3014663"/>
          </a:xfrm>
          <a:prstGeom prst="leftBrace">
            <a:avLst>
              <a:gd name="adj1" fmla="val 65938"/>
              <a:gd name="adj2" fmla="val 50000"/>
            </a:avLst>
          </a:prstGeom>
          <a:noFill/>
          <a:ln w="38100">
            <a:solidFill>
              <a:srgbClr val="00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6451" name="AutoShape 51"/>
          <p:cNvSpPr/>
          <p:nvPr/>
        </p:nvSpPr>
        <p:spPr bwMode="auto">
          <a:xfrm rot="5400000">
            <a:off x="6477794" y="1300957"/>
            <a:ext cx="381000" cy="1973262"/>
          </a:xfrm>
          <a:prstGeom prst="leftBrace">
            <a:avLst>
              <a:gd name="adj1" fmla="val 43160"/>
              <a:gd name="adj2" fmla="val 50000"/>
            </a:avLst>
          </a:prstGeom>
          <a:noFill/>
          <a:ln w="38100">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6452" name="AutoShape 52"/>
          <p:cNvSpPr>
            <a:spLocks noChangeArrowheads="1"/>
          </p:cNvSpPr>
          <p:nvPr/>
        </p:nvSpPr>
        <p:spPr bwMode="auto">
          <a:xfrm>
            <a:off x="1655763" y="1268413"/>
            <a:ext cx="2370137" cy="461962"/>
          </a:xfrm>
          <a:prstGeom prst="wedgeRoundRectCallout">
            <a:avLst>
              <a:gd name="adj1" fmla="val -2713"/>
              <a:gd name="adj2" fmla="val 117009"/>
              <a:gd name="adj3" fmla="val 16667"/>
            </a:avLst>
          </a:prstGeom>
          <a:solidFill>
            <a:srgbClr val="FFFF99">
              <a:alpha val="69000"/>
            </a:srgbClr>
          </a:solidFill>
          <a:ln w="38100">
            <a:solidFill>
              <a:srgbClr val="00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kumimoji="1" lang="zh-CN" altLang="en-US" sz="2400" b="1">
                <a:solidFill>
                  <a:srgbClr val="FF0000"/>
                </a:solidFill>
                <a:effectLst>
                  <a:outerShdw blurRad="38100" dist="38100" dir="2700000" algn="tl">
                    <a:srgbClr val="000000"/>
                  </a:outerShdw>
                </a:effectLst>
                <a:latin typeface="Times New Roman" panose="02020603050405020304" pitchFamily="18" charset="0"/>
                <a:ea typeface="幼圆" panose="02010509060101010101" pitchFamily="49" charset="-122"/>
              </a:rPr>
              <a:t>无源</a:t>
            </a:r>
            <a:r>
              <a:rPr kumimoji="1" lang="zh-CN" altLang="en-US" sz="2400" b="1">
                <a:solidFill>
                  <a:srgbClr val="006600"/>
                </a:solidFill>
                <a:effectLst>
                  <a:outerShdw blurRad="38100" dist="38100" dir="2700000" algn="tl">
                    <a:srgbClr val="000000"/>
                  </a:outerShdw>
                </a:effectLst>
                <a:latin typeface="Times New Roman" panose="02020603050405020304" pitchFamily="18" charset="0"/>
                <a:ea typeface="幼圆" panose="02010509060101010101" pitchFamily="49" charset="-122"/>
              </a:rPr>
              <a:t>二端元件</a:t>
            </a:r>
            <a:endParaRPr kumimoji="1" lang="zh-CN" altLang="en-US" sz="2400" b="1">
              <a:solidFill>
                <a:srgbClr val="006600"/>
              </a:solidFill>
              <a:effectLst>
                <a:outerShdw blurRad="38100" dist="38100" dir="2700000" algn="tl">
                  <a:srgbClr val="000000"/>
                </a:outerShdw>
              </a:effectLst>
              <a:latin typeface="Times New Roman" panose="02020603050405020304" pitchFamily="18" charset="0"/>
              <a:ea typeface="幼圆" panose="02010509060101010101" pitchFamily="49" charset="-122"/>
            </a:endParaRPr>
          </a:p>
        </p:txBody>
      </p:sp>
      <p:sp>
        <p:nvSpPr>
          <p:cNvPr id="486453" name="AutoShape 53"/>
          <p:cNvSpPr>
            <a:spLocks noChangeArrowheads="1"/>
          </p:cNvSpPr>
          <p:nvPr/>
        </p:nvSpPr>
        <p:spPr bwMode="auto">
          <a:xfrm>
            <a:off x="5580063" y="1304925"/>
            <a:ext cx="2370137" cy="461963"/>
          </a:xfrm>
          <a:prstGeom prst="wedgeRoundRectCallout">
            <a:avLst>
              <a:gd name="adj1" fmla="val -8606"/>
              <a:gd name="adj2" fmla="val 113917"/>
              <a:gd name="adj3" fmla="val 16667"/>
            </a:avLst>
          </a:prstGeom>
          <a:solidFill>
            <a:srgbClr val="FFFF99">
              <a:alpha val="57001"/>
            </a:srgbClr>
          </a:solidFill>
          <a:ln w="38100">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kumimoji="1" lang="zh-CN" altLang="en-US" sz="2400" b="1">
                <a:solidFill>
                  <a:srgbClr val="FF0000"/>
                </a:solidFill>
                <a:effectLst>
                  <a:outerShdw blurRad="38100" dist="38100" dir="2700000" algn="tl">
                    <a:srgbClr val="000000"/>
                  </a:outerShdw>
                </a:effectLst>
                <a:latin typeface="Times New Roman" panose="02020603050405020304" pitchFamily="18" charset="0"/>
                <a:ea typeface="幼圆" panose="02010509060101010101" pitchFamily="49" charset="-122"/>
              </a:rPr>
              <a:t>有源</a:t>
            </a:r>
            <a:r>
              <a:rPr kumimoji="1" lang="zh-CN" altLang="en-US" sz="2400" b="1">
                <a:solidFill>
                  <a:srgbClr val="996600"/>
                </a:solidFill>
                <a:effectLst>
                  <a:outerShdw blurRad="38100" dist="38100" dir="2700000" algn="tl">
                    <a:srgbClr val="000000"/>
                  </a:outerShdw>
                </a:effectLst>
                <a:latin typeface="Times New Roman" panose="02020603050405020304" pitchFamily="18" charset="0"/>
                <a:ea typeface="幼圆" panose="02010509060101010101" pitchFamily="49" charset="-122"/>
              </a:rPr>
              <a:t>二端元件</a:t>
            </a:r>
            <a:endParaRPr kumimoji="1" lang="zh-CN" altLang="en-US" sz="2400" b="1">
              <a:solidFill>
                <a:srgbClr val="996600"/>
              </a:solidFill>
              <a:effectLst>
                <a:outerShdw blurRad="38100" dist="38100" dir="2700000" algn="tl">
                  <a:srgbClr val="000000"/>
                </a:outerShdw>
              </a:effectLst>
              <a:latin typeface="Times New Roman" panose="02020603050405020304" pitchFamily="18" charset="0"/>
              <a:ea typeface="幼圆" panose="02010509060101010101" pitchFamily="49" charset="-122"/>
            </a:endParaRPr>
          </a:p>
        </p:txBody>
      </p:sp>
      <p:sp>
        <p:nvSpPr>
          <p:cNvPr id="486454" name="AutoShape 54"/>
          <p:cNvSpPr>
            <a:spLocks noChangeArrowheads="1"/>
          </p:cNvSpPr>
          <p:nvPr/>
        </p:nvSpPr>
        <p:spPr bwMode="auto">
          <a:xfrm>
            <a:off x="2124075" y="4545013"/>
            <a:ext cx="1187450" cy="1260475"/>
          </a:xfrm>
          <a:prstGeom prst="wedgeRoundRectCallout">
            <a:avLst>
              <a:gd name="adj1" fmla="val 26870"/>
              <a:gd name="adj2" fmla="val -125819"/>
              <a:gd name="adj3" fmla="val 16667"/>
            </a:avLst>
          </a:prstGeom>
          <a:solidFill>
            <a:schemeClr val="accent1">
              <a:alpha val="75999"/>
            </a:schemeClr>
          </a:solidFill>
          <a:ln w="38100">
            <a:solidFill>
              <a:srgbClr val="2B815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kumimoji="1" lang="zh-CN" altLang="en-US" sz="2000" b="1">
                <a:solidFill>
                  <a:srgbClr val="FF3300"/>
                </a:solidFill>
                <a:effectLst>
                  <a:outerShdw blurRad="38100" dist="38100" dir="2700000" algn="tl">
                    <a:srgbClr val="000000"/>
                  </a:outerShdw>
                </a:effectLst>
                <a:latin typeface="Times New Roman" panose="02020603050405020304" pitchFamily="18" charset="0"/>
              </a:rPr>
              <a:t>电感元件</a:t>
            </a:r>
            <a:r>
              <a:rPr kumimoji="1" lang="zh-CN" altLang="en-US" sz="2000" b="1">
                <a:solidFill>
                  <a:srgbClr val="006600"/>
                </a:solidFill>
                <a:latin typeface="Times New Roman" panose="02020603050405020304" pitchFamily="18" charset="0"/>
              </a:rPr>
              <a:t>只具有</a:t>
            </a:r>
            <a:r>
              <a:rPr kumimoji="1" lang="zh-CN" altLang="en-US" sz="2000" b="1">
                <a:solidFill>
                  <a:srgbClr val="006600"/>
                </a:solidFill>
                <a:effectLst>
                  <a:outerShdw blurRad="38100" dist="38100" dir="2700000" algn="tl">
                    <a:srgbClr val="000000"/>
                  </a:outerShdw>
                </a:effectLst>
                <a:latin typeface="Times New Roman" panose="02020603050405020304" pitchFamily="18" charset="0"/>
              </a:rPr>
              <a:t>储存磁能</a:t>
            </a:r>
            <a:r>
              <a:rPr kumimoji="1" lang="zh-CN" altLang="en-US" sz="2000" b="1">
                <a:solidFill>
                  <a:srgbClr val="006600"/>
                </a:solidFill>
                <a:latin typeface="Times New Roman" panose="02020603050405020304" pitchFamily="18" charset="0"/>
              </a:rPr>
              <a:t>的电特性</a:t>
            </a:r>
            <a:endParaRPr kumimoji="1" lang="zh-CN" altLang="en-US" sz="2000" b="1">
              <a:solidFill>
                <a:srgbClr val="006600"/>
              </a:solidFill>
              <a:latin typeface="Times New Roman" panose="02020603050405020304" pitchFamily="18" charset="0"/>
            </a:endParaRPr>
          </a:p>
        </p:txBody>
      </p:sp>
      <p:grpSp>
        <p:nvGrpSpPr>
          <p:cNvPr id="486455" name="Group 55"/>
          <p:cNvGrpSpPr/>
          <p:nvPr/>
        </p:nvGrpSpPr>
        <p:grpSpPr bwMode="auto">
          <a:xfrm>
            <a:off x="7018338" y="2492375"/>
            <a:ext cx="1257300" cy="1485900"/>
            <a:chOff x="4421" y="1570"/>
            <a:chExt cx="792" cy="936"/>
          </a:xfrm>
        </p:grpSpPr>
        <p:sp>
          <p:nvSpPr>
            <p:cNvPr id="486456" name="Oval 56"/>
            <p:cNvSpPr>
              <a:spLocks noChangeArrowheads="1"/>
            </p:cNvSpPr>
            <p:nvPr/>
          </p:nvSpPr>
          <p:spPr bwMode="auto">
            <a:xfrm>
              <a:off x="4423" y="1570"/>
              <a:ext cx="42" cy="47"/>
            </a:xfrm>
            <a:prstGeom prst="ellipse">
              <a:avLst/>
            </a:prstGeom>
            <a:solidFill>
              <a:srgbClr val="FFFFFF"/>
            </a:solidFill>
            <a:ln w="38100">
              <a:solidFill>
                <a:srgbClr val="0033CC"/>
              </a:solidFill>
              <a:round/>
            </a:ln>
          </p:spPr>
          <p:txBody>
            <a:bodyPr/>
            <a:lstStyle/>
            <a:p>
              <a:endParaRPr lang="zh-CN" altLang="en-US"/>
            </a:p>
          </p:txBody>
        </p:sp>
        <p:sp>
          <p:nvSpPr>
            <p:cNvPr id="486457" name="Oval 57"/>
            <p:cNvSpPr>
              <a:spLocks noChangeArrowheads="1"/>
            </p:cNvSpPr>
            <p:nvPr/>
          </p:nvSpPr>
          <p:spPr bwMode="auto">
            <a:xfrm>
              <a:off x="4421" y="2459"/>
              <a:ext cx="42" cy="47"/>
            </a:xfrm>
            <a:prstGeom prst="ellipse">
              <a:avLst/>
            </a:prstGeom>
            <a:solidFill>
              <a:srgbClr val="FFFFFF"/>
            </a:solidFill>
            <a:ln w="38100">
              <a:solidFill>
                <a:srgbClr val="0033CC"/>
              </a:solidFill>
              <a:round/>
            </a:ln>
          </p:spPr>
          <p:txBody>
            <a:bodyPr/>
            <a:lstStyle/>
            <a:p>
              <a:endParaRPr lang="zh-CN" altLang="en-US"/>
            </a:p>
          </p:txBody>
        </p:sp>
        <p:sp>
          <p:nvSpPr>
            <p:cNvPr id="486458" name="Line 58"/>
            <p:cNvSpPr>
              <a:spLocks noChangeShapeType="1"/>
            </p:cNvSpPr>
            <p:nvPr/>
          </p:nvSpPr>
          <p:spPr bwMode="auto">
            <a:xfrm>
              <a:off x="4896" y="1593"/>
              <a:ext cx="2" cy="888"/>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59" name="Line 59"/>
            <p:cNvSpPr>
              <a:spLocks noChangeShapeType="1"/>
            </p:cNvSpPr>
            <p:nvPr/>
          </p:nvSpPr>
          <p:spPr bwMode="auto">
            <a:xfrm>
              <a:off x="4472" y="2482"/>
              <a:ext cx="426" cy="1"/>
            </a:xfrm>
            <a:prstGeom prst="line">
              <a:avLst/>
            </a:prstGeom>
            <a:noFill/>
            <a:ln w="38100">
              <a:solidFill>
                <a:srgbClr val="00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60" name="Oval 60"/>
            <p:cNvSpPr>
              <a:spLocks noChangeArrowheads="1"/>
            </p:cNvSpPr>
            <p:nvPr/>
          </p:nvSpPr>
          <p:spPr bwMode="auto">
            <a:xfrm>
              <a:off x="4735" y="1880"/>
              <a:ext cx="300" cy="306"/>
            </a:xfrm>
            <a:prstGeom prst="ellipse">
              <a:avLst/>
            </a:prstGeom>
            <a:solidFill>
              <a:srgbClr val="FFFFFF"/>
            </a:solidFill>
            <a:ln w="38100">
              <a:solidFill>
                <a:srgbClr val="0033CC"/>
              </a:solidFill>
              <a:round/>
            </a:ln>
          </p:spPr>
          <p:txBody>
            <a:bodyPr/>
            <a:lstStyle/>
            <a:p>
              <a:endParaRPr lang="zh-CN" altLang="en-US"/>
            </a:p>
          </p:txBody>
        </p:sp>
        <p:sp>
          <p:nvSpPr>
            <p:cNvPr id="486461" name="Line 61"/>
            <p:cNvSpPr>
              <a:spLocks noChangeShapeType="1"/>
            </p:cNvSpPr>
            <p:nvPr/>
          </p:nvSpPr>
          <p:spPr bwMode="auto">
            <a:xfrm flipV="1">
              <a:off x="4944" y="1638"/>
              <a:ext cx="0" cy="216"/>
            </a:xfrm>
            <a:prstGeom prst="line">
              <a:avLst/>
            </a:prstGeom>
            <a:noFill/>
            <a:ln w="3810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6462" name="Text Box 62"/>
            <p:cNvSpPr txBox="1">
              <a:spLocks noChangeArrowheads="1"/>
            </p:cNvSpPr>
            <p:nvPr/>
          </p:nvSpPr>
          <p:spPr bwMode="auto">
            <a:xfrm>
              <a:off x="4989" y="1638"/>
              <a:ext cx="22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i="1">
                  <a:solidFill>
                    <a:srgbClr val="CC0000"/>
                  </a:solidFill>
                  <a:latin typeface="Times New Roman" panose="02020603050405020304" pitchFamily="18" charset="0"/>
                </a:rPr>
                <a:t>I</a:t>
              </a:r>
              <a:r>
                <a:rPr lang="en-US" altLang="zh-CN" sz="2000" b="1" baseline="-25000">
                  <a:solidFill>
                    <a:srgbClr val="CC0000"/>
                  </a:solidFill>
                  <a:latin typeface="Times New Roman" panose="02020603050405020304" pitchFamily="18" charset="0"/>
                </a:rPr>
                <a:t>S</a:t>
              </a:r>
              <a:endParaRPr lang="en-US" altLang="zh-CN" sz="2000" b="1" baseline="-25000">
                <a:solidFill>
                  <a:srgbClr val="CC0000"/>
                </a:solidFill>
                <a:latin typeface="Times New Roman" panose="02020603050405020304" pitchFamily="18" charset="0"/>
              </a:endParaRPr>
            </a:p>
          </p:txBody>
        </p:sp>
        <p:sp>
          <p:nvSpPr>
            <p:cNvPr id="486463" name="Line 63"/>
            <p:cNvSpPr>
              <a:spLocks noChangeShapeType="1"/>
            </p:cNvSpPr>
            <p:nvPr/>
          </p:nvSpPr>
          <p:spPr bwMode="auto">
            <a:xfrm>
              <a:off x="4467" y="1593"/>
              <a:ext cx="431" cy="0"/>
            </a:xfrm>
            <a:prstGeom prst="line">
              <a:avLst/>
            </a:prstGeom>
            <a:noFill/>
            <a:ln w="3810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6464" name="Line 64"/>
            <p:cNvSpPr>
              <a:spLocks noChangeShapeType="1"/>
            </p:cNvSpPr>
            <p:nvPr/>
          </p:nvSpPr>
          <p:spPr bwMode="auto">
            <a:xfrm>
              <a:off x="4762" y="2024"/>
              <a:ext cx="273" cy="0"/>
            </a:xfrm>
            <a:prstGeom prst="line">
              <a:avLst/>
            </a:prstGeom>
            <a:noFill/>
            <a:ln w="3810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6405">
                                            <p:txEl>
                                              <p:pRg st="0" end="0"/>
                                            </p:txEl>
                                          </p:spTgt>
                                        </p:tgtEl>
                                        <p:attrNameLst>
                                          <p:attrName>style.visibility</p:attrName>
                                        </p:attrNameLst>
                                      </p:cBhvr>
                                      <p:to>
                                        <p:strVal val="visible"/>
                                      </p:to>
                                    </p:set>
                                    <p:animEffect transition="in" filter="wipe(left)">
                                      <p:cBhvr>
                                        <p:cTn id="7" dur="2000"/>
                                        <p:tgtEl>
                                          <p:spTgt spid="486405">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86405">
                                            <p:txEl>
                                              <p:pRg st="1" end="1"/>
                                            </p:txEl>
                                          </p:spTgt>
                                        </p:tgtEl>
                                        <p:attrNameLst>
                                          <p:attrName>style.visibility</p:attrName>
                                        </p:attrNameLst>
                                      </p:cBhvr>
                                      <p:to>
                                        <p:strVal val="visible"/>
                                      </p:to>
                                    </p:set>
                                    <p:animEffect transition="in" filter="wipe(left)">
                                      <p:cBhvr>
                                        <p:cTn id="11" dur="2000"/>
                                        <p:tgtEl>
                                          <p:spTgt spid="48640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86406"/>
                                        </p:tgtEl>
                                        <p:attrNameLst>
                                          <p:attrName>style.visibility</p:attrName>
                                        </p:attrNameLst>
                                      </p:cBhvr>
                                      <p:to>
                                        <p:strVal val="visible"/>
                                      </p:to>
                                    </p:set>
                                    <p:anim calcmode="lin" valueType="num">
                                      <p:cBhvr additive="base">
                                        <p:cTn id="16" dur="500" fill="hold"/>
                                        <p:tgtEl>
                                          <p:spTgt spid="486406"/>
                                        </p:tgtEl>
                                        <p:attrNameLst>
                                          <p:attrName>ppt_x</p:attrName>
                                        </p:attrNameLst>
                                      </p:cBhvr>
                                      <p:tavLst>
                                        <p:tav tm="0">
                                          <p:val>
                                            <p:strVal val="#ppt_x"/>
                                          </p:val>
                                        </p:tav>
                                        <p:tav tm="100000">
                                          <p:val>
                                            <p:strVal val="#ppt_x"/>
                                          </p:val>
                                        </p:tav>
                                      </p:tavLst>
                                    </p:anim>
                                    <p:anim calcmode="lin" valueType="num">
                                      <p:cBhvr additive="base">
                                        <p:cTn id="17" dur="500" fill="hold"/>
                                        <p:tgtEl>
                                          <p:spTgt spid="486406"/>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4" presetClass="entr" presetSubtype="0" fill="hold" grpId="0" nodeType="afterEffect">
                                  <p:stCondLst>
                                    <p:cond delay="0"/>
                                  </p:stCondLst>
                                  <p:childTnLst>
                                    <p:set>
                                      <p:cBhvr>
                                        <p:cTn id="20" dur="1" fill="hold">
                                          <p:stCondLst>
                                            <p:cond delay="0"/>
                                          </p:stCondLst>
                                        </p:cTn>
                                        <p:tgtEl>
                                          <p:spTgt spid="486433"/>
                                        </p:tgtEl>
                                        <p:attrNameLst>
                                          <p:attrName>style.visibility</p:attrName>
                                        </p:attrNameLst>
                                      </p:cBhvr>
                                      <p:to>
                                        <p:strVal val="visible"/>
                                      </p:to>
                                    </p:set>
                                    <p:anim to="" calcmode="lin" valueType="num">
                                      <p:cBhvr>
                                        <p:cTn id="21" dur="1" fill="hold"/>
                                        <p:tgtEl>
                                          <p:spTgt spid="486433"/>
                                        </p:tgtEl>
                                      </p:cBhvr>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86437"/>
                                        </p:tgtEl>
                                        <p:attrNameLst>
                                          <p:attrName>style.visibility</p:attrName>
                                        </p:attrNameLst>
                                      </p:cBhvr>
                                      <p:to>
                                        <p:strVal val="visible"/>
                                      </p:to>
                                    </p:set>
                                    <p:anim calcmode="lin" valueType="num">
                                      <p:cBhvr additive="base">
                                        <p:cTn id="26" dur="1000" fill="hold"/>
                                        <p:tgtEl>
                                          <p:spTgt spid="486437"/>
                                        </p:tgtEl>
                                        <p:attrNameLst>
                                          <p:attrName>ppt_x</p:attrName>
                                        </p:attrNameLst>
                                      </p:cBhvr>
                                      <p:tavLst>
                                        <p:tav tm="0">
                                          <p:val>
                                            <p:strVal val="#ppt_x"/>
                                          </p:val>
                                        </p:tav>
                                        <p:tav tm="100000">
                                          <p:val>
                                            <p:strVal val="#ppt_x"/>
                                          </p:val>
                                        </p:tav>
                                      </p:tavLst>
                                    </p:anim>
                                    <p:anim calcmode="lin" valueType="num">
                                      <p:cBhvr additive="base">
                                        <p:cTn id="27" dur="1000" fill="hold"/>
                                        <p:tgtEl>
                                          <p:spTgt spid="486437"/>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4" presetClass="entr" presetSubtype="0" fill="hold" grpId="0" nodeType="afterEffect">
                                  <p:stCondLst>
                                    <p:cond delay="0"/>
                                  </p:stCondLst>
                                  <p:childTnLst>
                                    <p:set>
                                      <p:cBhvr>
                                        <p:cTn id="30" dur="1" fill="hold">
                                          <p:stCondLst>
                                            <p:cond delay="0"/>
                                          </p:stCondLst>
                                        </p:cTn>
                                        <p:tgtEl>
                                          <p:spTgt spid="486454"/>
                                        </p:tgtEl>
                                        <p:attrNameLst>
                                          <p:attrName>style.visibility</p:attrName>
                                        </p:attrNameLst>
                                      </p:cBhvr>
                                      <p:to>
                                        <p:strVal val="visible"/>
                                      </p:to>
                                    </p:set>
                                    <p:anim to="" calcmode="lin" valueType="num">
                                      <p:cBhvr>
                                        <p:cTn id="31" dur="1" fill="hold"/>
                                        <p:tgtEl>
                                          <p:spTgt spid="486454"/>
                                        </p:tgtEl>
                                      </p:cBhvr>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86415"/>
                                        </p:tgtEl>
                                        <p:attrNameLst>
                                          <p:attrName>style.visibility</p:attrName>
                                        </p:attrNameLst>
                                      </p:cBhvr>
                                      <p:to>
                                        <p:strVal val="visible"/>
                                      </p:to>
                                    </p:set>
                                    <p:anim calcmode="lin" valueType="num">
                                      <p:cBhvr additive="base">
                                        <p:cTn id="36" dur="500" fill="hold"/>
                                        <p:tgtEl>
                                          <p:spTgt spid="486415"/>
                                        </p:tgtEl>
                                        <p:attrNameLst>
                                          <p:attrName>ppt_x</p:attrName>
                                        </p:attrNameLst>
                                      </p:cBhvr>
                                      <p:tavLst>
                                        <p:tav tm="0">
                                          <p:val>
                                            <p:strVal val="#ppt_x"/>
                                          </p:val>
                                        </p:tav>
                                        <p:tav tm="100000">
                                          <p:val>
                                            <p:strVal val="#ppt_x"/>
                                          </p:val>
                                        </p:tav>
                                      </p:tavLst>
                                    </p:anim>
                                    <p:anim calcmode="lin" valueType="num">
                                      <p:cBhvr additive="base">
                                        <p:cTn id="37" dur="500" fill="hold"/>
                                        <p:tgtEl>
                                          <p:spTgt spid="486415"/>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4" presetClass="entr" presetSubtype="0" fill="hold" grpId="0" nodeType="afterEffect">
                                  <p:stCondLst>
                                    <p:cond delay="0"/>
                                  </p:stCondLst>
                                  <p:childTnLst>
                                    <p:set>
                                      <p:cBhvr>
                                        <p:cTn id="40" dur="1" fill="hold">
                                          <p:stCondLst>
                                            <p:cond delay="0"/>
                                          </p:stCondLst>
                                        </p:cTn>
                                        <p:tgtEl>
                                          <p:spTgt spid="486434"/>
                                        </p:tgtEl>
                                        <p:attrNameLst>
                                          <p:attrName>style.visibility</p:attrName>
                                        </p:attrNameLst>
                                      </p:cBhvr>
                                      <p:to>
                                        <p:strVal val="visible"/>
                                      </p:to>
                                    </p:set>
                                    <p:anim to="" calcmode="lin" valueType="num">
                                      <p:cBhvr>
                                        <p:cTn id="41" dur="1" fill="hold"/>
                                        <p:tgtEl>
                                          <p:spTgt spid="486434"/>
                                        </p:tgtEl>
                                      </p:cBhvr>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86450"/>
                                        </p:tgtEl>
                                        <p:attrNameLst>
                                          <p:attrName>style.visibility</p:attrName>
                                        </p:attrNameLst>
                                      </p:cBhvr>
                                      <p:to>
                                        <p:strVal val="visible"/>
                                      </p:to>
                                    </p:set>
                                    <p:animEffect transition="in" filter="wipe(left)">
                                      <p:cBhvr>
                                        <p:cTn id="46" dur="1000"/>
                                        <p:tgtEl>
                                          <p:spTgt spid="486450"/>
                                        </p:tgtEl>
                                      </p:cBhvr>
                                    </p:animEffect>
                                  </p:childTnLst>
                                </p:cTn>
                              </p:par>
                            </p:childTnLst>
                          </p:cTn>
                        </p:par>
                        <p:par>
                          <p:cTn id="47" fill="hold">
                            <p:stCondLst>
                              <p:cond delay="1000"/>
                            </p:stCondLst>
                            <p:childTnLst>
                              <p:par>
                                <p:cTn id="48" presetID="8" presetClass="entr" presetSubtype="16" fill="hold" grpId="0" nodeType="afterEffect">
                                  <p:stCondLst>
                                    <p:cond delay="0"/>
                                  </p:stCondLst>
                                  <p:childTnLst>
                                    <p:set>
                                      <p:cBhvr>
                                        <p:cTn id="49" dur="1" fill="hold">
                                          <p:stCondLst>
                                            <p:cond delay="0"/>
                                          </p:stCondLst>
                                        </p:cTn>
                                        <p:tgtEl>
                                          <p:spTgt spid="486452"/>
                                        </p:tgtEl>
                                        <p:attrNameLst>
                                          <p:attrName>style.visibility</p:attrName>
                                        </p:attrNameLst>
                                      </p:cBhvr>
                                      <p:to>
                                        <p:strVal val="visible"/>
                                      </p:to>
                                    </p:set>
                                    <p:animEffect transition="in" filter="diamond(in)">
                                      <p:cBhvr>
                                        <p:cTn id="50" dur="2000"/>
                                        <p:tgtEl>
                                          <p:spTgt spid="48645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86425"/>
                                        </p:tgtEl>
                                        <p:attrNameLst>
                                          <p:attrName>style.visibility</p:attrName>
                                        </p:attrNameLst>
                                      </p:cBhvr>
                                      <p:to>
                                        <p:strVal val="visible"/>
                                      </p:to>
                                    </p:set>
                                    <p:anim calcmode="lin" valueType="num">
                                      <p:cBhvr additive="base">
                                        <p:cTn id="55" dur="1000" fill="hold"/>
                                        <p:tgtEl>
                                          <p:spTgt spid="486425"/>
                                        </p:tgtEl>
                                        <p:attrNameLst>
                                          <p:attrName>ppt_x</p:attrName>
                                        </p:attrNameLst>
                                      </p:cBhvr>
                                      <p:tavLst>
                                        <p:tav tm="0">
                                          <p:val>
                                            <p:strVal val="#ppt_x"/>
                                          </p:val>
                                        </p:tav>
                                        <p:tav tm="100000">
                                          <p:val>
                                            <p:strVal val="#ppt_x"/>
                                          </p:val>
                                        </p:tav>
                                      </p:tavLst>
                                    </p:anim>
                                    <p:anim calcmode="lin" valueType="num">
                                      <p:cBhvr additive="base">
                                        <p:cTn id="56" dur="1000" fill="hold"/>
                                        <p:tgtEl>
                                          <p:spTgt spid="486425"/>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4" presetClass="entr" presetSubtype="0" fill="hold" grpId="0" nodeType="afterEffect">
                                  <p:stCondLst>
                                    <p:cond delay="0"/>
                                  </p:stCondLst>
                                  <p:childTnLst>
                                    <p:set>
                                      <p:cBhvr>
                                        <p:cTn id="59" dur="1" fill="hold">
                                          <p:stCondLst>
                                            <p:cond delay="0"/>
                                          </p:stCondLst>
                                        </p:cTn>
                                        <p:tgtEl>
                                          <p:spTgt spid="486435"/>
                                        </p:tgtEl>
                                        <p:attrNameLst>
                                          <p:attrName>style.visibility</p:attrName>
                                        </p:attrNameLst>
                                      </p:cBhvr>
                                      <p:to>
                                        <p:strVal val="visible"/>
                                      </p:to>
                                    </p:set>
                                    <p:anim to="" calcmode="lin" valueType="num">
                                      <p:cBhvr>
                                        <p:cTn id="60" dur="1" fill="hold"/>
                                        <p:tgtEl>
                                          <p:spTgt spid="486435"/>
                                        </p:tgtEl>
                                      </p:cBhvr>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86455"/>
                                        </p:tgtEl>
                                        <p:attrNameLst>
                                          <p:attrName>style.visibility</p:attrName>
                                        </p:attrNameLst>
                                      </p:cBhvr>
                                      <p:to>
                                        <p:strVal val="visible"/>
                                      </p:to>
                                    </p:set>
                                    <p:anim calcmode="lin" valueType="num">
                                      <p:cBhvr additive="base">
                                        <p:cTn id="65" dur="1000" fill="hold"/>
                                        <p:tgtEl>
                                          <p:spTgt spid="486455"/>
                                        </p:tgtEl>
                                        <p:attrNameLst>
                                          <p:attrName>ppt_x</p:attrName>
                                        </p:attrNameLst>
                                      </p:cBhvr>
                                      <p:tavLst>
                                        <p:tav tm="0">
                                          <p:val>
                                            <p:strVal val="#ppt_x"/>
                                          </p:val>
                                        </p:tav>
                                        <p:tav tm="100000">
                                          <p:val>
                                            <p:strVal val="#ppt_x"/>
                                          </p:val>
                                        </p:tav>
                                      </p:tavLst>
                                    </p:anim>
                                    <p:anim calcmode="lin" valueType="num">
                                      <p:cBhvr additive="base">
                                        <p:cTn id="66" dur="1000" fill="hold"/>
                                        <p:tgtEl>
                                          <p:spTgt spid="486455"/>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24" presetClass="entr" presetSubtype="0" fill="hold" grpId="0" nodeType="afterEffect">
                                  <p:stCondLst>
                                    <p:cond delay="0"/>
                                  </p:stCondLst>
                                  <p:childTnLst>
                                    <p:set>
                                      <p:cBhvr>
                                        <p:cTn id="69" dur="1" fill="hold">
                                          <p:stCondLst>
                                            <p:cond delay="0"/>
                                          </p:stCondLst>
                                        </p:cTn>
                                        <p:tgtEl>
                                          <p:spTgt spid="486436"/>
                                        </p:tgtEl>
                                        <p:attrNameLst>
                                          <p:attrName>style.visibility</p:attrName>
                                        </p:attrNameLst>
                                      </p:cBhvr>
                                      <p:to>
                                        <p:strVal val="visible"/>
                                      </p:to>
                                    </p:set>
                                    <p:anim to="" calcmode="lin" valueType="num">
                                      <p:cBhvr>
                                        <p:cTn id="70" dur="1" fill="hold"/>
                                        <p:tgtEl>
                                          <p:spTgt spid="486436"/>
                                        </p:tgtEl>
                                      </p:cBhvr>
                                    </p:anim>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486451"/>
                                        </p:tgtEl>
                                        <p:attrNameLst>
                                          <p:attrName>style.visibility</p:attrName>
                                        </p:attrNameLst>
                                      </p:cBhvr>
                                      <p:to>
                                        <p:strVal val="visible"/>
                                      </p:to>
                                    </p:set>
                                    <p:animEffect transition="in" filter="wipe(right)">
                                      <p:cBhvr>
                                        <p:cTn id="75" dur="1000"/>
                                        <p:tgtEl>
                                          <p:spTgt spid="486451"/>
                                        </p:tgtEl>
                                      </p:cBhvr>
                                    </p:animEffect>
                                  </p:childTnLst>
                                </p:cTn>
                              </p:par>
                            </p:childTnLst>
                          </p:cTn>
                        </p:par>
                        <p:par>
                          <p:cTn id="76" fill="hold">
                            <p:stCondLst>
                              <p:cond delay="1000"/>
                            </p:stCondLst>
                            <p:childTnLst>
                              <p:par>
                                <p:cTn id="77" presetID="4" presetClass="entr" presetSubtype="16" fill="hold" grpId="0" nodeType="afterEffect">
                                  <p:stCondLst>
                                    <p:cond delay="0"/>
                                  </p:stCondLst>
                                  <p:childTnLst>
                                    <p:set>
                                      <p:cBhvr>
                                        <p:cTn id="78" dur="1" fill="hold">
                                          <p:stCondLst>
                                            <p:cond delay="0"/>
                                          </p:stCondLst>
                                        </p:cTn>
                                        <p:tgtEl>
                                          <p:spTgt spid="486453"/>
                                        </p:tgtEl>
                                        <p:attrNameLst>
                                          <p:attrName>style.visibility</p:attrName>
                                        </p:attrNameLst>
                                      </p:cBhvr>
                                      <p:to>
                                        <p:strVal val="visible"/>
                                      </p:to>
                                    </p:set>
                                    <p:animEffect transition="in" filter="box(in)">
                                      <p:cBhvr>
                                        <p:cTn id="79" dur="500"/>
                                        <p:tgtEl>
                                          <p:spTgt spid="486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5" grpId="0" build="p"/>
      <p:bldP spid="486433" grpId="0" animBg="1"/>
      <p:bldP spid="486434" grpId="0" animBg="1"/>
      <p:bldP spid="486435" grpId="0" animBg="1"/>
      <p:bldP spid="486436" grpId="0" animBg="1"/>
      <p:bldP spid="486450" grpId="0" animBg="1"/>
      <p:bldP spid="486451" grpId="0" animBg="1"/>
      <p:bldP spid="486452" grpId="0" animBg="1"/>
      <p:bldP spid="486453" grpId="0" animBg="1"/>
      <p:bldP spid="4864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87427"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87428"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87429" name="Text Box 5"/>
          <p:cNvSpPr txBox="1">
            <a:spLocks noChangeArrowheads="1"/>
          </p:cNvSpPr>
          <p:nvPr/>
        </p:nvSpPr>
        <p:spPr bwMode="auto">
          <a:xfrm>
            <a:off x="971550" y="368300"/>
            <a:ext cx="7813675" cy="519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rgbClr val="C47500"/>
                </a:solidFill>
                <a:effectLst>
                  <a:outerShdw blurRad="38100" dist="38100" dir="2700000" algn="tl">
                    <a:srgbClr val="000000"/>
                  </a:outerShdw>
                </a:effectLst>
                <a:latin typeface="隶书" panose="02010509060101010101" pitchFamily="49" charset="-122"/>
                <a:ea typeface="隶书" panose="02010509060101010101" pitchFamily="49" charset="-122"/>
              </a:rPr>
              <a:t>电路分析基本理论的主要任务就是寻求实际电路</a:t>
            </a:r>
            <a:endParaRPr lang="zh-CN" altLang="en-US" sz="2800">
              <a:solidFill>
                <a:srgbClr val="C475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7430" name="Text Box 6"/>
          <p:cNvSpPr txBox="1">
            <a:spLocks noChangeArrowheads="1"/>
          </p:cNvSpPr>
          <p:nvPr/>
        </p:nvSpPr>
        <p:spPr bwMode="auto">
          <a:xfrm>
            <a:off x="323850" y="800100"/>
            <a:ext cx="8424863" cy="519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rgbClr val="C47500"/>
                </a:solidFill>
                <a:effectLst>
                  <a:outerShdw blurRad="38100" dist="38100" dir="2700000" algn="tl">
                    <a:srgbClr val="000000"/>
                  </a:outerShdw>
                </a:effectLst>
                <a:latin typeface="隶书" panose="02010509060101010101" pitchFamily="49" charset="-122"/>
                <a:ea typeface="隶书" panose="02010509060101010101" pitchFamily="49" charset="-122"/>
              </a:rPr>
              <a:t>共有的一般规律，电路模型则是用来探讨存在于具有</a:t>
            </a:r>
            <a:endParaRPr lang="zh-CN" altLang="en-US" sz="2800">
              <a:solidFill>
                <a:srgbClr val="C475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7431" name="Text Box 7"/>
          <p:cNvSpPr txBox="1">
            <a:spLocks noChangeArrowheads="1"/>
          </p:cNvSpPr>
          <p:nvPr/>
        </p:nvSpPr>
        <p:spPr bwMode="auto">
          <a:xfrm>
            <a:off x="323850" y="1196975"/>
            <a:ext cx="8424863" cy="519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rgbClr val="C47500"/>
                </a:solidFill>
                <a:effectLst>
                  <a:outerShdw blurRad="38100" dist="38100" dir="2700000" algn="tl">
                    <a:srgbClr val="000000"/>
                  </a:outerShdw>
                </a:effectLst>
                <a:latin typeface="隶书" panose="02010509060101010101" pitchFamily="49" charset="-122"/>
                <a:ea typeface="隶书" panose="02010509060101010101" pitchFamily="49" charset="-122"/>
              </a:rPr>
              <a:t>不同特性的、各种真实电路中共同规律的工具。</a:t>
            </a:r>
            <a:endParaRPr lang="zh-CN" altLang="en-US" sz="2800">
              <a:solidFill>
                <a:srgbClr val="C475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7432" name="Text Box 8"/>
          <p:cNvSpPr txBox="1">
            <a:spLocks noChangeArrowheads="1"/>
          </p:cNvSpPr>
          <p:nvPr/>
        </p:nvSpPr>
        <p:spPr bwMode="auto">
          <a:xfrm>
            <a:off x="1116013" y="1592263"/>
            <a:ext cx="6840537" cy="641350"/>
          </a:xfrm>
          <a:prstGeom prst="rect">
            <a:avLst/>
          </a:prstGeom>
          <a:solidFill>
            <a:srgbClr val="FFFFCC">
              <a:alpha val="0"/>
            </a:srgbClr>
          </a:solidFill>
          <a:ln>
            <a:noFill/>
          </a:ln>
          <a:effectLst/>
          <a:extLs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6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利用电路模型研究问题的特点</a:t>
            </a:r>
            <a:endParaRPr lang="zh-CN" altLang="en-US" sz="36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7433" name="Text Box 9"/>
          <p:cNvSpPr txBox="1">
            <a:spLocks noChangeArrowheads="1"/>
          </p:cNvSpPr>
          <p:nvPr/>
        </p:nvSpPr>
        <p:spPr bwMode="auto">
          <a:xfrm>
            <a:off x="468313" y="2097088"/>
            <a:ext cx="8280400" cy="519112"/>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rPr>
              <a:t>1.</a:t>
            </a:r>
            <a:r>
              <a:rPr lang="zh-CN" altLang="en-US"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rPr>
              <a:t>主要针对由理想电路元件构成的集总参数电路，</a:t>
            </a:r>
            <a:endParaRPr lang="zh-CN" altLang="en-US"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7434" name="Text Box 10"/>
          <p:cNvSpPr txBox="1">
            <a:spLocks noChangeArrowheads="1"/>
          </p:cNvSpPr>
          <p:nvPr/>
        </p:nvSpPr>
        <p:spPr bwMode="auto">
          <a:xfrm>
            <a:off x="358775" y="2528888"/>
            <a:ext cx="8461375" cy="519112"/>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rPr>
              <a:t>其中电磁现象可以用数学方式来精确地分析和计算；</a:t>
            </a:r>
            <a:endParaRPr lang="zh-CN" altLang="en-US"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7435" name="Text Box 11"/>
          <p:cNvSpPr txBox="1">
            <a:spLocks noChangeArrowheads="1"/>
          </p:cNvSpPr>
          <p:nvPr/>
        </p:nvSpPr>
        <p:spPr bwMode="auto">
          <a:xfrm>
            <a:off x="468313" y="2997200"/>
            <a:ext cx="8243887" cy="519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rPr>
              <a:t>2.</a:t>
            </a:r>
            <a:r>
              <a:rPr lang="zh-CN" altLang="en-US"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rPr>
              <a:t>研究与实际电路相对应的电路模型，实质上就是</a:t>
            </a:r>
            <a:endParaRPr lang="zh-CN" altLang="en-US"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7436" name="Text Box 12"/>
          <p:cNvSpPr txBox="1">
            <a:spLocks noChangeArrowheads="1"/>
          </p:cNvSpPr>
          <p:nvPr/>
        </p:nvSpPr>
        <p:spPr bwMode="auto">
          <a:xfrm>
            <a:off x="503238" y="3429000"/>
            <a:ext cx="7740650" cy="519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rPr>
              <a:t>探讨各种实际电路共同遵循的基本规律。</a:t>
            </a:r>
            <a:endParaRPr lang="zh-CN" altLang="en-US"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7437" name="Rectangle 13"/>
          <p:cNvSpPr>
            <a:spLocks noGrp="1" noChangeArrowheads="1"/>
          </p:cNvSpPr>
          <p:nvPr>
            <p:ph type="title"/>
          </p:nvPr>
        </p:nvSpPr>
        <p:spPr bwMode="auto">
          <a:xfrm>
            <a:off x="1692275" y="3968750"/>
            <a:ext cx="5616575" cy="431800"/>
          </a:xfrm>
          <a:gradFill rotWithShape="1">
            <a:gsLst>
              <a:gs pos="0">
                <a:srgbClr val="FFFFCC">
                  <a:alpha val="0"/>
                </a:srgbClr>
              </a:gs>
              <a:gs pos="100000">
                <a:srgbClr val="FFFFCC">
                  <a:gamma/>
                  <a:tint val="0"/>
                  <a:invGamma/>
                </a:srgbClr>
              </a:gs>
            </a:gsLst>
            <a:lin ang="5400000" scaled="1"/>
          </a:gradFill>
          <a:effectLst>
            <a:outerShdw dist="35921" dir="2700000" algn="ctr" rotWithShape="0">
              <a:srgbClr val="808080"/>
            </a:outerShdw>
          </a:effectLst>
          <a:extLst>
            <a:ext uri="{91240B29-F687-4F45-9708-019B960494DF}">
              <a14:hiddenLine xmlns:a14="http://schemas.microsoft.com/office/drawing/2010/main" w="9525">
                <a:solidFill>
                  <a:srgbClr val="0033CC"/>
                </a:solidFill>
                <a:miter lim="800000"/>
                <a:headEnd/>
                <a:tailEnd/>
              </a14:hiddenLine>
            </a:ext>
          </a:extLst>
        </p:spPr>
        <p:txBody>
          <a:bodyPr vert="horz" wrap="square" lIns="92075" tIns="46038" rIns="92075" bIns="46038" numCol="1" anchor="ctr" anchorCtr="0" compatLnSpc="1">
            <a:normAutofit fontScale="90000"/>
          </a:bodyPr>
          <a:lstStyle/>
          <a:p>
            <a:r>
              <a:rPr lang="zh-CN" altLang="en-US" sz="3600">
                <a:solidFill>
                  <a:srgbClr val="FF0000"/>
                </a:solidFill>
                <a:effectLst>
                  <a:outerShdw blurRad="38100" dist="38100" dir="2700000" algn="tl">
                    <a:srgbClr val="000000"/>
                  </a:outerShdw>
                </a:effectLst>
                <a:ea typeface="隶书" panose="02010509060101010101" pitchFamily="49" charset="-122"/>
              </a:rPr>
              <a:t>集总参数电路元件的特征</a:t>
            </a:r>
            <a:endParaRPr lang="zh-CN" altLang="en-US" sz="3600">
              <a:solidFill>
                <a:srgbClr val="FF0000"/>
              </a:solidFill>
              <a:effectLst>
                <a:outerShdw blurRad="38100" dist="38100" dir="2700000" algn="tl">
                  <a:srgbClr val="000000"/>
                </a:outerShdw>
              </a:effectLst>
              <a:ea typeface="隶书" panose="02010509060101010101" pitchFamily="49" charset="-122"/>
            </a:endParaRPr>
          </a:p>
        </p:txBody>
      </p:sp>
      <p:sp>
        <p:nvSpPr>
          <p:cNvPr id="487438" name="Text Box 14"/>
          <p:cNvSpPr txBox="1">
            <a:spLocks noChangeArrowheads="1"/>
          </p:cNvSpPr>
          <p:nvPr/>
        </p:nvSpPr>
        <p:spPr bwMode="auto">
          <a:xfrm>
            <a:off x="1079500" y="4400550"/>
            <a:ext cx="7813675" cy="519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rgbClr val="B46B00"/>
                </a:solidFill>
                <a:effectLst>
                  <a:outerShdw blurRad="38100" dist="38100" dir="2700000" algn="tl">
                    <a:srgbClr val="000000"/>
                  </a:outerShdw>
                </a:effectLst>
                <a:latin typeface="隶书" panose="02010509060101010101" pitchFamily="49" charset="-122"/>
                <a:ea typeface="隶书" panose="02010509060101010101" pitchFamily="49" charset="-122"/>
              </a:rPr>
              <a:t>元件中所发生的电磁过程都集中在元件内部进行</a:t>
            </a:r>
            <a:endParaRPr lang="zh-CN" altLang="en-US" sz="2800">
              <a:solidFill>
                <a:srgbClr val="B46B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7439" name="Text Box 15"/>
          <p:cNvSpPr txBox="1">
            <a:spLocks noChangeArrowheads="1"/>
          </p:cNvSpPr>
          <p:nvPr/>
        </p:nvSpPr>
        <p:spPr bwMode="auto">
          <a:xfrm>
            <a:off x="431800" y="4832350"/>
            <a:ext cx="8424863" cy="519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rgbClr val="B46B00"/>
                </a:solidFill>
                <a:effectLst>
                  <a:outerShdw blurRad="38100" dist="38100" dir="2700000" algn="tl">
                    <a:srgbClr val="000000"/>
                  </a:outerShdw>
                </a:effectLst>
                <a:latin typeface="隶书" panose="02010509060101010101" pitchFamily="49" charset="-122"/>
                <a:ea typeface="隶书" panose="02010509060101010101" pitchFamily="49" charset="-122"/>
              </a:rPr>
              <a:t>其次要因素可以忽略的理想电路元件；任何时刻从元</a:t>
            </a:r>
            <a:endParaRPr lang="zh-CN" altLang="en-US" sz="2800">
              <a:solidFill>
                <a:srgbClr val="B46B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7440" name="Text Box 16"/>
          <p:cNvSpPr txBox="1">
            <a:spLocks noChangeArrowheads="1"/>
          </p:cNvSpPr>
          <p:nvPr/>
        </p:nvSpPr>
        <p:spPr bwMode="auto">
          <a:xfrm>
            <a:off x="431800" y="5229225"/>
            <a:ext cx="8424863" cy="519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rgbClr val="B46B00"/>
                </a:solidFill>
                <a:effectLst>
                  <a:outerShdw blurRad="38100" dist="38100" dir="2700000" algn="tl">
                    <a:srgbClr val="000000"/>
                  </a:outerShdw>
                </a:effectLst>
                <a:latin typeface="隶书" panose="02010509060101010101" pitchFamily="49" charset="-122"/>
                <a:ea typeface="隶书" panose="02010509060101010101" pitchFamily="49" charset="-122"/>
              </a:rPr>
              <a:t>件两端流入和流出的电流恒等且元件端电压值确定。</a:t>
            </a:r>
            <a:endParaRPr lang="zh-CN" altLang="en-US" sz="2800">
              <a:solidFill>
                <a:srgbClr val="B46B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7429"/>
                                        </p:tgtEl>
                                        <p:attrNameLst>
                                          <p:attrName>style.visibility</p:attrName>
                                        </p:attrNameLst>
                                      </p:cBhvr>
                                      <p:to>
                                        <p:strVal val="visible"/>
                                      </p:to>
                                    </p:set>
                                    <p:animEffect transition="in" filter="wipe(left)">
                                      <p:cBhvr>
                                        <p:cTn id="7" dur="2000"/>
                                        <p:tgtEl>
                                          <p:spTgt spid="48742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87430"/>
                                        </p:tgtEl>
                                        <p:attrNameLst>
                                          <p:attrName>style.visibility</p:attrName>
                                        </p:attrNameLst>
                                      </p:cBhvr>
                                      <p:to>
                                        <p:strVal val="visible"/>
                                      </p:to>
                                    </p:set>
                                    <p:animEffect transition="in" filter="wipe(left)">
                                      <p:cBhvr>
                                        <p:cTn id="11" dur="2000"/>
                                        <p:tgtEl>
                                          <p:spTgt spid="487430"/>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487431"/>
                                        </p:tgtEl>
                                        <p:attrNameLst>
                                          <p:attrName>style.visibility</p:attrName>
                                        </p:attrNameLst>
                                      </p:cBhvr>
                                      <p:to>
                                        <p:strVal val="visible"/>
                                      </p:to>
                                    </p:set>
                                    <p:animEffect transition="in" filter="wipe(left)">
                                      <p:cBhvr>
                                        <p:cTn id="15" dur="2000"/>
                                        <p:tgtEl>
                                          <p:spTgt spid="4874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87432"/>
                                        </p:tgtEl>
                                        <p:attrNameLst>
                                          <p:attrName>style.visibility</p:attrName>
                                        </p:attrNameLst>
                                      </p:cBhvr>
                                      <p:to>
                                        <p:strVal val="visible"/>
                                      </p:to>
                                    </p:set>
                                    <p:animEffect transition="in" filter="wipe(left)">
                                      <p:cBhvr>
                                        <p:cTn id="20" dur="2000"/>
                                        <p:tgtEl>
                                          <p:spTgt spid="4874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7433"/>
                                        </p:tgtEl>
                                        <p:attrNameLst>
                                          <p:attrName>style.visibility</p:attrName>
                                        </p:attrNameLst>
                                      </p:cBhvr>
                                      <p:to>
                                        <p:strVal val="visible"/>
                                      </p:to>
                                    </p:set>
                                    <p:animEffect transition="in" filter="wipe(left)">
                                      <p:cBhvr>
                                        <p:cTn id="25" dur="2000"/>
                                        <p:tgtEl>
                                          <p:spTgt spid="4874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7434"/>
                                        </p:tgtEl>
                                        <p:attrNameLst>
                                          <p:attrName>style.visibility</p:attrName>
                                        </p:attrNameLst>
                                      </p:cBhvr>
                                      <p:to>
                                        <p:strVal val="visible"/>
                                      </p:to>
                                    </p:set>
                                    <p:animEffect transition="in" filter="wipe(left)">
                                      <p:cBhvr>
                                        <p:cTn id="29" dur="2000"/>
                                        <p:tgtEl>
                                          <p:spTgt spid="4874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87435"/>
                                        </p:tgtEl>
                                        <p:attrNameLst>
                                          <p:attrName>style.visibility</p:attrName>
                                        </p:attrNameLst>
                                      </p:cBhvr>
                                      <p:to>
                                        <p:strVal val="visible"/>
                                      </p:to>
                                    </p:set>
                                    <p:animEffect transition="in" filter="wipe(left)">
                                      <p:cBhvr>
                                        <p:cTn id="34" dur="2000"/>
                                        <p:tgtEl>
                                          <p:spTgt spid="487435"/>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487436"/>
                                        </p:tgtEl>
                                        <p:attrNameLst>
                                          <p:attrName>style.visibility</p:attrName>
                                        </p:attrNameLst>
                                      </p:cBhvr>
                                      <p:to>
                                        <p:strVal val="visible"/>
                                      </p:to>
                                    </p:set>
                                    <p:animEffect transition="in" filter="wipe(left)">
                                      <p:cBhvr>
                                        <p:cTn id="38" dur="2000"/>
                                        <p:tgtEl>
                                          <p:spTgt spid="487436"/>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87437"/>
                                        </p:tgtEl>
                                        <p:attrNameLst>
                                          <p:attrName>style.visibility</p:attrName>
                                        </p:attrNameLst>
                                      </p:cBhvr>
                                      <p:to>
                                        <p:strVal val="visible"/>
                                      </p:to>
                                    </p:set>
                                    <p:anim calcmode="lin" valueType="num">
                                      <p:cBhvr>
                                        <p:cTn id="43" dur="2000" fill="hold"/>
                                        <p:tgtEl>
                                          <p:spTgt spid="487437"/>
                                        </p:tgtEl>
                                        <p:attrNameLst>
                                          <p:attrName>ppt_w</p:attrName>
                                        </p:attrNameLst>
                                      </p:cBhvr>
                                      <p:tavLst>
                                        <p:tav tm="0">
                                          <p:val>
                                            <p:fltVal val="0"/>
                                          </p:val>
                                        </p:tav>
                                        <p:tav tm="100000">
                                          <p:val>
                                            <p:strVal val="#ppt_w"/>
                                          </p:val>
                                        </p:tav>
                                      </p:tavLst>
                                    </p:anim>
                                    <p:anim calcmode="lin" valueType="num">
                                      <p:cBhvr>
                                        <p:cTn id="44" dur="2000" fill="hold"/>
                                        <p:tgtEl>
                                          <p:spTgt spid="487437"/>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87438"/>
                                        </p:tgtEl>
                                        <p:attrNameLst>
                                          <p:attrName>style.visibility</p:attrName>
                                        </p:attrNameLst>
                                      </p:cBhvr>
                                      <p:to>
                                        <p:strVal val="visible"/>
                                      </p:to>
                                    </p:set>
                                    <p:animEffect transition="in" filter="wipe(left)">
                                      <p:cBhvr>
                                        <p:cTn id="49" dur="2000"/>
                                        <p:tgtEl>
                                          <p:spTgt spid="487438"/>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487439"/>
                                        </p:tgtEl>
                                        <p:attrNameLst>
                                          <p:attrName>style.visibility</p:attrName>
                                        </p:attrNameLst>
                                      </p:cBhvr>
                                      <p:to>
                                        <p:strVal val="visible"/>
                                      </p:to>
                                    </p:set>
                                    <p:animEffect transition="in" filter="wipe(left)">
                                      <p:cBhvr>
                                        <p:cTn id="53" dur="2000"/>
                                        <p:tgtEl>
                                          <p:spTgt spid="487439"/>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487440"/>
                                        </p:tgtEl>
                                        <p:attrNameLst>
                                          <p:attrName>style.visibility</p:attrName>
                                        </p:attrNameLst>
                                      </p:cBhvr>
                                      <p:to>
                                        <p:strVal val="visible"/>
                                      </p:to>
                                    </p:set>
                                    <p:animEffect transition="in" filter="wipe(left)">
                                      <p:cBhvr>
                                        <p:cTn id="57" dur="2000"/>
                                        <p:tgtEl>
                                          <p:spTgt spid="487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9" grpId="0" animBg="1"/>
      <p:bldP spid="487430" grpId="0" animBg="1"/>
      <p:bldP spid="487431" grpId="0" animBg="1"/>
      <p:bldP spid="487432" grpId="0" animBg="1"/>
      <p:bldP spid="487433" grpId="0" animBg="1"/>
      <p:bldP spid="487434" grpId="0" animBg="1"/>
      <p:bldP spid="487435" grpId="0" animBg="1"/>
      <p:bldP spid="487436" grpId="0" animBg="1"/>
      <p:bldP spid="487437" grpId="0" animBg="1"/>
      <p:bldP spid="487438" grpId="0" animBg="1"/>
      <p:bldP spid="487439" grpId="0" animBg="1"/>
      <p:bldP spid="4874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4"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89475"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89476"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89477" name="WordArt 5">
            <a:hlinkClick r:id="rId4" action="ppaction://hlinksldjump"/>
          </p:cNvPr>
          <p:cNvSpPr>
            <a:spLocks noChangeArrowheads="1" noChangeShapeType="1"/>
          </p:cNvSpPr>
          <p:nvPr/>
        </p:nvSpPr>
        <p:spPr bwMode="auto">
          <a:xfrm>
            <a:off x="2843530" y="405130"/>
            <a:ext cx="3744595" cy="610870"/>
          </a:xfrm>
          <a:prstGeom prst="rect">
            <a:avLst/>
          </a:prstGeom>
          <a:extLst>
            <a:ext uri="{AF507438-7753-43E0-B8FC-AC1667EBCBE1}">
              <a14:hiddenEffects xmlns:a14="http://schemas.microsoft.com/office/drawing/2010/main">
                <a:effectLst/>
              </a14:hiddenEffects>
            </a:ext>
          </a:extLst>
        </p:spPr>
        <p:txBody>
          <a:bodyPr wrap="none" fromWordArt="1">
            <a:prstTxWarp prst="textWave4">
              <a:avLst>
                <a:gd name="adj1" fmla="val 6500"/>
                <a:gd name="adj2" fmla="val 0"/>
              </a:avLst>
            </a:prstTxWarp>
            <a:scene3d>
              <a:camera prst="legacyObliqueTopLeft"/>
              <a:lightRig rig="legacyNormal3" dir="r"/>
            </a:scene3d>
            <a:sp3d extrusionH="201600" prstMaterial="legacyMatte">
              <a:extrusionClr>
                <a:srgbClr val="0066CC"/>
              </a:extrusionClr>
            </a:sp3d>
          </a:bodyPr>
          <a:lstStyle/>
          <a:p>
            <a:pPr algn="ctr"/>
            <a:r>
              <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rPr>
              <a:t>电路的实际状态</a:t>
            </a:r>
            <a:endPar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endParaRPr>
          </a:p>
        </p:txBody>
      </p:sp>
      <p:sp>
        <p:nvSpPr>
          <p:cNvPr id="489479" name="AutoShape 7"/>
          <p:cNvSpPr>
            <a:spLocks noChangeArrowheads="1"/>
          </p:cNvSpPr>
          <p:nvPr/>
        </p:nvSpPr>
        <p:spPr bwMode="auto">
          <a:xfrm>
            <a:off x="626745" y="1144270"/>
            <a:ext cx="3255645" cy="1728470"/>
          </a:xfrm>
          <a:prstGeom prst="cloudCallout">
            <a:avLst>
              <a:gd name="adj1" fmla="val 72037"/>
              <a:gd name="adj2" fmla="val 107437"/>
            </a:avLst>
          </a:prstGeom>
          <a:solidFill>
            <a:schemeClr val="folHlink">
              <a:alpha val="53000"/>
            </a:schemeClr>
          </a:solidFill>
          <a:ln w="12700">
            <a:solidFill>
              <a:srgbClr val="B46B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sz="3600" b="1">
                <a:ln w="9525">
                  <a:solidFill>
                    <a:schemeClr val="bg1"/>
                  </a:solidFill>
                  <a:prstDash val="solid"/>
                </a:ln>
                <a:solidFill>
                  <a:schemeClr val="tx1"/>
                </a:solidFill>
                <a:effectLst>
                  <a:outerShdw blurRad="12700" dist="38100" dir="2700000" algn="tl" rotWithShape="0">
                    <a:schemeClr val="bg1">
                      <a:lumMod val="50000"/>
                    </a:schemeClr>
                  </a:outerShdw>
                </a:effectLst>
                <a:ea typeface="楷体_GB2312" pitchFamily="49" charset="-122"/>
              </a:rPr>
              <a:t>通路：</a:t>
            </a:r>
            <a:r>
              <a:rPr lang="zh-CN" altLang="en-US" sz="3600">
                <a:latin typeface="Arial" panose="020B0604020202020204" pitchFamily="34" charset="0"/>
                <a:sym typeface="+mn-ea"/>
              </a:rPr>
              <a:t>通路又称闭路</a:t>
            </a:r>
            <a:endParaRPr lang="zh-CN" altLang="en-US" sz="3600" b="1">
              <a:ln w="9525">
                <a:solidFill>
                  <a:schemeClr val="bg1"/>
                </a:solidFill>
                <a:prstDash val="solid"/>
              </a:ln>
              <a:solidFill>
                <a:schemeClr val="tx1"/>
              </a:solidFill>
              <a:effectLst>
                <a:outerShdw blurRad="12700" dist="38100" dir="2700000" algn="tl" rotWithShape="0">
                  <a:schemeClr val="bg1">
                    <a:lumMod val="50000"/>
                  </a:schemeClr>
                </a:outerShdw>
              </a:effectLst>
              <a:ea typeface="楷体_GB2312" pitchFamily="49" charset="-122"/>
            </a:endParaRPr>
          </a:p>
        </p:txBody>
      </p:sp>
      <p:grpSp>
        <p:nvGrpSpPr>
          <p:cNvPr id="489482" name="Group 10"/>
          <p:cNvGrpSpPr/>
          <p:nvPr/>
        </p:nvGrpSpPr>
        <p:grpSpPr bwMode="auto">
          <a:xfrm>
            <a:off x="6290183" y="1225868"/>
            <a:ext cx="2865311" cy="2368550"/>
            <a:chOff x="2762" y="2587"/>
            <a:chExt cx="1356" cy="1492"/>
          </a:xfrm>
        </p:grpSpPr>
        <p:sp>
          <p:nvSpPr>
            <p:cNvPr id="489483" name="AutoShape 11"/>
            <p:cNvSpPr>
              <a:spLocks noChangeArrowheads="1"/>
            </p:cNvSpPr>
            <p:nvPr/>
          </p:nvSpPr>
          <p:spPr bwMode="auto">
            <a:xfrm>
              <a:off x="2903" y="2750"/>
              <a:ext cx="998" cy="726"/>
            </a:xfrm>
            <a:prstGeom prst="cloudCallout">
              <a:avLst>
                <a:gd name="adj1" fmla="val -56332"/>
                <a:gd name="adj2" fmla="val 113278"/>
              </a:avLst>
            </a:prstGeom>
            <a:solidFill>
              <a:srgbClr val="B84FFF">
                <a:alpha val="39999"/>
              </a:srgbClr>
            </a:solidFill>
            <a:ln w="12700">
              <a:solidFill>
                <a:srgbClr val="66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257125"/>
                </a:solidFill>
                <a:ea typeface="楷体_GB2312" pitchFamily="49" charset="-122"/>
              </a:endParaRPr>
            </a:p>
          </p:txBody>
        </p:sp>
        <p:sp>
          <p:nvSpPr>
            <p:cNvPr id="489484" name="Rectangle 12"/>
            <p:cNvSpPr>
              <a:spLocks noChangeArrowheads="1"/>
            </p:cNvSpPr>
            <p:nvPr/>
          </p:nvSpPr>
          <p:spPr bwMode="auto">
            <a:xfrm>
              <a:off x="2762" y="2587"/>
              <a:ext cx="1356" cy="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zh-CN" alt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楷体_GB2312" pitchFamily="49" charset="-122"/>
                </a:rPr>
                <a:t>断路：</a:t>
              </a:r>
              <a:r>
                <a:rPr lang="zh-CN" altLang="en-US" sz="3600">
                  <a:latin typeface="Arial" panose="020B0604020202020204" pitchFamily="34" charset="0"/>
                  <a:sym typeface="+mn-ea"/>
                </a:rPr>
                <a:t>又称开路或空载状态</a:t>
              </a:r>
              <a:endParaRPr lang="zh-CN" alt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楷体_GB2312" pitchFamily="49" charset="-122"/>
              </a:endParaRPr>
            </a:p>
          </p:txBody>
        </p:sp>
      </p:grpSp>
      <p:sp>
        <p:nvSpPr>
          <p:cNvPr id="2" name="爆炸形 2 1"/>
          <p:cNvSpPr/>
          <p:nvPr/>
        </p:nvSpPr>
        <p:spPr>
          <a:xfrm>
            <a:off x="3517265" y="2924810"/>
            <a:ext cx="4039870" cy="18383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a:solidFill>
                  <a:schemeClr val="tx1"/>
                </a:solidFill>
                <a:effectLst>
                  <a:outerShdw blurRad="38100" dist="19050" dir="2700000" algn="tl" rotWithShape="0">
                    <a:schemeClr val="dk1">
                      <a:alpha val="40000"/>
                    </a:schemeClr>
                  </a:outerShdw>
                </a:effectLst>
              </a:rPr>
              <a:t>电路的状态</a:t>
            </a:r>
            <a:endParaRPr lang="zh-CN" altLang="en-US" sz="3600" b="1">
              <a:solidFill>
                <a:schemeClr val="tx1"/>
              </a:solidFill>
              <a:effectLst>
                <a:outerShdw blurRad="38100" dist="19050" dir="2700000" algn="tl" rotWithShape="0">
                  <a:schemeClr val="dk1">
                    <a:alpha val="40000"/>
                  </a:schemeClr>
                </a:outerShdw>
              </a:effectLst>
            </a:endParaRPr>
          </a:p>
        </p:txBody>
      </p:sp>
      <p:grpSp>
        <p:nvGrpSpPr>
          <p:cNvPr id="4" name="组合 3"/>
          <p:cNvGrpSpPr/>
          <p:nvPr/>
        </p:nvGrpSpPr>
        <p:grpSpPr>
          <a:xfrm>
            <a:off x="1619885" y="3860800"/>
            <a:ext cx="1798320" cy="1944370"/>
            <a:chOff x="2551" y="6080"/>
            <a:chExt cx="2832" cy="3062"/>
          </a:xfrm>
        </p:grpSpPr>
        <p:sp>
          <p:nvSpPr>
            <p:cNvPr id="489480" name="AutoShape 8"/>
            <p:cNvSpPr>
              <a:spLocks noChangeArrowheads="1"/>
            </p:cNvSpPr>
            <p:nvPr/>
          </p:nvSpPr>
          <p:spPr bwMode="auto">
            <a:xfrm>
              <a:off x="2551" y="6080"/>
              <a:ext cx="2833" cy="3062"/>
            </a:xfrm>
            <a:prstGeom prst="cloudCallout">
              <a:avLst>
                <a:gd name="adj1" fmla="val 76653"/>
                <a:gd name="adj2" fmla="val -32042"/>
              </a:avLst>
            </a:prstGeom>
            <a:solidFill>
              <a:srgbClr val="FFCCFF">
                <a:alpha val="53000"/>
              </a:srgbClr>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cene3d>
                <a:camera prst="orthographicFront"/>
                <a:lightRig rig="threePt" dir="t"/>
              </a:scene3d>
            </a:bodyPr>
            <a:lstStyle/>
            <a:p>
              <a:r>
                <a:rPr lang="en-US" altLang="zh-CN" sz="3600">
                  <a:ln w="22225">
                    <a:solidFill>
                      <a:schemeClr val="accent2"/>
                    </a:solidFill>
                    <a:prstDash val="solid"/>
                  </a:ln>
                  <a:solidFill>
                    <a:schemeClr val="accent2">
                      <a:lumMod val="40000"/>
                      <a:lumOff val="60000"/>
                    </a:schemeClr>
                  </a:solidFill>
                  <a:effectLst/>
                  <a:ea typeface="楷体_GB2312" pitchFamily="49" charset="-122"/>
                </a:rPr>
                <a:t> </a:t>
              </a:r>
              <a:r>
                <a:rPr lang="zh-CN" altLang="en-US" sz="3600">
                  <a:ln w="22225">
                    <a:solidFill>
                      <a:schemeClr val="accent2"/>
                    </a:solidFill>
                    <a:prstDash val="solid"/>
                  </a:ln>
                  <a:solidFill>
                    <a:schemeClr val="accent2">
                      <a:lumMod val="40000"/>
                      <a:lumOff val="60000"/>
                    </a:schemeClr>
                  </a:solidFill>
                  <a:effectLst/>
                  <a:ea typeface="楷体_GB2312" pitchFamily="49" charset="-122"/>
                </a:rPr>
                <a:t>短路：</a:t>
              </a:r>
              <a:endParaRPr lang="zh-CN" altLang="en-US" sz="3600">
                <a:ln w="22225">
                  <a:solidFill>
                    <a:schemeClr val="accent2"/>
                  </a:solidFill>
                  <a:prstDash val="solid"/>
                </a:ln>
                <a:solidFill>
                  <a:schemeClr val="accent2">
                    <a:lumMod val="40000"/>
                    <a:lumOff val="60000"/>
                  </a:schemeClr>
                </a:solidFill>
                <a:effectLst/>
                <a:ea typeface="楷体_GB2312" pitchFamily="49" charset="-122"/>
              </a:endParaRPr>
            </a:p>
          </p:txBody>
        </p:sp>
        <p:sp>
          <p:nvSpPr>
            <p:cNvPr id="3" name="闪电形 2"/>
            <p:cNvSpPr/>
            <p:nvPr/>
          </p:nvSpPr>
          <p:spPr>
            <a:xfrm>
              <a:off x="3572" y="7668"/>
              <a:ext cx="907" cy="102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9477"/>
                                        </p:tgtEl>
                                        <p:attrNameLst>
                                          <p:attrName>style.visibility</p:attrName>
                                        </p:attrNameLst>
                                      </p:cBhvr>
                                      <p:to>
                                        <p:strVal val="visible"/>
                                      </p:to>
                                    </p:set>
                                    <p:animEffect transition="in" filter="randombar(vertical)">
                                      <p:cBhvr>
                                        <p:cTn id="7" dur="1000"/>
                                        <p:tgtEl>
                                          <p:spTgt spid="489477"/>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89479"/>
                                        </p:tgtEl>
                                        <p:attrNameLst>
                                          <p:attrName>style.visibility</p:attrName>
                                        </p:attrNameLst>
                                      </p:cBhvr>
                                      <p:to>
                                        <p:strVal val="visible"/>
                                      </p:to>
                                    </p:set>
                                    <p:anim to="" calcmode="lin" valueType="num">
                                      <p:cBhvr>
                                        <p:cTn id="17" dur="1" fill="hold"/>
                                        <p:tgtEl>
                                          <p:spTgt spid="48947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89482"/>
                                        </p:tgtEl>
                                        <p:attrNameLst>
                                          <p:attrName>style.visibility</p:attrName>
                                        </p:attrNameLst>
                                      </p:cBhvr>
                                      <p:to>
                                        <p:strVal val="visible"/>
                                      </p:to>
                                    </p:set>
                                    <p:anim to="" calcmode="lin" valueType="num">
                                      <p:cBhvr>
                                        <p:cTn id="22" dur="1" fill="hold"/>
                                        <p:tgtEl>
                                          <p:spTgt spid="489482"/>
                                        </p:tgtEl>
                                      </p:cBhvr>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7" grpId="0" animBg="1"/>
      <p:bldP spid="489479" grpId="0" bldLvl="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4"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89475"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89476"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89477" name="WordArt 5">
            <a:hlinkClick r:id="rId4" action="ppaction://hlinksldjump"/>
          </p:cNvPr>
          <p:cNvSpPr>
            <a:spLocks noChangeArrowheads="1" noChangeShapeType="1"/>
          </p:cNvSpPr>
          <p:nvPr/>
        </p:nvSpPr>
        <p:spPr bwMode="auto">
          <a:xfrm>
            <a:off x="2843213" y="404813"/>
            <a:ext cx="3241675" cy="611187"/>
          </a:xfrm>
          <a:prstGeom prst="rect">
            <a:avLst/>
          </a:prstGeom>
          <a:extLst>
            <a:ext uri="{AF507438-7753-43E0-B8FC-AC1667EBCBE1}">
              <a14:hiddenEffects xmlns:a14="http://schemas.microsoft.com/office/drawing/2010/main">
                <a:effectLst/>
              </a14:hiddenEffects>
            </a:ext>
          </a:extLst>
        </p:spPr>
        <p:txBody>
          <a:bodyPr wrap="none" fromWordArt="1">
            <a:prstTxWarp prst="textWave4">
              <a:avLst>
                <a:gd name="adj1" fmla="val 6500"/>
                <a:gd name="adj2" fmla="val 0"/>
              </a:avLst>
            </a:prstTxWarp>
            <a:scene3d>
              <a:camera prst="legacyObliqueTopLeft"/>
              <a:lightRig rig="legacyNormal3" dir="r"/>
            </a:scene3d>
            <a:sp3d extrusionH="201600" prstMaterial="legacyMatte">
              <a:extrusionClr>
                <a:srgbClr val="0066CC"/>
              </a:extrusionClr>
            </a:sp3d>
          </a:bodyPr>
          <a:lstStyle/>
          <a:p>
            <a:pPr algn="ctr"/>
            <a:r>
              <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rPr>
              <a:t>检验学习结果</a:t>
            </a:r>
            <a:endPar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endParaRPr>
          </a:p>
        </p:txBody>
      </p:sp>
      <p:pic>
        <p:nvPicPr>
          <p:cNvPr id="489478" name="Picture 6" descr="jif23"/>
          <p:cNvPicPr>
            <a:picLocks noChangeAspect="1" noChangeArrowheads="1" noCrop="1"/>
          </p:cNvPicPr>
          <p:nvPr/>
        </p:nvPicPr>
        <p:blipFill>
          <a:blip r:embed="rId5"/>
          <a:srcRect/>
          <a:stretch>
            <a:fillRect/>
          </a:stretch>
        </p:blipFill>
        <p:spPr bwMode="auto">
          <a:xfrm>
            <a:off x="3994150" y="2600325"/>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489479" name="AutoShape 7"/>
          <p:cNvSpPr>
            <a:spLocks noChangeArrowheads="1"/>
          </p:cNvSpPr>
          <p:nvPr/>
        </p:nvSpPr>
        <p:spPr bwMode="auto">
          <a:xfrm>
            <a:off x="1114425" y="1376363"/>
            <a:ext cx="2555875" cy="1152525"/>
          </a:xfrm>
          <a:prstGeom prst="cloudCallout">
            <a:avLst>
              <a:gd name="adj1" fmla="val 73727"/>
              <a:gd name="adj2" fmla="val 70111"/>
            </a:avLst>
          </a:prstGeom>
          <a:solidFill>
            <a:schemeClr val="folHlink">
              <a:alpha val="53000"/>
            </a:schemeClr>
          </a:solidFill>
          <a:ln w="12700">
            <a:solidFill>
              <a:srgbClr val="B46B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b="1">
                <a:solidFill>
                  <a:srgbClr val="257125"/>
                </a:solidFill>
                <a:ea typeface="楷体_GB2312" pitchFamily="49" charset="-122"/>
              </a:rPr>
              <a:t>电路由哪几部分组成？各部分的作用是什么？</a:t>
            </a:r>
            <a:endParaRPr lang="zh-CN" altLang="en-US" b="1">
              <a:solidFill>
                <a:srgbClr val="257125"/>
              </a:solidFill>
              <a:ea typeface="楷体_GB2312" pitchFamily="49" charset="-122"/>
            </a:endParaRPr>
          </a:p>
        </p:txBody>
      </p:sp>
      <p:sp>
        <p:nvSpPr>
          <p:cNvPr id="489480" name="AutoShape 8"/>
          <p:cNvSpPr>
            <a:spLocks noChangeArrowheads="1"/>
          </p:cNvSpPr>
          <p:nvPr/>
        </p:nvSpPr>
        <p:spPr bwMode="auto">
          <a:xfrm>
            <a:off x="1943100" y="2563813"/>
            <a:ext cx="1798638" cy="1944687"/>
          </a:xfrm>
          <a:prstGeom prst="cloudCallout">
            <a:avLst>
              <a:gd name="adj1" fmla="val 76653"/>
              <a:gd name="adj2" fmla="val -32042"/>
            </a:avLst>
          </a:prstGeom>
          <a:solidFill>
            <a:srgbClr val="FFCCFF">
              <a:alpha val="53000"/>
            </a:srgbClr>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b="1">
                <a:solidFill>
                  <a:srgbClr val="660066"/>
                </a:solidFill>
                <a:ea typeface="楷体_GB2312" pitchFamily="49" charset="-122"/>
              </a:rPr>
              <a:t>何谓理想电路元件？其中“理想”二字在实际电路的含义？</a:t>
            </a:r>
            <a:endParaRPr lang="zh-CN" altLang="en-US" b="1">
              <a:solidFill>
                <a:srgbClr val="660066"/>
              </a:solidFill>
              <a:ea typeface="楷体_GB2312" pitchFamily="49" charset="-122"/>
            </a:endParaRPr>
          </a:p>
        </p:txBody>
      </p:sp>
      <p:sp>
        <p:nvSpPr>
          <p:cNvPr id="489481" name="AutoShape 9"/>
          <p:cNvSpPr>
            <a:spLocks noChangeArrowheads="1"/>
          </p:cNvSpPr>
          <p:nvPr/>
        </p:nvSpPr>
        <p:spPr bwMode="auto">
          <a:xfrm>
            <a:off x="5254625" y="2636838"/>
            <a:ext cx="1512888" cy="1223962"/>
          </a:xfrm>
          <a:prstGeom prst="cloudCallout">
            <a:avLst>
              <a:gd name="adj1" fmla="val -72981"/>
              <a:gd name="adj2" fmla="val -36639"/>
            </a:avLst>
          </a:prstGeom>
          <a:solidFill>
            <a:srgbClr val="99CCFF">
              <a:alpha val="53000"/>
            </a:srgbClr>
          </a:solidFill>
          <a:ln w="12700">
            <a:solidFill>
              <a:srgbClr val="00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b="1">
                <a:solidFill>
                  <a:srgbClr val="000066"/>
                </a:solidFill>
                <a:ea typeface="楷体_GB2312" pitchFamily="49" charset="-122"/>
              </a:rPr>
              <a:t>集总参数元件有何特征？</a:t>
            </a:r>
            <a:endParaRPr lang="zh-CN" altLang="en-US" b="1">
              <a:solidFill>
                <a:srgbClr val="000066"/>
              </a:solidFill>
              <a:ea typeface="楷体_GB2312" pitchFamily="49" charset="-122"/>
            </a:endParaRPr>
          </a:p>
        </p:txBody>
      </p:sp>
      <p:grpSp>
        <p:nvGrpSpPr>
          <p:cNvPr id="489482" name="Group 10"/>
          <p:cNvGrpSpPr/>
          <p:nvPr/>
        </p:nvGrpSpPr>
        <p:grpSpPr bwMode="auto">
          <a:xfrm>
            <a:off x="3959225" y="1160463"/>
            <a:ext cx="1584325" cy="1152525"/>
            <a:chOff x="2903" y="2750"/>
            <a:chExt cx="998" cy="726"/>
          </a:xfrm>
        </p:grpSpPr>
        <p:sp>
          <p:nvSpPr>
            <p:cNvPr id="489483" name="AutoShape 11"/>
            <p:cNvSpPr>
              <a:spLocks noChangeArrowheads="1"/>
            </p:cNvSpPr>
            <p:nvPr/>
          </p:nvSpPr>
          <p:spPr bwMode="auto">
            <a:xfrm>
              <a:off x="2903" y="2750"/>
              <a:ext cx="998" cy="726"/>
            </a:xfrm>
            <a:prstGeom prst="cloudCallout">
              <a:avLst>
                <a:gd name="adj1" fmla="val -11824"/>
                <a:gd name="adj2" fmla="val 71486"/>
              </a:avLst>
            </a:prstGeom>
            <a:solidFill>
              <a:srgbClr val="B84FFF">
                <a:alpha val="39999"/>
              </a:srgbClr>
            </a:solidFill>
            <a:ln w="12700">
              <a:solidFill>
                <a:srgbClr val="66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257125"/>
                </a:solidFill>
                <a:ea typeface="楷体_GB2312" pitchFamily="49" charset="-122"/>
              </a:endParaRPr>
            </a:p>
          </p:txBody>
        </p:sp>
        <p:sp>
          <p:nvSpPr>
            <p:cNvPr id="489484" name="Rectangle 12"/>
            <p:cNvSpPr>
              <a:spLocks noChangeArrowheads="1"/>
            </p:cNvSpPr>
            <p:nvPr/>
          </p:nvSpPr>
          <p:spPr bwMode="auto">
            <a:xfrm>
              <a:off x="2971" y="2975"/>
              <a:ext cx="930"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7A4810"/>
                  </a:solidFill>
                  <a:ea typeface="楷体_GB2312" pitchFamily="49" charset="-122"/>
                </a:rPr>
                <a:t>电路中分类？</a:t>
              </a:r>
              <a:endParaRPr lang="zh-CN" altLang="en-US" b="1">
                <a:solidFill>
                  <a:srgbClr val="7A4810"/>
                </a:solidFill>
                <a:ea typeface="楷体_GB2312" pitchFamily="49" charset="-122"/>
              </a:endParaRPr>
            </a:p>
          </p:txBody>
        </p:sp>
      </p:grpSp>
      <p:grpSp>
        <p:nvGrpSpPr>
          <p:cNvPr id="489485" name="Group 13"/>
          <p:cNvGrpSpPr/>
          <p:nvPr/>
        </p:nvGrpSpPr>
        <p:grpSpPr bwMode="auto">
          <a:xfrm>
            <a:off x="5651500" y="1268413"/>
            <a:ext cx="1981200" cy="1152525"/>
            <a:chOff x="3470" y="822"/>
            <a:chExt cx="1248" cy="726"/>
          </a:xfrm>
        </p:grpSpPr>
        <p:sp>
          <p:nvSpPr>
            <p:cNvPr id="489486" name="AutoShape 14"/>
            <p:cNvSpPr>
              <a:spLocks noChangeArrowheads="1"/>
            </p:cNvSpPr>
            <p:nvPr/>
          </p:nvSpPr>
          <p:spPr bwMode="auto">
            <a:xfrm>
              <a:off x="3470" y="822"/>
              <a:ext cx="1248" cy="726"/>
            </a:xfrm>
            <a:prstGeom prst="cloudCallout">
              <a:avLst>
                <a:gd name="adj1" fmla="val -88139"/>
                <a:gd name="adj2" fmla="val 71903"/>
              </a:avLst>
            </a:prstGeom>
            <a:solidFill>
              <a:srgbClr val="E28700">
                <a:alpha val="53000"/>
              </a:srgbClr>
            </a:solidFill>
            <a:ln w="12700">
              <a:solidFill>
                <a:srgbClr val="257125"/>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800000"/>
                </a:solidFill>
                <a:ea typeface="楷体_GB2312" pitchFamily="49" charset="-122"/>
              </a:endParaRPr>
            </a:p>
          </p:txBody>
        </p:sp>
        <p:sp>
          <p:nvSpPr>
            <p:cNvPr id="489487" name="Rectangle 15"/>
            <p:cNvSpPr>
              <a:spLocks noChangeArrowheads="1"/>
            </p:cNvSpPr>
            <p:nvPr/>
          </p:nvSpPr>
          <p:spPr bwMode="auto">
            <a:xfrm>
              <a:off x="3628" y="890"/>
              <a:ext cx="1007"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800000"/>
                  </a:solidFill>
                  <a:ea typeface="楷体_GB2312" pitchFamily="49" charset="-122"/>
                </a:rPr>
                <a:t>试述电路的功能？何谓“电路模型”？</a:t>
              </a:r>
              <a:endParaRPr lang="zh-CN" altLang="en-US" b="1">
                <a:solidFill>
                  <a:srgbClr val="800000"/>
                </a:solidFill>
                <a:ea typeface="楷体_GB2312" pitchFamily="49" charset="-122"/>
              </a:endParaRPr>
            </a:p>
          </p:txBody>
        </p:sp>
      </p:grpSp>
      <p:sp>
        <p:nvSpPr>
          <p:cNvPr id="489488" name="Text Box 16"/>
          <p:cNvSpPr txBox="1">
            <a:spLocks noChangeArrowheads="1"/>
          </p:cNvSpPr>
          <p:nvPr/>
        </p:nvSpPr>
        <p:spPr bwMode="auto">
          <a:xfrm>
            <a:off x="611188" y="4508500"/>
            <a:ext cx="7921625" cy="1281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2800">
                <a:solidFill>
                  <a:srgbClr val="2B812B"/>
                </a:solidFill>
                <a:effectLst>
                  <a:outerShdw blurRad="38100" dist="38100" dir="2700000" algn="tl">
                    <a:srgbClr val="000000"/>
                  </a:outerShdw>
                </a:effectLst>
                <a:ea typeface="隶书" panose="02010509060101010101" pitchFamily="49" charset="-122"/>
              </a:rPr>
              <a:t>       </a:t>
            </a:r>
            <a:r>
              <a:rPr lang="zh-CN" altLang="en-US" sz="2800">
                <a:solidFill>
                  <a:srgbClr val="003300"/>
                </a:solidFill>
                <a:ea typeface="隶书" panose="02010509060101010101" pitchFamily="49" charset="-122"/>
              </a:rPr>
              <a:t>学好本课程，应注意抓好两个主要环节：</a:t>
            </a:r>
            <a:r>
              <a:rPr lang="zh-CN" altLang="en-US" sz="2800">
                <a:solidFill>
                  <a:srgbClr val="FF3300"/>
                </a:solidFill>
                <a:effectLst>
                  <a:outerShdw blurRad="38100" dist="38100" dir="2700000" algn="tl">
                    <a:srgbClr val="000000"/>
                  </a:outerShdw>
                </a:effectLst>
                <a:ea typeface="隶书" panose="02010509060101010101" pitchFamily="49" charset="-122"/>
              </a:rPr>
              <a:t>认真听课、细心复习。</a:t>
            </a:r>
            <a:r>
              <a:rPr lang="zh-CN" altLang="en-US" sz="2800">
                <a:solidFill>
                  <a:srgbClr val="003300"/>
                </a:solidFill>
                <a:ea typeface="隶书" panose="02010509060101010101" pitchFamily="49" charset="-122"/>
              </a:rPr>
              <a:t>还要处理好三个基本关系：</a:t>
            </a:r>
            <a:r>
              <a:rPr lang="zh-CN" altLang="en-US" sz="2800">
                <a:solidFill>
                  <a:srgbClr val="FF3300"/>
                </a:solidFill>
                <a:effectLst>
                  <a:outerShdw blurRad="38100" dist="38100" dir="2700000" algn="tl">
                    <a:srgbClr val="000000"/>
                  </a:outerShdw>
                </a:effectLst>
                <a:ea typeface="隶书" panose="02010509060101010101" pitchFamily="49" charset="-122"/>
              </a:rPr>
              <a:t>听课与笔记、作业与复习、自学与互学。</a:t>
            </a:r>
            <a:endParaRPr lang="zh-CN" altLang="en-US" sz="2800">
              <a:solidFill>
                <a:srgbClr val="FF3300"/>
              </a:solidFill>
              <a:effectLst>
                <a:outerShdw blurRad="38100" dist="38100" dir="2700000" algn="tl">
                  <a:srgbClr val="000000"/>
                </a:outerShdw>
              </a:effectLst>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9477"/>
                                        </p:tgtEl>
                                        <p:attrNameLst>
                                          <p:attrName>style.visibility</p:attrName>
                                        </p:attrNameLst>
                                      </p:cBhvr>
                                      <p:to>
                                        <p:strVal val="visible"/>
                                      </p:to>
                                    </p:set>
                                    <p:animEffect transition="in" filter="randombar(vertical)">
                                      <p:cBhvr>
                                        <p:cTn id="7" dur="1000"/>
                                        <p:tgtEl>
                                          <p:spTgt spid="489477"/>
                                        </p:tgtEl>
                                      </p:cBhvr>
                                    </p:animEffect>
                                  </p:childTnLst>
                                  <p:subTnLst>
                                    <p:audio>
                                      <p:cMediaNode>
                                        <p:cTn display="0" masterRel="sameClick">
                                          <p:stCondLst>
                                            <p:cond evt="begin" delay="0">
                                              <p:tn val="5"/>
                                            </p:cond>
                                          </p:stCondLst>
                                          <p:endCondLst>
                                            <p:cond evt="onStopAudio" delay="0">
                                              <p:tgtEl>
                                                <p:sldTgt/>
                                              </p:tgtEl>
                                            </p:cond>
                                          </p:endCondLst>
                                        </p:cTn>
                                        <p:tgtEl>
                                          <p:sndTgt r:embed="rId6" name="CAMERA.WAV"/>
                                        </p:tgtEl>
                                      </p:cMediaNode>
                                    </p:audio>
                                  </p:subTnLst>
                                </p:cTn>
                              </p:par>
                            </p:childTnLst>
                          </p:cTn>
                        </p:par>
                        <p:par>
                          <p:cTn id="8" fill="hold">
                            <p:stCondLst>
                              <p:cond delay="1000"/>
                            </p:stCondLst>
                            <p:childTnLst>
                              <p:par>
                                <p:cTn id="9" presetID="24" presetClass="entr" presetSubtype="0" fill="hold" grpId="0" nodeType="afterEffect">
                                  <p:stCondLst>
                                    <p:cond delay="0"/>
                                  </p:stCondLst>
                                  <p:childTnLst>
                                    <p:set>
                                      <p:cBhvr>
                                        <p:cTn id="10" dur="1" fill="hold">
                                          <p:stCondLst>
                                            <p:cond delay="0"/>
                                          </p:stCondLst>
                                        </p:cTn>
                                        <p:tgtEl>
                                          <p:spTgt spid="489479"/>
                                        </p:tgtEl>
                                        <p:attrNameLst>
                                          <p:attrName>style.visibility</p:attrName>
                                        </p:attrNameLst>
                                      </p:cBhvr>
                                      <p:to>
                                        <p:strVal val="visible"/>
                                      </p:to>
                                    </p:set>
                                    <p:anim to="" calcmode="lin" valueType="num">
                                      <p:cBhvr>
                                        <p:cTn id="11" dur="1" fill="hold"/>
                                        <p:tgtEl>
                                          <p:spTgt spid="489479"/>
                                        </p:tgtEl>
                                      </p:cBhvr>
                                    </p:anim>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489482"/>
                                        </p:tgtEl>
                                        <p:attrNameLst>
                                          <p:attrName>style.visibility</p:attrName>
                                        </p:attrNameLst>
                                      </p:cBhvr>
                                      <p:to>
                                        <p:strVal val="visible"/>
                                      </p:to>
                                    </p:set>
                                    <p:anim to="" calcmode="lin" valueType="num">
                                      <p:cBhvr>
                                        <p:cTn id="15" dur="1" fill="hold"/>
                                        <p:tgtEl>
                                          <p:spTgt spid="489482"/>
                                        </p:tgtEl>
                                      </p:cBhvr>
                                    </p:anim>
                                  </p:childTnLst>
                                </p:cTn>
                              </p:par>
                            </p:childTnLst>
                          </p:cTn>
                        </p:par>
                        <p:par>
                          <p:cTn id="16" fill="hold">
                            <p:stCondLst>
                              <p:cond delay="1000"/>
                            </p:stCondLst>
                            <p:childTnLst>
                              <p:par>
                                <p:cTn id="17" presetID="24" presetClass="entr" presetSubtype="0" fill="hold" nodeType="afterEffect">
                                  <p:stCondLst>
                                    <p:cond delay="0"/>
                                  </p:stCondLst>
                                  <p:childTnLst>
                                    <p:set>
                                      <p:cBhvr>
                                        <p:cTn id="18" dur="1" fill="hold">
                                          <p:stCondLst>
                                            <p:cond delay="0"/>
                                          </p:stCondLst>
                                        </p:cTn>
                                        <p:tgtEl>
                                          <p:spTgt spid="489485"/>
                                        </p:tgtEl>
                                        <p:attrNameLst>
                                          <p:attrName>style.visibility</p:attrName>
                                        </p:attrNameLst>
                                      </p:cBhvr>
                                      <p:to>
                                        <p:strVal val="visible"/>
                                      </p:to>
                                    </p:set>
                                    <p:anim to="" calcmode="lin" valueType="num">
                                      <p:cBhvr>
                                        <p:cTn id="19" dur="1" fill="hold"/>
                                        <p:tgtEl>
                                          <p:spTgt spid="489485"/>
                                        </p:tgtEl>
                                      </p:cBhvr>
                                    </p:anim>
                                  </p:childTnLst>
                                </p:cTn>
                              </p:par>
                            </p:childTnLst>
                          </p:cTn>
                        </p:par>
                        <p:par>
                          <p:cTn id="20" fill="hold">
                            <p:stCondLst>
                              <p:cond delay="1000"/>
                            </p:stCondLst>
                            <p:childTnLst>
                              <p:par>
                                <p:cTn id="21" presetID="24" presetClass="entr" presetSubtype="0" fill="hold" grpId="0" nodeType="afterEffect">
                                  <p:stCondLst>
                                    <p:cond delay="0"/>
                                  </p:stCondLst>
                                  <p:childTnLst>
                                    <p:set>
                                      <p:cBhvr>
                                        <p:cTn id="22" dur="1" fill="hold">
                                          <p:stCondLst>
                                            <p:cond delay="0"/>
                                          </p:stCondLst>
                                        </p:cTn>
                                        <p:tgtEl>
                                          <p:spTgt spid="489480"/>
                                        </p:tgtEl>
                                        <p:attrNameLst>
                                          <p:attrName>style.visibility</p:attrName>
                                        </p:attrNameLst>
                                      </p:cBhvr>
                                      <p:to>
                                        <p:strVal val="visible"/>
                                      </p:to>
                                    </p:set>
                                    <p:anim to="" calcmode="lin" valueType="num">
                                      <p:cBhvr>
                                        <p:cTn id="23" dur="1" fill="hold"/>
                                        <p:tgtEl>
                                          <p:spTgt spid="489480"/>
                                        </p:tgtEl>
                                      </p:cBhvr>
                                    </p:anim>
                                  </p:childTnLst>
                                </p:cTn>
                              </p:par>
                            </p:childTnLst>
                          </p:cTn>
                        </p:par>
                        <p:par>
                          <p:cTn id="24" fill="hold">
                            <p:stCondLst>
                              <p:cond delay="1000"/>
                            </p:stCondLst>
                            <p:childTnLst>
                              <p:par>
                                <p:cTn id="25" presetID="24" presetClass="entr" presetSubtype="0" fill="hold" grpId="0" nodeType="afterEffect">
                                  <p:stCondLst>
                                    <p:cond delay="0"/>
                                  </p:stCondLst>
                                  <p:childTnLst>
                                    <p:set>
                                      <p:cBhvr>
                                        <p:cTn id="26" dur="1" fill="hold">
                                          <p:stCondLst>
                                            <p:cond delay="0"/>
                                          </p:stCondLst>
                                        </p:cTn>
                                        <p:tgtEl>
                                          <p:spTgt spid="489481"/>
                                        </p:tgtEl>
                                        <p:attrNameLst>
                                          <p:attrName>style.visibility</p:attrName>
                                        </p:attrNameLst>
                                      </p:cBhvr>
                                      <p:to>
                                        <p:strVal val="visible"/>
                                      </p:to>
                                    </p:set>
                                    <p:anim to="" calcmode="lin" valueType="num">
                                      <p:cBhvr>
                                        <p:cTn id="27" dur="1" fill="hold"/>
                                        <p:tgtEl>
                                          <p:spTgt spid="489481"/>
                                        </p:tgtEl>
                                      </p:cBhvr>
                                    </p:anim>
                                  </p:childTnLst>
                                </p:cTn>
                              </p:par>
                            </p:childTnLst>
                          </p:cTn>
                        </p:par>
                        <p:par>
                          <p:cTn id="28" fill="hold">
                            <p:stCondLst>
                              <p:cond delay="1000"/>
                            </p:stCondLst>
                            <p:childTnLst>
                              <p:par>
                                <p:cTn id="29" presetID="7" presetClass="entr" presetSubtype="4" fill="hold" grpId="0" nodeType="afterEffect">
                                  <p:stCondLst>
                                    <p:cond delay="0"/>
                                  </p:stCondLst>
                                  <p:childTnLst>
                                    <p:set>
                                      <p:cBhvr>
                                        <p:cTn id="30" dur="1" fill="hold">
                                          <p:stCondLst>
                                            <p:cond delay="0"/>
                                          </p:stCondLst>
                                        </p:cTn>
                                        <p:tgtEl>
                                          <p:spTgt spid="489488"/>
                                        </p:tgtEl>
                                        <p:attrNameLst>
                                          <p:attrName>style.visibility</p:attrName>
                                        </p:attrNameLst>
                                      </p:cBhvr>
                                      <p:to>
                                        <p:strVal val="visible"/>
                                      </p:to>
                                    </p:set>
                                    <p:anim calcmode="lin" valueType="num">
                                      <p:cBhvr additive="base">
                                        <p:cTn id="31" dur="5000" fill="hold"/>
                                        <p:tgtEl>
                                          <p:spTgt spid="489488"/>
                                        </p:tgtEl>
                                        <p:attrNameLst>
                                          <p:attrName>ppt_x</p:attrName>
                                        </p:attrNameLst>
                                      </p:cBhvr>
                                      <p:tavLst>
                                        <p:tav tm="0">
                                          <p:val>
                                            <p:strVal val="#ppt_x"/>
                                          </p:val>
                                        </p:tav>
                                        <p:tav tm="100000">
                                          <p:val>
                                            <p:strVal val="#ppt_x"/>
                                          </p:val>
                                        </p:tav>
                                      </p:tavLst>
                                    </p:anim>
                                    <p:anim calcmode="lin" valueType="num">
                                      <p:cBhvr additive="base">
                                        <p:cTn id="32" dur="5000" fill="hold"/>
                                        <p:tgtEl>
                                          <p:spTgt spid="489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7" grpId="0" animBg="1"/>
      <p:bldP spid="489479" grpId="0" animBg="1"/>
      <p:bldP spid="489480" grpId="0" animBg="1"/>
      <p:bldP spid="489481" grpId="0" animBg="1"/>
      <p:bldP spid="4894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1" name="Text Box 5"/>
          <p:cNvSpPr txBox="1">
            <a:spLocks noChangeArrowheads="1"/>
          </p:cNvSpPr>
          <p:nvPr/>
        </p:nvSpPr>
        <p:spPr bwMode="auto">
          <a:xfrm>
            <a:off x="154305" y="2493010"/>
            <a:ext cx="8834755" cy="12922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zh-CN" altLang="en-US" sz="2800">
                <a:solidFill>
                  <a:srgbClr val="FF3300"/>
                </a:solidFill>
                <a:effectLst>
                  <a:outerShdw blurRad="38100" dist="38100" dir="2700000" algn="tl">
                    <a:srgbClr val="000000"/>
                  </a:outerShdw>
                </a:effectLst>
                <a:latin typeface="隶书" panose="02010509060101010101" pitchFamily="49" charset="-122"/>
                <a:ea typeface="隶书" panose="02010509060101010101" pitchFamily="49" charset="-122"/>
              </a:rPr>
              <a:t>电流强度</a:t>
            </a:r>
            <a:r>
              <a:rPr lang="en-US" altLang="zh-CN" sz="2800">
                <a:solidFill>
                  <a:srgbClr val="339966"/>
                </a:solidFill>
                <a:effectLst>
                  <a:outerShdw blurRad="38100" dist="38100" dir="2700000" algn="tl">
                    <a:srgbClr val="000000"/>
                  </a:outerShdw>
                </a:effectLst>
                <a:latin typeface="Arial" panose="020B0604020202020204"/>
                <a:ea typeface="隶书" panose="02010509060101010101" pitchFamily="49" charset="-122"/>
              </a:rPr>
              <a:t>—</a:t>
            </a:r>
            <a:r>
              <a:rPr lang="en-US" altLang="zh-CN" sz="2800">
                <a:solidFill>
                  <a:srgbClr val="339966"/>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电流通过导体横截面的电荷量</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q</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与所用时间</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t</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的比值。简称电流。（电流既是一种现象也是一个物理量）</a:t>
            </a:r>
            <a:endPar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1.2   </a:t>
            </a:r>
            <a:r>
              <a:rPr lang="zh-CN" altLang="en-US" sz="3600" b="1">
                <a:solidFill>
                  <a:srgbClr val="D25500"/>
                </a:solidFill>
                <a:effectLst>
                  <a:outerShdw blurRad="38100" dist="38100" dir="2700000" algn="tl">
                    <a:srgbClr val="000000"/>
                  </a:outerShdw>
                </a:effectLst>
                <a:ea typeface="隶书" panose="02010509060101010101" pitchFamily="49" charset="-122"/>
              </a:rPr>
              <a:t>电路的基本物理量</a:t>
            </a:r>
            <a:endParaRPr lang="zh-CN" altLang="en-US"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电流</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grpSp>
        <p:nvGrpSpPr>
          <p:cNvPr id="490517" name="Group 21"/>
          <p:cNvGrpSpPr/>
          <p:nvPr/>
        </p:nvGrpSpPr>
        <p:grpSpPr bwMode="auto">
          <a:xfrm>
            <a:off x="3059430" y="3789045"/>
            <a:ext cx="3313113" cy="796925"/>
            <a:chOff x="2176" y="1117"/>
            <a:chExt cx="2087" cy="502"/>
          </a:xfrm>
        </p:grpSpPr>
        <p:grpSp>
          <p:nvGrpSpPr>
            <p:cNvPr id="490518" name="Group 22"/>
            <p:cNvGrpSpPr/>
            <p:nvPr/>
          </p:nvGrpSpPr>
          <p:grpSpPr bwMode="auto">
            <a:xfrm>
              <a:off x="2176" y="1117"/>
              <a:ext cx="635" cy="502"/>
              <a:chOff x="1723" y="1117"/>
              <a:chExt cx="635" cy="502"/>
            </a:xfrm>
          </p:grpSpPr>
          <p:sp>
            <p:nvSpPr>
              <p:cNvPr id="490519" name="Text Box 23"/>
              <p:cNvSpPr txBox="1">
                <a:spLocks noChangeArrowheads="1"/>
              </p:cNvSpPr>
              <p:nvPr/>
            </p:nvSpPr>
            <p:spPr bwMode="auto">
              <a:xfrm>
                <a:off x="1723" y="1253"/>
                <a:ext cx="13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2400" b="1" i="1">
                    <a:solidFill>
                      <a:srgbClr val="800000"/>
                    </a:solidFill>
                    <a:latin typeface="Times New Roman" panose="02020603050405020304" pitchFamily="18" charset="0"/>
                  </a:rPr>
                  <a:t>I </a:t>
                </a:r>
                <a:endParaRPr lang="en-US" altLang="zh-CN" sz="2400" b="1" i="1">
                  <a:solidFill>
                    <a:srgbClr val="800000"/>
                  </a:solidFill>
                  <a:latin typeface="Times New Roman" panose="02020603050405020304" pitchFamily="18" charset="0"/>
                </a:endParaRPr>
              </a:p>
            </p:txBody>
          </p:sp>
          <p:sp>
            <p:nvSpPr>
              <p:cNvPr id="490520" name="Text Box 24"/>
              <p:cNvSpPr txBox="1">
                <a:spLocks noChangeArrowheads="1"/>
              </p:cNvSpPr>
              <p:nvPr/>
            </p:nvSpPr>
            <p:spPr bwMode="auto">
              <a:xfrm>
                <a:off x="2018" y="1117"/>
                <a:ext cx="29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2400" b="1" i="1">
                    <a:solidFill>
                      <a:srgbClr val="800000"/>
                    </a:solidFill>
                    <a:latin typeface="Times New Roman" panose="02020603050405020304" pitchFamily="18" charset="0"/>
                  </a:rPr>
                  <a:t> q</a:t>
                </a:r>
                <a:endParaRPr lang="en-US" altLang="zh-CN" sz="2400" b="1" i="1">
                  <a:solidFill>
                    <a:srgbClr val="800000"/>
                  </a:solidFill>
                  <a:latin typeface="Times New Roman" panose="02020603050405020304" pitchFamily="18" charset="0"/>
                </a:endParaRPr>
              </a:p>
            </p:txBody>
          </p:sp>
          <p:sp>
            <p:nvSpPr>
              <p:cNvPr id="490521" name="Text Box 25"/>
              <p:cNvSpPr txBox="1">
                <a:spLocks noChangeArrowheads="1"/>
              </p:cNvSpPr>
              <p:nvPr/>
            </p:nvSpPr>
            <p:spPr bwMode="auto">
              <a:xfrm>
                <a:off x="2018" y="1389"/>
                <a:ext cx="3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2400" b="1" i="1">
                    <a:solidFill>
                      <a:srgbClr val="800000"/>
                    </a:solidFill>
                    <a:latin typeface="Times New Roman" panose="02020603050405020304" pitchFamily="18" charset="0"/>
                  </a:rPr>
                  <a:t> t</a:t>
                </a:r>
                <a:endParaRPr lang="en-US" altLang="zh-CN" sz="2400" b="1" i="1">
                  <a:solidFill>
                    <a:srgbClr val="800000"/>
                  </a:solidFill>
                  <a:latin typeface="Times New Roman" panose="02020603050405020304" pitchFamily="18" charset="0"/>
                </a:endParaRPr>
              </a:p>
            </p:txBody>
          </p:sp>
          <p:sp>
            <p:nvSpPr>
              <p:cNvPr id="490522" name="Line 26"/>
              <p:cNvSpPr>
                <a:spLocks noChangeShapeType="1"/>
              </p:cNvSpPr>
              <p:nvPr/>
            </p:nvSpPr>
            <p:spPr bwMode="auto">
              <a:xfrm>
                <a:off x="1995" y="1389"/>
                <a:ext cx="250" cy="0"/>
              </a:xfrm>
              <a:prstGeom prst="line">
                <a:avLst/>
              </a:prstGeom>
              <a:noFill/>
              <a:ln w="28575">
                <a:solidFill>
                  <a:srgbClr val="8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0523" name="Text Box 27"/>
              <p:cNvSpPr txBox="1">
                <a:spLocks noChangeArrowheads="1"/>
              </p:cNvSpPr>
              <p:nvPr/>
            </p:nvSpPr>
            <p:spPr bwMode="auto">
              <a:xfrm>
                <a:off x="1814" y="1253"/>
                <a:ext cx="3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2800" b="1" i="1">
                    <a:solidFill>
                      <a:srgbClr val="800000"/>
                    </a:solidFill>
                    <a:latin typeface="Times New Roman" panose="02020603050405020304" pitchFamily="18" charset="0"/>
                  </a:rPr>
                  <a:t>=</a:t>
                </a:r>
                <a:endParaRPr lang="en-US" altLang="zh-CN" sz="2400" b="1" i="1">
                  <a:solidFill>
                    <a:srgbClr val="800000"/>
                  </a:solidFill>
                  <a:latin typeface="Times New Roman" panose="02020603050405020304" pitchFamily="18" charset="0"/>
                </a:endParaRPr>
              </a:p>
            </p:txBody>
          </p:sp>
        </p:grpSp>
        <p:sp>
          <p:nvSpPr>
            <p:cNvPr id="490525" name="Text Box 29"/>
            <p:cNvSpPr txBox="1">
              <a:spLocks noChangeArrowheads="1"/>
            </p:cNvSpPr>
            <p:nvPr/>
          </p:nvSpPr>
          <p:spPr bwMode="auto">
            <a:xfrm>
              <a:off x="3424" y="1275"/>
              <a:ext cx="839" cy="232"/>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zh-CN" altLang="en-US" sz="2400" b="1">
                <a:solidFill>
                  <a:srgbClr val="800000"/>
                </a:solidFill>
                <a:latin typeface="Times New Roman" panose="02020603050405020304" pitchFamily="18" charset="0"/>
              </a:endParaRPr>
            </a:p>
          </p:txBody>
        </p:sp>
      </p:grpSp>
      <p:sp>
        <p:nvSpPr>
          <p:cNvPr id="2" name="Text Box 19"/>
          <p:cNvSpPr txBox="1">
            <a:spLocks noChangeArrowheads="1"/>
          </p:cNvSpPr>
          <p:nvPr/>
        </p:nvSpPr>
        <p:spPr bwMode="auto">
          <a:xfrm>
            <a:off x="971550" y="1340485"/>
            <a:ext cx="7453313" cy="52197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l">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电流的</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定义：电荷定向移动形成。</a:t>
            </a:r>
            <a:endParaRPr lang="zh-CN" sz="2800">
              <a:solidFill>
                <a:srgbClr val="800000"/>
              </a:solidFill>
              <a:latin typeface="隶书" panose="02010509060101010101" pitchFamily="49" charset="-122"/>
              <a:ea typeface="隶书" panose="02010509060101010101" pitchFamily="49" charset="-122"/>
            </a:endParaRPr>
          </a:p>
        </p:txBody>
      </p:sp>
      <p:sp>
        <p:nvSpPr>
          <p:cNvPr id="3" name="Text Box 5"/>
          <p:cNvSpPr txBox="1">
            <a:spLocks noChangeArrowheads="1"/>
          </p:cNvSpPr>
          <p:nvPr/>
        </p:nvSpPr>
        <p:spPr bwMode="auto">
          <a:xfrm>
            <a:off x="755333" y="1916113"/>
            <a:ext cx="8280400"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p>
            <a:pPr>
              <a:spcBef>
                <a:spcPct val="50000"/>
              </a:spcBef>
            </a:pP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电荷：正电荷、负电荷</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90501"/>
                                        </p:tgtEl>
                                        <p:attrNameLst>
                                          <p:attrName>style.visibility</p:attrName>
                                        </p:attrNameLst>
                                      </p:cBhvr>
                                      <p:to>
                                        <p:strVal val="visible"/>
                                      </p:to>
                                    </p:set>
                                    <p:animEffect transition="in" filter="wipe(left)">
                                      <p:cBhvr>
                                        <p:cTn id="33" dur="2000"/>
                                        <p:tgtEl>
                                          <p:spTgt spid="490501"/>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0517"/>
                                        </p:tgtEl>
                                        <p:attrNameLst>
                                          <p:attrName>style.visibility</p:attrName>
                                        </p:attrNameLst>
                                      </p:cBhvr>
                                      <p:to>
                                        <p:strVal val="visible"/>
                                      </p:to>
                                    </p:set>
                                    <p:animEffect transition="in" filter="wipe(left)">
                                      <p:cBhvr>
                                        <p:cTn id="37" dur="1000"/>
                                        <p:tgtEl>
                                          <p:spTgt spid="49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bldLvl="0" animBg="1"/>
      <p:bldP spid="490504" grpId="0" bldLvl="0" animBg="1"/>
      <p:bldP spid="490505" grpId="0" bldLvl="0" animBg="1"/>
      <p:bldP spid="2" grpId="0" bldLvl="0" animBg="1"/>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1" name="Text Box 5"/>
          <p:cNvSpPr txBox="1">
            <a:spLocks noChangeArrowheads="1"/>
          </p:cNvSpPr>
          <p:nvPr/>
        </p:nvSpPr>
        <p:spPr bwMode="auto">
          <a:xfrm>
            <a:off x="117475" y="1117600"/>
            <a:ext cx="1174750"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注意：</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1.2   </a:t>
            </a:r>
            <a:r>
              <a:rPr lang="zh-CN" altLang="en-US" sz="3600" b="1">
                <a:solidFill>
                  <a:srgbClr val="D25500"/>
                </a:solidFill>
                <a:effectLst>
                  <a:outerShdw blurRad="38100" dist="38100" dir="2700000" algn="tl">
                    <a:srgbClr val="000000"/>
                  </a:outerShdw>
                </a:effectLst>
                <a:ea typeface="隶书" panose="02010509060101010101" pitchFamily="49" charset="-122"/>
              </a:rPr>
              <a:t>电路的基本物理量</a:t>
            </a:r>
            <a:endParaRPr lang="zh-CN" altLang="en-US"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电流</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15" name="Text Box 19"/>
          <p:cNvSpPr txBox="1">
            <a:spLocks noChangeArrowheads="1"/>
          </p:cNvSpPr>
          <p:nvPr/>
        </p:nvSpPr>
        <p:spPr bwMode="auto">
          <a:xfrm>
            <a:off x="899795" y="1844675"/>
            <a:ext cx="8030845" cy="7861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spcBef>
                <a:spcPct val="50000"/>
              </a:spcBef>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1</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、单位及换算：电流：</a:t>
            </a:r>
            <a:r>
              <a:rPr lang="zh-CN" altLang="en-US" sz="2800">
                <a:solidFill>
                  <a:srgbClr val="800000"/>
                </a:solidFill>
                <a:latin typeface="隶书" panose="02010509060101010101" pitchFamily="49" charset="-122"/>
                <a:ea typeface="隶书" panose="02010509060101010101" pitchFamily="49" charset="-122"/>
              </a:rPr>
              <a:t>安培</a:t>
            </a:r>
            <a:r>
              <a:rPr lang="en-US" altLang="zh-CN" sz="2800">
                <a:solidFill>
                  <a:srgbClr val="800000"/>
                </a:solidFill>
                <a:latin typeface="隶书" panose="02010509060101010101" pitchFamily="49" charset="-122"/>
                <a:ea typeface="隶书" panose="02010509060101010101" pitchFamily="49" charset="-122"/>
              </a:rPr>
              <a:t>(A)</a:t>
            </a:r>
            <a:r>
              <a:rPr lang="zh-CN" altLang="en-US" sz="2800">
                <a:solidFill>
                  <a:srgbClr val="800000"/>
                </a:solidFill>
                <a:latin typeface="隶书" panose="02010509060101010101" pitchFamily="49" charset="-122"/>
                <a:ea typeface="隶书" panose="02010509060101010101" pitchFamily="49" charset="-122"/>
              </a:rPr>
              <a:t>：库仑</a:t>
            </a:r>
            <a:r>
              <a:rPr lang="en-US" altLang="zh-CN" sz="2800">
                <a:solidFill>
                  <a:srgbClr val="800000"/>
                </a:solidFill>
                <a:latin typeface="隶书" panose="02010509060101010101" pitchFamily="49" charset="-122"/>
                <a:ea typeface="隶书" panose="02010509060101010101" pitchFamily="49" charset="-122"/>
              </a:rPr>
              <a:t>(C)/</a:t>
            </a:r>
            <a:r>
              <a:rPr lang="zh-CN" altLang="en-US" sz="2800">
                <a:solidFill>
                  <a:srgbClr val="800000"/>
                </a:solidFill>
                <a:latin typeface="隶书" panose="02010509060101010101" pitchFamily="49" charset="-122"/>
                <a:ea typeface="隶书" panose="02010509060101010101" pitchFamily="49" charset="-122"/>
              </a:rPr>
              <a:t>秒</a:t>
            </a:r>
            <a:r>
              <a:rPr lang="en-US" altLang="zh-CN" sz="2800">
                <a:solidFill>
                  <a:srgbClr val="800000"/>
                </a:solidFill>
                <a:latin typeface="隶书" panose="02010509060101010101" pitchFamily="49" charset="-122"/>
                <a:ea typeface="隶书" panose="02010509060101010101" pitchFamily="49" charset="-122"/>
              </a:rPr>
              <a:t>(s)</a:t>
            </a:r>
            <a:endParaRPr lang="en-US" altLang="zh-CN" sz="2800">
              <a:solidFill>
                <a:srgbClr val="800000"/>
              </a:solidFill>
              <a:latin typeface="隶书" panose="02010509060101010101" pitchFamily="49" charset="-122"/>
              <a:ea typeface="隶书" panose="02010509060101010101" pitchFamily="49" charset="-122"/>
            </a:endParaRPr>
          </a:p>
        </p:txBody>
      </p:sp>
      <p:sp>
        <p:nvSpPr>
          <p:cNvPr id="490516" name="Rectangle 20"/>
          <p:cNvSpPr>
            <a:spLocks noChangeArrowheads="1"/>
          </p:cNvSpPr>
          <p:nvPr/>
        </p:nvSpPr>
        <p:spPr bwMode="auto">
          <a:xfrm>
            <a:off x="4710748" y="2492693"/>
            <a:ext cx="4109720" cy="36893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r>
              <a:rPr kumimoji="1" lang="en-US" altLang="zh-CN" sz="2400" b="1">
                <a:solidFill>
                  <a:srgbClr val="800000"/>
                </a:solidFill>
                <a:latin typeface="Times New Roman" panose="02020603050405020304" pitchFamily="18" charset="0"/>
              </a:rPr>
              <a:t>1A=10</a:t>
            </a:r>
            <a:r>
              <a:rPr kumimoji="1" lang="en-US" altLang="zh-CN" sz="2400" b="1" baseline="30000">
                <a:solidFill>
                  <a:srgbClr val="800000"/>
                </a:solidFill>
                <a:latin typeface="Times New Roman" panose="02020603050405020304" pitchFamily="18" charset="0"/>
              </a:rPr>
              <a:t>3</a:t>
            </a:r>
            <a:r>
              <a:rPr kumimoji="1" lang="en-US" altLang="zh-CN" sz="2400" b="1">
                <a:solidFill>
                  <a:srgbClr val="800000"/>
                </a:solidFill>
                <a:latin typeface="Times New Roman" panose="02020603050405020304" pitchFamily="18" charset="0"/>
              </a:rPr>
              <a:t>mA=10</a:t>
            </a:r>
            <a:r>
              <a:rPr kumimoji="1" lang="en-US" altLang="zh-CN" sz="2400" b="1" baseline="30000">
                <a:solidFill>
                  <a:srgbClr val="800000"/>
                </a:solidFill>
                <a:latin typeface="Times New Roman" panose="02020603050405020304" pitchFamily="18" charset="0"/>
              </a:rPr>
              <a:t>6</a:t>
            </a:r>
            <a:r>
              <a:rPr kumimoji="1" lang="en-US" altLang="zh-CN" sz="2400" b="1">
                <a:solidFill>
                  <a:srgbClr val="800000"/>
                </a:solidFill>
                <a:latin typeface="Times New Roman" panose="02020603050405020304" pitchFamily="18" charset="0"/>
              </a:rPr>
              <a:t>μA</a:t>
            </a:r>
            <a:r>
              <a:rPr kumimoji="1" lang="zh-CN" altLang="en-US" sz="2400" b="1">
                <a:solidFill>
                  <a:srgbClr val="800000"/>
                </a:solidFill>
                <a:latin typeface="Times New Roman" panose="02020603050405020304" pitchFamily="18" charset="0"/>
              </a:rPr>
              <a:t>；</a:t>
            </a:r>
            <a:r>
              <a:rPr kumimoji="1" lang="en-US" altLang="zh-CN" sz="2400" b="1">
                <a:solidFill>
                  <a:srgbClr val="800000"/>
                </a:solidFill>
                <a:latin typeface="Times New Roman" panose="02020603050405020304" pitchFamily="18" charset="0"/>
              </a:rPr>
              <a:t>1KA=</a:t>
            </a:r>
            <a:r>
              <a:rPr kumimoji="1" lang="en-US" altLang="zh-CN" sz="2400" b="1">
                <a:solidFill>
                  <a:srgbClr val="800000"/>
                </a:solidFill>
                <a:latin typeface="Times New Roman" panose="02020603050405020304" pitchFamily="18" charset="0"/>
                <a:sym typeface="+mn-ea"/>
              </a:rPr>
              <a:t>10</a:t>
            </a:r>
            <a:r>
              <a:rPr kumimoji="1" lang="en-US" altLang="zh-CN" sz="2400" b="1" baseline="30000">
                <a:solidFill>
                  <a:srgbClr val="800000"/>
                </a:solidFill>
                <a:latin typeface="Times New Roman" panose="02020603050405020304" pitchFamily="18" charset="0"/>
                <a:sym typeface="+mn-ea"/>
              </a:rPr>
              <a:t>3</a:t>
            </a:r>
            <a:r>
              <a:rPr kumimoji="1" lang="en-US" altLang="zh-CN" sz="2400" b="1">
                <a:solidFill>
                  <a:srgbClr val="800000"/>
                </a:solidFill>
                <a:latin typeface="Times New Roman" panose="02020603050405020304" pitchFamily="18" charset="0"/>
              </a:rPr>
              <a:t>A</a:t>
            </a:r>
            <a:endParaRPr kumimoji="1" lang="en-US" altLang="zh-CN" sz="2400" b="1">
              <a:solidFill>
                <a:srgbClr val="800000"/>
              </a:solidFill>
              <a:latin typeface="Times New Roman" panose="02020603050405020304" pitchFamily="18" charset="0"/>
            </a:endParaRPr>
          </a:p>
        </p:txBody>
      </p:sp>
      <p:sp>
        <p:nvSpPr>
          <p:cNvPr id="2" name="Text Box 19"/>
          <p:cNvSpPr txBox="1">
            <a:spLocks noChangeArrowheads="1"/>
          </p:cNvSpPr>
          <p:nvPr/>
        </p:nvSpPr>
        <p:spPr bwMode="auto">
          <a:xfrm>
            <a:off x="1204595" y="2880995"/>
            <a:ext cx="803084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电荷量：</a:t>
            </a:r>
            <a:r>
              <a:rPr lang="zh-CN" altLang="en-US" sz="2800">
                <a:solidFill>
                  <a:srgbClr val="800000"/>
                </a:solidFill>
                <a:latin typeface="隶书" panose="02010509060101010101" pitchFamily="49" charset="-122"/>
                <a:ea typeface="隶书" panose="02010509060101010101" pitchFamily="49" charset="-122"/>
              </a:rPr>
              <a:t>库仑</a:t>
            </a:r>
            <a:r>
              <a:rPr lang="en-US" altLang="zh-CN" sz="2800">
                <a:solidFill>
                  <a:srgbClr val="800000"/>
                </a:solidFill>
                <a:latin typeface="隶书" panose="02010509060101010101" pitchFamily="49" charset="-122"/>
                <a:ea typeface="隶书" panose="02010509060101010101" pitchFamily="49" charset="-122"/>
              </a:rPr>
              <a:t>(C)</a:t>
            </a:r>
            <a:r>
              <a:rPr lang="zh-CN" altLang="en-US" sz="2800">
                <a:solidFill>
                  <a:srgbClr val="800000"/>
                </a:solidFill>
                <a:latin typeface="隶书" panose="02010509060101010101" pitchFamily="49" charset="-122"/>
                <a:ea typeface="隶书" panose="02010509060101010101" pitchFamily="49" charset="-122"/>
              </a:rPr>
              <a:t>。</a:t>
            </a:r>
            <a:r>
              <a:rPr lang="en-US" altLang="zh-CN" sz="2800">
                <a:solidFill>
                  <a:srgbClr val="800000"/>
                </a:solidFill>
                <a:latin typeface="隶书" panose="02010509060101010101" pitchFamily="49" charset="-122"/>
                <a:ea typeface="隶书" panose="02010509060101010101" pitchFamily="49" charset="-122"/>
              </a:rPr>
              <a:t>A.S</a:t>
            </a:r>
            <a:r>
              <a:rPr lang="zh-CN" altLang="en-US" sz="2800">
                <a:solidFill>
                  <a:srgbClr val="800000"/>
                </a:solidFill>
                <a:latin typeface="隶书" panose="02010509060101010101" pitchFamily="49" charset="-122"/>
                <a:ea typeface="隶书" panose="02010509060101010101" pitchFamily="49" charset="-122"/>
              </a:rPr>
              <a:t>（安</a:t>
            </a:r>
            <a:r>
              <a:rPr lang="en-US" altLang="zh-CN" sz="2800">
                <a:solidFill>
                  <a:srgbClr val="800000"/>
                </a:solidFill>
                <a:latin typeface="隶书" panose="02010509060101010101" pitchFamily="49" charset="-122"/>
                <a:ea typeface="隶书" panose="02010509060101010101" pitchFamily="49" charset="-122"/>
              </a:rPr>
              <a:t>.</a:t>
            </a:r>
            <a:r>
              <a:rPr lang="zh-CN" altLang="en-US" sz="2800">
                <a:solidFill>
                  <a:srgbClr val="800000"/>
                </a:solidFill>
                <a:latin typeface="隶书" panose="02010509060101010101" pitchFamily="49" charset="-122"/>
                <a:ea typeface="隶书" panose="02010509060101010101" pitchFamily="49" charset="-122"/>
              </a:rPr>
              <a:t>秒）（电流</a:t>
            </a:r>
            <a:r>
              <a:rPr lang="en-US" altLang="zh-CN" sz="2800">
                <a:solidFill>
                  <a:srgbClr val="800000"/>
                </a:solidFill>
                <a:latin typeface="隶书" panose="02010509060101010101" pitchFamily="49" charset="-122"/>
                <a:ea typeface="隶书" panose="02010509060101010101" pitchFamily="49" charset="-122"/>
              </a:rPr>
              <a:t>.</a:t>
            </a:r>
            <a:r>
              <a:rPr lang="zh-CN" altLang="en-US" sz="2800">
                <a:solidFill>
                  <a:srgbClr val="800000"/>
                </a:solidFill>
                <a:latin typeface="隶书" panose="02010509060101010101" pitchFamily="49" charset="-122"/>
                <a:ea typeface="隶书" panose="02010509060101010101" pitchFamily="49" charset="-122"/>
              </a:rPr>
              <a:t>时间）</a:t>
            </a:r>
            <a:endParaRPr lang="zh-CN" altLang="en-US" sz="2800">
              <a:solidFill>
                <a:srgbClr val="800000"/>
              </a:solidFill>
              <a:latin typeface="隶书" panose="02010509060101010101" pitchFamily="49" charset="-122"/>
              <a:ea typeface="隶书" panose="02010509060101010101" pitchFamily="49" charset="-122"/>
            </a:endParaRPr>
          </a:p>
        </p:txBody>
      </p:sp>
      <p:sp>
        <p:nvSpPr>
          <p:cNvPr id="3" name="Text Box 19"/>
          <p:cNvSpPr txBox="1">
            <a:spLocks noChangeArrowheads="1"/>
          </p:cNvSpPr>
          <p:nvPr/>
        </p:nvSpPr>
        <p:spPr bwMode="auto">
          <a:xfrm>
            <a:off x="1292225" y="3500755"/>
            <a:ext cx="803084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时间：秒</a:t>
            </a:r>
            <a:r>
              <a:rPr lang="en-US" altLang="zh-CN" sz="2800">
                <a:solidFill>
                  <a:srgbClr val="800000"/>
                </a:solidFill>
                <a:latin typeface="隶书" panose="02010509060101010101" pitchFamily="49" charset="-122"/>
                <a:ea typeface="隶书" panose="02010509060101010101" pitchFamily="49" charset="-122"/>
              </a:rPr>
              <a:t>(S)</a:t>
            </a:r>
            <a:r>
              <a:rPr lang="zh-CN" altLang="en-US" sz="2800">
                <a:solidFill>
                  <a:srgbClr val="800000"/>
                </a:solidFill>
                <a:latin typeface="隶书" panose="02010509060101010101" pitchFamily="49" charset="-122"/>
                <a:ea typeface="隶书" panose="02010509060101010101" pitchFamily="49" charset="-122"/>
              </a:rPr>
              <a:t>。</a:t>
            </a:r>
            <a:r>
              <a:rPr lang="en-US" sz="2800">
                <a:solidFill>
                  <a:srgbClr val="800000"/>
                </a:solidFill>
                <a:latin typeface="隶书" panose="02010509060101010101" pitchFamily="49" charset="-122"/>
                <a:ea typeface="隶书" panose="02010509060101010101" pitchFamily="49" charset="-122"/>
              </a:rPr>
              <a:t>h</a:t>
            </a:r>
            <a:r>
              <a:rPr lang="zh-CN" altLang="en-US" sz="2800">
                <a:solidFill>
                  <a:srgbClr val="800000"/>
                </a:solidFill>
                <a:latin typeface="隶书" panose="02010509060101010101" pitchFamily="49" charset="-122"/>
                <a:ea typeface="隶书" panose="02010509060101010101" pitchFamily="49" charset="-122"/>
              </a:rPr>
              <a:t>、</a:t>
            </a:r>
            <a:r>
              <a:rPr lang="en-US" sz="2800">
                <a:solidFill>
                  <a:srgbClr val="800000"/>
                </a:solidFill>
                <a:latin typeface="隶书" panose="02010509060101010101" pitchFamily="49" charset="-122"/>
                <a:ea typeface="隶书" panose="02010509060101010101" pitchFamily="49" charset="-122"/>
              </a:rPr>
              <a:t>min</a:t>
            </a:r>
            <a:r>
              <a:rPr lang="zh-CN" altLang="en-US" sz="2800">
                <a:solidFill>
                  <a:srgbClr val="800000"/>
                </a:solidFill>
                <a:latin typeface="隶书" panose="02010509060101010101" pitchFamily="49" charset="-122"/>
                <a:ea typeface="隶书" panose="02010509060101010101" pitchFamily="49" charset="-122"/>
              </a:rPr>
              <a:t>、</a:t>
            </a:r>
            <a:r>
              <a:rPr lang="en-US" altLang="zh-CN" sz="2800">
                <a:solidFill>
                  <a:srgbClr val="800000"/>
                </a:solidFill>
                <a:latin typeface="隶书" panose="02010509060101010101" pitchFamily="49" charset="-122"/>
                <a:ea typeface="隶书" panose="02010509060101010101" pitchFamily="49" charset="-122"/>
              </a:rPr>
              <a:t>S</a:t>
            </a:r>
            <a:r>
              <a:rPr lang="zh-CN" altLang="en-US" sz="2800">
                <a:solidFill>
                  <a:srgbClr val="800000"/>
                </a:solidFill>
                <a:latin typeface="隶书" panose="02010509060101010101" pitchFamily="49" charset="-122"/>
                <a:ea typeface="隶书" panose="02010509060101010101" pitchFamily="49" charset="-122"/>
              </a:rPr>
              <a:t>；</a:t>
            </a:r>
            <a:r>
              <a:rPr lang="en-US" altLang="zh-CN" sz="2800">
                <a:solidFill>
                  <a:srgbClr val="800000"/>
                </a:solidFill>
                <a:latin typeface="隶书" panose="02010509060101010101" pitchFamily="49" charset="-122"/>
                <a:ea typeface="隶书" panose="02010509060101010101" pitchFamily="49" charset="-122"/>
              </a:rPr>
              <a:t>ms</a:t>
            </a:r>
            <a:r>
              <a:rPr lang="zh-CN" altLang="en-US" sz="2800">
                <a:solidFill>
                  <a:srgbClr val="800000"/>
                </a:solidFill>
                <a:latin typeface="隶书" panose="02010509060101010101" pitchFamily="49" charset="-122"/>
                <a:ea typeface="隶书" panose="02010509060101010101" pitchFamily="49" charset="-122"/>
              </a:rPr>
              <a:t>、</a:t>
            </a:r>
            <a:r>
              <a:rPr lang="zh-CN" altLang="en-US" sz="2800">
                <a:solidFill>
                  <a:srgbClr val="800000"/>
                </a:solidFill>
                <a:latin typeface="Calibri" panose="020F0502020204030204" charset="0"/>
                <a:ea typeface="隶书" panose="02010509060101010101" pitchFamily="49" charset="-122"/>
                <a:cs typeface="Calibri" panose="020F0502020204030204" charset="0"/>
              </a:rPr>
              <a:t>μ</a:t>
            </a:r>
            <a:r>
              <a:rPr lang="en-US" altLang="zh-CN" sz="2800">
                <a:solidFill>
                  <a:srgbClr val="800000"/>
                </a:solidFill>
                <a:latin typeface="Calibri" panose="020F0502020204030204" charset="0"/>
                <a:ea typeface="隶书" panose="02010509060101010101" pitchFamily="49" charset="-122"/>
                <a:cs typeface="Calibri" panose="020F0502020204030204" charset="0"/>
              </a:rPr>
              <a:t>S  (</a:t>
            </a:r>
            <a:r>
              <a:rPr lang="zh-CN" altLang="en-US" sz="2800">
                <a:solidFill>
                  <a:srgbClr val="800000"/>
                </a:solidFill>
                <a:latin typeface="Calibri" panose="020F0502020204030204" charset="0"/>
                <a:ea typeface="隶书" panose="02010509060101010101" pitchFamily="49" charset="-122"/>
                <a:cs typeface="Calibri" panose="020F0502020204030204" charset="0"/>
              </a:rPr>
              <a:t>进率）</a:t>
            </a:r>
            <a:endParaRPr lang="zh-CN" altLang="en-US" sz="2800">
              <a:solidFill>
                <a:srgbClr val="800000"/>
              </a:solidFill>
              <a:latin typeface="Calibri" panose="020F0502020204030204" charset="0"/>
              <a:ea typeface="隶书" panose="02010509060101010101" pitchFamily="49" charset="-122"/>
              <a:cs typeface="Calibri" panose="020F0502020204030204" charset="0"/>
            </a:endParaRPr>
          </a:p>
        </p:txBody>
      </p:sp>
      <p:sp>
        <p:nvSpPr>
          <p:cNvPr id="4" name="文本框 3"/>
          <p:cNvSpPr txBox="1"/>
          <p:nvPr/>
        </p:nvSpPr>
        <p:spPr>
          <a:xfrm>
            <a:off x="971550" y="4293235"/>
            <a:ext cx="7849235" cy="1383665"/>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2、物理意义：</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电荷在单位时间（1S)内通过导体橫截面的电荷量为1C，则通过的电流为1A。</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或</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电流为单位时间通过</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导体橫截面的电荷量</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90501"/>
                                        </p:tgtEl>
                                        <p:attrNameLst>
                                          <p:attrName>style.visibility</p:attrName>
                                        </p:attrNameLst>
                                      </p:cBhvr>
                                      <p:to>
                                        <p:strVal val="visible"/>
                                      </p:to>
                                    </p:set>
                                    <p:animEffect transition="in" filter="wipe(left)">
                                      <p:cBhvr>
                                        <p:cTn id="23" dur="2000"/>
                                        <p:tgtEl>
                                          <p:spTgt spid="49050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90515"/>
                                        </p:tgtEl>
                                        <p:attrNameLst>
                                          <p:attrName>style.visibility</p:attrName>
                                        </p:attrNameLst>
                                      </p:cBhvr>
                                      <p:to>
                                        <p:strVal val="visible"/>
                                      </p:to>
                                    </p:set>
                                    <p:animEffect transition="in" filter="wipe(left)">
                                      <p:cBhvr>
                                        <p:cTn id="28" dur="2000"/>
                                        <p:tgtEl>
                                          <p:spTgt spid="49051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490516"/>
                                        </p:tgtEl>
                                        <p:attrNameLst>
                                          <p:attrName>style.visibility</p:attrName>
                                        </p:attrNameLst>
                                      </p:cBhvr>
                                      <p:to>
                                        <p:strVal val="visible"/>
                                      </p:to>
                                    </p:set>
                                    <p:animEffect transition="in" filter="wipe(left)">
                                      <p:cBhvr>
                                        <p:cTn id="32" dur="2000"/>
                                        <p:tgtEl>
                                          <p:spTgt spid="4905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bldLvl="0" animBg="1"/>
      <p:bldP spid="490504" grpId="0" bldLvl="0" animBg="1"/>
      <p:bldP spid="490505" grpId="0" bldLvl="0" animBg="1"/>
      <p:bldP spid="490515" grpId="0" bldLvl="0" animBg="1"/>
      <p:bldP spid="490516" grpId="0" bldLvl="0" animBg="1"/>
      <p:bldP spid="2" grpId="0" bldLvl="0" animBg="1"/>
      <p:bldP spid="3" grpId="0" bldLvl="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2505733" descr="1-4"/>
          <p:cNvPicPr>
            <a:picLocks noChangeAspect="1"/>
          </p:cNvPicPr>
          <p:nvPr/>
        </p:nvPicPr>
        <p:blipFill>
          <a:blip r:embed="rId1"/>
          <a:stretch>
            <a:fillRect/>
          </a:stretch>
        </p:blipFill>
        <p:spPr>
          <a:xfrm>
            <a:off x="1292225" y="4149090"/>
            <a:ext cx="6985000" cy="1846263"/>
          </a:xfrm>
          <a:prstGeom prst="rect">
            <a:avLst/>
          </a:prstGeom>
          <a:noFill/>
          <a:ln w="9525">
            <a:noFill/>
          </a:ln>
        </p:spPr>
      </p:pic>
      <p:sp>
        <p:nvSpPr>
          <p:cNvPr id="5" name="Text Box 19"/>
          <p:cNvSpPr txBox="1">
            <a:spLocks noChangeArrowheads="1"/>
          </p:cNvSpPr>
          <p:nvPr/>
        </p:nvSpPr>
        <p:spPr bwMode="auto">
          <a:xfrm>
            <a:off x="1292225" y="2075815"/>
            <a:ext cx="803084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规定：</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正电荷定向移动的方向为正方向</a:t>
            </a:r>
            <a:endPar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endParaRPr>
          </a:p>
          <a:p>
            <a:pPr>
              <a:spcBef>
                <a:spcPct val="50000"/>
              </a:spcBef>
            </a:pPr>
            <a:endPar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pic>
        <p:nvPicPr>
          <p:cNvPr id="490498" name="Picture 2" descr="01">
            <a:hlinkClick r:id="" action="ppaction://hlinkshowjump?jump=lastslideviewed"/>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235" y="645255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5" y="642683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155" y="645255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1" name="Text Box 5"/>
          <p:cNvSpPr txBox="1">
            <a:spLocks noChangeArrowheads="1"/>
          </p:cNvSpPr>
          <p:nvPr/>
        </p:nvSpPr>
        <p:spPr bwMode="auto">
          <a:xfrm>
            <a:off x="117475" y="1117600"/>
            <a:ext cx="1174750"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注意：</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1.2   </a:t>
            </a:r>
            <a:r>
              <a:rPr lang="zh-CN" altLang="en-US" sz="3600" b="1">
                <a:solidFill>
                  <a:srgbClr val="D25500"/>
                </a:solidFill>
                <a:effectLst>
                  <a:outerShdw blurRad="38100" dist="38100" dir="2700000" algn="tl">
                    <a:srgbClr val="000000"/>
                  </a:outerShdw>
                </a:effectLst>
                <a:ea typeface="隶书" panose="02010509060101010101" pitchFamily="49" charset="-122"/>
              </a:rPr>
              <a:t>电路的基本物理量</a:t>
            </a:r>
            <a:endParaRPr lang="zh-CN" altLang="en-US"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电流</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15" name="Text Box 19"/>
          <p:cNvSpPr txBox="1">
            <a:spLocks noChangeArrowheads="1"/>
          </p:cNvSpPr>
          <p:nvPr/>
        </p:nvSpPr>
        <p:spPr bwMode="auto">
          <a:xfrm>
            <a:off x="899795" y="1548130"/>
            <a:ext cx="8030845" cy="52260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spcBef>
                <a:spcPct val="50000"/>
              </a:spcBef>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3</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电流的方向：</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标量</a:t>
            </a:r>
            <a:endParaRPr lang="zh-CN" sz="2800">
              <a:solidFill>
                <a:srgbClr val="800000"/>
              </a:solidFill>
              <a:latin typeface="隶书" panose="02010509060101010101" pitchFamily="49" charset="-122"/>
              <a:ea typeface="隶书" panose="02010509060101010101" pitchFamily="49" charset="-122"/>
            </a:endParaRPr>
          </a:p>
        </p:txBody>
      </p:sp>
      <p:sp>
        <p:nvSpPr>
          <p:cNvPr id="2" name="Text Box 19"/>
          <p:cNvSpPr txBox="1">
            <a:spLocks noChangeArrowheads="1"/>
          </p:cNvSpPr>
          <p:nvPr/>
        </p:nvSpPr>
        <p:spPr bwMode="auto">
          <a:xfrm>
            <a:off x="1188085" y="2740660"/>
            <a:ext cx="803084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参考方向：</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人为，预先假设。</a:t>
            </a:r>
            <a:endPar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3" name="Text Box 19"/>
          <p:cNvSpPr txBox="1">
            <a:spLocks noChangeArrowheads="1"/>
          </p:cNvSpPr>
          <p:nvPr/>
        </p:nvSpPr>
        <p:spPr bwMode="auto">
          <a:xfrm>
            <a:off x="395605" y="3364865"/>
            <a:ext cx="894270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参考方向与实际电流方向的关系：</a:t>
            </a:r>
            <a:r>
              <a:rPr lang="zh-CN" altLang="en-US" sz="2800">
                <a:solidFill>
                  <a:srgbClr val="800000"/>
                </a:solidFill>
                <a:latin typeface="Calibri" panose="020F0502020204030204" charset="0"/>
                <a:ea typeface="隶书" panose="02010509060101010101" pitchFamily="49" charset="-122"/>
                <a:cs typeface="Calibri" panose="020F0502020204030204" charset="0"/>
              </a:rPr>
              <a:t>相同为正，相反为负</a:t>
            </a:r>
            <a:endParaRPr lang="zh-CN" altLang="en-US" sz="2800">
              <a:solidFill>
                <a:srgbClr val="800000"/>
              </a:solidFill>
              <a:latin typeface="Calibri" panose="020F0502020204030204" charset="0"/>
              <a:ea typeface="隶书" panose="02010509060101010101" pitchFamily="49" charset="-122"/>
              <a:cs typeface="Calibri" panose="020F0502020204030204" charset="0"/>
            </a:endParaRPr>
          </a:p>
        </p:txBody>
      </p:sp>
      <p:sp>
        <p:nvSpPr>
          <p:cNvPr id="4" name="文本框 3"/>
          <p:cNvSpPr txBox="1"/>
          <p:nvPr/>
        </p:nvSpPr>
        <p:spPr>
          <a:xfrm>
            <a:off x="179705" y="3928745"/>
            <a:ext cx="8674100" cy="521970"/>
          </a:xfrm>
          <a:prstGeom prst="rect">
            <a:avLst/>
          </a:prstGeom>
          <a:noFill/>
        </p:spPr>
        <p:txBody>
          <a:bodyPr wrap="square" rtlCol="0">
            <a:spAutoFit/>
          </a:bodyPr>
          <a:p>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4</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、根据电流的大小、方向分类：</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9459" name="文本框 2505736"/>
          <p:cNvSpPr txBox="1"/>
          <p:nvPr/>
        </p:nvSpPr>
        <p:spPr>
          <a:xfrm>
            <a:off x="2484120" y="6020753"/>
            <a:ext cx="4248150" cy="368300"/>
          </a:xfrm>
          <a:prstGeom prst="rect">
            <a:avLst/>
          </a:prstGeom>
          <a:noFill/>
          <a:ln w="9525">
            <a:noFill/>
          </a:ln>
        </p:spPr>
        <p:txBody>
          <a:bodyPr anchor="t" anchorCtr="0">
            <a:spAutoFit/>
          </a:bodyPr>
          <a:p>
            <a:pPr>
              <a:spcBef>
                <a:spcPct val="50000"/>
              </a:spcBef>
            </a:pP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直流电流、脉动电流、交流电流</a:t>
            </a:r>
            <a:endParaRPr lang="zh-CN" altLang="en-US" dirty="0">
              <a:latin typeface="Times New Roman" panose="02020603050405020304" pitchFamily="18" charset="0"/>
              <a:ea typeface="宋体" panose="02010600030101010101" pitchFamily="2" charset="-122"/>
            </a:endParaRPr>
          </a:p>
        </p:txBody>
      </p:sp>
      <p:sp>
        <p:nvSpPr>
          <p:cNvPr id="491524" name="AutoShape 4"/>
          <p:cNvSpPr>
            <a:spLocks noChangeArrowheads="1"/>
          </p:cNvSpPr>
          <p:nvPr/>
        </p:nvSpPr>
        <p:spPr bwMode="auto">
          <a:xfrm>
            <a:off x="4500245" y="1268730"/>
            <a:ext cx="4800600" cy="1152525"/>
          </a:xfrm>
          <a:prstGeom prst="cloudCallout">
            <a:avLst>
              <a:gd name="adj1" fmla="val -6613"/>
              <a:gd name="adj2" fmla="val 145977"/>
            </a:avLst>
          </a:prstGeom>
          <a:solidFill>
            <a:schemeClr val="folHlink">
              <a:alpha val="53000"/>
            </a:schemeClr>
          </a:solidFill>
          <a:ln w="12700">
            <a:solidFill>
              <a:srgbClr val="B46B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p>
            <a:r>
              <a:rPr lang="zh-CN" altLang="en-US" b="1">
                <a:solidFill>
                  <a:srgbClr val="257125"/>
                </a:solidFill>
                <a:ea typeface="楷体_GB2312" pitchFamily="49" charset="-122"/>
              </a:rPr>
              <a:t>在未规定参考方向的情况下，电流的正负号是没有意义的。</a:t>
            </a:r>
            <a:endParaRPr lang="zh-CN" altLang="en-US" b="1">
              <a:solidFill>
                <a:srgbClr val="257125"/>
              </a:solidFill>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90501"/>
                                        </p:tgtEl>
                                        <p:attrNameLst>
                                          <p:attrName>style.visibility</p:attrName>
                                        </p:attrNameLst>
                                      </p:cBhvr>
                                      <p:to>
                                        <p:strVal val="visible"/>
                                      </p:to>
                                    </p:set>
                                    <p:animEffect transition="in" filter="wipe(left)">
                                      <p:cBhvr>
                                        <p:cTn id="23" dur="2000"/>
                                        <p:tgtEl>
                                          <p:spTgt spid="49050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90515"/>
                                        </p:tgtEl>
                                        <p:attrNameLst>
                                          <p:attrName>style.visibility</p:attrName>
                                        </p:attrNameLst>
                                      </p:cBhvr>
                                      <p:to>
                                        <p:strVal val="visible"/>
                                      </p:to>
                                    </p:set>
                                    <p:animEffect transition="in" filter="wipe(left)">
                                      <p:cBhvr>
                                        <p:cTn id="28" dur="2000"/>
                                        <p:tgtEl>
                                          <p:spTgt spid="4905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2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2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grpId="0" nodeType="clickEffect">
                                  <p:stCondLst>
                                    <p:cond delay="0"/>
                                  </p:stCondLst>
                                  <p:childTnLst>
                                    <p:set>
                                      <p:cBhvr>
                                        <p:cTn id="47" dur="1" fill="hold">
                                          <p:stCondLst>
                                            <p:cond delay="0"/>
                                          </p:stCondLst>
                                        </p:cTn>
                                        <p:tgtEl>
                                          <p:spTgt spid="491524"/>
                                        </p:tgtEl>
                                        <p:attrNameLst>
                                          <p:attrName>style.visibility</p:attrName>
                                        </p:attrNameLst>
                                      </p:cBhvr>
                                      <p:to>
                                        <p:strVal val="visible"/>
                                      </p:to>
                                    </p:set>
                                    <p:animEffect transition="in" filter="plus(in)">
                                      <p:cBhvr>
                                        <p:cTn id="48" dur="2000"/>
                                        <p:tgtEl>
                                          <p:spTgt spid="491524"/>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plus(in)">
                                      <p:cBhvr>
                                        <p:cTn id="53" dur="20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19458"/>
                                        </p:tgtEl>
                                        <p:attrNameLst>
                                          <p:attrName>style.visibility</p:attrName>
                                        </p:attrNameLst>
                                      </p:cBhvr>
                                      <p:to>
                                        <p:strVal val="visible"/>
                                      </p:to>
                                    </p:set>
                                    <p:animEffect transition="in" filter="wheel(1)">
                                      <p:cBhvr>
                                        <p:cTn id="58" dur="2000"/>
                                        <p:tgtEl>
                                          <p:spTgt spid="19458"/>
                                        </p:tgtEl>
                                      </p:cBhvr>
                                    </p:animEffect>
                                  </p:child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bldLvl="0" animBg="1"/>
      <p:bldP spid="490504" grpId="0" bldLvl="0" animBg="1"/>
      <p:bldP spid="490505" grpId="0" bldLvl="0" animBg="1"/>
      <p:bldP spid="490515" grpId="0" bldLvl="0" animBg="1"/>
      <p:bldP spid="2" grpId="0" bldLvl="0" animBg="1"/>
      <p:bldP spid="3" grpId="0" bldLvl="0" animBg="1"/>
      <p:bldP spid="5" grpId="0" bldLvl="0" animBg="1"/>
      <p:bldP spid="4" grpId="0"/>
      <p:bldP spid="19459" grpId="0"/>
      <p:bldP spid="49152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6235" y="645255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42683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155" y="645255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1" name="Text Box 5"/>
          <p:cNvSpPr txBox="1">
            <a:spLocks noChangeArrowheads="1"/>
          </p:cNvSpPr>
          <p:nvPr/>
        </p:nvSpPr>
        <p:spPr bwMode="auto">
          <a:xfrm>
            <a:off x="-36195" y="764540"/>
            <a:ext cx="641985" cy="301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电流的测量工具：</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1.2   </a:t>
            </a:r>
            <a:r>
              <a:rPr lang="zh-CN" altLang="en-US" sz="3600" b="1">
                <a:solidFill>
                  <a:srgbClr val="D25500"/>
                </a:solidFill>
                <a:effectLst>
                  <a:outerShdw blurRad="38100" dist="38100" dir="2700000" algn="tl">
                    <a:srgbClr val="000000"/>
                  </a:outerShdw>
                </a:effectLst>
                <a:ea typeface="隶书" panose="02010509060101010101" pitchFamily="49" charset="-122"/>
              </a:rPr>
              <a:t>电路的基本物理量</a:t>
            </a:r>
            <a:endParaRPr lang="zh-CN" altLang="en-US"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电流</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pic>
        <p:nvPicPr>
          <p:cNvPr id="101" name="图片 100"/>
          <p:cNvPicPr/>
          <p:nvPr/>
        </p:nvPicPr>
        <p:blipFill>
          <a:blip r:embed="rId4"/>
          <a:stretch>
            <a:fillRect/>
          </a:stretch>
        </p:blipFill>
        <p:spPr>
          <a:xfrm>
            <a:off x="2915920" y="1416685"/>
            <a:ext cx="3139440" cy="3668395"/>
          </a:xfrm>
          <a:prstGeom prst="rect">
            <a:avLst/>
          </a:prstGeom>
          <a:noFill/>
          <a:ln w="9525">
            <a:noFill/>
          </a:ln>
        </p:spPr>
      </p:pic>
      <p:pic>
        <p:nvPicPr>
          <p:cNvPr id="103" name="图片 102"/>
          <p:cNvPicPr/>
          <p:nvPr/>
        </p:nvPicPr>
        <p:blipFill>
          <a:blip r:embed="rId5"/>
          <a:stretch>
            <a:fillRect/>
          </a:stretch>
        </p:blipFill>
        <p:spPr>
          <a:xfrm>
            <a:off x="2987675" y="1484630"/>
            <a:ext cx="3478530" cy="2874645"/>
          </a:xfrm>
          <a:prstGeom prst="rect">
            <a:avLst/>
          </a:prstGeom>
          <a:noFill/>
          <a:ln w="9525">
            <a:noFill/>
          </a:ln>
        </p:spPr>
      </p:pic>
      <p:pic>
        <p:nvPicPr>
          <p:cNvPr id="104" name="图片 103"/>
          <p:cNvPicPr/>
          <p:nvPr/>
        </p:nvPicPr>
        <p:blipFill>
          <a:blip r:embed="rId6"/>
          <a:stretch>
            <a:fillRect/>
          </a:stretch>
        </p:blipFill>
        <p:spPr>
          <a:xfrm>
            <a:off x="2429510" y="2190115"/>
            <a:ext cx="4284980" cy="2477135"/>
          </a:xfrm>
          <a:prstGeom prst="rect">
            <a:avLst/>
          </a:prstGeom>
          <a:noFill/>
          <a:ln w="9525">
            <a:noFill/>
          </a:ln>
        </p:spPr>
      </p:pic>
      <p:pic>
        <p:nvPicPr>
          <p:cNvPr id="102" name="图片 101"/>
          <p:cNvPicPr/>
          <p:nvPr/>
        </p:nvPicPr>
        <p:blipFill>
          <a:blip r:embed="rId7"/>
          <a:stretch>
            <a:fillRect/>
          </a:stretch>
        </p:blipFill>
        <p:spPr>
          <a:xfrm>
            <a:off x="3060065" y="1917065"/>
            <a:ext cx="2622550" cy="3444875"/>
          </a:xfrm>
          <a:prstGeom prst="rect">
            <a:avLst/>
          </a:prstGeom>
          <a:noFill/>
          <a:ln w="9525">
            <a:noFill/>
          </a:ln>
        </p:spPr>
      </p:pic>
      <p:pic>
        <p:nvPicPr>
          <p:cNvPr id="106" name="图片 105"/>
          <p:cNvPicPr/>
          <p:nvPr/>
        </p:nvPicPr>
        <p:blipFill>
          <a:blip r:embed="rId8"/>
          <a:stretch>
            <a:fillRect/>
          </a:stretch>
        </p:blipFill>
        <p:spPr>
          <a:xfrm>
            <a:off x="899795" y="981075"/>
            <a:ext cx="5250180" cy="5661025"/>
          </a:xfrm>
          <a:prstGeom prst="rect">
            <a:avLst/>
          </a:prstGeom>
          <a:noFill/>
          <a:ln w="9525">
            <a:noFill/>
          </a:ln>
        </p:spPr>
      </p:pic>
      <p:pic>
        <p:nvPicPr>
          <p:cNvPr id="107" name="图片 106"/>
          <p:cNvPicPr/>
          <p:nvPr/>
        </p:nvPicPr>
        <p:blipFill>
          <a:blip r:embed="rId9"/>
          <a:stretch>
            <a:fillRect/>
          </a:stretch>
        </p:blipFill>
        <p:spPr>
          <a:xfrm>
            <a:off x="827405" y="692785"/>
            <a:ext cx="6205855" cy="589978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90501"/>
                                        </p:tgtEl>
                                        <p:attrNameLst>
                                          <p:attrName>style.visibility</p:attrName>
                                        </p:attrNameLst>
                                      </p:cBhvr>
                                      <p:to>
                                        <p:strVal val="visible"/>
                                      </p:to>
                                    </p:set>
                                    <p:animEffect transition="in" filter="wipe(left)">
                                      <p:cBhvr>
                                        <p:cTn id="23" dur="2000"/>
                                        <p:tgtEl>
                                          <p:spTgt spid="49050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additive="base">
                                        <p:cTn id="28" dur="500" fill="hold"/>
                                        <p:tgtEl>
                                          <p:spTgt spid="101"/>
                                        </p:tgtEl>
                                        <p:attrNameLst>
                                          <p:attrName>ppt_x</p:attrName>
                                        </p:attrNameLst>
                                      </p:cBhvr>
                                      <p:tavLst>
                                        <p:tav tm="0">
                                          <p:val>
                                            <p:strVal val="#ppt_x"/>
                                          </p:val>
                                        </p:tav>
                                        <p:tav tm="100000">
                                          <p:val>
                                            <p:strVal val="#ppt_x"/>
                                          </p:val>
                                        </p:tav>
                                      </p:tavLst>
                                    </p:anim>
                                    <p:anim calcmode="lin" valueType="num">
                                      <p:cBhvr additive="base">
                                        <p:cTn id="29"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3"/>
                                        </p:tgtEl>
                                        <p:attrNameLst>
                                          <p:attrName>style.visibility</p:attrName>
                                        </p:attrNameLst>
                                      </p:cBhvr>
                                      <p:to>
                                        <p:strVal val="visible"/>
                                      </p:to>
                                    </p:set>
                                    <p:anim calcmode="lin" valueType="num">
                                      <p:cBhvr additive="base">
                                        <p:cTn id="34" dur="500" fill="hold"/>
                                        <p:tgtEl>
                                          <p:spTgt spid="103"/>
                                        </p:tgtEl>
                                        <p:attrNameLst>
                                          <p:attrName>ppt_x</p:attrName>
                                        </p:attrNameLst>
                                      </p:cBhvr>
                                      <p:tavLst>
                                        <p:tav tm="0">
                                          <p:val>
                                            <p:strVal val="#ppt_x"/>
                                          </p:val>
                                        </p:tav>
                                        <p:tav tm="100000">
                                          <p:val>
                                            <p:strVal val="#ppt_x"/>
                                          </p:val>
                                        </p:tav>
                                      </p:tavLst>
                                    </p:anim>
                                    <p:anim calcmode="lin" valueType="num">
                                      <p:cBhvr additive="base">
                                        <p:cTn id="35"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4"/>
                                        </p:tgtEl>
                                        <p:attrNameLst>
                                          <p:attrName>style.visibility</p:attrName>
                                        </p:attrNameLst>
                                      </p:cBhvr>
                                      <p:to>
                                        <p:strVal val="visible"/>
                                      </p:to>
                                    </p:set>
                                    <p:anim calcmode="lin" valueType="num">
                                      <p:cBhvr additive="base">
                                        <p:cTn id="40" dur="500" fill="hold"/>
                                        <p:tgtEl>
                                          <p:spTgt spid="104"/>
                                        </p:tgtEl>
                                        <p:attrNameLst>
                                          <p:attrName>ppt_x</p:attrName>
                                        </p:attrNameLst>
                                      </p:cBhvr>
                                      <p:tavLst>
                                        <p:tav tm="0">
                                          <p:val>
                                            <p:strVal val="#ppt_x"/>
                                          </p:val>
                                        </p:tav>
                                        <p:tav tm="100000">
                                          <p:val>
                                            <p:strVal val="#ppt_x"/>
                                          </p:val>
                                        </p:tav>
                                      </p:tavLst>
                                    </p:anim>
                                    <p:anim calcmode="lin" valueType="num">
                                      <p:cBhvr additive="base">
                                        <p:cTn id="41"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2"/>
                                        </p:tgtEl>
                                        <p:attrNameLst>
                                          <p:attrName>style.visibility</p:attrName>
                                        </p:attrNameLst>
                                      </p:cBhvr>
                                      <p:to>
                                        <p:strVal val="visible"/>
                                      </p:to>
                                    </p:set>
                                    <p:anim calcmode="lin" valueType="num">
                                      <p:cBhvr additive="base">
                                        <p:cTn id="46" dur="500" fill="hold"/>
                                        <p:tgtEl>
                                          <p:spTgt spid="102"/>
                                        </p:tgtEl>
                                        <p:attrNameLst>
                                          <p:attrName>ppt_x</p:attrName>
                                        </p:attrNameLst>
                                      </p:cBhvr>
                                      <p:tavLst>
                                        <p:tav tm="0">
                                          <p:val>
                                            <p:strVal val="#ppt_x"/>
                                          </p:val>
                                        </p:tav>
                                        <p:tav tm="100000">
                                          <p:val>
                                            <p:strVal val="#ppt_x"/>
                                          </p:val>
                                        </p:tav>
                                      </p:tavLst>
                                    </p:anim>
                                    <p:anim calcmode="lin" valueType="num">
                                      <p:cBhvr additive="base">
                                        <p:cTn id="4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additive="base">
                                        <p:cTn id="52" dur="500" fill="hold"/>
                                        <p:tgtEl>
                                          <p:spTgt spid="106"/>
                                        </p:tgtEl>
                                        <p:attrNameLst>
                                          <p:attrName>ppt_x</p:attrName>
                                        </p:attrNameLst>
                                      </p:cBhvr>
                                      <p:tavLst>
                                        <p:tav tm="0">
                                          <p:val>
                                            <p:strVal val="#ppt_x"/>
                                          </p:val>
                                        </p:tav>
                                        <p:tav tm="100000">
                                          <p:val>
                                            <p:strVal val="#ppt_x"/>
                                          </p:val>
                                        </p:tav>
                                      </p:tavLst>
                                    </p:anim>
                                    <p:anim calcmode="lin" valueType="num">
                                      <p:cBhvr additive="base">
                                        <p:cTn id="53"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7"/>
                                        </p:tgtEl>
                                        <p:attrNameLst>
                                          <p:attrName>style.visibility</p:attrName>
                                        </p:attrNameLst>
                                      </p:cBhvr>
                                      <p:to>
                                        <p:strVal val="visible"/>
                                      </p:to>
                                    </p:set>
                                    <p:anim calcmode="lin" valueType="num">
                                      <p:cBhvr additive="base">
                                        <p:cTn id="58" dur="500" fill="hold"/>
                                        <p:tgtEl>
                                          <p:spTgt spid="107"/>
                                        </p:tgtEl>
                                        <p:attrNameLst>
                                          <p:attrName>ppt_x</p:attrName>
                                        </p:attrNameLst>
                                      </p:cBhvr>
                                      <p:tavLst>
                                        <p:tav tm="0">
                                          <p:val>
                                            <p:strVal val="#ppt_x"/>
                                          </p:val>
                                        </p:tav>
                                        <p:tav tm="100000">
                                          <p:val>
                                            <p:strVal val="#ppt_x"/>
                                          </p:val>
                                        </p:tav>
                                      </p:tavLst>
                                    </p:anim>
                                    <p:anim calcmode="lin" valueType="num">
                                      <p:cBhvr additive="base">
                                        <p:cTn id="59"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bldLvl="0" animBg="1"/>
      <p:bldP spid="490504" grpId="0" bldLvl="0" animBg="1"/>
      <p:bldP spid="49050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5" name="Text Box 9"/>
          <p:cNvSpPr txBox="1">
            <a:spLocks noChangeArrowheads="1"/>
          </p:cNvSpPr>
          <p:nvPr/>
        </p:nvSpPr>
        <p:spPr bwMode="auto">
          <a:xfrm>
            <a:off x="2268220" y="-27305"/>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1.2.2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Text Box 19"/>
          <p:cNvSpPr txBox="1">
            <a:spLocks noChangeArrowheads="1"/>
          </p:cNvSpPr>
          <p:nvPr/>
        </p:nvSpPr>
        <p:spPr bwMode="auto">
          <a:xfrm>
            <a:off x="971550" y="1124585"/>
            <a:ext cx="7453313" cy="1599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l">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电压的</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定义：</a:t>
            </a:r>
            <a:endPar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a:p>
            <a:pPr algn="l">
              <a:spcBef>
                <a:spcPct val="50000"/>
              </a:spcBef>
            </a:pP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电场力将正电荷从a点移到b点所做的功Wab与被移动电荷的电荷量q的比值。</a:t>
            </a:r>
            <a:endPar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grpSp>
        <p:nvGrpSpPr>
          <p:cNvPr id="493572" name="Group 4"/>
          <p:cNvGrpSpPr/>
          <p:nvPr/>
        </p:nvGrpSpPr>
        <p:grpSpPr bwMode="auto">
          <a:xfrm>
            <a:off x="3492500" y="3573145"/>
            <a:ext cx="2411413" cy="879475"/>
            <a:chOff x="363" y="640"/>
            <a:chExt cx="1519" cy="554"/>
          </a:xfrm>
        </p:grpSpPr>
        <p:sp>
          <p:nvSpPr>
            <p:cNvPr id="493573" name="Rectangle 5"/>
            <p:cNvSpPr>
              <a:spLocks noChangeArrowheads="1"/>
            </p:cNvSpPr>
            <p:nvPr/>
          </p:nvSpPr>
          <p:spPr bwMode="auto">
            <a:xfrm>
              <a:off x="363" y="776"/>
              <a:ext cx="4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r>
                <a:rPr lang="en-US" altLang="zh-CN" sz="2800" b="1" i="1">
                  <a:solidFill>
                    <a:srgbClr val="225440"/>
                  </a:solidFill>
                  <a:latin typeface="Times New Roman" panose="02020603050405020304" pitchFamily="18" charset="0"/>
                </a:rPr>
                <a:t>U</a:t>
              </a:r>
              <a:r>
                <a:rPr lang="en-US" altLang="zh-CN" sz="2800" b="1" baseline="-25000">
                  <a:solidFill>
                    <a:srgbClr val="225440"/>
                  </a:solidFill>
                  <a:latin typeface="Times New Roman" panose="02020603050405020304" pitchFamily="18" charset="0"/>
                </a:rPr>
                <a:t>ab</a:t>
              </a:r>
              <a:endParaRPr lang="en-US" altLang="zh-CN" sz="2800" b="1">
                <a:solidFill>
                  <a:srgbClr val="225440"/>
                </a:solidFill>
                <a:latin typeface="Times New Roman" panose="02020603050405020304" pitchFamily="18" charset="0"/>
              </a:endParaRPr>
            </a:p>
          </p:txBody>
        </p:sp>
        <p:sp>
          <p:nvSpPr>
            <p:cNvPr id="493574" name="Rectangle 6"/>
            <p:cNvSpPr>
              <a:spLocks noChangeArrowheads="1"/>
            </p:cNvSpPr>
            <p:nvPr/>
          </p:nvSpPr>
          <p:spPr bwMode="auto">
            <a:xfrm>
              <a:off x="703" y="799"/>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p>
              <a:r>
                <a:rPr lang="en-US" altLang="zh-CN" sz="2800" b="1" i="1">
                  <a:solidFill>
                    <a:srgbClr val="225440"/>
                  </a:solidFill>
                </a:rPr>
                <a:t>=</a:t>
              </a:r>
              <a:endParaRPr lang="en-US" altLang="zh-CN" sz="2800" b="1" i="1">
                <a:solidFill>
                  <a:srgbClr val="225440"/>
                </a:solidFill>
              </a:endParaRPr>
            </a:p>
          </p:txBody>
        </p:sp>
        <p:sp>
          <p:nvSpPr>
            <p:cNvPr id="493575" name="Rectangle 7"/>
            <p:cNvSpPr>
              <a:spLocks noChangeArrowheads="1"/>
            </p:cNvSpPr>
            <p:nvPr/>
          </p:nvSpPr>
          <p:spPr bwMode="auto">
            <a:xfrm>
              <a:off x="952" y="640"/>
              <a:ext cx="93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r>
                <a:rPr lang="en-US" altLang="zh-CN" sz="2800" b="1" i="1">
                  <a:solidFill>
                    <a:srgbClr val="225440"/>
                  </a:solidFill>
                  <a:latin typeface="Times New Roman" panose="02020603050405020304" pitchFamily="18" charset="0"/>
                </a:rPr>
                <a:t>W</a:t>
              </a:r>
              <a:r>
                <a:rPr lang="en-US" altLang="zh-CN" sz="2800" b="1" baseline="-25000">
                  <a:solidFill>
                    <a:srgbClr val="225440"/>
                  </a:solidFill>
                  <a:latin typeface="Times New Roman" panose="02020603050405020304" pitchFamily="18" charset="0"/>
                </a:rPr>
                <a:t>ab</a:t>
              </a:r>
              <a:endParaRPr lang="en-US" altLang="zh-CN" sz="2800" b="1" baseline="-25000">
                <a:solidFill>
                  <a:srgbClr val="225440"/>
                </a:solidFill>
                <a:latin typeface="Times New Roman" panose="02020603050405020304" pitchFamily="18" charset="0"/>
              </a:endParaRPr>
            </a:p>
          </p:txBody>
        </p:sp>
        <p:sp>
          <p:nvSpPr>
            <p:cNvPr id="493576" name="Line 8"/>
            <p:cNvSpPr>
              <a:spLocks noChangeShapeType="1"/>
            </p:cNvSpPr>
            <p:nvPr/>
          </p:nvSpPr>
          <p:spPr bwMode="auto">
            <a:xfrm>
              <a:off x="952" y="958"/>
              <a:ext cx="862" cy="0"/>
            </a:xfrm>
            <a:prstGeom prst="line">
              <a:avLst/>
            </a:prstGeom>
            <a:noFill/>
            <a:ln w="28575">
              <a:solidFill>
                <a:srgbClr val="22544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p>
              <a:endParaRPr lang="zh-CN" altLang="en-US"/>
            </a:p>
          </p:txBody>
        </p:sp>
        <p:sp>
          <p:nvSpPr>
            <p:cNvPr id="493577" name="Rectangle 9"/>
            <p:cNvSpPr>
              <a:spLocks noChangeArrowheads="1"/>
            </p:cNvSpPr>
            <p:nvPr/>
          </p:nvSpPr>
          <p:spPr bwMode="auto">
            <a:xfrm>
              <a:off x="1247" y="867"/>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p>
              <a:r>
                <a:rPr lang="en-US" altLang="zh-CN" sz="2800" b="1" i="1">
                  <a:solidFill>
                    <a:srgbClr val="225440"/>
                  </a:solidFill>
                  <a:latin typeface="Times New Roman" panose="02020603050405020304" pitchFamily="18" charset="0"/>
                </a:rPr>
                <a:t>q</a:t>
              </a:r>
              <a:endParaRPr lang="en-US" altLang="zh-CN" sz="2800" b="1" i="1">
                <a:solidFill>
                  <a:srgbClr val="225440"/>
                </a:solidFill>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93572"/>
                                        </p:tgtEl>
                                        <p:attrNameLst>
                                          <p:attrName>style.visibility</p:attrName>
                                        </p:attrNameLst>
                                      </p:cBhvr>
                                      <p:to>
                                        <p:strVal val="visible"/>
                                      </p:to>
                                    </p:set>
                                    <p:animEffect transition="in" filter="wipe(left)">
                                      <p:cBhvr>
                                        <p:cTn id="18" dur="2000"/>
                                        <p:tgtEl>
                                          <p:spTgt spid="49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5" grpId="0" bldLvl="0" animBg="1"/>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7990" y="652494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48144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670" y="652494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1" name="Text Box 5"/>
          <p:cNvSpPr txBox="1">
            <a:spLocks noChangeArrowheads="1"/>
          </p:cNvSpPr>
          <p:nvPr/>
        </p:nvSpPr>
        <p:spPr bwMode="auto">
          <a:xfrm>
            <a:off x="117475" y="1117600"/>
            <a:ext cx="1174750"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注意：</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05" name="Text Box 9"/>
          <p:cNvSpPr txBox="1">
            <a:spLocks noChangeArrowheads="1"/>
          </p:cNvSpPr>
          <p:nvPr/>
        </p:nvSpPr>
        <p:spPr bwMode="auto">
          <a:xfrm>
            <a:off x="2628265" y="116205"/>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1.2.2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15" name="Text Box 19"/>
          <p:cNvSpPr txBox="1">
            <a:spLocks noChangeArrowheads="1"/>
          </p:cNvSpPr>
          <p:nvPr/>
        </p:nvSpPr>
        <p:spPr bwMode="auto">
          <a:xfrm>
            <a:off x="577215" y="1844675"/>
            <a:ext cx="8567420" cy="7861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spcBef>
                <a:spcPct val="50000"/>
              </a:spcBef>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1</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、单位及换算：电压：</a:t>
            </a:r>
            <a:r>
              <a:rPr lang="zh-CN" altLang="en-US" sz="2800">
                <a:solidFill>
                  <a:srgbClr val="800000"/>
                </a:solidFill>
                <a:latin typeface="隶书" panose="02010509060101010101" pitchFamily="49" charset="-122"/>
                <a:ea typeface="隶书" panose="02010509060101010101" pitchFamily="49" charset="-122"/>
              </a:rPr>
              <a:t>伏特</a:t>
            </a:r>
            <a:r>
              <a:rPr lang="en-US" altLang="zh-CN" sz="2800">
                <a:solidFill>
                  <a:srgbClr val="800000"/>
                </a:solidFill>
                <a:latin typeface="隶书" panose="02010509060101010101" pitchFamily="49" charset="-122"/>
                <a:ea typeface="隶书" panose="02010509060101010101" pitchFamily="49" charset="-122"/>
              </a:rPr>
              <a:t>(V)</a:t>
            </a:r>
            <a:endParaRPr lang="en-US" altLang="zh-CN" sz="2800">
              <a:solidFill>
                <a:srgbClr val="800000"/>
              </a:solidFill>
              <a:latin typeface="隶书" panose="02010509060101010101" pitchFamily="49" charset="-122"/>
              <a:ea typeface="隶书" panose="02010509060101010101" pitchFamily="49" charset="-122"/>
            </a:endParaRPr>
          </a:p>
        </p:txBody>
      </p:sp>
      <p:sp>
        <p:nvSpPr>
          <p:cNvPr id="490516" name="Rectangle 20"/>
          <p:cNvSpPr>
            <a:spLocks noChangeArrowheads="1"/>
          </p:cNvSpPr>
          <p:nvPr/>
        </p:nvSpPr>
        <p:spPr bwMode="auto">
          <a:xfrm>
            <a:off x="4379595" y="2493010"/>
            <a:ext cx="5104130" cy="36893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kumimoji="1" lang="en-US" altLang="zh-CN" sz="2400" b="1">
                <a:solidFill>
                  <a:srgbClr val="800000"/>
                </a:solidFill>
                <a:latin typeface="Times New Roman" panose="02020603050405020304" pitchFamily="18" charset="0"/>
              </a:rPr>
              <a:t>1V=10</a:t>
            </a:r>
            <a:r>
              <a:rPr kumimoji="1" lang="en-US" altLang="zh-CN" sz="2400" b="1" baseline="30000">
                <a:solidFill>
                  <a:srgbClr val="800000"/>
                </a:solidFill>
                <a:latin typeface="Times New Roman" panose="02020603050405020304" pitchFamily="18" charset="0"/>
              </a:rPr>
              <a:t>3</a:t>
            </a:r>
            <a:r>
              <a:rPr kumimoji="1" lang="en-US" altLang="zh-CN" sz="2400" b="1">
                <a:solidFill>
                  <a:srgbClr val="800000"/>
                </a:solidFill>
                <a:latin typeface="Times New Roman" panose="02020603050405020304" pitchFamily="18" charset="0"/>
              </a:rPr>
              <a:t>mV=10</a:t>
            </a:r>
            <a:r>
              <a:rPr kumimoji="1" lang="en-US" altLang="zh-CN" sz="2400" b="1" baseline="30000">
                <a:solidFill>
                  <a:srgbClr val="800000"/>
                </a:solidFill>
                <a:latin typeface="Times New Roman" panose="02020603050405020304" pitchFamily="18" charset="0"/>
              </a:rPr>
              <a:t>6</a:t>
            </a:r>
            <a:r>
              <a:rPr kumimoji="1" lang="en-US" altLang="zh-CN" sz="2400" b="1">
                <a:solidFill>
                  <a:srgbClr val="800000"/>
                </a:solidFill>
                <a:latin typeface="Times New Roman" panose="02020603050405020304" pitchFamily="18" charset="0"/>
              </a:rPr>
              <a:t>μV </a:t>
            </a:r>
            <a:r>
              <a:rPr kumimoji="1" lang="zh-CN" altLang="en-US" sz="2400" b="1">
                <a:solidFill>
                  <a:srgbClr val="800000"/>
                </a:solidFill>
                <a:latin typeface="Times New Roman" panose="02020603050405020304" pitchFamily="18" charset="0"/>
              </a:rPr>
              <a:t>；</a:t>
            </a:r>
            <a:r>
              <a:rPr kumimoji="1" lang="en-US" altLang="zh-CN" sz="2400" b="1">
                <a:solidFill>
                  <a:srgbClr val="800000"/>
                </a:solidFill>
                <a:latin typeface="Times New Roman" panose="02020603050405020304" pitchFamily="18" charset="0"/>
              </a:rPr>
              <a:t>1KV= </a:t>
            </a:r>
            <a:r>
              <a:rPr kumimoji="1" lang="en-US" altLang="zh-CN" sz="2400" b="1">
                <a:solidFill>
                  <a:srgbClr val="800000"/>
                </a:solidFill>
                <a:latin typeface="Times New Roman" panose="02020603050405020304" pitchFamily="18" charset="0"/>
                <a:sym typeface="+mn-ea"/>
              </a:rPr>
              <a:t>10</a:t>
            </a:r>
            <a:r>
              <a:rPr kumimoji="1" lang="en-US" altLang="zh-CN" sz="2400" b="1" baseline="30000">
                <a:solidFill>
                  <a:srgbClr val="800000"/>
                </a:solidFill>
                <a:latin typeface="Times New Roman" panose="02020603050405020304" pitchFamily="18" charset="0"/>
                <a:sym typeface="+mn-ea"/>
              </a:rPr>
              <a:t>3</a:t>
            </a:r>
            <a:r>
              <a:rPr kumimoji="1" lang="en-US" altLang="zh-CN" sz="2400" b="1">
                <a:solidFill>
                  <a:srgbClr val="800000"/>
                </a:solidFill>
                <a:latin typeface="Times New Roman" panose="02020603050405020304" pitchFamily="18" charset="0"/>
                <a:sym typeface="+mn-ea"/>
              </a:rPr>
              <a:t>V</a:t>
            </a:r>
            <a:r>
              <a:rPr kumimoji="1" lang="en-US" altLang="zh-CN" sz="2400" b="1">
                <a:solidFill>
                  <a:srgbClr val="800000"/>
                </a:solidFill>
                <a:latin typeface="Times New Roman" panose="02020603050405020304" pitchFamily="18" charset="0"/>
              </a:rPr>
              <a:t>   </a:t>
            </a:r>
            <a:endParaRPr kumimoji="1" lang="en-US" altLang="zh-CN" sz="2400" b="1">
              <a:solidFill>
                <a:srgbClr val="800000"/>
              </a:solidFill>
              <a:latin typeface="Times New Roman" panose="02020603050405020304" pitchFamily="18" charset="0"/>
            </a:endParaRPr>
          </a:p>
        </p:txBody>
      </p:sp>
      <p:sp>
        <p:nvSpPr>
          <p:cNvPr id="2" name="Text Box 19"/>
          <p:cNvSpPr txBox="1">
            <a:spLocks noChangeArrowheads="1"/>
          </p:cNvSpPr>
          <p:nvPr/>
        </p:nvSpPr>
        <p:spPr bwMode="auto">
          <a:xfrm>
            <a:off x="1204595" y="2880995"/>
            <a:ext cx="803084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功：</a:t>
            </a:r>
            <a:r>
              <a:rPr lang="zh-CN" altLang="en-US" sz="2800">
                <a:solidFill>
                  <a:srgbClr val="800000"/>
                </a:solidFill>
                <a:latin typeface="隶书" panose="02010509060101010101" pitchFamily="49" charset="-122"/>
                <a:ea typeface="隶书" panose="02010509060101010101" pitchFamily="49" charset="-122"/>
                <a:sym typeface="+mn-ea"/>
              </a:rPr>
              <a:t>焦耳（</a:t>
            </a:r>
            <a:r>
              <a:rPr lang="en-US" sz="2800">
                <a:solidFill>
                  <a:srgbClr val="800000"/>
                </a:solidFill>
                <a:latin typeface="隶书" panose="02010509060101010101" pitchFamily="49" charset="-122"/>
                <a:ea typeface="隶书" panose="02010509060101010101" pitchFamily="49" charset="-122"/>
              </a:rPr>
              <a:t>J</a:t>
            </a:r>
            <a:r>
              <a:rPr lang="zh-CN" altLang="en-US" sz="2800">
                <a:solidFill>
                  <a:srgbClr val="800000"/>
                </a:solidFill>
                <a:latin typeface="隶书" panose="02010509060101010101" pitchFamily="49" charset="-122"/>
                <a:ea typeface="隶书" panose="02010509060101010101" pitchFamily="49" charset="-122"/>
              </a:rPr>
              <a:t>）。</a:t>
            </a:r>
            <a:r>
              <a:rPr lang="en-US" altLang="zh-CN" sz="2800">
                <a:solidFill>
                  <a:srgbClr val="800000"/>
                </a:solidFill>
                <a:latin typeface="隶书" panose="02010509060101010101" pitchFamily="49" charset="-122"/>
                <a:ea typeface="隶书" panose="02010509060101010101" pitchFamily="49" charset="-122"/>
              </a:rPr>
              <a:t>1KJ=</a:t>
            </a:r>
            <a:r>
              <a:rPr kumimoji="1" lang="en-US" altLang="zh-CN" sz="2800" b="1">
                <a:solidFill>
                  <a:srgbClr val="800000"/>
                </a:solidFill>
                <a:latin typeface="Times New Roman" panose="02020603050405020304" pitchFamily="18" charset="0"/>
                <a:sym typeface="+mn-ea"/>
              </a:rPr>
              <a:t>10</a:t>
            </a:r>
            <a:r>
              <a:rPr kumimoji="1" lang="en-US" altLang="zh-CN" sz="2800" b="1" baseline="30000">
                <a:solidFill>
                  <a:srgbClr val="800000"/>
                </a:solidFill>
                <a:latin typeface="Times New Roman" panose="02020603050405020304" pitchFamily="18" charset="0"/>
                <a:sym typeface="+mn-ea"/>
              </a:rPr>
              <a:t>3</a:t>
            </a:r>
            <a:r>
              <a:rPr kumimoji="1" lang="en-US" altLang="zh-CN" sz="2800" b="1">
                <a:solidFill>
                  <a:srgbClr val="800000"/>
                </a:solidFill>
                <a:latin typeface="Times New Roman" panose="02020603050405020304" pitchFamily="18" charset="0"/>
                <a:sym typeface="+mn-ea"/>
              </a:rPr>
              <a:t>J</a:t>
            </a:r>
            <a:endParaRPr kumimoji="1" lang="en-US" altLang="zh-CN" sz="2800" b="1">
              <a:solidFill>
                <a:srgbClr val="800000"/>
              </a:solidFill>
              <a:latin typeface="Times New Roman" panose="02020603050405020304" pitchFamily="18" charset="0"/>
              <a:ea typeface="隶书" panose="02010509060101010101" pitchFamily="49" charset="-122"/>
              <a:sym typeface="+mn-ea"/>
            </a:endParaRPr>
          </a:p>
        </p:txBody>
      </p:sp>
      <p:sp>
        <p:nvSpPr>
          <p:cNvPr id="3" name="Text Box 19"/>
          <p:cNvSpPr txBox="1">
            <a:spLocks noChangeArrowheads="1"/>
          </p:cNvSpPr>
          <p:nvPr/>
        </p:nvSpPr>
        <p:spPr bwMode="auto">
          <a:xfrm>
            <a:off x="1292225" y="3500755"/>
            <a:ext cx="803084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电量：</a:t>
            </a:r>
            <a:r>
              <a:rPr lang="zh-CN" altLang="en-US" sz="2800">
                <a:solidFill>
                  <a:srgbClr val="800000"/>
                </a:solidFill>
                <a:latin typeface="隶书" panose="02010509060101010101" pitchFamily="49" charset="-122"/>
                <a:ea typeface="隶书" panose="02010509060101010101" pitchFamily="49" charset="-122"/>
                <a:sym typeface="+mn-ea"/>
              </a:rPr>
              <a:t>库仑</a:t>
            </a:r>
            <a:r>
              <a:rPr lang="en-US" altLang="zh-CN" sz="2800">
                <a:solidFill>
                  <a:srgbClr val="800000"/>
                </a:solidFill>
                <a:latin typeface="隶书" panose="02010509060101010101" pitchFamily="49" charset="-122"/>
                <a:ea typeface="隶书" panose="02010509060101010101" pitchFamily="49" charset="-122"/>
                <a:sym typeface="+mn-ea"/>
              </a:rPr>
              <a:t>(C)</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cs typeface="Calibri" panose="020F0502020204030204" charset="0"/>
            </a:endParaRPr>
          </a:p>
        </p:txBody>
      </p:sp>
      <p:sp>
        <p:nvSpPr>
          <p:cNvPr id="4" name="文本框 3"/>
          <p:cNvSpPr txBox="1"/>
          <p:nvPr/>
        </p:nvSpPr>
        <p:spPr>
          <a:xfrm>
            <a:off x="935990" y="3886200"/>
            <a:ext cx="7849235" cy="1383665"/>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2、物理意义：</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a:p>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电场力将</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1C</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的正电荷（单位正电荷）从a点移到b点所做的功为</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1J</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那么</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点</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b</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点的电压</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Uab</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为</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1V</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5" name="文本框 4"/>
          <p:cNvSpPr txBox="1"/>
          <p:nvPr/>
        </p:nvSpPr>
        <p:spPr>
          <a:xfrm>
            <a:off x="971550" y="5229225"/>
            <a:ext cx="7275830" cy="1383665"/>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3、电压体现的是功的大小或能量的多少。</a:t>
            </a:r>
            <a:r>
              <a:rPr kumimoji="1" lang="zh-CN" altLang="en-US" sz="2800" b="1">
                <a:solidFill>
                  <a:srgbClr val="B04700"/>
                </a:solidFill>
                <a:latin typeface="楷体_GB2312" pitchFamily="49" charset="-122"/>
                <a:ea typeface="楷体_GB2312" pitchFamily="49" charset="-122"/>
                <a:sym typeface="+mn-ea"/>
              </a:rPr>
              <a:t>电压</a:t>
            </a:r>
            <a:r>
              <a:rPr kumimoji="1" lang="en-US" altLang="zh-CN" sz="2800" b="1" i="1">
                <a:solidFill>
                  <a:srgbClr val="B04700"/>
                </a:solidFill>
                <a:latin typeface="Times New Roman" panose="02020603050405020304" pitchFamily="18" charset="0"/>
                <a:ea typeface="楷体_GB2312" pitchFamily="49" charset="-122"/>
                <a:sym typeface="+mn-ea"/>
              </a:rPr>
              <a:t>U</a:t>
            </a:r>
            <a:r>
              <a:rPr kumimoji="1" lang="zh-CN" altLang="en-US" sz="2800" b="1">
                <a:solidFill>
                  <a:srgbClr val="B04700"/>
                </a:solidFill>
                <a:latin typeface="楷体_GB2312" pitchFamily="49" charset="-122"/>
                <a:ea typeface="楷体_GB2312" pitchFamily="49" charset="-122"/>
                <a:sym typeface="+mn-ea"/>
              </a:rPr>
              <a:t>是反映</a:t>
            </a:r>
            <a:r>
              <a:rPr kumimoji="1" lang="zh-CN" altLang="en-US" sz="2800" b="1">
                <a:solidFill>
                  <a:srgbClr val="FF0000"/>
                </a:solidFill>
                <a:effectLst>
                  <a:outerShdw blurRad="38100" dist="38100" dir="2700000" algn="tl">
                    <a:srgbClr val="C0C0C0"/>
                  </a:outerShdw>
                </a:effectLst>
                <a:latin typeface="楷体_GB2312" pitchFamily="49" charset="-122"/>
                <a:ea typeface="楷体_GB2312" pitchFamily="49" charset="-122"/>
                <a:sym typeface="+mn-ea"/>
              </a:rPr>
              <a:t>电场力作功</a:t>
            </a:r>
            <a:r>
              <a:rPr kumimoji="1" lang="zh-CN" altLang="en-US" sz="2800" b="1">
                <a:solidFill>
                  <a:srgbClr val="B04700"/>
                </a:solidFill>
                <a:latin typeface="楷体_GB2312" pitchFamily="49" charset="-122"/>
                <a:ea typeface="楷体_GB2312" pitchFamily="49" charset="-122"/>
                <a:sym typeface="+mn-ea"/>
              </a:rPr>
              <a:t>本领的物理量，是产生电流的根本原因。</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0501"/>
                                        </p:tgtEl>
                                        <p:attrNameLst>
                                          <p:attrName>style.visibility</p:attrName>
                                        </p:attrNameLst>
                                      </p:cBhvr>
                                      <p:to>
                                        <p:strVal val="visible"/>
                                      </p:to>
                                    </p:set>
                                    <p:animEffect transition="in" filter="wipe(left)">
                                      <p:cBhvr>
                                        <p:cTn id="13" dur="2000"/>
                                        <p:tgtEl>
                                          <p:spTgt spid="49050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90515"/>
                                        </p:tgtEl>
                                        <p:attrNameLst>
                                          <p:attrName>style.visibility</p:attrName>
                                        </p:attrNameLst>
                                      </p:cBhvr>
                                      <p:to>
                                        <p:strVal val="visible"/>
                                      </p:to>
                                    </p:set>
                                    <p:animEffect transition="in" filter="wipe(left)">
                                      <p:cBhvr>
                                        <p:cTn id="18" dur="2000"/>
                                        <p:tgtEl>
                                          <p:spTgt spid="490515"/>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90516"/>
                                        </p:tgtEl>
                                        <p:attrNameLst>
                                          <p:attrName>style.visibility</p:attrName>
                                        </p:attrNameLst>
                                      </p:cBhvr>
                                      <p:to>
                                        <p:strVal val="visible"/>
                                      </p:to>
                                    </p:set>
                                    <p:animEffect transition="in" filter="wipe(left)">
                                      <p:cBhvr>
                                        <p:cTn id="22" dur="2000"/>
                                        <p:tgtEl>
                                          <p:spTgt spid="4905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bldLvl="0" animBg="1"/>
      <p:bldP spid="490505" grpId="0" bldLvl="0" animBg="1"/>
      <p:bldP spid="490515" grpId="0" bldLvl="0" animBg="1"/>
      <p:bldP spid="490516" grpId="0" bldLvl="0" animBg="1"/>
      <p:bldP spid="2" grpId="0" bldLvl="0" animBg="1"/>
      <p:bldP spid="3" grpId="0" bldLvl="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Text Box 2"/>
          <p:cNvSpPr txBox="1">
            <a:spLocks noChangeArrowheads="1"/>
          </p:cNvSpPr>
          <p:nvPr/>
        </p:nvSpPr>
        <p:spPr bwMode="auto">
          <a:xfrm>
            <a:off x="1676400" y="228600"/>
            <a:ext cx="5724525" cy="641350"/>
          </a:xfrm>
          <a:prstGeom prst="rect">
            <a:avLst/>
          </a:prstGeom>
          <a:gradFill rotWithShape="1">
            <a:gsLst>
              <a:gs pos="0">
                <a:srgbClr val="66FFFF">
                  <a:alpha val="37000"/>
                </a:srgbClr>
              </a:gs>
              <a:gs pos="100000">
                <a:srgbClr val="66FF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600">
                <a:solidFill>
                  <a:srgbClr val="FF3300"/>
                </a:solidFill>
                <a:effectLst>
                  <a:outerShdw blurRad="38100" dist="38100" dir="2700000" algn="tl">
                    <a:srgbClr val="000000"/>
                  </a:outerShdw>
                </a:effectLst>
                <a:ea typeface="隶书" panose="02010509060101010101" pitchFamily="49" charset="-122"/>
              </a:rPr>
              <a:t>欢迎学习电路基础</a:t>
            </a:r>
            <a:endParaRPr lang="zh-CN" altLang="en-US" sz="3600">
              <a:solidFill>
                <a:srgbClr val="FF3300"/>
              </a:solidFill>
              <a:effectLst>
                <a:outerShdw blurRad="38100" dist="38100" dir="2700000" algn="tl">
                  <a:srgbClr val="000000"/>
                </a:outerShdw>
              </a:effectLst>
              <a:ea typeface="隶书" panose="02010509060101010101" pitchFamily="49" charset="-122"/>
            </a:endParaRPr>
          </a:p>
        </p:txBody>
      </p:sp>
      <p:sp>
        <p:nvSpPr>
          <p:cNvPr id="479235" name="Text Box 3"/>
          <p:cNvSpPr txBox="1">
            <a:spLocks noChangeArrowheads="1"/>
          </p:cNvSpPr>
          <p:nvPr/>
        </p:nvSpPr>
        <p:spPr bwMode="auto">
          <a:xfrm>
            <a:off x="609600" y="914400"/>
            <a:ext cx="8027988" cy="49911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spcBef>
                <a:spcPct val="50000"/>
              </a:spcBef>
            </a:pPr>
            <a:r>
              <a:rPr lang="en-US" altLang="zh-CN" sz="2800">
                <a:solidFill>
                  <a:srgbClr val="003300"/>
                </a:solidFill>
                <a:effectLst>
                  <a:outerShdw blurRad="38100" dist="38100" dir="2700000" algn="tl">
                    <a:srgbClr val="000000"/>
                  </a:outerShdw>
                </a:effectLst>
                <a:ea typeface="隶书" panose="02010509060101010101" pitchFamily="49" charset="-122"/>
              </a:rPr>
              <a:t>        </a:t>
            </a:r>
            <a:r>
              <a:rPr lang="zh-CN" altLang="en-US" sz="2800">
                <a:solidFill>
                  <a:srgbClr val="003300"/>
                </a:solidFill>
                <a:ea typeface="隶书" panose="02010509060101010101" pitchFamily="49" charset="-122"/>
              </a:rPr>
              <a:t>电路基础是通信、信息工程、自动控制、汽车电子等专业的主干技术基础课程。通过本课程的学习可使学生掌握电路的基本理论、基本分析方法和进行电路实验的基本技能，为后续专业课程打下必要的基础。</a:t>
            </a:r>
            <a:endParaRPr lang="zh-CN" altLang="en-US" sz="2800">
              <a:solidFill>
                <a:srgbClr val="003300"/>
              </a:solidFill>
              <a:ea typeface="隶书" panose="02010509060101010101" pitchFamily="49" charset="-122"/>
            </a:endParaRPr>
          </a:p>
          <a:p>
            <a:pPr>
              <a:lnSpc>
                <a:spcPct val="95000"/>
              </a:lnSpc>
              <a:spcBef>
                <a:spcPct val="50000"/>
              </a:spcBef>
            </a:pPr>
            <a:r>
              <a:rPr lang="zh-CN" altLang="en-US" sz="2800">
                <a:solidFill>
                  <a:srgbClr val="003300"/>
                </a:solidFill>
                <a:ea typeface="隶书" panose="02010509060101010101" pitchFamily="49" charset="-122"/>
              </a:rPr>
              <a:t>       电路分析理论体系严谨，内容贴近实际，学生在学习中不仅可学会一种思维方法，而且深入学习能养成科学的学习作风，从而终生受益。</a:t>
            </a:r>
            <a:endParaRPr lang="zh-CN" altLang="en-US" sz="2800">
              <a:solidFill>
                <a:srgbClr val="003300"/>
              </a:solidFill>
              <a:ea typeface="隶书" panose="02010509060101010101" pitchFamily="49" charset="-122"/>
            </a:endParaRPr>
          </a:p>
          <a:p>
            <a:pPr>
              <a:lnSpc>
                <a:spcPct val="95000"/>
              </a:lnSpc>
              <a:spcBef>
                <a:spcPct val="50000"/>
              </a:spcBef>
            </a:pPr>
            <a:r>
              <a:rPr lang="zh-CN" altLang="en-US" sz="2800">
                <a:solidFill>
                  <a:srgbClr val="003300"/>
                </a:solidFill>
                <a:ea typeface="隶书" panose="02010509060101010101" pitchFamily="49" charset="-122"/>
              </a:rPr>
              <a:t>       学习电路基础要求透彻理解其中的诸多重要概念，掌握其基本定理、定律分析电路的方法，并能运用它们分析和解决电路中的一些实际问题。      </a:t>
            </a:r>
            <a:endParaRPr lang="zh-CN" altLang="en-US" sz="2800">
              <a:solidFill>
                <a:srgbClr val="003300"/>
              </a:solidFill>
              <a:ea typeface="隶书" panose="02010509060101010101" pitchFamily="49" charset="-122"/>
            </a:endParaRPr>
          </a:p>
        </p:txBody>
      </p:sp>
      <p:pic>
        <p:nvPicPr>
          <p:cNvPr id="479236" name="Picture 4"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65850"/>
            <a:ext cx="504825" cy="350838"/>
          </a:xfrm>
          <a:prstGeom prst="rect">
            <a:avLst/>
          </a:prstGeom>
          <a:noFill/>
          <a:extLst>
            <a:ext uri="{909E8E84-426E-40DD-AFC4-6F175D3DCCD1}">
              <a14:hiddenFill xmlns:a14="http://schemas.microsoft.com/office/drawing/2010/main">
                <a:solidFill>
                  <a:srgbClr val="FFFFFF"/>
                </a:solidFill>
              </a14:hiddenFill>
            </a:ext>
          </a:extLst>
        </p:spPr>
      </p:pic>
      <p:pic>
        <p:nvPicPr>
          <p:cNvPr id="479237" name="Picture 5"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6585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79238" name="Picture 6"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65850"/>
            <a:ext cx="503237" cy="350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79234"/>
                                        </p:tgtEl>
                                        <p:attrNameLst>
                                          <p:attrName>style.visibility</p:attrName>
                                        </p:attrNameLst>
                                      </p:cBhvr>
                                      <p:to>
                                        <p:strVal val="visible"/>
                                      </p:to>
                                    </p:set>
                                    <p:anim calcmode="lin" valueType="num">
                                      <p:cBhvr>
                                        <p:cTn id="7" dur="2000" fill="hold"/>
                                        <p:tgtEl>
                                          <p:spTgt spid="479234"/>
                                        </p:tgtEl>
                                        <p:attrNameLst>
                                          <p:attrName>ppt_w</p:attrName>
                                        </p:attrNameLst>
                                      </p:cBhvr>
                                      <p:tavLst>
                                        <p:tav tm="0">
                                          <p:val>
                                            <p:fltVal val="0"/>
                                          </p:val>
                                        </p:tav>
                                        <p:tav tm="100000">
                                          <p:val>
                                            <p:strVal val="#ppt_w"/>
                                          </p:val>
                                        </p:tav>
                                      </p:tavLst>
                                    </p:anim>
                                    <p:anim calcmode="lin" valueType="num">
                                      <p:cBhvr>
                                        <p:cTn id="8" dur="2000" fill="hold"/>
                                        <p:tgtEl>
                                          <p:spTgt spid="47923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479235"/>
                                        </p:tgtEl>
                                        <p:attrNameLst>
                                          <p:attrName>style.visibility</p:attrName>
                                        </p:attrNameLst>
                                      </p:cBhvr>
                                      <p:to>
                                        <p:strVal val="visible"/>
                                      </p:to>
                                    </p:set>
                                    <p:anim calcmode="lin" valueType="num">
                                      <p:cBhvr additive="base">
                                        <p:cTn id="12" dur="5000" fill="hold"/>
                                        <p:tgtEl>
                                          <p:spTgt spid="479235"/>
                                        </p:tgtEl>
                                        <p:attrNameLst>
                                          <p:attrName>ppt_x</p:attrName>
                                        </p:attrNameLst>
                                      </p:cBhvr>
                                      <p:tavLst>
                                        <p:tav tm="0">
                                          <p:val>
                                            <p:strVal val="#ppt_x"/>
                                          </p:val>
                                        </p:tav>
                                        <p:tav tm="100000">
                                          <p:val>
                                            <p:strVal val="#ppt_x"/>
                                          </p:val>
                                        </p:tav>
                                      </p:tavLst>
                                    </p:anim>
                                    <p:anim calcmode="lin" valueType="num">
                                      <p:cBhvr additive="base">
                                        <p:cTn id="13" dur="5000" fill="hold"/>
                                        <p:tgtEl>
                                          <p:spTgt spid="479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4" grpId="0" animBg="1"/>
      <p:bldP spid="4792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05" name="Text Box 9"/>
          <p:cNvSpPr txBox="1">
            <a:spLocks noChangeArrowheads="1"/>
          </p:cNvSpPr>
          <p:nvPr/>
        </p:nvSpPr>
        <p:spPr bwMode="auto">
          <a:xfrm>
            <a:off x="2362200" y="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1.2.2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4594" name="Text Box 2" descr="羊皮纸"/>
          <p:cNvSpPr txBox="1">
            <a:spLocks noChangeArrowheads="1"/>
          </p:cNvSpPr>
          <p:nvPr/>
        </p:nvSpPr>
        <p:spPr bwMode="auto">
          <a:xfrm>
            <a:off x="1908175" y="1934845"/>
            <a:ext cx="5410200" cy="519113"/>
          </a:xfrm>
          <a:prstGeom prst="rect">
            <a:avLst/>
          </a:prstGeom>
          <a:blipFill dpi="0" rotWithShape="0">
            <a:blip r:embed="rId1"/>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BD1503"/>
                </a:solidFill>
                <a:latin typeface="隶书" panose="02010509060101010101" pitchFamily="49" charset="-122"/>
                <a:ea typeface="隶书" panose="02010509060101010101" pitchFamily="49" charset="-122"/>
              </a:rPr>
              <a:t>电压的参考方向的三种表示方法</a:t>
            </a:r>
            <a:endParaRPr lang="zh-CN" altLang="en-US" sz="2800" b="1">
              <a:solidFill>
                <a:srgbClr val="BD1503"/>
              </a:solidFill>
              <a:latin typeface="隶书" panose="02010509060101010101" pitchFamily="49" charset="-122"/>
              <a:ea typeface="隶书" panose="02010509060101010101" pitchFamily="49" charset="-122"/>
            </a:endParaRPr>
          </a:p>
        </p:txBody>
      </p:sp>
      <p:sp>
        <p:nvSpPr>
          <p:cNvPr id="494595" name="Text Box 3"/>
          <p:cNvSpPr txBox="1">
            <a:spLocks noChangeArrowheads="1"/>
          </p:cNvSpPr>
          <p:nvPr/>
        </p:nvSpPr>
        <p:spPr bwMode="auto">
          <a:xfrm>
            <a:off x="990600" y="25908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chemeClr val="hlink"/>
                </a:solidFill>
                <a:latin typeface="隶书" panose="02010509060101010101" pitchFamily="49" charset="-122"/>
                <a:ea typeface="隶书" panose="02010509060101010101" pitchFamily="49" charset="-122"/>
              </a:rPr>
              <a:t>1</a:t>
            </a:r>
            <a:r>
              <a:rPr lang="zh-CN" altLang="en-US" sz="2400" b="1">
                <a:solidFill>
                  <a:schemeClr val="hlink"/>
                </a:solidFill>
                <a:latin typeface="隶书" panose="02010509060101010101" pitchFamily="49" charset="-122"/>
                <a:ea typeface="隶书" panose="02010509060101010101" pitchFamily="49" charset="-122"/>
              </a:rPr>
              <a:t>、采用正（</a:t>
            </a:r>
            <a:r>
              <a:rPr lang="en-US" altLang="zh-CN" sz="2400" b="1">
                <a:solidFill>
                  <a:schemeClr val="hlink"/>
                </a:solidFill>
                <a:latin typeface="隶书" panose="02010509060101010101" pitchFamily="49" charset="-122"/>
                <a:ea typeface="隶书" panose="02010509060101010101" pitchFamily="49" charset="-122"/>
              </a:rPr>
              <a:t>+</a:t>
            </a:r>
            <a:r>
              <a:rPr lang="zh-CN" altLang="en-US" sz="2400" b="1">
                <a:solidFill>
                  <a:schemeClr val="hlink"/>
                </a:solidFill>
                <a:latin typeface="隶书" panose="02010509060101010101" pitchFamily="49" charset="-122"/>
                <a:ea typeface="隶书" panose="02010509060101010101" pitchFamily="49" charset="-122"/>
              </a:rPr>
              <a:t>）负（</a:t>
            </a:r>
            <a:r>
              <a:rPr lang="en-US" altLang="zh-CN" sz="2400" b="1">
                <a:solidFill>
                  <a:schemeClr val="hlink"/>
                </a:solidFill>
                <a:latin typeface="隶书" panose="02010509060101010101" pitchFamily="49" charset="-122"/>
                <a:ea typeface="隶书" panose="02010509060101010101" pitchFamily="49" charset="-122"/>
              </a:rPr>
              <a:t>-</a:t>
            </a:r>
            <a:r>
              <a:rPr lang="zh-CN" altLang="en-US" sz="2400" b="1">
                <a:solidFill>
                  <a:schemeClr val="hlink"/>
                </a:solidFill>
                <a:latin typeface="隶书" panose="02010509060101010101" pitchFamily="49" charset="-122"/>
                <a:ea typeface="隶书" panose="02010509060101010101" pitchFamily="49" charset="-122"/>
              </a:rPr>
              <a:t>）极性表示</a:t>
            </a:r>
            <a:endParaRPr lang="zh-CN" altLang="en-US" sz="2400" b="1">
              <a:solidFill>
                <a:schemeClr val="hlink"/>
              </a:solidFill>
              <a:latin typeface="隶书" panose="02010509060101010101" pitchFamily="49" charset="-122"/>
              <a:ea typeface="隶书" panose="02010509060101010101" pitchFamily="49" charset="-122"/>
            </a:endParaRPr>
          </a:p>
        </p:txBody>
      </p:sp>
      <p:sp>
        <p:nvSpPr>
          <p:cNvPr id="494596" name="Text Box 4"/>
          <p:cNvSpPr txBox="1">
            <a:spLocks noChangeArrowheads="1"/>
          </p:cNvSpPr>
          <p:nvPr/>
        </p:nvSpPr>
        <p:spPr bwMode="auto">
          <a:xfrm>
            <a:off x="1066800" y="36576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chemeClr val="hlink"/>
                </a:solidFill>
                <a:latin typeface="隶书" panose="02010509060101010101" pitchFamily="49" charset="-122"/>
                <a:ea typeface="隶书" panose="02010509060101010101" pitchFamily="49" charset="-122"/>
              </a:rPr>
              <a:t>2</a:t>
            </a:r>
            <a:r>
              <a:rPr lang="zh-CN" altLang="en-US" sz="2400" b="1">
                <a:solidFill>
                  <a:schemeClr val="hlink"/>
                </a:solidFill>
                <a:latin typeface="隶书" panose="02010509060101010101" pitchFamily="49" charset="-122"/>
                <a:ea typeface="隶书" panose="02010509060101010101" pitchFamily="49" charset="-122"/>
              </a:rPr>
              <a:t>、采用实线箭头表示</a:t>
            </a:r>
            <a:endParaRPr lang="zh-CN" altLang="en-US" sz="2400" b="1">
              <a:solidFill>
                <a:schemeClr val="hlink"/>
              </a:solidFill>
              <a:latin typeface="隶书" panose="02010509060101010101" pitchFamily="49" charset="-122"/>
              <a:ea typeface="隶书" panose="02010509060101010101" pitchFamily="49" charset="-122"/>
            </a:endParaRPr>
          </a:p>
        </p:txBody>
      </p:sp>
      <p:grpSp>
        <p:nvGrpSpPr>
          <p:cNvPr id="494597" name="Group 5"/>
          <p:cNvGrpSpPr/>
          <p:nvPr/>
        </p:nvGrpSpPr>
        <p:grpSpPr bwMode="auto">
          <a:xfrm>
            <a:off x="5715000" y="3505200"/>
            <a:ext cx="2819400" cy="1281113"/>
            <a:chOff x="3264" y="2304"/>
            <a:chExt cx="1776" cy="807"/>
          </a:xfrm>
        </p:grpSpPr>
        <p:sp>
          <p:nvSpPr>
            <p:cNvPr id="494598" name="Text Box 6"/>
            <p:cNvSpPr txBox="1">
              <a:spLocks noChangeArrowheads="1"/>
            </p:cNvSpPr>
            <p:nvPr/>
          </p:nvSpPr>
          <p:spPr bwMode="auto">
            <a:xfrm>
              <a:off x="3264" y="2304"/>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i="1">
                  <a:solidFill>
                    <a:srgbClr val="BD1503"/>
                  </a:solidFill>
                  <a:latin typeface="隶书" panose="02010509060101010101" pitchFamily="49" charset="-122"/>
                  <a:ea typeface="隶书" panose="02010509060101010101" pitchFamily="49" charset="-122"/>
                </a:rPr>
                <a:t>A</a:t>
              </a:r>
              <a:endParaRPr lang="en-US" altLang="zh-CN" sz="2000" b="1" i="1">
                <a:solidFill>
                  <a:srgbClr val="BD1503"/>
                </a:solidFill>
                <a:latin typeface="隶书" panose="02010509060101010101" pitchFamily="49" charset="-122"/>
                <a:ea typeface="隶书" panose="02010509060101010101" pitchFamily="49" charset="-122"/>
              </a:endParaRPr>
            </a:p>
          </p:txBody>
        </p:sp>
        <p:sp>
          <p:nvSpPr>
            <p:cNvPr id="494599" name="Text Box 7"/>
            <p:cNvSpPr txBox="1">
              <a:spLocks noChangeArrowheads="1"/>
            </p:cNvSpPr>
            <p:nvPr/>
          </p:nvSpPr>
          <p:spPr bwMode="auto">
            <a:xfrm>
              <a:off x="4800" y="2304"/>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i="1">
                  <a:solidFill>
                    <a:srgbClr val="BD1503"/>
                  </a:solidFill>
                  <a:latin typeface="隶书" panose="02010509060101010101" pitchFamily="49" charset="-122"/>
                  <a:ea typeface="隶书" panose="02010509060101010101" pitchFamily="49" charset="-122"/>
                </a:rPr>
                <a:t>B</a:t>
              </a:r>
              <a:endParaRPr lang="en-US" altLang="zh-CN" sz="2000" b="1" i="1">
                <a:solidFill>
                  <a:srgbClr val="BD1503"/>
                </a:solidFill>
                <a:latin typeface="隶书" panose="02010509060101010101" pitchFamily="49" charset="-122"/>
                <a:ea typeface="隶书" panose="02010509060101010101" pitchFamily="49" charset="-122"/>
              </a:endParaRPr>
            </a:p>
          </p:txBody>
        </p:sp>
        <p:grpSp>
          <p:nvGrpSpPr>
            <p:cNvPr id="494600" name="Group 8"/>
            <p:cNvGrpSpPr/>
            <p:nvPr/>
          </p:nvGrpSpPr>
          <p:grpSpPr bwMode="auto">
            <a:xfrm>
              <a:off x="3360" y="2544"/>
              <a:ext cx="1536" cy="567"/>
              <a:chOff x="1344" y="2544"/>
              <a:chExt cx="1536" cy="567"/>
            </a:xfrm>
          </p:grpSpPr>
          <p:grpSp>
            <p:nvGrpSpPr>
              <p:cNvPr id="494601" name="Group 9"/>
              <p:cNvGrpSpPr/>
              <p:nvPr/>
            </p:nvGrpSpPr>
            <p:grpSpPr bwMode="auto">
              <a:xfrm>
                <a:off x="1344" y="2544"/>
                <a:ext cx="1536" cy="240"/>
                <a:chOff x="1392" y="1728"/>
                <a:chExt cx="1536" cy="240"/>
              </a:xfrm>
            </p:grpSpPr>
            <p:sp>
              <p:nvSpPr>
                <p:cNvPr id="494602" name="Rectangle 10"/>
                <p:cNvSpPr>
                  <a:spLocks noChangeArrowheads="1"/>
                </p:cNvSpPr>
                <p:nvPr/>
              </p:nvSpPr>
              <p:spPr bwMode="auto">
                <a:xfrm>
                  <a:off x="1824" y="1728"/>
                  <a:ext cx="672" cy="240"/>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grpSp>
              <p:nvGrpSpPr>
                <p:cNvPr id="494603" name="Group 11"/>
                <p:cNvGrpSpPr/>
                <p:nvPr/>
              </p:nvGrpSpPr>
              <p:grpSpPr bwMode="auto">
                <a:xfrm>
                  <a:off x="1392" y="1824"/>
                  <a:ext cx="432" cy="48"/>
                  <a:chOff x="1392" y="1824"/>
                  <a:chExt cx="432" cy="48"/>
                </a:xfrm>
              </p:grpSpPr>
              <p:sp>
                <p:nvSpPr>
                  <p:cNvPr id="494604" name="Line 12"/>
                  <p:cNvSpPr>
                    <a:spLocks noChangeShapeType="1"/>
                  </p:cNvSpPr>
                  <p:nvPr/>
                </p:nvSpPr>
                <p:spPr bwMode="auto">
                  <a:xfrm>
                    <a:off x="1440" y="1848"/>
                    <a:ext cx="38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94605" name="Oval 13"/>
                  <p:cNvSpPr>
                    <a:spLocks noChangeArrowheads="1"/>
                  </p:cNvSpPr>
                  <p:nvPr/>
                </p:nvSpPr>
                <p:spPr bwMode="auto">
                  <a:xfrm>
                    <a:off x="1392" y="1824"/>
                    <a:ext cx="48" cy="48"/>
                  </a:xfrm>
                  <a:prstGeom prst="ellipse">
                    <a:avLst/>
                  </a:prstGeom>
                  <a:noFill/>
                  <a:ln w="9525" algn="ctr">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grpSp>
              <p:nvGrpSpPr>
                <p:cNvPr id="494606" name="Group 14"/>
                <p:cNvGrpSpPr/>
                <p:nvPr/>
              </p:nvGrpSpPr>
              <p:grpSpPr bwMode="auto">
                <a:xfrm rot="10800000">
                  <a:off x="2496" y="1832"/>
                  <a:ext cx="432" cy="48"/>
                  <a:chOff x="1392" y="1824"/>
                  <a:chExt cx="432" cy="48"/>
                </a:xfrm>
              </p:grpSpPr>
              <p:sp>
                <p:nvSpPr>
                  <p:cNvPr id="494607" name="Line 15"/>
                  <p:cNvSpPr>
                    <a:spLocks noChangeShapeType="1"/>
                  </p:cNvSpPr>
                  <p:nvPr/>
                </p:nvSpPr>
                <p:spPr bwMode="auto">
                  <a:xfrm>
                    <a:off x="1440" y="1848"/>
                    <a:ext cx="38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94608" name="Oval 16"/>
                  <p:cNvSpPr>
                    <a:spLocks noChangeArrowheads="1"/>
                  </p:cNvSpPr>
                  <p:nvPr/>
                </p:nvSpPr>
                <p:spPr bwMode="auto">
                  <a:xfrm>
                    <a:off x="1392" y="1824"/>
                    <a:ext cx="48" cy="48"/>
                  </a:xfrm>
                  <a:prstGeom prst="ellipse">
                    <a:avLst/>
                  </a:prstGeom>
                  <a:noFill/>
                  <a:ln w="9525" algn="ctr">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grpSp>
          <p:sp>
            <p:nvSpPr>
              <p:cNvPr id="494609" name="Line 17"/>
              <p:cNvSpPr>
                <a:spLocks noChangeShapeType="1"/>
              </p:cNvSpPr>
              <p:nvPr/>
            </p:nvSpPr>
            <p:spPr bwMode="auto">
              <a:xfrm>
                <a:off x="1584" y="2928"/>
                <a:ext cx="1104"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94610" name="Text Box 18"/>
              <p:cNvSpPr txBox="1">
                <a:spLocks noChangeArrowheads="1"/>
              </p:cNvSpPr>
              <p:nvPr/>
            </p:nvSpPr>
            <p:spPr bwMode="auto">
              <a:xfrm>
                <a:off x="1968" y="288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BD1503"/>
                    </a:solidFill>
                    <a:latin typeface="隶书" panose="02010509060101010101" pitchFamily="49" charset="-122"/>
                    <a:ea typeface="隶书" panose="02010509060101010101" pitchFamily="49" charset="-122"/>
                  </a:rPr>
                  <a:t>u</a:t>
                </a:r>
                <a:endParaRPr lang="en-US" altLang="zh-CN" b="1">
                  <a:solidFill>
                    <a:srgbClr val="BD1503"/>
                  </a:solidFill>
                  <a:latin typeface="隶书" panose="02010509060101010101" pitchFamily="49" charset="-122"/>
                  <a:ea typeface="隶书" panose="02010509060101010101" pitchFamily="49" charset="-122"/>
                </a:endParaRPr>
              </a:p>
            </p:txBody>
          </p:sp>
        </p:grpSp>
      </p:grpSp>
      <p:sp>
        <p:nvSpPr>
          <p:cNvPr id="494611" name="Text Box 19"/>
          <p:cNvSpPr txBox="1">
            <a:spLocks noChangeArrowheads="1"/>
          </p:cNvSpPr>
          <p:nvPr/>
        </p:nvSpPr>
        <p:spPr bwMode="auto">
          <a:xfrm>
            <a:off x="990600" y="48768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chemeClr val="hlink"/>
                </a:solidFill>
                <a:latin typeface="隶书" panose="02010509060101010101" pitchFamily="49" charset="-122"/>
                <a:ea typeface="隶书" panose="02010509060101010101" pitchFamily="49" charset="-122"/>
              </a:rPr>
              <a:t>3</a:t>
            </a:r>
            <a:r>
              <a:rPr lang="zh-CN" altLang="en-US" sz="2400" b="1">
                <a:solidFill>
                  <a:schemeClr val="hlink"/>
                </a:solidFill>
                <a:latin typeface="隶书" panose="02010509060101010101" pitchFamily="49" charset="-122"/>
                <a:ea typeface="隶书" panose="02010509060101010101" pitchFamily="49" charset="-122"/>
              </a:rPr>
              <a:t>、采用双下标表示</a:t>
            </a:r>
            <a:endParaRPr lang="zh-CN" altLang="en-US" sz="2400" b="1">
              <a:solidFill>
                <a:schemeClr val="hlink"/>
              </a:solidFill>
              <a:latin typeface="隶书" panose="02010509060101010101" pitchFamily="49" charset="-122"/>
              <a:ea typeface="隶书" panose="02010509060101010101" pitchFamily="49" charset="-122"/>
            </a:endParaRPr>
          </a:p>
        </p:txBody>
      </p:sp>
      <p:sp>
        <p:nvSpPr>
          <p:cNvPr id="494612" name="Text Box 20"/>
          <p:cNvSpPr txBox="1">
            <a:spLocks noChangeArrowheads="1"/>
          </p:cNvSpPr>
          <p:nvPr/>
        </p:nvSpPr>
        <p:spPr bwMode="auto">
          <a:xfrm>
            <a:off x="2057400" y="55626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sz="2400" b="1">
              <a:solidFill>
                <a:srgbClr val="BD1503"/>
              </a:solidFill>
              <a:latin typeface="隶书" panose="02010509060101010101" pitchFamily="49" charset="-122"/>
              <a:ea typeface="隶书" panose="02010509060101010101" pitchFamily="49" charset="-122"/>
            </a:endParaRPr>
          </a:p>
        </p:txBody>
      </p:sp>
      <p:sp>
        <p:nvSpPr>
          <p:cNvPr id="494613" name="Text Box 21"/>
          <p:cNvSpPr txBox="1">
            <a:spLocks noChangeArrowheads="1"/>
          </p:cNvSpPr>
          <p:nvPr/>
        </p:nvSpPr>
        <p:spPr bwMode="auto">
          <a:xfrm>
            <a:off x="3886200" y="4953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BD1503"/>
                </a:solidFill>
                <a:latin typeface="隶书" panose="02010509060101010101" pitchFamily="49" charset="-122"/>
                <a:ea typeface="隶书" panose="02010509060101010101" pitchFamily="49" charset="-122"/>
              </a:rPr>
              <a:t>如</a:t>
            </a:r>
            <a:r>
              <a:rPr lang="en-US" altLang="zh-CN" sz="2800" b="1">
                <a:solidFill>
                  <a:srgbClr val="BD1503"/>
                </a:solidFill>
                <a:latin typeface="隶书" panose="02010509060101010101" pitchFamily="49" charset="-122"/>
                <a:ea typeface="隶书" panose="02010509060101010101" pitchFamily="49" charset="-122"/>
              </a:rPr>
              <a:t>u</a:t>
            </a:r>
            <a:r>
              <a:rPr lang="en-US" altLang="zh-CN" sz="2000" b="1" baseline="-25000">
                <a:solidFill>
                  <a:srgbClr val="BD1503"/>
                </a:solidFill>
                <a:latin typeface="隶书" panose="02010509060101010101" pitchFamily="49" charset="-122"/>
                <a:ea typeface="隶书" panose="02010509060101010101" pitchFamily="49" charset="-122"/>
              </a:rPr>
              <a:t>AB</a:t>
            </a:r>
            <a:r>
              <a:rPr lang="zh-CN" altLang="en-US" sz="2400" b="1">
                <a:solidFill>
                  <a:srgbClr val="BD1503"/>
                </a:solidFill>
                <a:latin typeface="隶书" panose="02010509060101010101" pitchFamily="49" charset="-122"/>
                <a:ea typeface="隶书" panose="02010509060101010101" pitchFamily="49" charset="-122"/>
              </a:rPr>
              <a:t>表示电压的参考方向由</a:t>
            </a:r>
            <a:r>
              <a:rPr lang="en-US" altLang="zh-CN" sz="2400" b="1">
                <a:solidFill>
                  <a:srgbClr val="BD1503"/>
                </a:solidFill>
                <a:latin typeface="隶书" panose="02010509060101010101" pitchFamily="49" charset="-122"/>
                <a:ea typeface="隶书" panose="02010509060101010101" pitchFamily="49" charset="-122"/>
              </a:rPr>
              <a:t>A</a:t>
            </a:r>
            <a:r>
              <a:rPr lang="zh-CN" altLang="en-US" sz="2400" b="1">
                <a:solidFill>
                  <a:srgbClr val="BD1503"/>
                </a:solidFill>
                <a:latin typeface="隶书" panose="02010509060101010101" pitchFamily="49" charset="-122"/>
                <a:ea typeface="隶书" panose="02010509060101010101" pitchFamily="49" charset="-122"/>
              </a:rPr>
              <a:t>指向</a:t>
            </a:r>
            <a:r>
              <a:rPr lang="en-US" altLang="zh-CN" sz="2400" b="1">
                <a:solidFill>
                  <a:srgbClr val="BD1503"/>
                </a:solidFill>
                <a:latin typeface="隶书" panose="02010509060101010101" pitchFamily="49" charset="-122"/>
                <a:ea typeface="隶书" panose="02010509060101010101" pitchFamily="49" charset="-122"/>
              </a:rPr>
              <a:t>B</a:t>
            </a:r>
            <a:endParaRPr lang="en-US" altLang="zh-CN" sz="2400" b="1" baseline="-25000">
              <a:solidFill>
                <a:srgbClr val="BD1503"/>
              </a:solidFill>
              <a:latin typeface="隶书" panose="02010509060101010101" pitchFamily="49" charset="-122"/>
              <a:ea typeface="隶书" panose="02010509060101010101" pitchFamily="49" charset="-122"/>
            </a:endParaRPr>
          </a:p>
        </p:txBody>
      </p:sp>
      <p:grpSp>
        <p:nvGrpSpPr>
          <p:cNvPr id="494614" name="Group 22"/>
          <p:cNvGrpSpPr/>
          <p:nvPr/>
        </p:nvGrpSpPr>
        <p:grpSpPr bwMode="auto">
          <a:xfrm>
            <a:off x="5791200" y="2438400"/>
            <a:ext cx="2667000" cy="1006475"/>
            <a:chOff x="3648" y="1536"/>
            <a:chExt cx="1680" cy="634"/>
          </a:xfrm>
        </p:grpSpPr>
        <p:sp>
          <p:nvSpPr>
            <p:cNvPr id="494615" name="Text Box 23"/>
            <p:cNvSpPr txBox="1">
              <a:spLocks noChangeArrowheads="1"/>
            </p:cNvSpPr>
            <p:nvPr/>
          </p:nvSpPr>
          <p:spPr bwMode="auto">
            <a:xfrm>
              <a:off x="3648" y="1536"/>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i="1">
                  <a:solidFill>
                    <a:srgbClr val="BD1503"/>
                  </a:solidFill>
                  <a:latin typeface="隶书" panose="02010509060101010101" pitchFamily="49" charset="-122"/>
                  <a:ea typeface="隶书" panose="02010509060101010101" pitchFamily="49" charset="-122"/>
                </a:rPr>
                <a:t>A</a:t>
              </a:r>
              <a:endParaRPr lang="en-US" altLang="zh-CN" sz="2000" b="1" i="1">
                <a:solidFill>
                  <a:srgbClr val="BD1503"/>
                </a:solidFill>
                <a:latin typeface="隶书" panose="02010509060101010101" pitchFamily="49" charset="-122"/>
                <a:ea typeface="隶书" panose="02010509060101010101" pitchFamily="49" charset="-122"/>
              </a:endParaRPr>
            </a:p>
          </p:txBody>
        </p:sp>
        <p:grpSp>
          <p:nvGrpSpPr>
            <p:cNvPr id="494616" name="Group 24"/>
            <p:cNvGrpSpPr/>
            <p:nvPr/>
          </p:nvGrpSpPr>
          <p:grpSpPr bwMode="auto">
            <a:xfrm>
              <a:off x="3648" y="1536"/>
              <a:ext cx="1680" cy="634"/>
              <a:chOff x="3264" y="1536"/>
              <a:chExt cx="1680" cy="634"/>
            </a:xfrm>
          </p:grpSpPr>
          <p:grpSp>
            <p:nvGrpSpPr>
              <p:cNvPr id="494617" name="Group 25"/>
              <p:cNvGrpSpPr/>
              <p:nvPr/>
            </p:nvGrpSpPr>
            <p:grpSpPr bwMode="auto">
              <a:xfrm>
                <a:off x="3264" y="1680"/>
                <a:ext cx="1536" cy="240"/>
                <a:chOff x="1392" y="1728"/>
                <a:chExt cx="1536" cy="240"/>
              </a:xfrm>
            </p:grpSpPr>
            <p:sp>
              <p:nvSpPr>
                <p:cNvPr id="494618" name="Rectangle 26"/>
                <p:cNvSpPr>
                  <a:spLocks noChangeArrowheads="1"/>
                </p:cNvSpPr>
                <p:nvPr/>
              </p:nvSpPr>
              <p:spPr bwMode="auto">
                <a:xfrm>
                  <a:off x="1824" y="1728"/>
                  <a:ext cx="672" cy="240"/>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grpSp>
              <p:nvGrpSpPr>
                <p:cNvPr id="494619" name="Group 27"/>
                <p:cNvGrpSpPr/>
                <p:nvPr/>
              </p:nvGrpSpPr>
              <p:grpSpPr bwMode="auto">
                <a:xfrm>
                  <a:off x="1392" y="1824"/>
                  <a:ext cx="432" cy="48"/>
                  <a:chOff x="1392" y="1824"/>
                  <a:chExt cx="432" cy="48"/>
                </a:xfrm>
              </p:grpSpPr>
              <p:sp>
                <p:nvSpPr>
                  <p:cNvPr id="494620" name="Line 28"/>
                  <p:cNvSpPr>
                    <a:spLocks noChangeShapeType="1"/>
                  </p:cNvSpPr>
                  <p:nvPr/>
                </p:nvSpPr>
                <p:spPr bwMode="auto">
                  <a:xfrm>
                    <a:off x="1440" y="1848"/>
                    <a:ext cx="38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94621" name="Oval 29"/>
                  <p:cNvSpPr>
                    <a:spLocks noChangeArrowheads="1"/>
                  </p:cNvSpPr>
                  <p:nvPr/>
                </p:nvSpPr>
                <p:spPr bwMode="auto">
                  <a:xfrm>
                    <a:off x="1392" y="1824"/>
                    <a:ext cx="48" cy="48"/>
                  </a:xfrm>
                  <a:prstGeom prst="ellipse">
                    <a:avLst/>
                  </a:prstGeom>
                  <a:noFill/>
                  <a:ln w="9525" algn="ctr">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grpSp>
              <p:nvGrpSpPr>
                <p:cNvPr id="494622" name="Group 30"/>
                <p:cNvGrpSpPr/>
                <p:nvPr/>
              </p:nvGrpSpPr>
              <p:grpSpPr bwMode="auto">
                <a:xfrm rot="10800000">
                  <a:off x="2496" y="1832"/>
                  <a:ext cx="432" cy="48"/>
                  <a:chOff x="1392" y="1824"/>
                  <a:chExt cx="432" cy="48"/>
                </a:xfrm>
              </p:grpSpPr>
              <p:sp>
                <p:nvSpPr>
                  <p:cNvPr id="494623" name="Line 31"/>
                  <p:cNvSpPr>
                    <a:spLocks noChangeShapeType="1"/>
                  </p:cNvSpPr>
                  <p:nvPr/>
                </p:nvSpPr>
                <p:spPr bwMode="auto">
                  <a:xfrm>
                    <a:off x="1440" y="1848"/>
                    <a:ext cx="38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94624" name="Oval 32"/>
                  <p:cNvSpPr>
                    <a:spLocks noChangeArrowheads="1"/>
                  </p:cNvSpPr>
                  <p:nvPr/>
                </p:nvSpPr>
                <p:spPr bwMode="auto">
                  <a:xfrm>
                    <a:off x="1392" y="1824"/>
                    <a:ext cx="48" cy="48"/>
                  </a:xfrm>
                  <a:prstGeom prst="ellipse">
                    <a:avLst/>
                  </a:prstGeom>
                  <a:noFill/>
                  <a:ln w="9525" algn="ctr">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grpSp>
          <p:sp>
            <p:nvSpPr>
              <p:cNvPr id="494625" name="Text Box 33"/>
              <p:cNvSpPr txBox="1">
                <a:spLocks noChangeArrowheads="1"/>
              </p:cNvSpPr>
              <p:nvPr/>
            </p:nvSpPr>
            <p:spPr bwMode="auto">
              <a:xfrm>
                <a:off x="4704" y="1536"/>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i="1">
                    <a:solidFill>
                      <a:srgbClr val="BD1503"/>
                    </a:solidFill>
                    <a:latin typeface="隶书" panose="02010509060101010101" pitchFamily="49" charset="-122"/>
                    <a:ea typeface="隶书" panose="02010509060101010101" pitchFamily="49" charset="-122"/>
                  </a:rPr>
                  <a:t>B</a:t>
                </a:r>
                <a:endParaRPr lang="en-US" altLang="zh-CN" sz="2000" b="1" i="1">
                  <a:solidFill>
                    <a:srgbClr val="BD1503"/>
                  </a:solidFill>
                  <a:latin typeface="隶书" panose="02010509060101010101" pitchFamily="49" charset="-122"/>
                  <a:ea typeface="隶书" panose="02010509060101010101" pitchFamily="49" charset="-122"/>
                </a:endParaRPr>
              </a:p>
            </p:txBody>
          </p:sp>
          <p:sp>
            <p:nvSpPr>
              <p:cNvPr id="494626" name="Text Box 34"/>
              <p:cNvSpPr txBox="1">
                <a:spLocks noChangeArrowheads="1"/>
              </p:cNvSpPr>
              <p:nvPr/>
            </p:nvSpPr>
            <p:spPr bwMode="auto">
              <a:xfrm>
                <a:off x="3552" y="1920"/>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rgbClr val="BD1503"/>
                    </a:solidFill>
                    <a:latin typeface="隶书" panose="02010509060101010101" pitchFamily="49" charset="-122"/>
                    <a:ea typeface="隶书" panose="02010509060101010101" pitchFamily="49" charset="-122"/>
                  </a:rPr>
                  <a:t>+    u   -</a:t>
                </a:r>
                <a:endParaRPr lang="en-US" altLang="zh-CN" sz="2000" b="1">
                  <a:solidFill>
                    <a:srgbClr val="BD1503"/>
                  </a:solidFill>
                  <a:latin typeface="隶书" panose="02010509060101010101" pitchFamily="49" charset="-122"/>
                  <a:ea typeface="隶书" panose="02010509060101010101" pitchFamily="49" charset="-122"/>
                </a:endParaRPr>
              </a:p>
            </p:txBody>
          </p:sp>
        </p:grpSp>
      </p:grpSp>
      <p:sp>
        <p:nvSpPr>
          <p:cNvPr id="494627" name="Rectangle 35"/>
          <p:cNvSpPr>
            <a:spLocks noChangeArrowheads="1"/>
          </p:cNvSpPr>
          <p:nvPr/>
        </p:nvSpPr>
        <p:spPr bwMode="auto">
          <a:xfrm>
            <a:off x="990600" y="5445125"/>
            <a:ext cx="7848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Monotype Sorts" pitchFamily="2" charset="2"/>
              <a:buNone/>
            </a:pPr>
            <a:r>
              <a:rPr kumimoji="1" lang="zh-CN" altLang="en-US" sz="2400" b="1">
                <a:solidFill>
                  <a:srgbClr val="CC6600"/>
                </a:solidFill>
                <a:effectLst>
                  <a:outerShdw blurRad="38100" dist="38100" dir="2700000" algn="tl">
                    <a:srgbClr val="C0C0C0"/>
                  </a:outerShdw>
                </a:effectLst>
                <a:latin typeface="隶书" panose="02010509060101010101" pitchFamily="49" charset="-122"/>
                <a:ea typeface="隶书" panose="02010509060101010101" pitchFamily="49" charset="-122"/>
              </a:rPr>
              <a:t>必须指定电压参考方向，这样电压的正值或负值才有意义。</a:t>
            </a:r>
            <a:endParaRPr kumimoji="1" lang="zh-CN" altLang="en-US" sz="2400" b="1">
              <a:solidFill>
                <a:srgbClr val="CC6600"/>
              </a:solidFill>
              <a:effectLst>
                <a:outerShdw blurRad="38100" dist="38100" dir="2700000" algn="tl">
                  <a:srgbClr val="C0C0C0"/>
                </a:outerShdw>
              </a:effectLst>
              <a:latin typeface="隶书" panose="02010509060101010101" pitchFamily="49" charset="-122"/>
              <a:ea typeface="隶书" panose="02010509060101010101" pitchFamily="49" charset="-122"/>
            </a:endParaRPr>
          </a:p>
        </p:txBody>
      </p:sp>
      <p:sp>
        <p:nvSpPr>
          <p:cNvPr id="494628" name="Rectangle 36"/>
          <p:cNvSpPr>
            <a:spLocks noChangeArrowheads="1"/>
          </p:cNvSpPr>
          <p:nvPr/>
        </p:nvSpPr>
        <p:spPr bwMode="auto">
          <a:xfrm>
            <a:off x="395605" y="504825"/>
            <a:ext cx="8208963" cy="47815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kumimoji="1" lang="en-US" altLang="zh-CN" sz="2800" b="1">
                <a:solidFill>
                  <a:srgbClr val="009200"/>
                </a:solidFill>
                <a:effectLst>
                  <a:outerShdw blurRad="38100" dist="38100" dir="2700000" algn="tl">
                    <a:srgbClr val="000000"/>
                  </a:outerShdw>
                </a:effectLst>
                <a:ea typeface="隶书" panose="02010509060101010101" pitchFamily="49" charset="-122"/>
              </a:rPr>
              <a:t> </a:t>
            </a:r>
            <a:r>
              <a:rPr kumimoji="1" lang="en-US" sz="2800" b="1">
                <a:solidFill>
                  <a:srgbClr val="009200"/>
                </a:solidFill>
                <a:effectLst>
                  <a:outerShdw blurRad="38100" dist="38100" dir="2700000" algn="tl">
                    <a:srgbClr val="000000"/>
                  </a:outerShdw>
                </a:effectLst>
                <a:ea typeface="隶书" panose="02010509060101010101" pitchFamily="49" charset="-122"/>
              </a:rPr>
              <a:t>4</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 电压的方向：</a:t>
            </a:r>
            <a:r>
              <a:rPr kumimoji="1" lang="zh-CN" altLang="en-US" sz="2800" b="1">
                <a:solidFill>
                  <a:srgbClr val="009200"/>
                </a:solidFill>
                <a:effectLst>
                  <a:outerShdw blurRad="38100" dist="38100" dir="2700000" algn="tl">
                    <a:srgbClr val="000000"/>
                  </a:outerShdw>
                </a:effectLst>
                <a:ea typeface="隶书" panose="02010509060101010101" pitchFamily="49" charset="-122"/>
              </a:rPr>
              <a:t>标量。</a:t>
            </a:r>
            <a:endParaRPr kumimoji="1" lang="zh-CN" altLang="en-US" sz="2800" b="1">
              <a:solidFill>
                <a:srgbClr val="009200"/>
              </a:solidFill>
              <a:effectLst>
                <a:outerShdw blurRad="38100" dist="38100" dir="2700000" algn="tl">
                  <a:srgbClr val="000000"/>
                </a:outerShdw>
              </a:effectLst>
              <a:ea typeface="隶书" panose="02010509060101010101" pitchFamily="49" charset="-122"/>
            </a:endParaRPr>
          </a:p>
        </p:txBody>
      </p:sp>
      <p:sp>
        <p:nvSpPr>
          <p:cNvPr id="494629" name="Text Box 37"/>
          <p:cNvSpPr txBox="1">
            <a:spLocks noChangeArrowheads="1"/>
          </p:cNvSpPr>
          <p:nvPr/>
        </p:nvSpPr>
        <p:spPr bwMode="auto">
          <a:xfrm>
            <a:off x="323850" y="836295"/>
            <a:ext cx="8742680" cy="119888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Monotype Sorts" pitchFamily="2" charset="2"/>
              <a:buNone/>
            </a:pPr>
            <a:r>
              <a:rPr kumimoji="1" lang="en-US" altLang="zh-CN" sz="2400" b="1">
                <a:solidFill>
                  <a:srgbClr val="0000FF"/>
                </a:solidFill>
                <a:effectLst>
                  <a:outerShdw blurRad="38100" dist="38100" dir="2700000" algn="tl">
                    <a:srgbClr val="000000"/>
                  </a:outerShdw>
                </a:effectLst>
                <a:latin typeface="Times New Roman" panose="02020603050405020304" pitchFamily="18" charset="0"/>
              </a:rPr>
              <a:t>   </a:t>
            </a:r>
            <a:r>
              <a:rPr kumimoji="1" lang="en-US" altLang="zh-CN" sz="2400" b="1">
                <a:solidFill>
                  <a:srgbClr val="CC6600"/>
                </a:solidFill>
                <a:effectLst>
                  <a:outerShdw blurRad="38100" dist="38100" dir="2700000" algn="tl">
                    <a:srgbClr val="000000"/>
                  </a:outerShdw>
                </a:effectLst>
                <a:latin typeface="Times New Roman" panose="02020603050405020304" pitchFamily="18" charset="0"/>
              </a:rPr>
              <a:t>1</a:t>
            </a:r>
            <a:r>
              <a:rPr kumimoji="1" lang="zh-CN" altLang="en-US" sz="2400" b="1">
                <a:solidFill>
                  <a:srgbClr val="CC6600"/>
                </a:solidFill>
                <a:effectLst>
                  <a:outerShdw blurRad="38100" dist="38100" dir="2700000" algn="tl">
                    <a:srgbClr val="000000"/>
                  </a:outerShdw>
                </a:effectLst>
                <a:latin typeface="Times New Roman" panose="02020603050405020304" pitchFamily="18" charset="0"/>
              </a:rPr>
              <a:t>）实际正方向：</a:t>
            </a:r>
            <a:r>
              <a:rPr kumimoji="1" lang="zh-CN" altLang="en-US" sz="2400" b="1">
                <a:solidFill>
                  <a:srgbClr val="2F7357"/>
                </a:solidFill>
                <a:effectLst>
                  <a:outerShdw blurRad="38100" dist="38100" dir="2700000" algn="tl">
                    <a:srgbClr val="000000"/>
                  </a:outerShdw>
                </a:effectLst>
                <a:latin typeface="Times New Roman" panose="02020603050405020304" pitchFamily="18" charset="0"/>
              </a:rPr>
              <a:t>规定为从高电位指向低电位；或电源正极指向电源负极。</a:t>
            </a:r>
            <a:endParaRPr kumimoji="1" lang="zh-CN" altLang="en-US" sz="2400" b="1">
              <a:solidFill>
                <a:srgbClr val="2F7357"/>
              </a:solidFill>
              <a:effectLst>
                <a:outerShdw blurRad="38100" dist="38100" dir="2700000" algn="tl">
                  <a:srgbClr val="000000"/>
                </a:outerShdw>
              </a:effectLst>
              <a:latin typeface="Times New Roman" panose="02020603050405020304" pitchFamily="18" charset="0"/>
            </a:endParaRPr>
          </a:p>
          <a:p>
            <a:pPr>
              <a:buFont typeface="Monotype Sorts" pitchFamily="2" charset="2"/>
              <a:buNone/>
            </a:pPr>
            <a:r>
              <a:rPr kumimoji="1" lang="zh-CN" altLang="en-US" sz="2400" b="1">
                <a:solidFill>
                  <a:srgbClr val="CC6600"/>
                </a:solidFill>
                <a:effectLst>
                  <a:outerShdw blurRad="38100" dist="38100" dir="2700000" algn="tl">
                    <a:srgbClr val="000000"/>
                  </a:outerShdw>
                </a:effectLst>
                <a:latin typeface="Times New Roman" panose="02020603050405020304" pitchFamily="18" charset="0"/>
              </a:rPr>
              <a:t>   </a:t>
            </a:r>
            <a:r>
              <a:rPr kumimoji="1" lang="en-US" altLang="zh-CN" sz="2400" b="1">
                <a:solidFill>
                  <a:srgbClr val="CC6600"/>
                </a:solidFill>
                <a:effectLst>
                  <a:outerShdw blurRad="38100" dist="38100" dir="2700000" algn="tl">
                    <a:srgbClr val="000000"/>
                  </a:outerShdw>
                </a:effectLst>
                <a:latin typeface="Times New Roman" panose="02020603050405020304" pitchFamily="18" charset="0"/>
              </a:rPr>
              <a:t>2</a:t>
            </a:r>
            <a:r>
              <a:rPr kumimoji="1" lang="zh-CN" altLang="en-US" sz="2400" b="1">
                <a:solidFill>
                  <a:srgbClr val="CC6600"/>
                </a:solidFill>
                <a:effectLst>
                  <a:outerShdw blurRad="38100" dist="38100" dir="2700000" algn="tl">
                    <a:srgbClr val="000000"/>
                  </a:outerShdw>
                </a:effectLst>
                <a:latin typeface="Times New Roman" panose="02020603050405020304" pitchFamily="18" charset="0"/>
              </a:rPr>
              <a:t>）参考正方向：</a:t>
            </a:r>
            <a:r>
              <a:rPr kumimoji="1" lang="zh-CN" altLang="en-US" sz="2400" b="1">
                <a:solidFill>
                  <a:srgbClr val="2F7357"/>
                </a:solidFill>
                <a:effectLst>
                  <a:outerShdw blurRad="38100" dist="38100" dir="2700000" algn="tl">
                    <a:srgbClr val="000000"/>
                  </a:outerShdw>
                </a:effectLst>
                <a:latin typeface="Times New Roman" panose="02020603050405020304" pitchFamily="18" charset="0"/>
              </a:rPr>
              <a:t>任意假定的方向。</a:t>
            </a:r>
            <a:endParaRPr kumimoji="1" lang="zh-CN" altLang="en-US" sz="2400" b="1">
              <a:solidFill>
                <a:srgbClr val="2F7357"/>
              </a:solidFill>
              <a:effectLst>
                <a:outerShdw blurRad="38100" dist="38100" dir="2700000" algn="tl">
                  <a:srgbClr val="000000"/>
                </a:outerShdw>
              </a:effectLst>
              <a:latin typeface="Times New Roman" panose="02020603050405020304" pitchFamily="18" charset="0"/>
            </a:endParaRPr>
          </a:p>
        </p:txBody>
      </p:sp>
      <p:pic>
        <p:nvPicPr>
          <p:cNvPr id="494630" name="Picture 38" descr="01">
            <a:hlinkClick r:id="" action="ppaction://hlinkshowjump?jump=lastslideviewed"/>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50716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4631" name="Picture 39" descr="001">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481763"/>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94632" name="Picture 40" descr="002">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50716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83895" y="5945505"/>
            <a:ext cx="8674100" cy="521970"/>
          </a:xfrm>
          <a:prstGeom prst="rect">
            <a:avLst/>
          </a:prstGeom>
          <a:noFill/>
        </p:spPr>
        <p:txBody>
          <a:bodyPr wrap="square" rtlCol="0">
            <a:spAutoFit/>
          </a:bodyPr>
          <a:p>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5</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、电压与电流的关系。</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94628"/>
                                        </p:tgtEl>
                                        <p:attrNameLst>
                                          <p:attrName>style.visibility</p:attrName>
                                        </p:attrNameLst>
                                      </p:cBhvr>
                                      <p:to>
                                        <p:strVal val="visible"/>
                                      </p:to>
                                    </p:set>
                                    <p:animEffect transition="in" filter="blinds(horizontal)">
                                      <p:cBhvr>
                                        <p:cTn id="13" dur="500"/>
                                        <p:tgtEl>
                                          <p:spTgt spid="4946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94629"/>
                                        </p:tgtEl>
                                        <p:attrNameLst>
                                          <p:attrName>style.visibility</p:attrName>
                                        </p:attrNameLst>
                                      </p:cBhvr>
                                      <p:to>
                                        <p:strVal val="visible"/>
                                      </p:to>
                                    </p:set>
                                    <p:anim calcmode="lin" valueType="num">
                                      <p:cBhvr additive="base">
                                        <p:cTn id="18" dur="500" fill="hold"/>
                                        <p:tgtEl>
                                          <p:spTgt spid="494629"/>
                                        </p:tgtEl>
                                        <p:attrNameLst>
                                          <p:attrName>ppt_x</p:attrName>
                                        </p:attrNameLst>
                                      </p:cBhvr>
                                      <p:tavLst>
                                        <p:tav tm="0">
                                          <p:val>
                                            <p:strVal val="0-#ppt_w/2"/>
                                          </p:val>
                                        </p:tav>
                                        <p:tav tm="100000">
                                          <p:val>
                                            <p:strVal val="#ppt_x"/>
                                          </p:val>
                                        </p:tav>
                                      </p:tavLst>
                                    </p:anim>
                                    <p:anim calcmode="lin" valueType="num">
                                      <p:cBhvr additive="base">
                                        <p:cTn id="19" dur="500" fill="hold"/>
                                        <p:tgtEl>
                                          <p:spTgt spid="49462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94594"/>
                                        </p:tgtEl>
                                        <p:attrNameLst>
                                          <p:attrName>style.visibility</p:attrName>
                                        </p:attrNameLst>
                                      </p:cBhvr>
                                      <p:to>
                                        <p:strVal val="visible"/>
                                      </p:to>
                                    </p:set>
                                    <p:animEffect transition="in" filter="checkerboard(across)">
                                      <p:cBhvr>
                                        <p:cTn id="24" dur="500"/>
                                        <p:tgtEl>
                                          <p:spTgt spid="49459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94595"/>
                                        </p:tgtEl>
                                        <p:attrNameLst>
                                          <p:attrName>style.visibility</p:attrName>
                                        </p:attrNameLst>
                                      </p:cBhvr>
                                      <p:to>
                                        <p:strVal val="visible"/>
                                      </p:to>
                                    </p:set>
                                    <p:animEffect transition="in" filter="blinds(horizontal)">
                                      <p:cBhvr>
                                        <p:cTn id="29" dur="500"/>
                                        <p:tgtEl>
                                          <p:spTgt spid="494595"/>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nodeType="clickEffect">
                                  <p:stCondLst>
                                    <p:cond delay="0"/>
                                  </p:stCondLst>
                                  <p:childTnLst>
                                    <p:set>
                                      <p:cBhvr>
                                        <p:cTn id="33" dur="1" fill="hold">
                                          <p:stCondLst>
                                            <p:cond delay="0"/>
                                          </p:stCondLst>
                                        </p:cTn>
                                        <p:tgtEl>
                                          <p:spTgt spid="494614"/>
                                        </p:tgtEl>
                                        <p:attrNameLst>
                                          <p:attrName>style.visibility</p:attrName>
                                        </p:attrNameLst>
                                      </p:cBhvr>
                                      <p:to>
                                        <p:strVal val="visible"/>
                                      </p:to>
                                    </p:set>
                                    <p:anim calcmode="lin" valueType="num">
                                      <p:cBhvr>
                                        <p:cTn id="34" dur="1000" fill="hold"/>
                                        <p:tgtEl>
                                          <p:spTgt spid="494614"/>
                                        </p:tgtEl>
                                        <p:attrNameLst>
                                          <p:attrName>ppt_w</p:attrName>
                                        </p:attrNameLst>
                                      </p:cBhvr>
                                      <p:tavLst>
                                        <p:tav tm="0">
                                          <p:val>
                                            <p:fltVal val="0"/>
                                          </p:val>
                                        </p:tav>
                                        <p:tav tm="100000">
                                          <p:val>
                                            <p:strVal val="#ppt_w"/>
                                          </p:val>
                                        </p:tav>
                                      </p:tavLst>
                                    </p:anim>
                                    <p:anim calcmode="lin" valueType="num">
                                      <p:cBhvr>
                                        <p:cTn id="35" dur="1000" fill="hold"/>
                                        <p:tgtEl>
                                          <p:spTgt spid="494614"/>
                                        </p:tgtEl>
                                        <p:attrNameLst>
                                          <p:attrName>ppt_h</p:attrName>
                                        </p:attrNameLst>
                                      </p:cBhvr>
                                      <p:tavLst>
                                        <p:tav tm="0">
                                          <p:val>
                                            <p:fltVal val="0"/>
                                          </p:val>
                                        </p:tav>
                                        <p:tav tm="100000">
                                          <p:val>
                                            <p:strVal val="#ppt_h"/>
                                          </p:val>
                                        </p:tav>
                                      </p:tavLst>
                                    </p:anim>
                                    <p:anim calcmode="lin" valueType="num">
                                      <p:cBhvr>
                                        <p:cTn id="36" dur="1000" fill="hold"/>
                                        <p:tgtEl>
                                          <p:spTgt spid="494614"/>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946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494596"/>
                                        </p:tgtEl>
                                        <p:attrNameLst>
                                          <p:attrName>style.visibility</p:attrName>
                                        </p:attrNameLst>
                                      </p:cBhvr>
                                      <p:to>
                                        <p:strVal val="visible"/>
                                      </p:to>
                                    </p:set>
                                    <p:anim calcmode="discrete" valueType="clr">
                                      <p:cBhvr override="childStyle">
                                        <p:cTn id="42" dur="1000"/>
                                        <p:tgtEl>
                                          <p:spTgt spid="494596"/>
                                        </p:tgtEl>
                                        <p:attrNameLst>
                                          <p:attrName>style.color</p:attrName>
                                        </p:attrNameLst>
                                      </p:cBhvr>
                                      <p:tavLst>
                                        <p:tav tm="0">
                                          <p:val>
                                            <p:clrVal>
                                              <a:schemeClr val="accent2"/>
                                            </p:clrVal>
                                          </p:val>
                                        </p:tav>
                                        <p:tav tm="50000">
                                          <p:val>
                                            <p:clrVal>
                                              <a:schemeClr val="hlink"/>
                                            </p:clrVal>
                                          </p:val>
                                        </p:tav>
                                      </p:tavLst>
                                    </p:anim>
                                    <p:anim calcmode="discrete" valueType="clr">
                                      <p:cBhvr>
                                        <p:cTn id="43" dur="1000"/>
                                        <p:tgtEl>
                                          <p:spTgt spid="494596"/>
                                        </p:tgtEl>
                                        <p:attrNameLst>
                                          <p:attrName>fillcolor</p:attrName>
                                        </p:attrNameLst>
                                      </p:cBhvr>
                                      <p:tavLst>
                                        <p:tav tm="0">
                                          <p:val>
                                            <p:clrVal>
                                              <a:schemeClr val="accent2"/>
                                            </p:clrVal>
                                          </p:val>
                                        </p:tav>
                                        <p:tav tm="50000">
                                          <p:val>
                                            <p:clrVal>
                                              <a:schemeClr val="hlink"/>
                                            </p:clrVal>
                                          </p:val>
                                        </p:tav>
                                      </p:tavLst>
                                    </p:anim>
                                    <p:set>
                                      <p:cBhvr>
                                        <p:cTn id="44" dur="1000"/>
                                        <p:tgtEl>
                                          <p:spTgt spid="494596"/>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494597"/>
                                        </p:tgtEl>
                                        <p:attrNameLst>
                                          <p:attrName>style.visibility</p:attrName>
                                        </p:attrNameLst>
                                      </p:cBhvr>
                                      <p:to>
                                        <p:strVal val="visible"/>
                                      </p:to>
                                    </p:set>
                                    <p:animEffect transition="in" filter="wedge">
                                      <p:cBhvr>
                                        <p:cTn id="49" dur="2000"/>
                                        <p:tgtEl>
                                          <p:spTgt spid="494597"/>
                                        </p:tgtEl>
                                      </p:cBhvr>
                                    </p:animEffect>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494611"/>
                                        </p:tgtEl>
                                        <p:attrNameLst>
                                          <p:attrName>style.visibility</p:attrName>
                                        </p:attrNameLst>
                                      </p:cBhvr>
                                      <p:to>
                                        <p:strVal val="visible"/>
                                      </p:to>
                                    </p:set>
                                    <p:anim to="" calcmode="lin" valueType="num">
                                      <p:cBhvr>
                                        <p:cTn id="54" dur="1" fill="hold"/>
                                        <p:tgtEl>
                                          <p:spTgt spid="494611"/>
                                        </p:tgtEl>
                                      </p:cBhvr>
                                    </p:anim>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494613"/>
                                        </p:tgtEl>
                                        <p:attrNameLst>
                                          <p:attrName>style.visibility</p:attrName>
                                        </p:attrNameLst>
                                      </p:cBhvr>
                                      <p:to>
                                        <p:strVal val="visible"/>
                                      </p:to>
                                    </p:set>
                                    <p:anim calcmode="discrete" valueType="clr">
                                      <p:cBhvr override="childStyle">
                                        <p:cTn id="59" dur="80"/>
                                        <p:tgtEl>
                                          <p:spTgt spid="49461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494613"/>
                                        </p:tgtEl>
                                        <p:attrNameLst>
                                          <p:attrName>fillcolor</p:attrName>
                                        </p:attrNameLst>
                                      </p:cBhvr>
                                      <p:tavLst>
                                        <p:tav tm="0">
                                          <p:val>
                                            <p:clrVal>
                                              <a:schemeClr val="accent2"/>
                                            </p:clrVal>
                                          </p:val>
                                        </p:tav>
                                        <p:tav tm="50000">
                                          <p:val>
                                            <p:clrVal>
                                              <a:schemeClr val="hlink"/>
                                            </p:clrVal>
                                          </p:val>
                                        </p:tav>
                                      </p:tavLst>
                                    </p:anim>
                                    <p:set>
                                      <p:cBhvr>
                                        <p:cTn id="61" dur="80"/>
                                        <p:tgtEl>
                                          <p:spTgt spid="494613"/>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494627"/>
                                        </p:tgtEl>
                                        <p:attrNameLst>
                                          <p:attrName>style.visibility</p:attrName>
                                        </p:attrNameLst>
                                      </p:cBhvr>
                                      <p:to>
                                        <p:strVal val="visible"/>
                                      </p:to>
                                    </p:set>
                                    <p:anim calcmode="discrete" valueType="clr">
                                      <p:cBhvr override="childStyle">
                                        <p:cTn id="66" dur="80"/>
                                        <p:tgtEl>
                                          <p:spTgt spid="494627"/>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494627"/>
                                        </p:tgtEl>
                                        <p:attrNameLst>
                                          <p:attrName>fillcolor</p:attrName>
                                        </p:attrNameLst>
                                      </p:cBhvr>
                                      <p:tavLst>
                                        <p:tav tm="0">
                                          <p:val>
                                            <p:clrVal>
                                              <a:schemeClr val="accent2"/>
                                            </p:clrVal>
                                          </p:val>
                                        </p:tav>
                                        <p:tav tm="50000">
                                          <p:val>
                                            <p:clrVal>
                                              <a:schemeClr val="hlink"/>
                                            </p:clrVal>
                                          </p:val>
                                        </p:tav>
                                      </p:tavLst>
                                    </p:anim>
                                    <p:set>
                                      <p:cBhvr>
                                        <p:cTn id="68" dur="80"/>
                                        <p:tgtEl>
                                          <p:spTgt spid="494627"/>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3" presetClass="entr" presetSubtype="16"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plus(in)">
                                      <p:cBhvr>
                                        <p:cTn id="7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4" grpId="0" bldLvl="0" animBg="1"/>
      <p:bldP spid="494595" grpId="0" bldLvl="0" animBg="1"/>
      <p:bldP spid="494596" grpId="0"/>
      <p:bldP spid="494611" grpId="0" bldLvl="0" animBg="1"/>
      <p:bldP spid="494613" grpId="0"/>
      <p:bldP spid="494627" grpId="0"/>
      <p:bldP spid="494628" grpId="0" bldLvl="0" animBg="1"/>
      <p:bldP spid="494629" grpId="0" bldLvl="0" animBg="1"/>
      <p:bldP spid="490505" grpId="0" bldLvl="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5" name="Text Box 9"/>
          <p:cNvSpPr txBox="1">
            <a:spLocks noChangeArrowheads="1"/>
          </p:cNvSpPr>
          <p:nvPr/>
        </p:nvSpPr>
        <p:spPr bwMode="auto">
          <a:xfrm>
            <a:off x="2268220" y="-27305"/>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1.2.3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电位</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Text Box 19"/>
          <p:cNvSpPr txBox="1">
            <a:spLocks noChangeArrowheads="1"/>
          </p:cNvSpPr>
          <p:nvPr/>
        </p:nvSpPr>
        <p:spPr bwMode="auto">
          <a:xfrm>
            <a:off x="971550" y="1124585"/>
            <a:ext cx="7453313" cy="1599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l">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电位的</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定义：</a:t>
            </a:r>
            <a:endPar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a:p>
            <a:pPr algn="l">
              <a:spcBef>
                <a:spcPct val="50000"/>
              </a:spcBef>
            </a:pP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电场力将正电荷从a点移到参考点所做的功Wa与被移动电荷的电荷量q的比值。</a:t>
            </a:r>
            <a:endPar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grpSp>
        <p:nvGrpSpPr>
          <p:cNvPr id="493579" name="Group 11"/>
          <p:cNvGrpSpPr/>
          <p:nvPr/>
        </p:nvGrpSpPr>
        <p:grpSpPr bwMode="auto">
          <a:xfrm>
            <a:off x="3275648" y="3429000"/>
            <a:ext cx="2268537" cy="879475"/>
            <a:chOff x="2109" y="640"/>
            <a:chExt cx="1429" cy="554"/>
          </a:xfrm>
        </p:grpSpPr>
        <p:sp>
          <p:nvSpPr>
            <p:cNvPr id="493580" name="Rectangle 12"/>
            <p:cNvSpPr>
              <a:spLocks noChangeArrowheads="1"/>
            </p:cNvSpPr>
            <p:nvPr/>
          </p:nvSpPr>
          <p:spPr bwMode="auto">
            <a:xfrm>
              <a:off x="2109" y="754"/>
              <a:ext cx="4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r>
                <a:rPr lang="en-US" altLang="zh-CN" sz="2800" b="1" i="1">
                  <a:solidFill>
                    <a:srgbClr val="225440"/>
                  </a:solidFill>
                  <a:latin typeface="Times New Roman" panose="02020603050405020304" pitchFamily="18" charset="0"/>
                </a:rPr>
                <a:t>V</a:t>
              </a:r>
              <a:r>
                <a:rPr lang="en-US" altLang="zh-CN" sz="2800" b="1" baseline="-25000">
                  <a:solidFill>
                    <a:srgbClr val="225440"/>
                  </a:solidFill>
                  <a:latin typeface="Times New Roman" panose="02020603050405020304" pitchFamily="18" charset="0"/>
                </a:rPr>
                <a:t>a</a:t>
              </a:r>
              <a:endParaRPr lang="en-US" altLang="zh-CN" sz="2800" b="1">
                <a:solidFill>
                  <a:srgbClr val="225440"/>
                </a:solidFill>
                <a:latin typeface="Times New Roman" panose="02020603050405020304" pitchFamily="18" charset="0"/>
              </a:endParaRPr>
            </a:p>
          </p:txBody>
        </p:sp>
        <p:sp>
          <p:nvSpPr>
            <p:cNvPr id="493581" name="Rectangle 13"/>
            <p:cNvSpPr>
              <a:spLocks noChangeArrowheads="1"/>
            </p:cNvSpPr>
            <p:nvPr/>
          </p:nvSpPr>
          <p:spPr bwMode="auto">
            <a:xfrm>
              <a:off x="2358" y="799"/>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p>
              <a:r>
                <a:rPr lang="en-US" altLang="zh-CN" sz="2800" b="1" i="1">
                  <a:solidFill>
                    <a:srgbClr val="225440"/>
                  </a:solidFill>
                </a:rPr>
                <a:t>=</a:t>
              </a:r>
              <a:endParaRPr lang="en-US" altLang="zh-CN" sz="2800" b="1" i="1">
                <a:solidFill>
                  <a:srgbClr val="225440"/>
                </a:solidFill>
              </a:endParaRPr>
            </a:p>
          </p:txBody>
        </p:sp>
        <p:sp>
          <p:nvSpPr>
            <p:cNvPr id="493582" name="Rectangle 14"/>
            <p:cNvSpPr>
              <a:spLocks noChangeArrowheads="1"/>
            </p:cNvSpPr>
            <p:nvPr/>
          </p:nvSpPr>
          <p:spPr bwMode="auto">
            <a:xfrm>
              <a:off x="2608" y="640"/>
              <a:ext cx="93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r>
                <a:rPr lang="en-US" altLang="zh-CN" sz="2800" b="1" i="1">
                  <a:solidFill>
                    <a:srgbClr val="225440"/>
                  </a:solidFill>
                  <a:latin typeface="Times New Roman" panose="02020603050405020304" pitchFamily="18" charset="0"/>
                </a:rPr>
                <a:t>W</a:t>
              </a:r>
              <a:r>
                <a:rPr lang="en-US" altLang="zh-CN" sz="2800" b="1" baseline="-25000">
                  <a:solidFill>
                    <a:srgbClr val="225440"/>
                  </a:solidFill>
                  <a:latin typeface="Times New Roman" panose="02020603050405020304" pitchFamily="18" charset="0"/>
                </a:rPr>
                <a:t>a0</a:t>
              </a:r>
              <a:endParaRPr lang="en-US" altLang="zh-CN" sz="2800" b="1" baseline="-25000">
                <a:solidFill>
                  <a:srgbClr val="225440"/>
                </a:solidFill>
                <a:latin typeface="Times New Roman" panose="02020603050405020304" pitchFamily="18" charset="0"/>
              </a:endParaRPr>
            </a:p>
          </p:txBody>
        </p:sp>
        <p:sp>
          <p:nvSpPr>
            <p:cNvPr id="493583" name="Line 15"/>
            <p:cNvSpPr>
              <a:spLocks noChangeShapeType="1"/>
            </p:cNvSpPr>
            <p:nvPr/>
          </p:nvSpPr>
          <p:spPr bwMode="auto">
            <a:xfrm>
              <a:off x="2608" y="958"/>
              <a:ext cx="862" cy="0"/>
            </a:xfrm>
            <a:prstGeom prst="line">
              <a:avLst/>
            </a:prstGeom>
            <a:noFill/>
            <a:ln w="28575">
              <a:solidFill>
                <a:srgbClr val="22544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p>
              <a:endParaRPr lang="zh-CN" altLang="en-US"/>
            </a:p>
          </p:txBody>
        </p:sp>
        <p:sp>
          <p:nvSpPr>
            <p:cNvPr id="493584" name="Rectangle 16"/>
            <p:cNvSpPr>
              <a:spLocks noChangeArrowheads="1"/>
            </p:cNvSpPr>
            <p:nvPr/>
          </p:nvSpPr>
          <p:spPr bwMode="auto">
            <a:xfrm>
              <a:off x="2903" y="867"/>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p>
              <a:r>
                <a:rPr lang="en-US" altLang="zh-CN" sz="2800" b="1" i="1">
                  <a:solidFill>
                    <a:srgbClr val="225440"/>
                  </a:solidFill>
                  <a:latin typeface="Times New Roman" panose="02020603050405020304" pitchFamily="18" charset="0"/>
                </a:rPr>
                <a:t>q</a:t>
              </a:r>
              <a:endParaRPr lang="en-US" altLang="zh-CN" sz="2800" b="1" i="1">
                <a:solidFill>
                  <a:srgbClr val="225440"/>
                </a:solidFill>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93579"/>
                                        </p:tgtEl>
                                        <p:attrNameLst>
                                          <p:attrName>style.visibility</p:attrName>
                                        </p:attrNameLst>
                                      </p:cBhvr>
                                      <p:to>
                                        <p:strVal val="visible"/>
                                      </p:to>
                                    </p:set>
                                    <p:animEffect transition="in" filter="wipe(left)">
                                      <p:cBhvr>
                                        <p:cTn id="18" dur="2000"/>
                                        <p:tgtEl>
                                          <p:spTgt spid="49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5" grpId="0" bldLvl="0" animBg="1"/>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7990" y="652494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48144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670" y="652494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1" name="Text Box 5"/>
          <p:cNvSpPr txBox="1">
            <a:spLocks noChangeArrowheads="1"/>
          </p:cNvSpPr>
          <p:nvPr/>
        </p:nvSpPr>
        <p:spPr bwMode="auto">
          <a:xfrm>
            <a:off x="117475" y="1117600"/>
            <a:ext cx="1174750"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注意：</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05" name="Text Box 9"/>
          <p:cNvSpPr txBox="1">
            <a:spLocks noChangeArrowheads="1"/>
          </p:cNvSpPr>
          <p:nvPr/>
        </p:nvSpPr>
        <p:spPr bwMode="auto">
          <a:xfrm>
            <a:off x="2628265" y="116205"/>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1.2.3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电位</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15" name="Text Box 19"/>
          <p:cNvSpPr txBox="1">
            <a:spLocks noChangeArrowheads="1"/>
          </p:cNvSpPr>
          <p:nvPr/>
        </p:nvSpPr>
        <p:spPr bwMode="auto">
          <a:xfrm>
            <a:off x="577215" y="1844675"/>
            <a:ext cx="8567420" cy="7861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spcBef>
                <a:spcPct val="50000"/>
              </a:spcBef>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1</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、单位及换算：电位：</a:t>
            </a:r>
            <a:r>
              <a:rPr lang="zh-CN" altLang="en-US" sz="2800">
                <a:solidFill>
                  <a:srgbClr val="800000"/>
                </a:solidFill>
                <a:latin typeface="隶书" panose="02010509060101010101" pitchFamily="49" charset="-122"/>
                <a:ea typeface="隶书" panose="02010509060101010101" pitchFamily="49" charset="-122"/>
              </a:rPr>
              <a:t>伏特</a:t>
            </a:r>
            <a:r>
              <a:rPr lang="en-US" altLang="zh-CN" sz="2800">
                <a:solidFill>
                  <a:srgbClr val="800000"/>
                </a:solidFill>
                <a:latin typeface="隶书" panose="02010509060101010101" pitchFamily="49" charset="-122"/>
                <a:ea typeface="隶书" panose="02010509060101010101" pitchFamily="49" charset="-122"/>
              </a:rPr>
              <a:t>(V)</a:t>
            </a:r>
            <a:endParaRPr lang="en-US" altLang="zh-CN" sz="2800">
              <a:solidFill>
                <a:srgbClr val="800000"/>
              </a:solidFill>
              <a:latin typeface="隶书" panose="02010509060101010101" pitchFamily="49" charset="-122"/>
              <a:ea typeface="隶书" panose="02010509060101010101" pitchFamily="49" charset="-122"/>
            </a:endParaRPr>
          </a:p>
        </p:txBody>
      </p:sp>
      <p:sp>
        <p:nvSpPr>
          <p:cNvPr id="490516" name="Rectangle 20"/>
          <p:cNvSpPr>
            <a:spLocks noChangeArrowheads="1"/>
          </p:cNvSpPr>
          <p:nvPr/>
        </p:nvSpPr>
        <p:spPr bwMode="auto">
          <a:xfrm>
            <a:off x="4379595" y="2493010"/>
            <a:ext cx="5104130" cy="36893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kumimoji="1" lang="en-US" altLang="zh-CN" sz="2400" b="1">
                <a:solidFill>
                  <a:srgbClr val="800000"/>
                </a:solidFill>
                <a:latin typeface="Times New Roman" panose="02020603050405020304" pitchFamily="18" charset="0"/>
              </a:rPr>
              <a:t>1V=10</a:t>
            </a:r>
            <a:r>
              <a:rPr kumimoji="1" lang="en-US" altLang="zh-CN" sz="2400" b="1" baseline="30000">
                <a:solidFill>
                  <a:srgbClr val="800000"/>
                </a:solidFill>
                <a:latin typeface="Times New Roman" panose="02020603050405020304" pitchFamily="18" charset="0"/>
              </a:rPr>
              <a:t>3</a:t>
            </a:r>
            <a:r>
              <a:rPr kumimoji="1" lang="en-US" altLang="zh-CN" sz="2400" b="1">
                <a:solidFill>
                  <a:srgbClr val="800000"/>
                </a:solidFill>
                <a:latin typeface="Times New Roman" panose="02020603050405020304" pitchFamily="18" charset="0"/>
              </a:rPr>
              <a:t>mV=10</a:t>
            </a:r>
            <a:r>
              <a:rPr kumimoji="1" lang="en-US" altLang="zh-CN" sz="2400" b="1" baseline="30000">
                <a:solidFill>
                  <a:srgbClr val="800000"/>
                </a:solidFill>
                <a:latin typeface="Times New Roman" panose="02020603050405020304" pitchFamily="18" charset="0"/>
              </a:rPr>
              <a:t>6</a:t>
            </a:r>
            <a:r>
              <a:rPr kumimoji="1" lang="en-US" altLang="zh-CN" sz="2400" b="1">
                <a:solidFill>
                  <a:srgbClr val="800000"/>
                </a:solidFill>
                <a:latin typeface="Times New Roman" panose="02020603050405020304" pitchFamily="18" charset="0"/>
              </a:rPr>
              <a:t>μV </a:t>
            </a:r>
            <a:r>
              <a:rPr kumimoji="1" lang="zh-CN" altLang="en-US" sz="2400" b="1">
                <a:solidFill>
                  <a:srgbClr val="800000"/>
                </a:solidFill>
                <a:latin typeface="Times New Roman" panose="02020603050405020304" pitchFamily="18" charset="0"/>
              </a:rPr>
              <a:t>；</a:t>
            </a:r>
            <a:r>
              <a:rPr kumimoji="1" lang="en-US" altLang="zh-CN" sz="2400" b="1">
                <a:solidFill>
                  <a:srgbClr val="800000"/>
                </a:solidFill>
                <a:latin typeface="Times New Roman" panose="02020603050405020304" pitchFamily="18" charset="0"/>
              </a:rPr>
              <a:t>1KV= </a:t>
            </a:r>
            <a:r>
              <a:rPr kumimoji="1" lang="en-US" altLang="zh-CN" sz="2400" b="1">
                <a:solidFill>
                  <a:srgbClr val="800000"/>
                </a:solidFill>
                <a:latin typeface="Times New Roman" panose="02020603050405020304" pitchFamily="18" charset="0"/>
                <a:sym typeface="+mn-ea"/>
              </a:rPr>
              <a:t>10</a:t>
            </a:r>
            <a:r>
              <a:rPr kumimoji="1" lang="en-US" altLang="zh-CN" sz="2400" b="1" baseline="30000">
                <a:solidFill>
                  <a:srgbClr val="800000"/>
                </a:solidFill>
                <a:latin typeface="Times New Roman" panose="02020603050405020304" pitchFamily="18" charset="0"/>
                <a:sym typeface="+mn-ea"/>
              </a:rPr>
              <a:t>3</a:t>
            </a:r>
            <a:r>
              <a:rPr kumimoji="1" lang="en-US" altLang="zh-CN" sz="2400" b="1">
                <a:solidFill>
                  <a:srgbClr val="800000"/>
                </a:solidFill>
                <a:latin typeface="Times New Roman" panose="02020603050405020304" pitchFamily="18" charset="0"/>
                <a:sym typeface="+mn-ea"/>
              </a:rPr>
              <a:t>V</a:t>
            </a:r>
            <a:r>
              <a:rPr kumimoji="1" lang="en-US" altLang="zh-CN" sz="2400" b="1">
                <a:solidFill>
                  <a:srgbClr val="800000"/>
                </a:solidFill>
                <a:latin typeface="Times New Roman" panose="02020603050405020304" pitchFamily="18" charset="0"/>
              </a:rPr>
              <a:t>   </a:t>
            </a:r>
            <a:endParaRPr kumimoji="1" lang="en-US" altLang="zh-CN" sz="2400" b="1">
              <a:solidFill>
                <a:srgbClr val="800000"/>
              </a:solidFill>
              <a:latin typeface="Times New Roman" panose="02020603050405020304" pitchFamily="18" charset="0"/>
            </a:endParaRPr>
          </a:p>
        </p:txBody>
      </p:sp>
      <p:sp>
        <p:nvSpPr>
          <p:cNvPr id="2" name="Text Box 19"/>
          <p:cNvSpPr txBox="1">
            <a:spLocks noChangeArrowheads="1"/>
          </p:cNvSpPr>
          <p:nvPr/>
        </p:nvSpPr>
        <p:spPr bwMode="auto">
          <a:xfrm>
            <a:off x="1204595" y="2880995"/>
            <a:ext cx="803084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功：</a:t>
            </a:r>
            <a:r>
              <a:rPr lang="zh-CN" altLang="en-US" sz="2800">
                <a:solidFill>
                  <a:srgbClr val="800000"/>
                </a:solidFill>
                <a:latin typeface="隶书" panose="02010509060101010101" pitchFamily="49" charset="-122"/>
                <a:ea typeface="隶书" panose="02010509060101010101" pitchFamily="49" charset="-122"/>
                <a:sym typeface="+mn-ea"/>
              </a:rPr>
              <a:t>焦耳（</a:t>
            </a:r>
            <a:r>
              <a:rPr lang="en-US" sz="2800">
                <a:solidFill>
                  <a:srgbClr val="800000"/>
                </a:solidFill>
                <a:latin typeface="隶书" panose="02010509060101010101" pitchFamily="49" charset="-122"/>
                <a:ea typeface="隶书" panose="02010509060101010101" pitchFamily="49" charset="-122"/>
              </a:rPr>
              <a:t>J</a:t>
            </a:r>
            <a:r>
              <a:rPr lang="zh-CN" altLang="en-US" sz="2800">
                <a:solidFill>
                  <a:srgbClr val="800000"/>
                </a:solidFill>
                <a:latin typeface="隶书" panose="02010509060101010101" pitchFamily="49" charset="-122"/>
                <a:ea typeface="隶书" panose="02010509060101010101" pitchFamily="49" charset="-122"/>
              </a:rPr>
              <a:t>）。</a:t>
            </a:r>
            <a:r>
              <a:rPr lang="en-US" altLang="zh-CN" sz="2800">
                <a:solidFill>
                  <a:srgbClr val="800000"/>
                </a:solidFill>
                <a:latin typeface="隶书" panose="02010509060101010101" pitchFamily="49" charset="-122"/>
                <a:ea typeface="隶书" panose="02010509060101010101" pitchFamily="49" charset="-122"/>
              </a:rPr>
              <a:t>1KJ=</a:t>
            </a:r>
            <a:r>
              <a:rPr kumimoji="1" lang="en-US" altLang="zh-CN" sz="2800" b="1">
                <a:solidFill>
                  <a:srgbClr val="800000"/>
                </a:solidFill>
                <a:latin typeface="Times New Roman" panose="02020603050405020304" pitchFamily="18" charset="0"/>
                <a:sym typeface="+mn-ea"/>
              </a:rPr>
              <a:t>10</a:t>
            </a:r>
            <a:r>
              <a:rPr kumimoji="1" lang="en-US" altLang="zh-CN" sz="2800" b="1" baseline="30000">
                <a:solidFill>
                  <a:srgbClr val="800000"/>
                </a:solidFill>
                <a:latin typeface="Times New Roman" panose="02020603050405020304" pitchFamily="18" charset="0"/>
                <a:sym typeface="+mn-ea"/>
              </a:rPr>
              <a:t>3</a:t>
            </a:r>
            <a:r>
              <a:rPr kumimoji="1" lang="en-US" altLang="zh-CN" sz="2800" b="1">
                <a:solidFill>
                  <a:srgbClr val="800000"/>
                </a:solidFill>
                <a:latin typeface="Times New Roman" panose="02020603050405020304" pitchFamily="18" charset="0"/>
                <a:sym typeface="+mn-ea"/>
              </a:rPr>
              <a:t>J</a:t>
            </a:r>
            <a:endParaRPr kumimoji="1" lang="en-US" altLang="zh-CN" sz="2800" b="1">
              <a:solidFill>
                <a:srgbClr val="800000"/>
              </a:solidFill>
              <a:latin typeface="Times New Roman" panose="02020603050405020304" pitchFamily="18" charset="0"/>
              <a:ea typeface="隶书" panose="02010509060101010101" pitchFamily="49" charset="-122"/>
              <a:sym typeface="+mn-ea"/>
            </a:endParaRPr>
          </a:p>
        </p:txBody>
      </p:sp>
      <p:sp>
        <p:nvSpPr>
          <p:cNvPr id="3" name="Text Box 19"/>
          <p:cNvSpPr txBox="1">
            <a:spLocks noChangeArrowheads="1"/>
          </p:cNvSpPr>
          <p:nvPr/>
        </p:nvSpPr>
        <p:spPr bwMode="auto">
          <a:xfrm>
            <a:off x="1292225" y="3500755"/>
            <a:ext cx="803084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电量：</a:t>
            </a:r>
            <a:r>
              <a:rPr lang="zh-CN" altLang="en-US" sz="2800">
                <a:solidFill>
                  <a:srgbClr val="800000"/>
                </a:solidFill>
                <a:latin typeface="隶书" panose="02010509060101010101" pitchFamily="49" charset="-122"/>
                <a:ea typeface="隶书" panose="02010509060101010101" pitchFamily="49" charset="-122"/>
                <a:sym typeface="+mn-ea"/>
              </a:rPr>
              <a:t>库仑</a:t>
            </a:r>
            <a:r>
              <a:rPr lang="en-US" altLang="zh-CN" sz="2800">
                <a:solidFill>
                  <a:srgbClr val="800000"/>
                </a:solidFill>
                <a:latin typeface="隶书" panose="02010509060101010101" pitchFamily="49" charset="-122"/>
                <a:ea typeface="隶书" panose="02010509060101010101" pitchFamily="49" charset="-122"/>
                <a:sym typeface="+mn-ea"/>
              </a:rPr>
              <a:t>(C)</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cs typeface="Calibri" panose="020F0502020204030204" charset="0"/>
            </a:endParaRPr>
          </a:p>
        </p:txBody>
      </p:sp>
      <p:sp>
        <p:nvSpPr>
          <p:cNvPr id="4" name="文本框 3"/>
          <p:cNvSpPr txBox="1"/>
          <p:nvPr/>
        </p:nvSpPr>
        <p:spPr>
          <a:xfrm>
            <a:off x="935990" y="3886200"/>
            <a:ext cx="7849235" cy="1383665"/>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2、物理意义：</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a:p>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电场力将</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1C</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的正电荷（单位正电荷）从a点移到参考点所做的功为</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1J</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那么</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点的电位</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Ua</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为</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1V</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5" name="文本框 4"/>
          <p:cNvSpPr txBox="1"/>
          <p:nvPr/>
        </p:nvSpPr>
        <p:spPr>
          <a:xfrm>
            <a:off x="971550" y="5229225"/>
            <a:ext cx="7275830" cy="953135"/>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3、电位体现的是功的大小或能量的多少。</a:t>
            </a:r>
            <a:r>
              <a:rPr kumimoji="1" lang="zh-CN" altLang="en-US" sz="2800" b="1">
                <a:solidFill>
                  <a:srgbClr val="B04700"/>
                </a:solidFill>
                <a:latin typeface="楷体_GB2312" pitchFamily="49" charset="-122"/>
                <a:ea typeface="楷体_GB2312" pitchFamily="49" charset="-122"/>
                <a:sym typeface="+mn-ea"/>
              </a:rPr>
              <a:t>电位</a:t>
            </a:r>
            <a:r>
              <a:rPr kumimoji="1" lang="en-US" altLang="zh-CN" sz="2800" b="1" i="1">
                <a:solidFill>
                  <a:srgbClr val="B04700"/>
                </a:solidFill>
                <a:latin typeface="Times New Roman" panose="02020603050405020304" pitchFamily="18" charset="0"/>
                <a:ea typeface="楷体_GB2312" pitchFamily="49" charset="-122"/>
                <a:sym typeface="+mn-ea"/>
              </a:rPr>
              <a:t>V</a:t>
            </a:r>
            <a:r>
              <a:rPr kumimoji="1" lang="zh-CN" altLang="en-US" sz="2800" b="1">
                <a:solidFill>
                  <a:srgbClr val="B04700"/>
                </a:solidFill>
                <a:latin typeface="楷体_GB2312" pitchFamily="49" charset="-122"/>
                <a:ea typeface="楷体_GB2312" pitchFamily="49" charset="-122"/>
                <a:sym typeface="+mn-ea"/>
              </a:rPr>
              <a:t>是反映</a:t>
            </a:r>
            <a:r>
              <a:rPr kumimoji="1" lang="zh-CN" altLang="en-US" sz="2800" b="1">
                <a:solidFill>
                  <a:srgbClr val="FF0000"/>
                </a:solidFill>
                <a:effectLst>
                  <a:outerShdw blurRad="38100" dist="38100" dir="2700000" algn="tl">
                    <a:srgbClr val="C0C0C0"/>
                  </a:outerShdw>
                </a:effectLst>
                <a:latin typeface="楷体_GB2312" pitchFamily="49" charset="-122"/>
                <a:ea typeface="楷体_GB2312" pitchFamily="49" charset="-122"/>
                <a:sym typeface="+mn-ea"/>
              </a:rPr>
              <a:t>电场力作功</a:t>
            </a:r>
            <a:r>
              <a:rPr kumimoji="1" lang="zh-CN" altLang="en-US" sz="2800" b="1">
                <a:solidFill>
                  <a:srgbClr val="B04700"/>
                </a:solidFill>
                <a:latin typeface="楷体_GB2312" pitchFamily="49" charset="-122"/>
                <a:ea typeface="楷体_GB2312" pitchFamily="49" charset="-122"/>
                <a:sym typeface="+mn-ea"/>
              </a:rPr>
              <a:t>本领的物理量。</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0501"/>
                                        </p:tgtEl>
                                        <p:attrNameLst>
                                          <p:attrName>style.visibility</p:attrName>
                                        </p:attrNameLst>
                                      </p:cBhvr>
                                      <p:to>
                                        <p:strVal val="visible"/>
                                      </p:to>
                                    </p:set>
                                    <p:animEffect transition="in" filter="wipe(left)">
                                      <p:cBhvr>
                                        <p:cTn id="13" dur="2000"/>
                                        <p:tgtEl>
                                          <p:spTgt spid="49050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90515"/>
                                        </p:tgtEl>
                                        <p:attrNameLst>
                                          <p:attrName>style.visibility</p:attrName>
                                        </p:attrNameLst>
                                      </p:cBhvr>
                                      <p:to>
                                        <p:strVal val="visible"/>
                                      </p:to>
                                    </p:set>
                                    <p:animEffect transition="in" filter="wipe(left)">
                                      <p:cBhvr>
                                        <p:cTn id="18" dur="2000"/>
                                        <p:tgtEl>
                                          <p:spTgt spid="490515"/>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90516"/>
                                        </p:tgtEl>
                                        <p:attrNameLst>
                                          <p:attrName>style.visibility</p:attrName>
                                        </p:attrNameLst>
                                      </p:cBhvr>
                                      <p:to>
                                        <p:strVal val="visible"/>
                                      </p:to>
                                    </p:set>
                                    <p:animEffect transition="in" filter="wipe(left)">
                                      <p:cBhvr>
                                        <p:cTn id="22" dur="2000"/>
                                        <p:tgtEl>
                                          <p:spTgt spid="4905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bldLvl="0" animBg="1"/>
      <p:bldP spid="490505" grpId="0" bldLvl="0" animBg="1"/>
      <p:bldP spid="490515" grpId="0" bldLvl="0" animBg="1"/>
      <p:bldP spid="490516" grpId="0" bldLvl="0" animBg="1"/>
      <p:bldP spid="2" grpId="0" bldLvl="0" animBg="1"/>
      <p:bldP spid="3" grpId="0" bldLvl="0" animBg="1"/>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6235" y="645255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42683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155" y="645255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5" name="Text Box 9"/>
          <p:cNvSpPr txBox="1">
            <a:spLocks noChangeArrowheads="1"/>
          </p:cNvSpPr>
          <p:nvPr/>
        </p:nvSpPr>
        <p:spPr bwMode="auto">
          <a:xfrm>
            <a:off x="2364740" y="1016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1.2.3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电位</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15" name="Text Box 19"/>
          <p:cNvSpPr txBox="1">
            <a:spLocks noChangeArrowheads="1"/>
          </p:cNvSpPr>
          <p:nvPr/>
        </p:nvSpPr>
        <p:spPr bwMode="auto">
          <a:xfrm>
            <a:off x="1032510" y="620395"/>
            <a:ext cx="8030845" cy="52260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spcBef>
                <a:spcPct val="50000"/>
              </a:spcBef>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4</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电位没有方向：</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标量，只有电位高低之说。</a:t>
            </a:r>
            <a:endParaRPr lang="zh-CN" sz="2800">
              <a:solidFill>
                <a:srgbClr val="800000"/>
              </a:solidFill>
              <a:latin typeface="隶书" panose="02010509060101010101" pitchFamily="49" charset="-122"/>
              <a:ea typeface="隶书" panose="02010509060101010101" pitchFamily="49" charset="-122"/>
            </a:endParaRPr>
          </a:p>
        </p:txBody>
      </p:sp>
      <p:sp>
        <p:nvSpPr>
          <p:cNvPr id="4" name="文本框 3"/>
          <p:cNvSpPr txBox="1"/>
          <p:nvPr/>
        </p:nvSpPr>
        <p:spPr>
          <a:xfrm>
            <a:off x="1032510" y="1143000"/>
            <a:ext cx="8674100" cy="521970"/>
          </a:xfrm>
          <a:prstGeom prst="rect">
            <a:avLst/>
          </a:prstGeom>
          <a:noFill/>
        </p:spPr>
        <p:txBody>
          <a:bodyPr wrap="square" rtlCol="0">
            <a:spAutoFit/>
          </a:bodyPr>
          <a:p>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5</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、电位与参考点的关系。</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5621" name="Rectangle 5"/>
          <p:cNvSpPr>
            <a:spLocks noChangeArrowheads="1"/>
          </p:cNvSpPr>
          <p:nvPr/>
        </p:nvSpPr>
        <p:spPr bwMode="auto">
          <a:xfrm>
            <a:off x="935038" y="1911668"/>
            <a:ext cx="7812087"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CC6600"/>
                </a:solidFill>
                <a:effectLst>
                  <a:outerShdw blurRad="38100" dist="38100" dir="2700000" algn="tl">
                    <a:srgbClr val="000000"/>
                  </a:outerShdw>
                </a:effectLst>
                <a:ea typeface="隶书" panose="02010509060101010101" pitchFamily="49" charset="-122"/>
              </a:rPr>
              <a:t>电位是一种由电路中的位置所确定的势能，具有</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95622" name="Rectangle 6"/>
          <p:cNvSpPr>
            <a:spLocks noChangeArrowheads="1"/>
          </p:cNvSpPr>
          <p:nvPr/>
        </p:nvSpPr>
        <p:spPr bwMode="auto">
          <a:xfrm>
            <a:off x="323850" y="2343468"/>
            <a:ext cx="8316913"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CC6600"/>
                </a:solidFill>
                <a:effectLst>
                  <a:outerShdw blurRad="38100" dist="38100" dir="2700000" algn="tl">
                    <a:srgbClr val="000000"/>
                  </a:outerShdw>
                </a:effectLst>
                <a:ea typeface="隶书" panose="02010509060101010101" pitchFamily="49" charset="-122"/>
              </a:rPr>
              <a:t>明显的相对性</a:t>
            </a:r>
            <a:r>
              <a:rPr kumimoji="1" lang="en-US" altLang="zh-CN" sz="2800">
                <a:solidFill>
                  <a:srgbClr val="CC6600"/>
                </a:solidFill>
                <a:effectLst>
                  <a:outerShdw blurRad="38100" dist="38100" dir="2700000" algn="tl">
                    <a:srgbClr val="000000"/>
                  </a:outerShdw>
                </a:effectLst>
                <a:ea typeface="隶书" panose="02010509060101010101" pitchFamily="49" charset="-122"/>
              </a:rPr>
              <a:t>——</a:t>
            </a:r>
            <a:r>
              <a:rPr kumimoji="1" lang="zh-CN" altLang="en-US" sz="2800">
                <a:solidFill>
                  <a:srgbClr val="CC6600"/>
                </a:solidFill>
                <a:effectLst>
                  <a:outerShdw blurRad="38100" dist="38100" dir="2700000" algn="tl">
                    <a:srgbClr val="000000"/>
                  </a:outerShdw>
                </a:effectLst>
                <a:ea typeface="隶书" panose="02010509060101010101" pitchFamily="49" charset="-122"/>
              </a:rPr>
              <a:t>其高低正负取决于电路参考点。</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95623" name="Rectangle 7"/>
          <p:cNvSpPr>
            <a:spLocks noChangeArrowheads="1"/>
          </p:cNvSpPr>
          <p:nvPr/>
        </p:nvSpPr>
        <p:spPr bwMode="auto">
          <a:xfrm>
            <a:off x="900113" y="2775268"/>
            <a:ext cx="7812087"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CC6600"/>
                </a:solidFill>
                <a:effectLst>
                  <a:outerShdw blurRad="38100" dist="38100" dir="2700000" algn="tl">
                    <a:srgbClr val="000000"/>
                  </a:outerShdw>
                </a:effectLst>
                <a:ea typeface="隶书" panose="02010509060101010101" pitchFamily="49" charset="-122"/>
              </a:rPr>
              <a:t>理论上电路参考点的选取是任意的，但实际应用</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95624" name="Rectangle 8"/>
          <p:cNvSpPr>
            <a:spLocks noChangeArrowheads="1"/>
          </p:cNvSpPr>
          <p:nvPr/>
        </p:nvSpPr>
        <p:spPr bwMode="auto">
          <a:xfrm>
            <a:off x="358775" y="3172143"/>
            <a:ext cx="8389938"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CC6600"/>
                </a:solidFill>
                <a:effectLst>
                  <a:outerShdw blurRad="38100" dist="38100" dir="2700000" algn="tl">
                    <a:srgbClr val="000000"/>
                  </a:outerShdw>
                </a:effectLst>
                <a:ea typeface="隶书" panose="02010509060101010101" pitchFamily="49" charset="-122"/>
              </a:rPr>
              <a:t>中经常以大地作为零电位点。 有些场合下，设备和</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95625" name="Rectangle 9"/>
          <p:cNvSpPr>
            <a:spLocks noChangeArrowheads="1"/>
          </p:cNvSpPr>
          <p:nvPr/>
        </p:nvSpPr>
        <p:spPr bwMode="auto">
          <a:xfrm>
            <a:off x="323850" y="3567430"/>
            <a:ext cx="8316913"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CC6600"/>
                </a:solidFill>
                <a:effectLst>
                  <a:outerShdw blurRad="38100" dist="38100" dir="2700000" algn="tl">
                    <a:srgbClr val="000000"/>
                  </a:outerShdw>
                </a:effectLst>
                <a:ea typeface="隶书" panose="02010509060101010101" pitchFamily="49" charset="-122"/>
              </a:rPr>
              <a:t>仪器的底盘或机壳与接地装置相连时，也常选取与</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95626" name="Rectangle 10"/>
          <p:cNvSpPr>
            <a:spLocks noChangeArrowheads="1"/>
          </p:cNvSpPr>
          <p:nvPr/>
        </p:nvSpPr>
        <p:spPr bwMode="auto">
          <a:xfrm>
            <a:off x="358775" y="3964305"/>
            <a:ext cx="8497888"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CC6600"/>
                </a:solidFill>
                <a:effectLst>
                  <a:outerShdw blurRad="38100" dist="38100" dir="2700000" algn="tl">
                    <a:srgbClr val="000000"/>
                  </a:outerShdw>
                </a:effectLst>
                <a:ea typeface="隶书" panose="02010509060101010101" pitchFamily="49" charset="-122"/>
              </a:rPr>
              <a:t>接地装置相连的机壳作为电路参考点；电子技术中为</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95627" name="Rectangle 11"/>
          <p:cNvSpPr>
            <a:spLocks noChangeArrowheads="1"/>
          </p:cNvSpPr>
          <p:nvPr/>
        </p:nvSpPr>
        <p:spPr bwMode="auto">
          <a:xfrm>
            <a:off x="358775" y="4396105"/>
            <a:ext cx="8316913"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CC6600"/>
                </a:solidFill>
                <a:effectLst>
                  <a:outerShdw blurRad="38100" dist="38100" dir="2700000" algn="tl">
                    <a:srgbClr val="000000"/>
                  </a:outerShdw>
                </a:effectLst>
                <a:ea typeface="隶书" panose="02010509060101010101" pitchFamily="49" charset="-122"/>
              </a:rPr>
              <a:t>方便于问题的分析和研究，还常常把电子设备的公</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95628" name="Rectangle 12"/>
          <p:cNvSpPr>
            <a:spLocks noChangeArrowheads="1"/>
          </p:cNvSpPr>
          <p:nvPr/>
        </p:nvSpPr>
        <p:spPr bwMode="auto">
          <a:xfrm>
            <a:off x="358775" y="4791393"/>
            <a:ext cx="5257800"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CC6600"/>
                </a:solidFill>
                <a:effectLst>
                  <a:outerShdw blurRad="38100" dist="38100" dir="2700000" algn="tl">
                    <a:srgbClr val="000000"/>
                  </a:outerShdw>
                </a:effectLst>
                <a:ea typeface="隶书" panose="02010509060101010101" pitchFamily="49" charset="-122"/>
              </a:rPr>
              <a:t>共连接点作为电路参考点。</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0515"/>
                                        </p:tgtEl>
                                        <p:attrNameLst>
                                          <p:attrName>style.visibility</p:attrName>
                                        </p:attrNameLst>
                                      </p:cBhvr>
                                      <p:to>
                                        <p:strVal val="visible"/>
                                      </p:to>
                                    </p:set>
                                    <p:animEffect transition="in" filter="wipe(left)">
                                      <p:cBhvr>
                                        <p:cTn id="13" dur="2000"/>
                                        <p:tgtEl>
                                          <p:spTgt spid="49051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plus(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95621"/>
                                        </p:tgtEl>
                                        <p:attrNameLst>
                                          <p:attrName>style.visibility</p:attrName>
                                        </p:attrNameLst>
                                      </p:cBhvr>
                                      <p:to>
                                        <p:strVal val="visible"/>
                                      </p:to>
                                    </p:set>
                                    <p:anim to="" calcmode="lin" valueType="num">
                                      <p:cBhvr>
                                        <p:cTn id="23" dur="1" fill="hold"/>
                                        <p:tgtEl>
                                          <p:spTgt spid="495621"/>
                                        </p:tgtEl>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495622"/>
                                        </p:tgtEl>
                                        <p:attrNameLst>
                                          <p:attrName>style.visibility</p:attrName>
                                        </p:attrNameLst>
                                      </p:cBhvr>
                                      <p:to>
                                        <p:strVal val="visible"/>
                                      </p:to>
                                    </p:set>
                                    <p:anim to="" calcmode="lin" valueType="num">
                                      <p:cBhvr>
                                        <p:cTn id="28" dur="1" fill="hold"/>
                                        <p:tgtEl>
                                          <p:spTgt spid="495622"/>
                                        </p:tgtEl>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495623"/>
                                        </p:tgtEl>
                                        <p:attrNameLst>
                                          <p:attrName>style.visibility</p:attrName>
                                        </p:attrNameLst>
                                      </p:cBhvr>
                                      <p:to>
                                        <p:strVal val="visible"/>
                                      </p:to>
                                    </p:set>
                                    <p:anim to="" calcmode="lin" valueType="num">
                                      <p:cBhvr>
                                        <p:cTn id="33" dur="1" fill="hold"/>
                                        <p:tgtEl>
                                          <p:spTgt spid="495623"/>
                                        </p:tgtEl>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495624"/>
                                        </p:tgtEl>
                                        <p:attrNameLst>
                                          <p:attrName>style.visibility</p:attrName>
                                        </p:attrNameLst>
                                      </p:cBhvr>
                                      <p:to>
                                        <p:strVal val="visible"/>
                                      </p:to>
                                    </p:set>
                                    <p:anim to="" calcmode="lin" valueType="num">
                                      <p:cBhvr>
                                        <p:cTn id="38" dur="1" fill="hold"/>
                                        <p:tgtEl>
                                          <p:spTgt spid="495624"/>
                                        </p:tgtEl>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495625"/>
                                        </p:tgtEl>
                                        <p:attrNameLst>
                                          <p:attrName>style.visibility</p:attrName>
                                        </p:attrNameLst>
                                      </p:cBhvr>
                                      <p:to>
                                        <p:strVal val="visible"/>
                                      </p:to>
                                    </p:set>
                                    <p:anim to="" calcmode="lin" valueType="num">
                                      <p:cBhvr>
                                        <p:cTn id="43" dur="1" fill="hold"/>
                                        <p:tgtEl>
                                          <p:spTgt spid="495625"/>
                                        </p:tgtEl>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495626"/>
                                        </p:tgtEl>
                                        <p:attrNameLst>
                                          <p:attrName>style.visibility</p:attrName>
                                        </p:attrNameLst>
                                      </p:cBhvr>
                                      <p:to>
                                        <p:strVal val="visible"/>
                                      </p:to>
                                    </p:set>
                                    <p:anim to="" calcmode="lin" valueType="num">
                                      <p:cBhvr>
                                        <p:cTn id="48" dur="1" fill="hold"/>
                                        <p:tgtEl>
                                          <p:spTgt spid="495626"/>
                                        </p:tgtEl>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495627"/>
                                        </p:tgtEl>
                                        <p:attrNameLst>
                                          <p:attrName>style.visibility</p:attrName>
                                        </p:attrNameLst>
                                      </p:cBhvr>
                                      <p:to>
                                        <p:strVal val="visible"/>
                                      </p:to>
                                    </p:set>
                                    <p:anim to="" calcmode="lin" valueType="num">
                                      <p:cBhvr>
                                        <p:cTn id="53" dur="1" fill="hold"/>
                                        <p:tgtEl>
                                          <p:spTgt spid="495627"/>
                                        </p:tgtEl>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495628"/>
                                        </p:tgtEl>
                                        <p:attrNameLst>
                                          <p:attrName>style.visibility</p:attrName>
                                        </p:attrNameLst>
                                      </p:cBhvr>
                                      <p:to>
                                        <p:strVal val="visible"/>
                                      </p:to>
                                    </p:set>
                                    <p:anim to="" calcmode="lin" valueType="num">
                                      <p:cBhvr>
                                        <p:cTn id="58" dur="1" fill="hold"/>
                                        <p:tgtEl>
                                          <p:spTgt spid="49562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5" grpId="0" bldLvl="0" animBg="1"/>
      <p:bldP spid="490515" grpId="0" bldLvl="0" animBg="1"/>
      <p:bldP spid="4" grpId="0"/>
      <p:bldP spid="495621" grpId="0" bldLvl="0" animBg="1"/>
      <p:bldP spid="495622" grpId="0" bldLvl="0" animBg="1"/>
      <p:bldP spid="495623" grpId="0" bldLvl="0" animBg="1"/>
      <p:bldP spid="495624" grpId="0" bldLvl="0" animBg="1"/>
      <p:bldP spid="495625" grpId="0" bldLvl="0" animBg="1"/>
      <p:bldP spid="495626" grpId="0" bldLvl="0" animBg="1"/>
      <p:bldP spid="495627" grpId="0" bldLvl="0" animBg="1"/>
      <p:bldP spid="49562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6235" y="645255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42683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155" y="645255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5" name="Text Box 9"/>
          <p:cNvSpPr txBox="1">
            <a:spLocks noChangeArrowheads="1"/>
          </p:cNvSpPr>
          <p:nvPr/>
        </p:nvSpPr>
        <p:spPr bwMode="auto">
          <a:xfrm>
            <a:off x="2364740" y="1016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1.2.3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电位</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971550" y="692785"/>
            <a:ext cx="8674100" cy="521970"/>
          </a:xfrm>
          <a:prstGeom prst="rect">
            <a:avLst/>
          </a:prstGeom>
          <a:noFill/>
        </p:spPr>
        <p:txBody>
          <a:bodyPr wrap="square" rtlCol="0">
            <a:spAutoFit/>
          </a:bodyPr>
          <a:p>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5</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、电压与电位的异同及关联。</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6" name="文本框 5"/>
          <p:cNvSpPr txBox="1"/>
          <p:nvPr/>
        </p:nvSpPr>
        <p:spPr>
          <a:xfrm>
            <a:off x="1195705" y="1214755"/>
            <a:ext cx="640080" cy="1279525"/>
          </a:xfrm>
          <a:prstGeom prst="rect">
            <a:avLst/>
          </a:prstGeom>
          <a:noFill/>
        </p:spPr>
        <p:txBody>
          <a:bodyPr vert="eaVert" wrap="square" rtlCol="0">
            <a:no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相同点：</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7" name="文本框 6"/>
          <p:cNvSpPr txBox="1"/>
          <p:nvPr/>
        </p:nvSpPr>
        <p:spPr>
          <a:xfrm>
            <a:off x="1188085" y="3213100"/>
            <a:ext cx="613410" cy="1406525"/>
          </a:xfrm>
          <a:prstGeom prst="rect">
            <a:avLst/>
          </a:prstGeom>
          <a:noFill/>
        </p:spPr>
        <p:txBody>
          <a:bodyPr vert="eaVert" wrap="square" rtlCol="0">
            <a:spAutoFit/>
          </a:bodyPr>
          <a:p>
            <a:pPr algn="l">
              <a:buClrTx/>
              <a:buSzTx/>
              <a:buFontTx/>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不同点：</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8" name="文本框 7"/>
          <p:cNvSpPr txBox="1"/>
          <p:nvPr/>
        </p:nvSpPr>
        <p:spPr>
          <a:xfrm>
            <a:off x="1268730" y="5085080"/>
            <a:ext cx="1096010"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关联：</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9" name="文本框 8"/>
          <p:cNvSpPr txBox="1"/>
          <p:nvPr/>
        </p:nvSpPr>
        <p:spPr>
          <a:xfrm>
            <a:off x="2268220" y="1268730"/>
            <a:ext cx="3438525" cy="398780"/>
          </a:xfrm>
          <a:prstGeom prst="rect">
            <a:avLst/>
          </a:prstGeom>
          <a:noFill/>
        </p:spPr>
        <p:txBody>
          <a:bodyPr wrap="square" rtlCol="0">
            <a:spAutoFit/>
          </a:bodyPr>
          <a:p>
            <a:r>
              <a:rPr lang="zh-CN" altLang="en-US" sz="20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作功主体相同：</a:t>
            </a:r>
            <a:endParaRPr lang="zh-CN" altLang="en-US" sz="20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0" name="文本框 9"/>
          <p:cNvSpPr txBox="1"/>
          <p:nvPr/>
        </p:nvSpPr>
        <p:spPr>
          <a:xfrm>
            <a:off x="2268220" y="2132965"/>
            <a:ext cx="3438525" cy="398780"/>
          </a:xfrm>
          <a:prstGeom prst="rect">
            <a:avLst/>
          </a:prstGeom>
          <a:noFill/>
        </p:spPr>
        <p:txBody>
          <a:bodyPr wrap="square" rtlCol="0">
            <a:spAutoFit/>
          </a:bodyPr>
          <a:p>
            <a:r>
              <a:rPr lang="zh-CN" altLang="en-US" sz="20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单位相同：</a:t>
            </a:r>
            <a:endParaRPr lang="zh-CN" altLang="en-US" sz="20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3339" name="AutoShape 11"/>
          <p:cNvSpPr/>
          <p:nvPr/>
        </p:nvSpPr>
        <p:spPr bwMode="auto">
          <a:xfrm>
            <a:off x="1835785" y="1438275"/>
            <a:ext cx="360680" cy="915035"/>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a:p>
        </p:txBody>
      </p:sp>
      <p:sp>
        <p:nvSpPr>
          <p:cNvPr id="11" name="右箭头 10"/>
          <p:cNvSpPr/>
          <p:nvPr/>
        </p:nvSpPr>
        <p:spPr>
          <a:xfrm>
            <a:off x="1835785" y="3789045"/>
            <a:ext cx="43243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Rectangle 14"/>
          <p:cNvSpPr>
            <a:spLocks noChangeArrowheads="1"/>
          </p:cNvSpPr>
          <p:nvPr/>
        </p:nvSpPr>
        <p:spPr bwMode="auto">
          <a:xfrm>
            <a:off x="2268220" y="3284538"/>
            <a:ext cx="8208963" cy="47815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2F7357"/>
                </a:solidFill>
                <a:effectLst>
                  <a:outerShdw blurRad="38100" dist="38100" dir="2700000" algn="tl">
                    <a:srgbClr val="000000"/>
                  </a:outerShdw>
                </a:effectLst>
                <a:ea typeface="隶书" panose="02010509060101010101" pitchFamily="49" charset="-122"/>
              </a:rPr>
              <a:t>电位随参考点的变化而发生变化，（相对量）</a:t>
            </a:r>
            <a:endParaRPr kumimoji="1" lang="zh-CN" altLang="en-US" sz="2800">
              <a:solidFill>
                <a:srgbClr val="2F7357"/>
              </a:solidFill>
              <a:effectLst>
                <a:outerShdw blurRad="38100" dist="38100" dir="2700000" algn="tl">
                  <a:srgbClr val="000000"/>
                </a:outerShdw>
              </a:effectLst>
              <a:ea typeface="隶书" panose="02010509060101010101" pitchFamily="49" charset="-122"/>
            </a:endParaRPr>
          </a:p>
        </p:txBody>
      </p:sp>
      <p:sp>
        <p:nvSpPr>
          <p:cNvPr id="15" name="Rectangle 15"/>
          <p:cNvSpPr>
            <a:spLocks noChangeArrowheads="1"/>
          </p:cNvSpPr>
          <p:nvPr/>
        </p:nvSpPr>
        <p:spPr bwMode="auto">
          <a:xfrm>
            <a:off x="2339340" y="3864610"/>
            <a:ext cx="8208963" cy="47815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2F7357"/>
                </a:solidFill>
                <a:effectLst>
                  <a:outerShdw blurRad="38100" dist="38100" dir="2700000" algn="tl">
                    <a:srgbClr val="000000"/>
                  </a:outerShdw>
                </a:effectLst>
                <a:ea typeface="隶书" panose="02010509060101010101" pitchFamily="49" charset="-122"/>
              </a:rPr>
              <a:t>电压不随参考点的变化而发生变化。（绝对量）</a:t>
            </a:r>
            <a:endParaRPr kumimoji="1" lang="zh-CN" altLang="en-US" sz="2800">
              <a:solidFill>
                <a:srgbClr val="2F7357"/>
              </a:solidFill>
              <a:effectLst>
                <a:outerShdw blurRad="38100" dist="38100" dir="2700000" algn="tl">
                  <a:srgbClr val="000000"/>
                </a:outerShdw>
              </a:effectLst>
              <a:ea typeface="隶书" panose="02010509060101010101" pitchFamily="49" charset="-122"/>
            </a:endParaRPr>
          </a:p>
        </p:txBody>
      </p:sp>
      <p:sp>
        <p:nvSpPr>
          <p:cNvPr id="16" name="文本框 15"/>
          <p:cNvSpPr txBox="1"/>
          <p:nvPr/>
        </p:nvSpPr>
        <p:spPr>
          <a:xfrm>
            <a:off x="2609215" y="5224780"/>
            <a:ext cx="6517005" cy="398780"/>
          </a:xfrm>
          <a:prstGeom prst="rect">
            <a:avLst/>
          </a:prstGeom>
          <a:noFill/>
        </p:spPr>
        <p:txBody>
          <a:bodyPr wrap="square" rtlCol="0">
            <a:spAutoFit/>
          </a:bodyPr>
          <a:p>
            <a:r>
              <a:rPr lang="en-US" altLang="zh-CN" sz="2000" b="1" i="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rPr>
              <a:t>U</a:t>
            </a:r>
            <a:r>
              <a:rPr lang="en-US" altLang="zh-CN" sz="2000" b="1" baseline="-25000">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rPr>
              <a:t>ab</a:t>
            </a:r>
            <a:r>
              <a:rPr lang="en-US" altLang="zh-CN" sz="2000" b="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rPr>
              <a:t>=</a:t>
            </a:r>
            <a:r>
              <a:rPr lang="en-US" altLang="zh-CN" sz="2000" b="1" i="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rPr>
              <a:t>V</a:t>
            </a:r>
            <a:r>
              <a:rPr lang="en-US" altLang="zh-CN" sz="2000" b="1" baseline="-25000">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rPr>
              <a:t>a</a:t>
            </a:r>
            <a:r>
              <a:rPr lang="zh-CN" altLang="en-US" sz="2000" b="1">
                <a:solidFill>
                  <a:srgbClr val="B04700"/>
                </a:solidFill>
                <a:effectLst>
                  <a:outerShdw blurRad="38100" dist="38100" dir="2700000" algn="tl">
                    <a:srgbClr val="000000"/>
                  </a:outerShdw>
                </a:effectLst>
                <a:latin typeface="Times New Roman" panose="02020603050405020304" pitchFamily="18" charset="0"/>
                <a:sym typeface="+mn-ea"/>
              </a:rPr>
              <a:t>－</a:t>
            </a:r>
            <a:r>
              <a:rPr lang="en-US" altLang="zh-CN" sz="2000" b="1" i="1">
                <a:solidFill>
                  <a:srgbClr val="C47500"/>
                </a:solidFill>
                <a:effectLst>
                  <a:outerShdw blurRad="38100" dist="38100" dir="2700000" algn="tl">
                    <a:srgbClr val="000000"/>
                  </a:outerShdw>
                </a:effectLst>
                <a:latin typeface="Times New Roman" panose="02020603050405020304" pitchFamily="18" charset="0"/>
                <a:sym typeface="+mn-ea"/>
              </a:rPr>
              <a:t>V</a:t>
            </a:r>
            <a:r>
              <a:rPr lang="en-US" altLang="zh-CN" sz="2000" b="1" baseline="-25000">
                <a:solidFill>
                  <a:srgbClr val="C47500"/>
                </a:solidFill>
                <a:effectLst>
                  <a:outerShdw blurRad="38100" dist="38100" dir="2700000" algn="tl">
                    <a:srgbClr val="000000"/>
                  </a:outerShdw>
                </a:effectLst>
                <a:latin typeface="Times New Roman" panose="02020603050405020304" pitchFamily="18" charset="0"/>
                <a:sym typeface="+mn-ea"/>
              </a:rPr>
              <a:t>b</a:t>
            </a:r>
            <a:r>
              <a:rPr lang="zh-CN" altLang="en-US" sz="2000" b="1">
                <a:solidFill>
                  <a:srgbClr val="C47500"/>
                </a:solidFill>
                <a:effectLst>
                  <a:outerShdw blurRad="38100" dist="38100" dir="2700000" algn="tl">
                    <a:srgbClr val="000000"/>
                  </a:outerShdw>
                </a:effectLst>
                <a:latin typeface="宋体" panose="02010600030101010101" pitchFamily="2" charset="-122"/>
                <a:ea typeface="宋体" panose="02010600030101010101" pitchFamily="2" charset="-122"/>
                <a:sym typeface="+mn-ea"/>
              </a:rPr>
              <a:t>：（任意两点的电压即为两点电位之差）</a:t>
            </a:r>
            <a:endParaRPr lang="zh-CN" altLang="en-US" sz="2000" b="1">
              <a:solidFill>
                <a:srgbClr val="C47500"/>
              </a:solidFill>
              <a:effectLst>
                <a:outerShdw blurRad="38100" dist="38100" dir="2700000" algn="tl">
                  <a:srgbClr val="000000"/>
                </a:outerShdw>
              </a:effectLst>
              <a:latin typeface="宋体" panose="02010600030101010101" pitchFamily="2" charset="-122"/>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plus(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83339"/>
                                        </p:tgtEl>
                                        <p:attrNameLst>
                                          <p:attrName>style.visibility</p:attrName>
                                        </p:attrNameLst>
                                      </p:cBhvr>
                                      <p:to>
                                        <p:strVal val="visible"/>
                                      </p:to>
                                    </p:set>
                                    <p:animEffect transition="in" filter="wipe(up)">
                                      <p:cBhvr>
                                        <p:cTn id="22" dur="1000"/>
                                        <p:tgtEl>
                                          <p:spTgt spid="4833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par>
                          <p:cTn id="38" fill="hold">
                            <p:stCondLst>
                              <p:cond delay="2000"/>
                            </p:stCondLst>
                            <p:childTnLst>
                              <p:par>
                                <p:cTn id="39" presetID="2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edge">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to="" calcmode="lin" valueType="num">
                                      <p:cBhvr>
                                        <p:cTn id="46" dur="1" fill="hold"/>
                                        <p:tgtEl>
                                          <p:spTgt spid="14"/>
                                        </p:tgtEl>
                                      </p:cBhvr>
                                    </p:anim>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15"/>
                                        </p:tgtEl>
                                        <p:attrNameLst>
                                          <p:attrName>style.visibility</p:attrName>
                                        </p:attrNameLst>
                                      </p:cBhvr>
                                      <p:to>
                                        <p:strVal val="visible"/>
                                      </p:to>
                                    </p:set>
                                    <p:anim calcmode="discrete" valueType="clr">
                                      <p:cBhvr override="childStyle">
                                        <p:cTn id="5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5"/>
                                        </p:tgtEl>
                                        <p:attrNameLst>
                                          <p:attrName>fillcolor</p:attrName>
                                        </p:attrNameLst>
                                      </p:cBhvr>
                                      <p:tavLst>
                                        <p:tav tm="0">
                                          <p:val>
                                            <p:clrVal>
                                              <a:schemeClr val="accent2"/>
                                            </p:clrVal>
                                          </p:val>
                                        </p:tav>
                                        <p:tav tm="50000">
                                          <p:val>
                                            <p:clrVal>
                                              <a:schemeClr val="hlink"/>
                                            </p:clrVal>
                                          </p:val>
                                        </p:tav>
                                      </p:tavLst>
                                    </p:anim>
                                    <p:set>
                                      <p:cBhvr>
                                        <p:cTn id="53" dur="80"/>
                                        <p:tgtEl>
                                          <p:spTgt spid="15"/>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heel(1)">
                                      <p:cBhvr>
                                        <p:cTn id="58" dur="2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heel(1)">
                                      <p:cBhvr>
                                        <p:cTn id="6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5" grpId="0" bldLvl="0" animBg="1"/>
      <p:bldP spid="4" grpId="0"/>
      <p:bldP spid="483339" grpId="0" bldLvl="0" animBg="1"/>
      <p:bldP spid="14" grpId="0" bldLvl="0" animBg="1"/>
      <p:bldP spid="15" grpId="0" animBg="1"/>
      <p:bldP spid="9" grpId="0"/>
      <p:bldP spid="10" grpId="0"/>
      <p:bldP spid="6" grpId="0"/>
      <p:bldP spid="7" grpId="0"/>
      <p:bldP spid="11" grpId="0" animBg="1"/>
      <p:bldP spid="8"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5" name="Text Box 9"/>
          <p:cNvSpPr txBox="1">
            <a:spLocks noChangeArrowheads="1"/>
          </p:cNvSpPr>
          <p:nvPr/>
        </p:nvSpPr>
        <p:spPr bwMode="auto">
          <a:xfrm>
            <a:off x="2268220" y="-27305"/>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1.2.4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电动势</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Text Box 19"/>
          <p:cNvSpPr txBox="1">
            <a:spLocks noChangeArrowheads="1"/>
          </p:cNvSpPr>
          <p:nvPr/>
        </p:nvSpPr>
        <p:spPr bwMode="auto">
          <a:xfrm>
            <a:off x="971550" y="1124585"/>
            <a:ext cx="7453313" cy="1599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l">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电动势的</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定义：</a:t>
            </a:r>
            <a:endPar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a:p>
            <a:pPr algn="l">
              <a:spcBef>
                <a:spcPct val="50000"/>
              </a:spcBef>
            </a:pP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电源力将正电荷从电源负极移到电源正极所做的功W</a:t>
            </a:r>
            <a:r>
              <a:rPr lang="zh-CN" altLang="en-US" sz="2800" b="1" baseline="-25000">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源</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rPr>
              <a:t>与被移动电荷的电荷量q的比值。</a:t>
            </a:r>
            <a:endPar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grpSp>
        <p:nvGrpSpPr>
          <p:cNvPr id="493586" name="Group 18"/>
          <p:cNvGrpSpPr/>
          <p:nvPr/>
        </p:nvGrpSpPr>
        <p:grpSpPr bwMode="auto">
          <a:xfrm>
            <a:off x="3878263" y="3783013"/>
            <a:ext cx="1690687" cy="879475"/>
            <a:chOff x="3788" y="595"/>
            <a:chExt cx="1065" cy="554"/>
          </a:xfrm>
        </p:grpSpPr>
        <p:sp>
          <p:nvSpPr>
            <p:cNvPr id="493587" name="Rectangle 19"/>
            <p:cNvSpPr>
              <a:spLocks noChangeArrowheads="1"/>
            </p:cNvSpPr>
            <p:nvPr/>
          </p:nvSpPr>
          <p:spPr bwMode="auto">
            <a:xfrm>
              <a:off x="3788" y="731"/>
              <a:ext cx="4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r>
                <a:rPr lang="en-US" altLang="zh-CN" sz="2800" b="1" i="1">
                  <a:solidFill>
                    <a:srgbClr val="225440"/>
                  </a:solidFill>
                  <a:latin typeface="Times New Roman" panose="02020603050405020304" pitchFamily="18" charset="0"/>
                </a:rPr>
                <a:t>E</a:t>
              </a:r>
              <a:endParaRPr lang="en-US" altLang="zh-CN" sz="2800" b="1">
                <a:solidFill>
                  <a:srgbClr val="225440"/>
                </a:solidFill>
                <a:latin typeface="Times New Roman" panose="02020603050405020304" pitchFamily="18" charset="0"/>
              </a:endParaRPr>
            </a:p>
          </p:txBody>
        </p:sp>
        <p:sp>
          <p:nvSpPr>
            <p:cNvPr id="493588" name="Rectangle 20"/>
            <p:cNvSpPr>
              <a:spLocks noChangeArrowheads="1"/>
            </p:cNvSpPr>
            <p:nvPr/>
          </p:nvSpPr>
          <p:spPr bwMode="auto">
            <a:xfrm>
              <a:off x="4037" y="754"/>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p>
              <a:r>
                <a:rPr lang="en-US" altLang="zh-CN" sz="2800" b="1" i="1">
                  <a:solidFill>
                    <a:srgbClr val="225440"/>
                  </a:solidFill>
                </a:rPr>
                <a:t>=</a:t>
              </a:r>
              <a:endParaRPr lang="en-US" altLang="zh-CN" sz="2800" b="1" i="1">
                <a:solidFill>
                  <a:srgbClr val="225440"/>
                </a:solidFill>
              </a:endParaRPr>
            </a:p>
          </p:txBody>
        </p:sp>
        <p:sp>
          <p:nvSpPr>
            <p:cNvPr id="493589" name="Rectangle 21"/>
            <p:cNvSpPr>
              <a:spLocks noChangeArrowheads="1"/>
            </p:cNvSpPr>
            <p:nvPr/>
          </p:nvSpPr>
          <p:spPr bwMode="auto">
            <a:xfrm>
              <a:off x="4286" y="595"/>
              <a:ext cx="56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r>
                <a:rPr lang="en-US" altLang="zh-CN" sz="2800" b="1" i="1">
                  <a:solidFill>
                    <a:srgbClr val="225440"/>
                  </a:solidFill>
                  <a:latin typeface="Times New Roman" panose="02020603050405020304" pitchFamily="18" charset="0"/>
                </a:rPr>
                <a:t>W</a:t>
              </a:r>
              <a:r>
                <a:rPr lang="zh-CN" altLang="en-US" sz="2800" b="1" baseline="-25000">
                  <a:solidFill>
                    <a:srgbClr val="225440"/>
                  </a:solidFill>
                  <a:latin typeface="Times New Roman" panose="02020603050405020304" pitchFamily="18" charset="0"/>
                </a:rPr>
                <a:t>源</a:t>
              </a:r>
              <a:endParaRPr lang="zh-CN" altLang="en-US" sz="2800" b="1" baseline="-25000">
                <a:solidFill>
                  <a:srgbClr val="225440"/>
                </a:solidFill>
                <a:latin typeface="Times New Roman" panose="02020603050405020304" pitchFamily="18" charset="0"/>
              </a:endParaRPr>
            </a:p>
          </p:txBody>
        </p:sp>
        <p:sp>
          <p:nvSpPr>
            <p:cNvPr id="493590" name="Line 22"/>
            <p:cNvSpPr>
              <a:spLocks noChangeShapeType="1"/>
            </p:cNvSpPr>
            <p:nvPr/>
          </p:nvSpPr>
          <p:spPr bwMode="auto">
            <a:xfrm>
              <a:off x="4286" y="913"/>
              <a:ext cx="454" cy="0"/>
            </a:xfrm>
            <a:prstGeom prst="line">
              <a:avLst/>
            </a:prstGeom>
            <a:noFill/>
            <a:ln w="28575">
              <a:solidFill>
                <a:srgbClr val="22544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p>
              <a:endParaRPr lang="zh-CN" altLang="en-US"/>
            </a:p>
          </p:txBody>
        </p:sp>
        <p:sp>
          <p:nvSpPr>
            <p:cNvPr id="493591" name="Rectangle 23"/>
            <p:cNvSpPr>
              <a:spLocks noChangeArrowheads="1"/>
            </p:cNvSpPr>
            <p:nvPr/>
          </p:nvSpPr>
          <p:spPr bwMode="auto">
            <a:xfrm>
              <a:off x="4377" y="822"/>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p>
              <a:r>
                <a:rPr lang="en-US" altLang="zh-CN" sz="2800" b="1" i="1">
                  <a:solidFill>
                    <a:srgbClr val="225440"/>
                  </a:solidFill>
                  <a:latin typeface="Times New Roman" panose="02020603050405020304" pitchFamily="18" charset="0"/>
                </a:rPr>
                <a:t>q</a:t>
              </a:r>
              <a:endParaRPr lang="en-US" altLang="zh-CN" sz="2800" b="1" i="1">
                <a:solidFill>
                  <a:srgbClr val="225440"/>
                </a:solidFill>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493586"/>
                                        </p:tgtEl>
                                        <p:attrNameLst>
                                          <p:attrName>style.visibility</p:attrName>
                                        </p:attrNameLst>
                                      </p:cBhvr>
                                      <p:to>
                                        <p:strVal val="visible"/>
                                      </p:to>
                                    </p:set>
                                    <p:animEffect transition="in" filter="wipe(left)">
                                      <p:cBhvr>
                                        <p:cTn id="17" dur="2000"/>
                                        <p:tgtEl>
                                          <p:spTgt spid="493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5" grpId="0" bldLvl="0" animBg="1"/>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7990" y="652494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48144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670" y="652494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1" name="Text Box 5"/>
          <p:cNvSpPr txBox="1">
            <a:spLocks noChangeArrowheads="1"/>
          </p:cNvSpPr>
          <p:nvPr/>
        </p:nvSpPr>
        <p:spPr bwMode="auto">
          <a:xfrm>
            <a:off x="117475" y="1117600"/>
            <a:ext cx="1174750"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注意：</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05" name="Text Box 9"/>
          <p:cNvSpPr txBox="1">
            <a:spLocks noChangeArrowheads="1"/>
          </p:cNvSpPr>
          <p:nvPr/>
        </p:nvSpPr>
        <p:spPr bwMode="auto">
          <a:xfrm>
            <a:off x="2628265" y="116205"/>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1.2.4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电动势</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15" name="Text Box 19"/>
          <p:cNvSpPr txBox="1">
            <a:spLocks noChangeArrowheads="1"/>
          </p:cNvSpPr>
          <p:nvPr/>
        </p:nvSpPr>
        <p:spPr bwMode="auto">
          <a:xfrm>
            <a:off x="577215" y="1844675"/>
            <a:ext cx="8567420" cy="7861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spcBef>
                <a:spcPct val="50000"/>
              </a:spcBef>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1</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、单位及换算：电动势：</a:t>
            </a:r>
            <a:r>
              <a:rPr lang="zh-CN" altLang="en-US" sz="2800">
                <a:solidFill>
                  <a:srgbClr val="800000"/>
                </a:solidFill>
                <a:latin typeface="隶书" panose="02010509060101010101" pitchFamily="49" charset="-122"/>
                <a:ea typeface="隶书" panose="02010509060101010101" pitchFamily="49" charset="-122"/>
              </a:rPr>
              <a:t>伏特</a:t>
            </a:r>
            <a:r>
              <a:rPr lang="en-US" altLang="zh-CN" sz="2800">
                <a:solidFill>
                  <a:srgbClr val="800000"/>
                </a:solidFill>
                <a:latin typeface="隶书" panose="02010509060101010101" pitchFamily="49" charset="-122"/>
                <a:ea typeface="隶书" panose="02010509060101010101" pitchFamily="49" charset="-122"/>
              </a:rPr>
              <a:t>(V)</a:t>
            </a:r>
            <a:endParaRPr lang="en-US" altLang="zh-CN" sz="2800">
              <a:solidFill>
                <a:srgbClr val="800000"/>
              </a:solidFill>
              <a:latin typeface="隶书" panose="02010509060101010101" pitchFamily="49" charset="-122"/>
              <a:ea typeface="隶书" panose="02010509060101010101" pitchFamily="49" charset="-122"/>
            </a:endParaRPr>
          </a:p>
        </p:txBody>
      </p:sp>
      <p:sp>
        <p:nvSpPr>
          <p:cNvPr id="490516" name="Rectangle 20"/>
          <p:cNvSpPr>
            <a:spLocks noChangeArrowheads="1"/>
          </p:cNvSpPr>
          <p:nvPr/>
        </p:nvSpPr>
        <p:spPr bwMode="auto">
          <a:xfrm>
            <a:off x="4379595" y="2493010"/>
            <a:ext cx="5104130" cy="36893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kumimoji="1" lang="en-US" altLang="zh-CN" sz="2400" b="1">
                <a:solidFill>
                  <a:srgbClr val="800000"/>
                </a:solidFill>
                <a:latin typeface="Times New Roman" panose="02020603050405020304" pitchFamily="18" charset="0"/>
              </a:rPr>
              <a:t>1V=10</a:t>
            </a:r>
            <a:r>
              <a:rPr kumimoji="1" lang="en-US" altLang="zh-CN" sz="2400" b="1" baseline="30000">
                <a:solidFill>
                  <a:srgbClr val="800000"/>
                </a:solidFill>
                <a:latin typeface="Times New Roman" panose="02020603050405020304" pitchFamily="18" charset="0"/>
              </a:rPr>
              <a:t>3</a:t>
            </a:r>
            <a:r>
              <a:rPr kumimoji="1" lang="en-US" altLang="zh-CN" sz="2400" b="1">
                <a:solidFill>
                  <a:srgbClr val="800000"/>
                </a:solidFill>
                <a:latin typeface="Times New Roman" panose="02020603050405020304" pitchFamily="18" charset="0"/>
              </a:rPr>
              <a:t>mV=10</a:t>
            </a:r>
            <a:r>
              <a:rPr kumimoji="1" lang="en-US" altLang="zh-CN" sz="2400" b="1" baseline="30000">
                <a:solidFill>
                  <a:srgbClr val="800000"/>
                </a:solidFill>
                <a:latin typeface="Times New Roman" panose="02020603050405020304" pitchFamily="18" charset="0"/>
              </a:rPr>
              <a:t>6</a:t>
            </a:r>
            <a:r>
              <a:rPr kumimoji="1" lang="en-US" altLang="zh-CN" sz="2400" b="1">
                <a:solidFill>
                  <a:srgbClr val="800000"/>
                </a:solidFill>
                <a:latin typeface="Times New Roman" panose="02020603050405020304" pitchFamily="18" charset="0"/>
              </a:rPr>
              <a:t>μV </a:t>
            </a:r>
            <a:r>
              <a:rPr kumimoji="1" lang="zh-CN" altLang="en-US" sz="2400" b="1">
                <a:solidFill>
                  <a:srgbClr val="800000"/>
                </a:solidFill>
                <a:latin typeface="Times New Roman" panose="02020603050405020304" pitchFamily="18" charset="0"/>
              </a:rPr>
              <a:t>；</a:t>
            </a:r>
            <a:r>
              <a:rPr kumimoji="1" lang="en-US" altLang="zh-CN" sz="2400" b="1">
                <a:solidFill>
                  <a:srgbClr val="800000"/>
                </a:solidFill>
                <a:latin typeface="Times New Roman" panose="02020603050405020304" pitchFamily="18" charset="0"/>
              </a:rPr>
              <a:t>1KV= </a:t>
            </a:r>
            <a:r>
              <a:rPr kumimoji="1" lang="en-US" altLang="zh-CN" sz="2400" b="1">
                <a:solidFill>
                  <a:srgbClr val="800000"/>
                </a:solidFill>
                <a:latin typeface="Times New Roman" panose="02020603050405020304" pitchFamily="18" charset="0"/>
                <a:sym typeface="+mn-ea"/>
              </a:rPr>
              <a:t>10</a:t>
            </a:r>
            <a:r>
              <a:rPr kumimoji="1" lang="en-US" altLang="zh-CN" sz="2400" b="1" baseline="30000">
                <a:solidFill>
                  <a:srgbClr val="800000"/>
                </a:solidFill>
                <a:latin typeface="Times New Roman" panose="02020603050405020304" pitchFamily="18" charset="0"/>
                <a:sym typeface="+mn-ea"/>
              </a:rPr>
              <a:t>3</a:t>
            </a:r>
            <a:r>
              <a:rPr kumimoji="1" lang="en-US" altLang="zh-CN" sz="2400" b="1">
                <a:solidFill>
                  <a:srgbClr val="800000"/>
                </a:solidFill>
                <a:latin typeface="Times New Roman" panose="02020603050405020304" pitchFamily="18" charset="0"/>
                <a:sym typeface="+mn-ea"/>
              </a:rPr>
              <a:t>V</a:t>
            </a:r>
            <a:r>
              <a:rPr kumimoji="1" lang="en-US" altLang="zh-CN" sz="2400" b="1">
                <a:solidFill>
                  <a:srgbClr val="800000"/>
                </a:solidFill>
                <a:latin typeface="Times New Roman" panose="02020603050405020304" pitchFamily="18" charset="0"/>
              </a:rPr>
              <a:t>   </a:t>
            </a:r>
            <a:endParaRPr kumimoji="1" lang="en-US" altLang="zh-CN" sz="2400" b="1">
              <a:solidFill>
                <a:srgbClr val="800000"/>
              </a:solidFill>
              <a:latin typeface="Times New Roman" panose="02020603050405020304" pitchFamily="18" charset="0"/>
            </a:endParaRPr>
          </a:p>
        </p:txBody>
      </p:sp>
      <p:sp>
        <p:nvSpPr>
          <p:cNvPr id="2" name="Text Box 19"/>
          <p:cNvSpPr txBox="1">
            <a:spLocks noChangeArrowheads="1"/>
          </p:cNvSpPr>
          <p:nvPr/>
        </p:nvSpPr>
        <p:spPr bwMode="auto">
          <a:xfrm>
            <a:off x="1204595" y="2880995"/>
            <a:ext cx="803084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功：</a:t>
            </a:r>
            <a:r>
              <a:rPr lang="zh-CN" altLang="en-US" sz="2800">
                <a:solidFill>
                  <a:srgbClr val="800000"/>
                </a:solidFill>
                <a:latin typeface="隶书" panose="02010509060101010101" pitchFamily="49" charset="-122"/>
                <a:ea typeface="隶书" panose="02010509060101010101" pitchFamily="49" charset="-122"/>
                <a:sym typeface="+mn-ea"/>
              </a:rPr>
              <a:t>焦耳（</a:t>
            </a:r>
            <a:r>
              <a:rPr lang="en-US" sz="2800">
                <a:solidFill>
                  <a:srgbClr val="800000"/>
                </a:solidFill>
                <a:latin typeface="隶书" panose="02010509060101010101" pitchFamily="49" charset="-122"/>
                <a:ea typeface="隶书" panose="02010509060101010101" pitchFamily="49" charset="-122"/>
              </a:rPr>
              <a:t>J</a:t>
            </a:r>
            <a:r>
              <a:rPr lang="zh-CN" altLang="en-US" sz="2800">
                <a:solidFill>
                  <a:srgbClr val="800000"/>
                </a:solidFill>
                <a:latin typeface="隶书" panose="02010509060101010101" pitchFamily="49" charset="-122"/>
                <a:ea typeface="隶书" panose="02010509060101010101" pitchFamily="49" charset="-122"/>
              </a:rPr>
              <a:t>）。</a:t>
            </a:r>
            <a:r>
              <a:rPr lang="en-US" altLang="zh-CN" sz="2800">
                <a:solidFill>
                  <a:srgbClr val="800000"/>
                </a:solidFill>
                <a:latin typeface="隶书" panose="02010509060101010101" pitchFamily="49" charset="-122"/>
                <a:ea typeface="隶书" panose="02010509060101010101" pitchFamily="49" charset="-122"/>
              </a:rPr>
              <a:t>1KJ=</a:t>
            </a:r>
            <a:r>
              <a:rPr kumimoji="1" lang="en-US" altLang="zh-CN" sz="2800" b="1">
                <a:solidFill>
                  <a:srgbClr val="800000"/>
                </a:solidFill>
                <a:latin typeface="Times New Roman" panose="02020603050405020304" pitchFamily="18" charset="0"/>
                <a:sym typeface="+mn-ea"/>
              </a:rPr>
              <a:t>10</a:t>
            </a:r>
            <a:r>
              <a:rPr kumimoji="1" lang="en-US" altLang="zh-CN" sz="2800" b="1" baseline="30000">
                <a:solidFill>
                  <a:srgbClr val="800000"/>
                </a:solidFill>
                <a:latin typeface="Times New Roman" panose="02020603050405020304" pitchFamily="18" charset="0"/>
                <a:sym typeface="+mn-ea"/>
              </a:rPr>
              <a:t>3</a:t>
            </a:r>
            <a:r>
              <a:rPr kumimoji="1" lang="en-US" altLang="zh-CN" sz="2800" b="1">
                <a:solidFill>
                  <a:srgbClr val="800000"/>
                </a:solidFill>
                <a:latin typeface="Times New Roman" panose="02020603050405020304" pitchFamily="18" charset="0"/>
                <a:sym typeface="+mn-ea"/>
              </a:rPr>
              <a:t>J</a:t>
            </a:r>
            <a:endParaRPr kumimoji="1" lang="en-US" altLang="zh-CN" sz="2800" b="1">
              <a:solidFill>
                <a:srgbClr val="800000"/>
              </a:solidFill>
              <a:latin typeface="Times New Roman" panose="02020603050405020304" pitchFamily="18" charset="0"/>
              <a:ea typeface="隶书" panose="02010509060101010101" pitchFamily="49" charset="-122"/>
              <a:sym typeface="+mn-ea"/>
            </a:endParaRPr>
          </a:p>
        </p:txBody>
      </p:sp>
      <p:sp>
        <p:nvSpPr>
          <p:cNvPr id="3" name="Text Box 19"/>
          <p:cNvSpPr txBox="1">
            <a:spLocks noChangeArrowheads="1"/>
          </p:cNvSpPr>
          <p:nvPr/>
        </p:nvSpPr>
        <p:spPr bwMode="auto">
          <a:xfrm>
            <a:off x="1292225" y="3500755"/>
            <a:ext cx="8030845" cy="4826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电量：</a:t>
            </a:r>
            <a:r>
              <a:rPr lang="zh-CN" altLang="en-US" sz="2800">
                <a:solidFill>
                  <a:srgbClr val="800000"/>
                </a:solidFill>
                <a:latin typeface="隶书" panose="02010509060101010101" pitchFamily="49" charset="-122"/>
                <a:ea typeface="隶书" panose="02010509060101010101" pitchFamily="49" charset="-122"/>
                <a:sym typeface="+mn-ea"/>
              </a:rPr>
              <a:t>库仑</a:t>
            </a:r>
            <a:r>
              <a:rPr lang="en-US" altLang="zh-CN" sz="2800">
                <a:solidFill>
                  <a:srgbClr val="800000"/>
                </a:solidFill>
                <a:latin typeface="隶书" panose="02010509060101010101" pitchFamily="49" charset="-122"/>
                <a:ea typeface="隶书" panose="02010509060101010101" pitchFamily="49" charset="-122"/>
                <a:sym typeface="+mn-ea"/>
              </a:rPr>
              <a:t>(C)</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cs typeface="Calibri" panose="020F0502020204030204" charset="0"/>
            </a:endParaRPr>
          </a:p>
        </p:txBody>
      </p:sp>
      <p:sp>
        <p:nvSpPr>
          <p:cNvPr id="4" name="文本框 3"/>
          <p:cNvSpPr txBox="1"/>
          <p:nvPr/>
        </p:nvSpPr>
        <p:spPr>
          <a:xfrm>
            <a:off x="935990" y="3886200"/>
            <a:ext cx="8221345" cy="1383665"/>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2、物理意义：</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a:p>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电源力将</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1C</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的正电荷（单位正电荷）从电源负极移到电源正极所做的功为</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1J</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那么</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点的</a:t>
            </a:r>
            <a:r>
              <a:rPr 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电动势</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为</a:t>
            </a:r>
            <a:r>
              <a:rPr lang="en-US" altLang="zh-CN"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1V</a:t>
            </a:r>
            <a:r>
              <a:rPr lang="zh-CN" altLang="en-US" sz="2800" b="1">
                <a:solidFill>
                  <a:srgbClr val="27774F"/>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5" name="文本框 4"/>
          <p:cNvSpPr txBox="1"/>
          <p:nvPr/>
        </p:nvSpPr>
        <p:spPr>
          <a:xfrm>
            <a:off x="971550" y="5229225"/>
            <a:ext cx="7275830" cy="953135"/>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3、电动势体现的是功的大小或能量的多少。</a:t>
            </a:r>
            <a:r>
              <a:rPr kumimoji="1" lang="zh-CN" altLang="en-US" sz="2800" b="1">
                <a:solidFill>
                  <a:srgbClr val="B04700"/>
                </a:solidFill>
                <a:latin typeface="楷体_GB2312" pitchFamily="49" charset="-122"/>
                <a:ea typeface="楷体_GB2312" pitchFamily="49" charset="-122"/>
                <a:sym typeface="+mn-ea"/>
              </a:rPr>
              <a:t>电</a:t>
            </a:r>
            <a:r>
              <a:rPr kumimoji="1" lang="zh-CN" sz="2800" b="1">
                <a:solidFill>
                  <a:srgbClr val="B04700"/>
                </a:solidFill>
                <a:latin typeface="楷体_GB2312" pitchFamily="49" charset="-122"/>
                <a:ea typeface="楷体_GB2312" pitchFamily="49" charset="-122"/>
                <a:sym typeface="+mn-ea"/>
              </a:rPr>
              <a:t>动势</a:t>
            </a:r>
            <a:r>
              <a:rPr kumimoji="1" lang="en-US" altLang="zh-CN" sz="2800" b="1">
                <a:solidFill>
                  <a:srgbClr val="B04700"/>
                </a:solidFill>
                <a:latin typeface="楷体_GB2312" pitchFamily="49" charset="-122"/>
                <a:ea typeface="楷体_GB2312" pitchFamily="49" charset="-122"/>
                <a:sym typeface="+mn-ea"/>
              </a:rPr>
              <a:t>E</a:t>
            </a:r>
            <a:r>
              <a:rPr kumimoji="1" lang="zh-CN" altLang="en-US" sz="2800" b="1">
                <a:solidFill>
                  <a:srgbClr val="B04700"/>
                </a:solidFill>
                <a:latin typeface="楷体_GB2312" pitchFamily="49" charset="-122"/>
                <a:ea typeface="楷体_GB2312" pitchFamily="49" charset="-122"/>
                <a:sym typeface="+mn-ea"/>
              </a:rPr>
              <a:t>是反映</a:t>
            </a:r>
            <a:r>
              <a:rPr kumimoji="1" lang="zh-CN" altLang="en-US" sz="2800" b="1">
                <a:solidFill>
                  <a:srgbClr val="FF0000"/>
                </a:solidFill>
                <a:effectLst>
                  <a:outerShdw blurRad="38100" dist="38100" dir="2700000" algn="tl">
                    <a:srgbClr val="C0C0C0"/>
                  </a:outerShdw>
                </a:effectLst>
                <a:latin typeface="楷体_GB2312" pitchFamily="49" charset="-122"/>
                <a:ea typeface="楷体_GB2312" pitchFamily="49" charset="-122"/>
                <a:sym typeface="+mn-ea"/>
              </a:rPr>
              <a:t>电源力作功</a:t>
            </a:r>
            <a:r>
              <a:rPr kumimoji="1" lang="zh-CN" altLang="en-US" sz="2800" b="1">
                <a:solidFill>
                  <a:srgbClr val="B04700"/>
                </a:solidFill>
                <a:latin typeface="楷体_GB2312" pitchFamily="49" charset="-122"/>
                <a:ea typeface="楷体_GB2312" pitchFamily="49" charset="-122"/>
                <a:sym typeface="+mn-ea"/>
              </a:rPr>
              <a:t>本领的物理量。</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0501"/>
                                        </p:tgtEl>
                                        <p:attrNameLst>
                                          <p:attrName>style.visibility</p:attrName>
                                        </p:attrNameLst>
                                      </p:cBhvr>
                                      <p:to>
                                        <p:strVal val="visible"/>
                                      </p:to>
                                    </p:set>
                                    <p:animEffect transition="in" filter="wipe(left)">
                                      <p:cBhvr>
                                        <p:cTn id="13" dur="2000"/>
                                        <p:tgtEl>
                                          <p:spTgt spid="49050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90515"/>
                                        </p:tgtEl>
                                        <p:attrNameLst>
                                          <p:attrName>style.visibility</p:attrName>
                                        </p:attrNameLst>
                                      </p:cBhvr>
                                      <p:to>
                                        <p:strVal val="visible"/>
                                      </p:to>
                                    </p:set>
                                    <p:animEffect transition="in" filter="wipe(left)">
                                      <p:cBhvr>
                                        <p:cTn id="18" dur="2000"/>
                                        <p:tgtEl>
                                          <p:spTgt spid="490515"/>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90516"/>
                                        </p:tgtEl>
                                        <p:attrNameLst>
                                          <p:attrName>style.visibility</p:attrName>
                                        </p:attrNameLst>
                                      </p:cBhvr>
                                      <p:to>
                                        <p:strVal val="visible"/>
                                      </p:to>
                                    </p:set>
                                    <p:animEffect transition="in" filter="wipe(left)">
                                      <p:cBhvr>
                                        <p:cTn id="22" dur="2000"/>
                                        <p:tgtEl>
                                          <p:spTgt spid="4905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bldLvl="0" animBg="1"/>
      <p:bldP spid="490505" grpId="0" bldLvl="0" animBg="1"/>
      <p:bldP spid="490515" grpId="0" bldLvl="0" animBg="1"/>
      <p:bldP spid="490516" grpId="0" bldLvl="0" animBg="1"/>
      <p:bldP spid="2" grpId="0" bldLvl="0" animBg="1"/>
      <p:bldP spid="3" grpId="0" bldLvl="0" animBg="1"/>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6235" y="645255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42683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155" y="645255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5" name="Text Box 9"/>
          <p:cNvSpPr txBox="1">
            <a:spLocks noChangeArrowheads="1"/>
          </p:cNvSpPr>
          <p:nvPr/>
        </p:nvSpPr>
        <p:spPr bwMode="auto">
          <a:xfrm>
            <a:off x="2364740" y="1016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a:t>
            </a: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4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电动势</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6647" name="Rectangle 7"/>
          <p:cNvSpPr>
            <a:spLocks noChangeArrowheads="1"/>
          </p:cNvSpPr>
          <p:nvPr/>
        </p:nvSpPr>
        <p:spPr bwMode="auto">
          <a:xfrm>
            <a:off x="503238" y="657225"/>
            <a:ext cx="8280400" cy="357695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en-US" altLang="zh-CN" sz="2800">
                <a:solidFill>
                  <a:srgbClr val="008000"/>
                </a:solidFill>
                <a:ea typeface="隶书" panose="02010509060101010101" pitchFamily="49" charset="-122"/>
              </a:rPr>
              <a:t>       </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4</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电动势没有方向：</a:t>
            </a:r>
            <a:endParaRPr kumimoji="1" lang="en-US" altLang="zh-CN" sz="2800">
              <a:solidFill>
                <a:srgbClr val="008000"/>
              </a:solidFill>
              <a:ea typeface="隶书" panose="02010509060101010101" pitchFamily="49" charset="-122"/>
            </a:endParaRPr>
          </a:p>
          <a:p>
            <a:pPr>
              <a:lnSpc>
                <a:spcPct val="90000"/>
              </a:lnSpc>
            </a:pPr>
            <a:r>
              <a:rPr kumimoji="1" lang="en-US" altLang="zh-CN" sz="2800">
                <a:solidFill>
                  <a:srgbClr val="003300"/>
                </a:solidFill>
                <a:ea typeface="隶书" panose="02010509060101010101" pitchFamily="49" charset="-122"/>
              </a:rPr>
              <a:t>         </a:t>
            </a:r>
            <a:r>
              <a:rPr kumimoji="1" lang="zh-CN" altLang="en-US" sz="2800">
                <a:solidFill>
                  <a:srgbClr val="003300"/>
                </a:solidFill>
                <a:ea typeface="隶书" panose="02010509060101010101" pitchFamily="49" charset="-122"/>
              </a:rPr>
              <a:t>电动势和电位一样属于一种势能，它能够将低电位的正电荷推向高电位，如同水路中的水泵能够把低处的水抽到高处的作用一样。电动势在电路分析中也是一个有方向的物理量，</a:t>
            </a:r>
            <a:endParaRPr kumimoji="1" lang="zh-CN" altLang="en-US" sz="2800">
              <a:solidFill>
                <a:srgbClr val="003300"/>
              </a:solidFill>
              <a:ea typeface="隶书" panose="02010509060101010101" pitchFamily="49" charset="-122"/>
            </a:endParaRPr>
          </a:p>
          <a:p>
            <a:pPr>
              <a:lnSpc>
                <a:spcPct val="90000"/>
              </a:lnSpc>
            </a:pPr>
            <a:endParaRPr kumimoji="1" lang="zh-CN" altLang="en-US" sz="2800">
              <a:solidFill>
                <a:srgbClr val="003300"/>
              </a:solidFill>
              <a:ea typeface="隶书" panose="02010509060101010101" pitchFamily="49" charset="-122"/>
            </a:endParaRPr>
          </a:p>
          <a:p>
            <a:pPr>
              <a:lnSpc>
                <a:spcPct val="90000"/>
              </a:lnSpc>
            </a:pPr>
            <a:endParaRPr kumimoji="1" lang="zh-CN" altLang="en-US" sz="2800">
              <a:solidFill>
                <a:srgbClr val="003300"/>
              </a:solidFill>
              <a:ea typeface="隶书" panose="02010509060101010101" pitchFamily="49" charset="-122"/>
            </a:endParaRPr>
          </a:p>
          <a:p>
            <a:pPr>
              <a:lnSpc>
                <a:spcPct val="90000"/>
              </a:lnSpc>
            </a:pPr>
            <a:r>
              <a:rPr kumimoji="1" lang="zh-CN" altLang="en-US" sz="2800">
                <a:solidFill>
                  <a:srgbClr val="003300"/>
                </a:solidFill>
                <a:ea typeface="隶书" panose="02010509060101010101" pitchFamily="49" charset="-122"/>
              </a:rPr>
              <a:t>其方向规定</a:t>
            </a:r>
            <a:r>
              <a:rPr kumimoji="1" lang="zh-CN" altLang="en-US" sz="2800">
                <a:solidFill>
                  <a:srgbClr val="FF0000"/>
                </a:solidFill>
                <a:effectLst>
                  <a:outerShdw blurRad="38100" dist="38100" dir="2700000" algn="tl">
                    <a:srgbClr val="000000"/>
                  </a:outerShdw>
                </a:effectLst>
                <a:ea typeface="隶书" panose="02010509060101010101" pitchFamily="49" charset="-122"/>
              </a:rPr>
              <a:t>由电源负极指向电源正极</a:t>
            </a:r>
            <a:r>
              <a:rPr kumimoji="1" lang="zh-CN" altLang="en-US" sz="2800">
                <a:solidFill>
                  <a:srgbClr val="003300"/>
                </a:solidFill>
                <a:ea typeface="隶书" panose="02010509060101010101" pitchFamily="49" charset="-122"/>
              </a:rPr>
              <a:t>，即</a:t>
            </a:r>
            <a:r>
              <a:rPr kumimoji="1" lang="zh-CN" altLang="en-US" sz="2800">
                <a:solidFill>
                  <a:srgbClr val="FF0000"/>
                </a:solidFill>
                <a:effectLst>
                  <a:outerShdw blurRad="38100" dist="38100" dir="2700000" algn="tl">
                    <a:srgbClr val="000000"/>
                  </a:outerShdw>
                </a:effectLst>
                <a:ea typeface="隶书" panose="02010509060101010101" pitchFamily="49" charset="-122"/>
              </a:rPr>
              <a:t>电位升高</a:t>
            </a:r>
            <a:r>
              <a:rPr kumimoji="1" lang="zh-CN" altLang="en-US" sz="2800">
                <a:solidFill>
                  <a:srgbClr val="003300"/>
                </a:solidFill>
                <a:ea typeface="隶书" panose="02010509060101010101" pitchFamily="49" charset="-122"/>
              </a:rPr>
              <a:t>的方向。</a:t>
            </a:r>
            <a:endParaRPr kumimoji="1" lang="zh-CN" altLang="en-US" sz="2800">
              <a:solidFill>
                <a:srgbClr val="003300"/>
              </a:solidFill>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496647"/>
                                        </p:tgtEl>
                                        <p:attrNameLst>
                                          <p:attrName>style.visibility</p:attrName>
                                        </p:attrNameLst>
                                      </p:cBhvr>
                                      <p:to>
                                        <p:strVal val="visible"/>
                                      </p:to>
                                    </p:set>
                                    <p:anim calcmode="lin" valueType="num">
                                      <p:cBhvr additive="base">
                                        <p:cTn id="12" dur="5000" fill="hold"/>
                                        <p:tgtEl>
                                          <p:spTgt spid="496647"/>
                                        </p:tgtEl>
                                        <p:attrNameLst>
                                          <p:attrName>ppt_x</p:attrName>
                                        </p:attrNameLst>
                                      </p:cBhvr>
                                      <p:tavLst>
                                        <p:tav tm="0">
                                          <p:val>
                                            <p:strVal val="#ppt_x"/>
                                          </p:val>
                                        </p:tav>
                                        <p:tav tm="100000">
                                          <p:val>
                                            <p:strVal val="#ppt_x"/>
                                          </p:val>
                                        </p:tav>
                                      </p:tavLst>
                                    </p:anim>
                                    <p:anim calcmode="lin" valueType="num">
                                      <p:cBhvr additive="base">
                                        <p:cTn id="13" dur="5000" fill="hold"/>
                                        <p:tgtEl>
                                          <p:spTgt spid="496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5" grpId="0" bldLvl="0" animBg="1"/>
      <p:bldP spid="496647"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6235" y="645255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42683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155" y="645255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5" name="Text Box 9"/>
          <p:cNvSpPr txBox="1">
            <a:spLocks noChangeArrowheads="1"/>
          </p:cNvSpPr>
          <p:nvPr/>
        </p:nvSpPr>
        <p:spPr bwMode="auto">
          <a:xfrm>
            <a:off x="2364740" y="1016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a:t>
            </a: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4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电动势</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971550" y="692785"/>
            <a:ext cx="8674100" cy="521970"/>
          </a:xfrm>
          <a:prstGeom prst="rect">
            <a:avLst/>
          </a:prstGeom>
          <a:noFill/>
        </p:spPr>
        <p:txBody>
          <a:bodyPr wrap="square" rtlCol="0">
            <a:spAutoFit/>
          </a:bodyPr>
          <a:p>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5</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、电压与电动势的异同及关联。</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6" name="文本框 5"/>
          <p:cNvSpPr txBox="1"/>
          <p:nvPr/>
        </p:nvSpPr>
        <p:spPr>
          <a:xfrm>
            <a:off x="1195705" y="1214755"/>
            <a:ext cx="640080" cy="1279525"/>
          </a:xfrm>
          <a:prstGeom prst="rect">
            <a:avLst/>
          </a:prstGeom>
          <a:noFill/>
        </p:spPr>
        <p:txBody>
          <a:bodyPr vert="eaVert" wrap="square" rtlCol="0">
            <a:no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相同点：</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7" name="文本框 6"/>
          <p:cNvSpPr txBox="1"/>
          <p:nvPr/>
        </p:nvSpPr>
        <p:spPr>
          <a:xfrm>
            <a:off x="1187450" y="2780665"/>
            <a:ext cx="613410" cy="1406525"/>
          </a:xfrm>
          <a:prstGeom prst="rect">
            <a:avLst/>
          </a:prstGeom>
          <a:noFill/>
        </p:spPr>
        <p:txBody>
          <a:bodyPr vert="eaVert" wrap="square" rtlCol="0">
            <a:spAutoFit/>
          </a:bodyPr>
          <a:p>
            <a:pPr algn="l">
              <a:buClrTx/>
              <a:buSzTx/>
              <a:buFontTx/>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不同点：</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8" name="文本框 7"/>
          <p:cNvSpPr txBox="1"/>
          <p:nvPr/>
        </p:nvSpPr>
        <p:spPr>
          <a:xfrm>
            <a:off x="899160" y="4436745"/>
            <a:ext cx="1096010"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关联：</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9" name="文本框 8"/>
          <p:cNvSpPr txBox="1"/>
          <p:nvPr/>
        </p:nvSpPr>
        <p:spPr>
          <a:xfrm>
            <a:off x="2268220" y="1268730"/>
            <a:ext cx="5420360" cy="398780"/>
          </a:xfrm>
          <a:prstGeom prst="rect">
            <a:avLst/>
          </a:prstGeom>
          <a:noFill/>
        </p:spPr>
        <p:txBody>
          <a:bodyPr wrap="square" rtlCol="0">
            <a:spAutoFit/>
          </a:bodyPr>
          <a:p>
            <a:r>
              <a:rPr lang="zh-CN" altLang="en-US" sz="20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体现的物理量相同：</a:t>
            </a:r>
            <a:endParaRPr lang="zh-CN" altLang="en-US" sz="20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0" name="文本框 9"/>
          <p:cNvSpPr txBox="1"/>
          <p:nvPr/>
        </p:nvSpPr>
        <p:spPr>
          <a:xfrm>
            <a:off x="2268220" y="2132965"/>
            <a:ext cx="3438525" cy="398780"/>
          </a:xfrm>
          <a:prstGeom prst="rect">
            <a:avLst/>
          </a:prstGeom>
          <a:noFill/>
        </p:spPr>
        <p:txBody>
          <a:bodyPr wrap="square" rtlCol="0">
            <a:spAutoFit/>
          </a:bodyPr>
          <a:p>
            <a:r>
              <a:rPr lang="zh-CN" altLang="en-US" sz="20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单位相同：</a:t>
            </a:r>
            <a:endParaRPr lang="zh-CN" altLang="en-US" sz="20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3339" name="AutoShape 11"/>
          <p:cNvSpPr/>
          <p:nvPr/>
        </p:nvSpPr>
        <p:spPr bwMode="auto">
          <a:xfrm>
            <a:off x="1835785" y="1438275"/>
            <a:ext cx="360680" cy="915035"/>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a:p>
        </p:txBody>
      </p:sp>
      <p:sp>
        <p:nvSpPr>
          <p:cNvPr id="14" name="Rectangle 14"/>
          <p:cNvSpPr>
            <a:spLocks noChangeArrowheads="1"/>
          </p:cNvSpPr>
          <p:nvPr/>
        </p:nvSpPr>
        <p:spPr bwMode="auto">
          <a:xfrm>
            <a:off x="2196465" y="2780348"/>
            <a:ext cx="8208963" cy="47815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2F7357"/>
                </a:solidFill>
                <a:effectLst>
                  <a:outerShdw blurRad="38100" dist="38100" dir="2700000" algn="tl">
                    <a:srgbClr val="000000"/>
                  </a:outerShdw>
                </a:effectLst>
                <a:ea typeface="隶书" panose="02010509060101010101" pitchFamily="49" charset="-122"/>
              </a:rPr>
              <a:t>做功主体不同：</a:t>
            </a:r>
            <a:endParaRPr kumimoji="1" lang="zh-CN" altLang="en-US" sz="2800">
              <a:solidFill>
                <a:srgbClr val="2F7357"/>
              </a:solidFill>
              <a:effectLst>
                <a:outerShdw blurRad="38100" dist="38100" dir="2700000" algn="tl">
                  <a:srgbClr val="000000"/>
                </a:outerShdw>
              </a:effectLst>
              <a:ea typeface="隶书" panose="02010509060101010101" pitchFamily="49" charset="-122"/>
            </a:endParaRPr>
          </a:p>
        </p:txBody>
      </p:sp>
      <p:sp>
        <p:nvSpPr>
          <p:cNvPr id="15" name="Rectangle 15"/>
          <p:cNvSpPr>
            <a:spLocks noChangeArrowheads="1"/>
          </p:cNvSpPr>
          <p:nvPr/>
        </p:nvSpPr>
        <p:spPr bwMode="auto">
          <a:xfrm>
            <a:off x="2364740" y="3733800"/>
            <a:ext cx="8208963" cy="47815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2F7357"/>
                </a:solidFill>
                <a:effectLst>
                  <a:outerShdw blurRad="38100" dist="38100" dir="2700000" algn="tl">
                    <a:srgbClr val="000000"/>
                  </a:outerShdw>
                </a:effectLst>
                <a:ea typeface="隶书" panose="02010509060101010101" pitchFamily="49" charset="-122"/>
              </a:rPr>
              <a:t>位置不同：</a:t>
            </a:r>
            <a:endParaRPr kumimoji="1" lang="zh-CN" altLang="en-US" sz="2800">
              <a:solidFill>
                <a:srgbClr val="2F7357"/>
              </a:solidFill>
              <a:effectLst>
                <a:outerShdw blurRad="38100" dist="38100" dir="2700000" algn="tl">
                  <a:srgbClr val="000000"/>
                </a:outerShdw>
              </a:effectLst>
              <a:ea typeface="隶书" panose="02010509060101010101" pitchFamily="49" charset="-122"/>
            </a:endParaRPr>
          </a:p>
        </p:txBody>
      </p:sp>
      <p:sp>
        <p:nvSpPr>
          <p:cNvPr id="16" name="文本框 15"/>
          <p:cNvSpPr txBox="1"/>
          <p:nvPr/>
        </p:nvSpPr>
        <p:spPr>
          <a:xfrm>
            <a:off x="2411730" y="4149090"/>
            <a:ext cx="6517005" cy="583565"/>
          </a:xfrm>
          <a:prstGeom prst="rect">
            <a:avLst/>
          </a:prstGeom>
          <a:noFill/>
        </p:spPr>
        <p:txBody>
          <a:bodyPr wrap="square" rtlCol="0">
            <a:spAutoFit/>
          </a:bodyPr>
          <a:p>
            <a:r>
              <a:rPr lang="zh-CN" sz="3200" b="1" i="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rPr>
              <a:t>电路开环时：</a:t>
            </a:r>
            <a:r>
              <a:rPr lang="en-US" altLang="zh-CN" sz="3200" b="1" i="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rPr>
              <a:t>U=E</a:t>
            </a:r>
            <a:endParaRPr lang="zh-CN" altLang="en-US" sz="3200" b="1" i="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endParaRPr>
          </a:p>
        </p:txBody>
      </p:sp>
      <p:sp>
        <p:nvSpPr>
          <p:cNvPr id="2" name="Rectangle 14"/>
          <p:cNvSpPr>
            <a:spLocks noChangeArrowheads="1"/>
          </p:cNvSpPr>
          <p:nvPr/>
        </p:nvSpPr>
        <p:spPr bwMode="auto">
          <a:xfrm>
            <a:off x="2268220" y="3270568"/>
            <a:ext cx="8208963" cy="47815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800">
                <a:solidFill>
                  <a:srgbClr val="2F7357"/>
                </a:solidFill>
                <a:effectLst>
                  <a:outerShdw blurRad="38100" dist="38100" dir="2700000" algn="tl">
                    <a:srgbClr val="000000"/>
                  </a:outerShdw>
                </a:effectLst>
                <a:ea typeface="隶书" panose="02010509060101010101" pitchFamily="49" charset="-122"/>
              </a:rPr>
              <a:t>正方向不同：</a:t>
            </a:r>
            <a:endParaRPr kumimoji="1" lang="zh-CN" altLang="en-US" sz="2800">
              <a:solidFill>
                <a:srgbClr val="2F7357"/>
              </a:solidFill>
              <a:effectLst>
                <a:outerShdw blurRad="38100" dist="38100" dir="2700000" algn="tl">
                  <a:srgbClr val="000000"/>
                </a:outerShdw>
              </a:effectLst>
              <a:ea typeface="隶书" panose="02010509060101010101" pitchFamily="49" charset="-122"/>
            </a:endParaRPr>
          </a:p>
        </p:txBody>
      </p:sp>
      <p:sp>
        <p:nvSpPr>
          <p:cNvPr id="3" name="AutoShape 11"/>
          <p:cNvSpPr/>
          <p:nvPr/>
        </p:nvSpPr>
        <p:spPr bwMode="auto">
          <a:xfrm>
            <a:off x="1800860" y="2971800"/>
            <a:ext cx="360680" cy="915035"/>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a:p>
        </p:txBody>
      </p:sp>
      <p:sp>
        <p:nvSpPr>
          <p:cNvPr id="5" name="文本框 4"/>
          <p:cNvSpPr txBox="1"/>
          <p:nvPr/>
        </p:nvSpPr>
        <p:spPr>
          <a:xfrm>
            <a:off x="2411730" y="4940935"/>
            <a:ext cx="3820160" cy="374015"/>
          </a:xfrm>
          <a:prstGeom prst="rect">
            <a:avLst/>
          </a:prstGeom>
          <a:noFill/>
        </p:spPr>
        <p:txBody>
          <a:bodyPr wrap="square" rtlCol="0">
            <a:noAutofit/>
          </a:bodyPr>
          <a:p>
            <a:r>
              <a:rPr lang="zh-CN" altLang="en-US" sz="3200" b="1" i="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rPr>
              <a:t>电路闭环时：</a:t>
            </a:r>
            <a:r>
              <a:rPr lang="en-US" altLang="zh-CN" sz="3200" b="1" i="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rPr>
              <a:t>U&lt;E</a:t>
            </a:r>
            <a:endParaRPr lang="zh-CN" altLang="en-US" sz="3200" b="1" i="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endParaRPr>
          </a:p>
          <a:p>
            <a:endParaRPr lang="zh-CN" altLang="en-US" sz="3200"/>
          </a:p>
        </p:txBody>
      </p:sp>
      <p:sp>
        <p:nvSpPr>
          <p:cNvPr id="12" name="AutoShape 11"/>
          <p:cNvSpPr/>
          <p:nvPr/>
        </p:nvSpPr>
        <p:spPr bwMode="auto">
          <a:xfrm>
            <a:off x="1927860" y="4318635"/>
            <a:ext cx="360680" cy="915035"/>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a:p>
        </p:txBody>
      </p:sp>
      <p:sp>
        <p:nvSpPr>
          <p:cNvPr id="13" name="文本框 12"/>
          <p:cNvSpPr txBox="1"/>
          <p:nvPr/>
        </p:nvSpPr>
        <p:spPr>
          <a:xfrm>
            <a:off x="234950" y="5665470"/>
            <a:ext cx="8674100" cy="521970"/>
          </a:xfrm>
          <a:prstGeom prst="rect">
            <a:avLst/>
          </a:prstGeom>
          <a:noFill/>
        </p:spPr>
        <p:txBody>
          <a:bodyPr wrap="square" rtlCol="0">
            <a:spAutoFit/>
          </a:bodyPr>
          <a:p>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6</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、电路中产生电流的条件：</a:t>
            </a:r>
            <a:endPar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7" name="AutoShape 11"/>
          <p:cNvSpPr/>
          <p:nvPr/>
        </p:nvSpPr>
        <p:spPr bwMode="auto">
          <a:xfrm>
            <a:off x="4709795" y="5521960"/>
            <a:ext cx="360680" cy="915035"/>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a:p>
        </p:txBody>
      </p:sp>
      <p:sp>
        <p:nvSpPr>
          <p:cNvPr id="18" name="文本框 17"/>
          <p:cNvSpPr txBox="1"/>
          <p:nvPr/>
        </p:nvSpPr>
        <p:spPr>
          <a:xfrm>
            <a:off x="5075555" y="5300980"/>
            <a:ext cx="4222115" cy="374015"/>
          </a:xfrm>
          <a:prstGeom prst="rect">
            <a:avLst/>
          </a:prstGeom>
          <a:noFill/>
        </p:spPr>
        <p:txBody>
          <a:bodyPr wrap="square" rtlCol="0">
            <a:noAutofit/>
          </a:bodyPr>
          <a:p>
            <a:r>
              <a:rPr kumimoji="1" lang="zh-CN" altLang="en-US" sz="2800">
                <a:solidFill>
                  <a:srgbClr val="2F7357"/>
                </a:solidFill>
                <a:effectLst>
                  <a:outerShdw blurRad="38100" dist="38100" dir="2700000" algn="tl">
                    <a:srgbClr val="000000"/>
                  </a:outerShdw>
                </a:effectLst>
                <a:ea typeface="隶书" panose="02010509060101010101" pitchFamily="49" charset="-122"/>
                <a:sym typeface="+mn-ea"/>
              </a:rPr>
              <a:t>要有自由移动的带电粒子</a:t>
            </a:r>
            <a:endParaRPr kumimoji="1" lang="zh-CN" altLang="en-US" sz="2800">
              <a:solidFill>
                <a:srgbClr val="2F7357"/>
              </a:solidFill>
              <a:effectLst>
                <a:outerShdw blurRad="38100" dist="38100" dir="2700000" algn="tl">
                  <a:srgbClr val="000000"/>
                </a:outerShdw>
              </a:effectLst>
              <a:ea typeface="隶书" panose="02010509060101010101" pitchFamily="49" charset="-122"/>
              <a:sym typeface="+mn-ea"/>
            </a:endParaRPr>
          </a:p>
          <a:p>
            <a:endParaRPr lang="zh-CN" altLang="en-US" sz="2800" b="1" i="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endParaRPr>
          </a:p>
        </p:txBody>
      </p:sp>
      <p:sp>
        <p:nvSpPr>
          <p:cNvPr id="19" name="文本框 18"/>
          <p:cNvSpPr txBox="1"/>
          <p:nvPr/>
        </p:nvSpPr>
        <p:spPr>
          <a:xfrm>
            <a:off x="5059045" y="6145530"/>
            <a:ext cx="4222115" cy="374015"/>
          </a:xfrm>
          <a:prstGeom prst="rect">
            <a:avLst/>
          </a:prstGeom>
          <a:noFill/>
        </p:spPr>
        <p:txBody>
          <a:bodyPr wrap="square" rtlCol="0">
            <a:noAutofit/>
          </a:bodyPr>
          <a:p>
            <a:r>
              <a:rPr kumimoji="1" lang="zh-CN" altLang="en-US" sz="2800">
                <a:solidFill>
                  <a:srgbClr val="2F7357"/>
                </a:solidFill>
                <a:effectLst>
                  <a:outerShdw blurRad="38100" dist="38100" dir="2700000" algn="tl">
                    <a:srgbClr val="000000"/>
                  </a:outerShdw>
                </a:effectLst>
                <a:ea typeface="隶书" panose="02010509060101010101" pitchFamily="49" charset="-122"/>
                <a:sym typeface="+mn-ea"/>
              </a:rPr>
              <a:t>电路两端要有电压</a:t>
            </a:r>
            <a:endParaRPr kumimoji="1" lang="zh-CN" altLang="en-US" sz="2800">
              <a:solidFill>
                <a:srgbClr val="2F7357"/>
              </a:solidFill>
              <a:effectLst>
                <a:outerShdw blurRad="38100" dist="38100" dir="2700000" algn="tl">
                  <a:srgbClr val="000000"/>
                </a:outerShdw>
              </a:effectLst>
              <a:ea typeface="隶书" panose="02010509060101010101" pitchFamily="49" charset="-122"/>
              <a:sym typeface="+mn-ea"/>
            </a:endParaRPr>
          </a:p>
          <a:p>
            <a:endParaRPr lang="zh-CN" altLang="en-US" sz="2800" b="1" i="1">
              <a:solidFill>
                <a:srgbClr val="C47500"/>
              </a:solidFill>
              <a:effectLst>
                <a:outerShdw blurRad="38100" dist="38100" dir="2700000" algn="tl">
                  <a:srgbClr val="000000"/>
                </a:outerShdw>
              </a:effectLst>
              <a:latin typeface="Times New Roman" panose="02020603050405020304" pitchFamily="18" charset="0"/>
              <a:ea typeface="隶书" panose="020105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0505"/>
                                        </p:tgtEl>
                                        <p:attrNameLst>
                                          <p:attrName>style.visibility</p:attrName>
                                        </p:attrNameLst>
                                      </p:cBhvr>
                                      <p:to>
                                        <p:strVal val="visible"/>
                                      </p:to>
                                    </p:set>
                                    <p:anim calcmode="lin" valueType="num">
                                      <p:cBhvr>
                                        <p:cTn id="7" dur="2000" fill="hold"/>
                                        <p:tgtEl>
                                          <p:spTgt spid="490505"/>
                                        </p:tgtEl>
                                        <p:attrNameLst>
                                          <p:attrName>ppt_w</p:attrName>
                                        </p:attrNameLst>
                                      </p:cBhvr>
                                      <p:tavLst>
                                        <p:tav tm="0">
                                          <p:val>
                                            <p:fltVal val="0"/>
                                          </p:val>
                                        </p:tav>
                                        <p:tav tm="100000">
                                          <p:val>
                                            <p:strVal val="#ppt_w"/>
                                          </p:val>
                                        </p:tav>
                                      </p:tavLst>
                                    </p:anim>
                                    <p:anim calcmode="lin" valueType="num">
                                      <p:cBhvr>
                                        <p:cTn id="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plus(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83339"/>
                                        </p:tgtEl>
                                        <p:attrNameLst>
                                          <p:attrName>style.visibility</p:attrName>
                                        </p:attrNameLst>
                                      </p:cBhvr>
                                      <p:to>
                                        <p:strVal val="visible"/>
                                      </p:to>
                                    </p:set>
                                    <p:animEffect transition="in" filter="wipe(up)">
                                      <p:cBhvr>
                                        <p:cTn id="22" dur="1000"/>
                                        <p:tgtEl>
                                          <p:spTgt spid="4833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1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to="" calcmode="lin" valueType="num">
                                      <p:cBhvr>
                                        <p:cTn id="46" dur="1" fill="hold"/>
                                        <p:tgtEl>
                                          <p:spTgt spid="14"/>
                                        </p:tgtEl>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to="" calcmode="lin" valueType="num">
                                      <p:cBhvr>
                                        <p:cTn id="51" dur="1" fill="hold"/>
                                        <p:tgtEl>
                                          <p:spTgt spid="2"/>
                                        </p:tgtEl>
                                      </p:cBhvr>
                                    </p:anim>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5"/>
                                        </p:tgtEl>
                                        <p:attrNameLst>
                                          <p:attrName>style.visibility</p:attrName>
                                        </p:attrNameLst>
                                      </p:cBhvr>
                                      <p:to>
                                        <p:strVal val="visible"/>
                                      </p:to>
                                    </p:set>
                                    <p:anim calcmode="discrete" valueType="clr">
                                      <p:cBhvr override="childStyle">
                                        <p:cTn id="56"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5"/>
                                        </p:tgtEl>
                                        <p:attrNameLst>
                                          <p:attrName>fillcolor</p:attrName>
                                        </p:attrNameLst>
                                      </p:cBhvr>
                                      <p:tavLst>
                                        <p:tav tm="0">
                                          <p:val>
                                            <p:clrVal>
                                              <a:schemeClr val="accent2"/>
                                            </p:clrVal>
                                          </p:val>
                                        </p:tav>
                                        <p:tav tm="50000">
                                          <p:val>
                                            <p:clrVal>
                                              <a:schemeClr val="hlink"/>
                                            </p:clrVal>
                                          </p:val>
                                        </p:tav>
                                      </p:tavLst>
                                    </p:anim>
                                    <p:set>
                                      <p:cBhvr>
                                        <p:cTn id="58" dur="80"/>
                                        <p:tgtEl>
                                          <p:spTgt spid="15"/>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heel(1)">
                                      <p:cBhvr>
                                        <p:cTn id="63" dur="2000"/>
                                        <p:tgtEl>
                                          <p:spTgt spid="8"/>
                                        </p:tgtEl>
                                      </p:cBhvr>
                                    </p:animEffect>
                                  </p:childTnLst>
                                </p:cTn>
                              </p:par>
                            </p:childTnLst>
                          </p:cTn>
                        </p:par>
                        <p:par>
                          <p:cTn id="64" fill="hold">
                            <p:stCondLst>
                              <p:cond delay="2000"/>
                            </p:stCondLst>
                            <p:childTnLst>
                              <p:par>
                                <p:cTn id="65" presetID="22" presetClass="entr" presetSubtype="1"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1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heel(1)">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edge">
                                      <p:cBhvr>
                                        <p:cTn id="77" dur="20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13" presetClass="entr" presetSubtype="16"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plus(in)">
                                      <p:cBhvr>
                                        <p:cTn id="82" dur="2000"/>
                                        <p:tgtEl>
                                          <p:spTgt spid="13"/>
                                        </p:tgtEl>
                                      </p:cBhvr>
                                    </p:animEffect>
                                  </p:childTnLst>
                                </p:cTn>
                              </p:par>
                            </p:childTnLst>
                          </p:cTn>
                        </p:par>
                        <p:par>
                          <p:cTn id="83" fill="hold">
                            <p:stCondLst>
                              <p:cond delay="2000"/>
                            </p:stCondLst>
                            <p:childTnLst>
                              <p:par>
                                <p:cTn id="84" presetID="22" presetClass="entr" presetSubtype="1"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up)">
                                      <p:cBhvr>
                                        <p:cTn id="86" dur="1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heel(1)">
                                      <p:cBhvr>
                                        <p:cTn id="91" dur="20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heel(1)">
                                      <p:cBhvr>
                                        <p:cTn id="9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5" grpId="0" bldLvl="0" animBg="1"/>
      <p:bldP spid="4" grpId="0"/>
      <p:bldP spid="483339" grpId="0" bldLvl="0" animBg="1"/>
      <p:bldP spid="14" grpId="0" bldLvl="0" animBg="1"/>
      <p:bldP spid="15" grpId="0" animBg="1"/>
      <p:bldP spid="9" grpId="0"/>
      <p:bldP spid="10" grpId="0"/>
      <p:bldP spid="6" grpId="0"/>
      <p:bldP spid="7" grpId="0"/>
      <p:bldP spid="8" grpId="0"/>
      <p:bldP spid="16" grpId="0"/>
      <p:bldP spid="2" grpId="0" bldLvl="0" animBg="1"/>
      <p:bldP spid="3" grpId="0" bldLvl="0" animBg="1"/>
      <p:bldP spid="12" grpId="0" bldLvl="0" animBg="1"/>
      <p:bldP spid="13" grpId="0"/>
      <p:bldP spid="17" grpId="0" bldLvl="0" animBg="1"/>
      <p:bldP spid="18" grpId="0"/>
      <p:bldP spid="19"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6235" y="645255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42683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155" y="645255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1" name="Text Box 5"/>
          <p:cNvSpPr txBox="1">
            <a:spLocks noChangeArrowheads="1"/>
          </p:cNvSpPr>
          <p:nvPr/>
        </p:nvSpPr>
        <p:spPr bwMode="auto">
          <a:xfrm>
            <a:off x="0" y="548640"/>
            <a:ext cx="641985" cy="60325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zh-CN" altLang="en-US" sz="3600" b="1">
                <a:solidFill>
                  <a:srgbClr val="D25500"/>
                </a:solidFill>
                <a:effectLst>
                  <a:outerShdw blurRad="38100" dist="38100" dir="2700000" algn="tl">
                    <a:srgbClr val="000000"/>
                  </a:outerShdw>
                </a:effectLst>
                <a:ea typeface="隶书" panose="02010509060101010101" pitchFamily="49" charset="-122"/>
              </a:rPr>
              <a:t>电压、电位、电动势</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的测量工具：</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1.2   </a:t>
            </a:r>
            <a:r>
              <a:rPr lang="zh-CN" altLang="en-US" sz="3600" b="1">
                <a:solidFill>
                  <a:srgbClr val="D25500"/>
                </a:solidFill>
                <a:effectLst>
                  <a:outerShdw blurRad="38100" dist="38100" dir="2700000" algn="tl">
                    <a:srgbClr val="000000"/>
                  </a:outerShdw>
                </a:effectLst>
                <a:ea typeface="隶书" panose="02010509060101010101" pitchFamily="49" charset="-122"/>
              </a:rPr>
              <a:t>电路的基本物理量</a:t>
            </a:r>
            <a:endParaRPr lang="zh-CN" altLang="en-US"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电流</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pic>
        <p:nvPicPr>
          <p:cNvPr id="108" name="图片 107"/>
          <p:cNvPicPr/>
          <p:nvPr/>
        </p:nvPicPr>
        <p:blipFill>
          <a:blip r:embed="rId4"/>
          <a:stretch>
            <a:fillRect/>
          </a:stretch>
        </p:blipFill>
        <p:spPr>
          <a:xfrm>
            <a:off x="2105660" y="1116965"/>
            <a:ext cx="4872355" cy="4980940"/>
          </a:xfrm>
          <a:prstGeom prst="rect">
            <a:avLst/>
          </a:prstGeom>
          <a:noFill/>
          <a:ln w="9525">
            <a:noFill/>
          </a:ln>
        </p:spPr>
      </p:pic>
      <p:pic>
        <p:nvPicPr>
          <p:cNvPr id="109" name="图片 108"/>
          <p:cNvPicPr/>
          <p:nvPr/>
        </p:nvPicPr>
        <p:blipFill>
          <a:blip r:embed="rId5"/>
          <a:stretch>
            <a:fillRect/>
          </a:stretch>
        </p:blipFill>
        <p:spPr>
          <a:xfrm>
            <a:off x="539750" y="260350"/>
            <a:ext cx="8399145" cy="6012180"/>
          </a:xfrm>
          <a:prstGeom prst="rect">
            <a:avLst/>
          </a:prstGeom>
          <a:noFill/>
          <a:ln w="9525">
            <a:noFill/>
          </a:ln>
        </p:spPr>
      </p:pic>
      <p:pic>
        <p:nvPicPr>
          <p:cNvPr id="110" name="图片 109"/>
          <p:cNvPicPr/>
          <p:nvPr/>
        </p:nvPicPr>
        <p:blipFill>
          <a:blip r:embed="rId6"/>
          <a:stretch>
            <a:fillRect/>
          </a:stretch>
        </p:blipFill>
        <p:spPr>
          <a:xfrm>
            <a:off x="755015" y="360045"/>
            <a:ext cx="7867015" cy="5878830"/>
          </a:xfrm>
          <a:prstGeom prst="rect">
            <a:avLst/>
          </a:prstGeom>
          <a:noFill/>
          <a:ln w="9525">
            <a:noFill/>
          </a:ln>
        </p:spPr>
      </p:pic>
      <p:pic>
        <p:nvPicPr>
          <p:cNvPr id="2" name="图片 1"/>
          <p:cNvPicPr/>
          <p:nvPr/>
        </p:nvPicPr>
        <p:blipFill>
          <a:blip r:embed="rId7"/>
          <a:stretch>
            <a:fillRect/>
          </a:stretch>
        </p:blipFill>
        <p:spPr>
          <a:xfrm>
            <a:off x="1617345" y="981075"/>
            <a:ext cx="5290185" cy="5661025"/>
          </a:xfrm>
          <a:prstGeom prst="rect">
            <a:avLst/>
          </a:prstGeom>
          <a:noFill/>
          <a:ln w="9525">
            <a:noFill/>
          </a:ln>
        </p:spPr>
      </p:pic>
      <p:pic>
        <p:nvPicPr>
          <p:cNvPr id="3" name="内容占位符 2"/>
          <p:cNvPicPr>
            <a:picLocks noChangeAspect="1"/>
          </p:cNvPicPr>
          <p:nvPr>
            <p:ph idx="1"/>
          </p:nvPr>
        </p:nvPicPr>
        <p:blipFill>
          <a:blip r:embed="rId8"/>
          <a:stretch>
            <a:fillRect/>
          </a:stretch>
        </p:blipFill>
        <p:spPr>
          <a:xfrm>
            <a:off x="1788795" y="313690"/>
            <a:ext cx="6402705" cy="581279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90501"/>
                                        </p:tgtEl>
                                        <p:attrNameLst>
                                          <p:attrName>style.visibility</p:attrName>
                                        </p:attrNameLst>
                                      </p:cBhvr>
                                      <p:to>
                                        <p:strVal val="visible"/>
                                      </p:to>
                                    </p:set>
                                    <p:animEffect transition="in" filter="wipe(left)">
                                      <p:cBhvr>
                                        <p:cTn id="23" dur="2000"/>
                                        <p:tgtEl>
                                          <p:spTgt spid="49050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8"/>
                                        </p:tgtEl>
                                        <p:attrNameLst>
                                          <p:attrName>style.visibility</p:attrName>
                                        </p:attrNameLst>
                                      </p:cBhvr>
                                      <p:to>
                                        <p:strVal val="visible"/>
                                      </p:to>
                                    </p:set>
                                    <p:anim calcmode="lin" valueType="num">
                                      <p:cBhvr additive="base">
                                        <p:cTn id="28" dur="500" fill="hold"/>
                                        <p:tgtEl>
                                          <p:spTgt spid="108"/>
                                        </p:tgtEl>
                                        <p:attrNameLst>
                                          <p:attrName>ppt_x</p:attrName>
                                        </p:attrNameLst>
                                      </p:cBhvr>
                                      <p:tavLst>
                                        <p:tav tm="0">
                                          <p:val>
                                            <p:strVal val="#ppt_x"/>
                                          </p:val>
                                        </p:tav>
                                        <p:tav tm="100000">
                                          <p:val>
                                            <p:strVal val="#ppt_x"/>
                                          </p:val>
                                        </p:tav>
                                      </p:tavLst>
                                    </p:anim>
                                    <p:anim calcmode="lin" valueType="num">
                                      <p:cBhvr additive="base">
                                        <p:cTn id="29"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bldLvl="0" animBg="1"/>
      <p:bldP spid="490504" grpId="0" bldLvl="0" animBg="1"/>
      <p:bldP spid="49050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descr="01">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715000"/>
            <a:ext cx="504825" cy="350838"/>
          </a:xfrm>
          <a:prstGeom prst="rect">
            <a:avLst/>
          </a:prstGeom>
          <a:noFill/>
          <a:extLst>
            <a:ext uri="{909E8E84-426E-40DD-AFC4-6F175D3DCCD1}">
              <a14:hiddenFill xmlns:a14="http://schemas.microsoft.com/office/drawing/2010/main">
                <a:solidFill>
                  <a:srgbClr val="FFFFFF"/>
                </a:solidFill>
              </a14:hiddenFill>
            </a:ext>
          </a:extLst>
        </p:spPr>
      </p:pic>
      <p:pic>
        <p:nvPicPr>
          <p:cNvPr id="480259" name="Picture 3" descr="001">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715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80260" name="Picture 4" descr="002">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715000"/>
            <a:ext cx="503238" cy="350838"/>
          </a:xfrm>
          <a:prstGeom prst="rect">
            <a:avLst/>
          </a:prstGeom>
          <a:noFill/>
          <a:extLst>
            <a:ext uri="{909E8E84-426E-40DD-AFC4-6F175D3DCCD1}">
              <a14:hiddenFill xmlns:a14="http://schemas.microsoft.com/office/drawing/2010/main">
                <a:solidFill>
                  <a:srgbClr val="FFFFFF"/>
                </a:solidFill>
              </a14:hiddenFill>
            </a:ext>
          </a:extLst>
        </p:spPr>
      </p:pic>
      <p:sp>
        <p:nvSpPr>
          <p:cNvPr id="480261" name="WordArt 5"/>
          <p:cNvSpPr>
            <a:spLocks noChangeArrowheads="1" noChangeShapeType="1" noTextEdit="1"/>
          </p:cNvSpPr>
          <p:nvPr/>
        </p:nvSpPr>
        <p:spPr bwMode="auto">
          <a:xfrm>
            <a:off x="3563938" y="441325"/>
            <a:ext cx="1763712" cy="431800"/>
          </a:xfrm>
          <a:prstGeom prst="rect">
            <a:avLst/>
          </a:prstGeom>
        </p:spPr>
        <p:txBody>
          <a:bodyPr wrap="none" fromWordArt="1">
            <a:prstTxWarp prst="textPlain">
              <a:avLst>
                <a:gd name="adj" fmla="val 50000"/>
              </a:avLst>
            </a:prstTxWarp>
          </a:bodyPr>
          <a:lstStyle/>
          <a:p>
            <a:pPr algn="ctr"/>
            <a:r>
              <a:rPr lang="zh-CN" altLang="en-US" sz="3600" kern="10">
                <a:ln w="9525">
                  <a:solidFill>
                    <a:srgbClr val="863600"/>
                  </a:solidFill>
                  <a:round/>
                </a:ln>
                <a:solidFill>
                  <a:srgbClr val="FF6600"/>
                </a:solidFill>
                <a:effectLst>
                  <a:outerShdw dist="35921" dir="2700000" algn="ctr" rotWithShape="0">
                    <a:srgbClr val="C0C0C0">
                      <a:alpha val="80000"/>
                    </a:srgbClr>
                  </a:outerShdw>
                </a:effectLst>
                <a:latin typeface="隶书" panose="02010509060101010101" pitchFamily="49" charset="-122"/>
                <a:ea typeface="隶书" panose="02010509060101010101" pitchFamily="49" charset="-122"/>
              </a:rPr>
              <a:t>目录</a:t>
            </a:r>
            <a:endParaRPr lang="zh-CN" altLang="en-US" sz="3600" kern="10">
              <a:ln w="9525">
                <a:solidFill>
                  <a:srgbClr val="863600"/>
                </a:solidFill>
                <a:round/>
              </a:ln>
              <a:solidFill>
                <a:srgbClr val="FF6600"/>
              </a:solidFill>
              <a:effectLst>
                <a:outerShdw dist="35921" dir="2700000" algn="ctr" rotWithShape="0">
                  <a:srgbClr val="C0C0C0">
                    <a:alpha val="80000"/>
                  </a:srgbClr>
                </a:outerShdw>
              </a:effectLst>
              <a:latin typeface="隶书" panose="02010509060101010101" pitchFamily="49" charset="-122"/>
              <a:ea typeface="隶书" panose="02010509060101010101" pitchFamily="49" charset="-122"/>
            </a:endParaRPr>
          </a:p>
        </p:txBody>
      </p:sp>
      <p:grpSp>
        <p:nvGrpSpPr>
          <p:cNvPr id="480262" name="Group 6"/>
          <p:cNvGrpSpPr/>
          <p:nvPr/>
        </p:nvGrpSpPr>
        <p:grpSpPr bwMode="auto">
          <a:xfrm>
            <a:off x="1676400" y="1676400"/>
            <a:ext cx="5472113" cy="460375"/>
            <a:chOff x="930" y="799"/>
            <a:chExt cx="3492" cy="290"/>
          </a:xfrm>
        </p:grpSpPr>
        <p:pic>
          <p:nvPicPr>
            <p:cNvPr id="480263" name="Picture 7" descr="star2(1)"/>
            <p:cNvPicPr>
              <a:picLocks noChangeAspect="1" noChangeArrowheads="1" noCrop="1"/>
            </p:cNvPicPr>
            <p:nvPr/>
          </p:nvPicPr>
          <p:blipFill>
            <a:blip r:embed="rId5"/>
            <a:srcRect/>
            <a:stretch>
              <a:fillRect/>
            </a:stretch>
          </p:blipFill>
          <p:spPr bwMode="auto">
            <a:xfrm>
              <a:off x="930" y="845"/>
              <a:ext cx="216" cy="180"/>
            </a:xfrm>
            <a:prstGeom prst="rect">
              <a:avLst/>
            </a:prstGeom>
            <a:noFill/>
            <a:extLst>
              <a:ext uri="{909E8E84-426E-40DD-AFC4-6F175D3DCCD1}">
                <a14:hiddenFill xmlns:a14="http://schemas.microsoft.com/office/drawing/2010/main">
                  <a:solidFill>
                    <a:srgbClr val="FFFFFF"/>
                  </a:solidFill>
                </a14:hiddenFill>
              </a:ext>
            </a:extLst>
          </p:spPr>
        </p:pic>
        <p:sp>
          <p:nvSpPr>
            <p:cNvPr id="480264" name="Text Box 8">
              <a:hlinkClick r:id="rId6" action="ppaction://hlinksldjump" highlightClick="1">
                <a:snd r:embed="rId7" name="voltage.wav"/>
              </a:hlinkClick>
            </p:cNvPr>
            <p:cNvSpPr txBox="1">
              <a:spLocks noChangeArrowheads="1"/>
            </p:cNvSpPr>
            <p:nvPr/>
          </p:nvSpPr>
          <p:spPr bwMode="auto">
            <a:xfrm>
              <a:off x="1270" y="799"/>
              <a:ext cx="3152" cy="29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8200"/>
                  </a:solidFill>
                  <a:effectLst>
                    <a:outerShdw blurRad="38100" dist="38100" dir="2700000" algn="tl">
                      <a:srgbClr val="000000"/>
                    </a:outerShdw>
                  </a:effectLst>
                  <a:ea typeface="隶书" panose="02010509060101010101" pitchFamily="49" charset="-122"/>
                </a:rPr>
                <a:t>第</a:t>
              </a:r>
              <a:r>
                <a:rPr lang="en-US" altLang="zh-CN" sz="2400" b="1">
                  <a:solidFill>
                    <a:srgbClr val="008200"/>
                  </a:solidFill>
                  <a:effectLst>
                    <a:outerShdw blurRad="38100" dist="38100" dir="2700000" algn="tl">
                      <a:srgbClr val="000000"/>
                    </a:outerShdw>
                  </a:effectLst>
                  <a:latin typeface="Times New Roman" panose="02020603050405020304" pitchFamily="18" charset="0"/>
                  <a:ea typeface="隶书" panose="02010509060101010101" pitchFamily="49" charset="-122"/>
                </a:rPr>
                <a:t>1</a:t>
              </a:r>
              <a:r>
                <a:rPr lang="zh-CN" altLang="en-US" sz="2400" b="1">
                  <a:solidFill>
                    <a:srgbClr val="008200"/>
                  </a:solidFill>
                  <a:effectLst>
                    <a:outerShdw blurRad="38100" dist="38100" dir="2700000" algn="tl">
                      <a:srgbClr val="000000"/>
                    </a:outerShdw>
                  </a:effectLst>
                  <a:ea typeface="隶书" panose="02010509060101010101" pitchFamily="49" charset="-122"/>
                </a:rPr>
                <a:t>章  电路的基本知识</a:t>
              </a:r>
              <a:endParaRPr lang="zh-CN" altLang="en-US" sz="2400" b="1">
                <a:solidFill>
                  <a:srgbClr val="008200"/>
                </a:solidFill>
                <a:effectLst>
                  <a:outerShdw blurRad="38100" dist="38100" dir="2700000" algn="tl">
                    <a:srgbClr val="000000"/>
                  </a:outerShdw>
                </a:effectLst>
                <a:ea typeface="隶书" panose="02010509060101010101" pitchFamily="49" charset="-122"/>
              </a:endParaRPr>
            </a:p>
          </p:txBody>
        </p:sp>
      </p:grpSp>
      <p:grpSp>
        <p:nvGrpSpPr>
          <p:cNvPr id="480265" name="Group 9"/>
          <p:cNvGrpSpPr/>
          <p:nvPr/>
        </p:nvGrpSpPr>
        <p:grpSpPr bwMode="auto">
          <a:xfrm>
            <a:off x="1674813" y="2073275"/>
            <a:ext cx="5472112" cy="460375"/>
            <a:chOff x="930" y="799"/>
            <a:chExt cx="3492" cy="290"/>
          </a:xfrm>
        </p:grpSpPr>
        <p:pic>
          <p:nvPicPr>
            <p:cNvPr id="480266" name="Picture 10" descr="star2(1)"/>
            <p:cNvPicPr>
              <a:picLocks noChangeAspect="1" noChangeArrowheads="1" noCrop="1"/>
            </p:cNvPicPr>
            <p:nvPr/>
          </p:nvPicPr>
          <p:blipFill>
            <a:blip r:embed="rId5"/>
            <a:srcRect/>
            <a:stretch>
              <a:fillRect/>
            </a:stretch>
          </p:blipFill>
          <p:spPr bwMode="auto">
            <a:xfrm>
              <a:off x="930" y="845"/>
              <a:ext cx="216" cy="180"/>
            </a:xfrm>
            <a:prstGeom prst="rect">
              <a:avLst/>
            </a:prstGeom>
            <a:noFill/>
            <a:extLst>
              <a:ext uri="{909E8E84-426E-40DD-AFC4-6F175D3DCCD1}">
                <a14:hiddenFill xmlns:a14="http://schemas.microsoft.com/office/drawing/2010/main">
                  <a:solidFill>
                    <a:srgbClr val="FFFFFF"/>
                  </a:solidFill>
                </a14:hiddenFill>
              </a:ext>
            </a:extLst>
          </p:spPr>
        </p:pic>
        <p:sp>
          <p:nvSpPr>
            <p:cNvPr id="480267" name="Text Box 11">
              <a:hlinkClick r:id="rId8" action="ppaction://hlinkpres?slideindex=1&amp;slidetitle=幻灯片 1" highlightClick="1">
                <a:snd r:embed="rId9" name="chimes.wav"/>
              </a:hlinkClick>
            </p:cNvPr>
            <p:cNvSpPr txBox="1">
              <a:spLocks noChangeArrowheads="1"/>
            </p:cNvSpPr>
            <p:nvPr/>
          </p:nvSpPr>
          <p:spPr bwMode="auto">
            <a:xfrm>
              <a:off x="1270" y="799"/>
              <a:ext cx="3152" cy="29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8200"/>
                  </a:solidFill>
                  <a:effectLst>
                    <a:outerShdw blurRad="38100" dist="38100" dir="2700000" algn="tl">
                      <a:srgbClr val="000000"/>
                    </a:outerShdw>
                  </a:effectLst>
                  <a:ea typeface="隶书" panose="02010509060101010101" pitchFamily="49" charset="-122"/>
                </a:rPr>
                <a:t>第</a:t>
              </a:r>
              <a:r>
                <a:rPr lang="en-US" altLang="zh-CN" sz="2400" b="1">
                  <a:solidFill>
                    <a:srgbClr val="008200"/>
                  </a:solidFill>
                  <a:effectLst>
                    <a:outerShdw blurRad="38100" dist="38100" dir="2700000" algn="tl">
                      <a:srgbClr val="000000"/>
                    </a:outerShdw>
                  </a:effectLst>
                  <a:latin typeface="Times New Roman" panose="02020603050405020304" pitchFamily="18" charset="0"/>
                  <a:ea typeface="隶书" panose="02010509060101010101" pitchFamily="49" charset="-122"/>
                </a:rPr>
                <a:t>2</a:t>
              </a:r>
              <a:r>
                <a:rPr lang="zh-CN" altLang="en-US" sz="2400" b="1">
                  <a:solidFill>
                    <a:srgbClr val="008200"/>
                  </a:solidFill>
                  <a:effectLst>
                    <a:outerShdw blurRad="38100" dist="38100" dir="2700000" algn="tl">
                      <a:srgbClr val="000000"/>
                    </a:outerShdw>
                  </a:effectLst>
                  <a:ea typeface="隶书" panose="02010509060101010101" pitchFamily="49" charset="-122"/>
                </a:rPr>
                <a:t>章  直流电路电路 </a:t>
              </a:r>
              <a:endParaRPr lang="zh-CN" altLang="en-US" sz="2400" b="1">
                <a:solidFill>
                  <a:srgbClr val="008200"/>
                </a:solidFill>
                <a:effectLst>
                  <a:outerShdw blurRad="38100" dist="38100" dir="2700000" algn="tl">
                    <a:srgbClr val="000000"/>
                  </a:outerShdw>
                </a:effectLst>
                <a:ea typeface="隶书" panose="02010509060101010101" pitchFamily="49" charset="-122"/>
              </a:endParaRPr>
            </a:p>
          </p:txBody>
        </p:sp>
      </p:grpSp>
      <p:grpSp>
        <p:nvGrpSpPr>
          <p:cNvPr id="480268" name="Group 12"/>
          <p:cNvGrpSpPr/>
          <p:nvPr/>
        </p:nvGrpSpPr>
        <p:grpSpPr bwMode="auto">
          <a:xfrm>
            <a:off x="1674813" y="2505075"/>
            <a:ext cx="5487987" cy="460375"/>
            <a:chOff x="930" y="799"/>
            <a:chExt cx="3492" cy="290"/>
          </a:xfrm>
        </p:grpSpPr>
        <p:pic>
          <p:nvPicPr>
            <p:cNvPr id="480269" name="Picture 13" descr="star2(1)"/>
            <p:cNvPicPr>
              <a:picLocks noChangeAspect="1" noChangeArrowheads="1" noCrop="1"/>
            </p:cNvPicPr>
            <p:nvPr/>
          </p:nvPicPr>
          <p:blipFill>
            <a:blip r:embed="rId5"/>
            <a:srcRect/>
            <a:stretch>
              <a:fillRect/>
            </a:stretch>
          </p:blipFill>
          <p:spPr bwMode="auto">
            <a:xfrm>
              <a:off x="930" y="845"/>
              <a:ext cx="216" cy="180"/>
            </a:xfrm>
            <a:prstGeom prst="rect">
              <a:avLst/>
            </a:prstGeom>
            <a:noFill/>
            <a:extLst>
              <a:ext uri="{909E8E84-426E-40DD-AFC4-6F175D3DCCD1}">
                <a14:hiddenFill xmlns:a14="http://schemas.microsoft.com/office/drawing/2010/main">
                  <a:solidFill>
                    <a:srgbClr val="FFFFFF"/>
                  </a:solidFill>
                </a14:hiddenFill>
              </a:ext>
            </a:extLst>
          </p:spPr>
        </p:pic>
        <p:sp>
          <p:nvSpPr>
            <p:cNvPr id="480270" name="Text Box 14">
              <a:hlinkClick r:id="rId10" action="ppaction://hlinkpres?slideindex=1&amp;slidetitle=幻灯片 1" highlightClick="1">
                <a:snd r:embed="rId9" name="chimes.wav"/>
              </a:hlinkClick>
            </p:cNvPr>
            <p:cNvSpPr txBox="1">
              <a:spLocks noChangeArrowheads="1"/>
            </p:cNvSpPr>
            <p:nvPr/>
          </p:nvSpPr>
          <p:spPr bwMode="auto">
            <a:xfrm>
              <a:off x="1270" y="799"/>
              <a:ext cx="3152" cy="29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8200"/>
                  </a:solidFill>
                  <a:effectLst>
                    <a:outerShdw blurRad="38100" dist="38100" dir="2700000" algn="tl">
                      <a:srgbClr val="000000"/>
                    </a:outerShdw>
                  </a:effectLst>
                  <a:ea typeface="隶书" panose="02010509060101010101" pitchFamily="49" charset="-122"/>
                </a:rPr>
                <a:t>第</a:t>
              </a:r>
              <a:r>
                <a:rPr lang="en-US" altLang="zh-CN" sz="2400" b="1">
                  <a:solidFill>
                    <a:srgbClr val="008200"/>
                  </a:solidFill>
                  <a:effectLst>
                    <a:outerShdw blurRad="38100" dist="38100" dir="2700000" algn="tl">
                      <a:srgbClr val="000000"/>
                    </a:outerShdw>
                  </a:effectLst>
                  <a:latin typeface="Times New Roman" panose="02020603050405020304" pitchFamily="18" charset="0"/>
                  <a:ea typeface="隶书" panose="02010509060101010101" pitchFamily="49" charset="-122"/>
                </a:rPr>
                <a:t>3</a:t>
              </a:r>
              <a:r>
                <a:rPr lang="zh-CN" altLang="en-US" sz="2400" b="1">
                  <a:solidFill>
                    <a:srgbClr val="008200"/>
                  </a:solidFill>
                  <a:effectLst>
                    <a:outerShdw blurRad="38100" dist="38100" dir="2700000" algn="tl">
                      <a:srgbClr val="000000"/>
                    </a:outerShdw>
                  </a:effectLst>
                  <a:ea typeface="隶书" panose="02010509060101010101" pitchFamily="49" charset="-122"/>
                </a:rPr>
                <a:t>章  </a:t>
              </a:r>
              <a:r>
                <a:rPr lang="zh-CN" altLang="en-US" sz="2400" b="1">
                  <a:solidFill>
                    <a:srgbClr val="008200"/>
                  </a:solidFill>
                  <a:effectLst>
                    <a:outerShdw blurRad="38100" dist="38100" dir="2700000" algn="tl">
                      <a:srgbClr val="000000"/>
                    </a:outerShdw>
                  </a:effectLst>
                  <a:latin typeface="Times New Roman" panose="02020603050405020304" pitchFamily="18" charset="0"/>
                  <a:ea typeface="隶书" panose="02010509060101010101" pitchFamily="49" charset="-122"/>
                </a:rPr>
                <a:t>磁场及其与电流的作用</a:t>
              </a:r>
              <a:endParaRPr lang="zh-CN" altLang="en-US" sz="2400" b="1">
                <a:solidFill>
                  <a:srgbClr val="008200"/>
                </a:solidFill>
                <a:effectLst>
                  <a:outerShdw blurRad="38100" dist="38100" dir="2700000" algn="tl">
                    <a:srgbClr val="000000"/>
                  </a:outerShdw>
                </a:effectLst>
                <a:ea typeface="隶书" panose="02010509060101010101" pitchFamily="49" charset="-122"/>
              </a:endParaRPr>
            </a:p>
          </p:txBody>
        </p:sp>
      </p:grpSp>
      <p:grpSp>
        <p:nvGrpSpPr>
          <p:cNvPr id="480271" name="Group 15"/>
          <p:cNvGrpSpPr/>
          <p:nvPr/>
        </p:nvGrpSpPr>
        <p:grpSpPr bwMode="auto">
          <a:xfrm>
            <a:off x="1674813" y="2936875"/>
            <a:ext cx="5472112" cy="460375"/>
            <a:chOff x="930" y="799"/>
            <a:chExt cx="3492" cy="290"/>
          </a:xfrm>
        </p:grpSpPr>
        <p:pic>
          <p:nvPicPr>
            <p:cNvPr id="480272" name="Picture 16" descr="star2(1)"/>
            <p:cNvPicPr>
              <a:picLocks noChangeAspect="1" noChangeArrowheads="1" noCrop="1"/>
            </p:cNvPicPr>
            <p:nvPr/>
          </p:nvPicPr>
          <p:blipFill>
            <a:blip r:embed="rId5"/>
            <a:srcRect/>
            <a:stretch>
              <a:fillRect/>
            </a:stretch>
          </p:blipFill>
          <p:spPr bwMode="auto">
            <a:xfrm>
              <a:off x="930" y="845"/>
              <a:ext cx="216" cy="180"/>
            </a:xfrm>
            <a:prstGeom prst="rect">
              <a:avLst/>
            </a:prstGeom>
            <a:noFill/>
            <a:extLst>
              <a:ext uri="{909E8E84-426E-40DD-AFC4-6F175D3DCCD1}">
                <a14:hiddenFill xmlns:a14="http://schemas.microsoft.com/office/drawing/2010/main">
                  <a:solidFill>
                    <a:srgbClr val="FFFFFF"/>
                  </a:solidFill>
                </a14:hiddenFill>
              </a:ext>
            </a:extLst>
          </p:spPr>
        </p:pic>
        <p:sp>
          <p:nvSpPr>
            <p:cNvPr id="480273" name="Text Box 17">
              <a:hlinkClick r:id="rId11" action="ppaction://hlinkpres?slideindex=1&amp;slidetitle=幻灯片 1" highlightClick="1">
                <a:snd r:embed="rId9" name="chimes.wav"/>
              </a:hlinkClick>
            </p:cNvPr>
            <p:cNvSpPr txBox="1">
              <a:spLocks noChangeArrowheads="1"/>
            </p:cNvSpPr>
            <p:nvPr/>
          </p:nvSpPr>
          <p:spPr bwMode="auto">
            <a:xfrm>
              <a:off x="1270" y="799"/>
              <a:ext cx="3152" cy="29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8200"/>
                  </a:solidFill>
                  <a:effectLst>
                    <a:outerShdw blurRad="38100" dist="38100" dir="2700000" algn="tl">
                      <a:srgbClr val="000000"/>
                    </a:outerShdw>
                  </a:effectLst>
                  <a:ea typeface="隶书" panose="02010509060101010101" pitchFamily="49" charset="-122"/>
                </a:rPr>
                <a:t>第</a:t>
              </a:r>
              <a:r>
                <a:rPr lang="en-US" altLang="zh-CN" sz="2400" b="1">
                  <a:solidFill>
                    <a:srgbClr val="008200"/>
                  </a:solidFill>
                  <a:effectLst>
                    <a:outerShdw blurRad="38100" dist="38100" dir="2700000" algn="tl">
                      <a:srgbClr val="000000"/>
                    </a:outerShdw>
                  </a:effectLst>
                  <a:latin typeface="Times New Roman" panose="02020603050405020304" pitchFamily="18" charset="0"/>
                  <a:ea typeface="隶书" panose="02010509060101010101" pitchFamily="49" charset="-122"/>
                </a:rPr>
                <a:t>4</a:t>
              </a:r>
              <a:r>
                <a:rPr lang="zh-CN" altLang="en-US" sz="2400" b="1">
                  <a:solidFill>
                    <a:srgbClr val="008200"/>
                  </a:solidFill>
                  <a:effectLst>
                    <a:outerShdw blurRad="38100" dist="38100" dir="2700000" algn="tl">
                      <a:srgbClr val="000000"/>
                    </a:outerShdw>
                  </a:effectLst>
                  <a:ea typeface="隶书" panose="02010509060101010101" pitchFamily="49" charset="-122"/>
                </a:rPr>
                <a:t>章  电磁感应 </a:t>
              </a:r>
              <a:endParaRPr lang="zh-CN" altLang="en-US" sz="2400" b="1">
                <a:solidFill>
                  <a:srgbClr val="008200"/>
                </a:solidFill>
                <a:effectLst>
                  <a:outerShdw blurRad="38100" dist="38100" dir="2700000" algn="tl">
                    <a:srgbClr val="000000"/>
                  </a:outerShdw>
                </a:effectLst>
                <a:ea typeface="隶书" panose="02010509060101010101" pitchFamily="49" charset="-122"/>
              </a:endParaRPr>
            </a:p>
          </p:txBody>
        </p:sp>
      </p:grpSp>
      <p:grpSp>
        <p:nvGrpSpPr>
          <p:cNvPr id="480274" name="Group 18"/>
          <p:cNvGrpSpPr/>
          <p:nvPr/>
        </p:nvGrpSpPr>
        <p:grpSpPr bwMode="auto">
          <a:xfrm>
            <a:off x="1674813" y="3332163"/>
            <a:ext cx="5472112" cy="460375"/>
            <a:chOff x="930" y="799"/>
            <a:chExt cx="3492" cy="290"/>
          </a:xfrm>
        </p:grpSpPr>
        <p:pic>
          <p:nvPicPr>
            <p:cNvPr id="480275" name="Picture 19" descr="star2(1)"/>
            <p:cNvPicPr>
              <a:picLocks noChangeAspect="1" noChangeArrowheads="1" noCrop="1"/>
            </p:cNvPicPr>
            <p:nvPr/>
          </p:nvPicPr>
          <p:blipFill>
            <a:blip r:embed="rId5"/>
            <a:srcRect/>
            <a:stretch>
              <a:fillRect/>
            </a:stretch>
          </p:blipFill>
          <p:spPr bwMode="auto">
            <a:xfrm>
              <a:off x="930" y="845"/>
              <a:ext cx="216" cy="180"/>
            </a:xfrm>
            <a:prstGeom prst="rect">
              <a:avLst/>
            </a:prstGeom>
            <a:noFill/>
            <a:extLst>
              <a:ext uri="{909E8E84-426E-40DD-AFC4-6F175D3DCCD1}">
                <a14:hiddenFill xmlns:a14="http://schemas.microsoft.com/office/drawing/2010/main">
                  <a:solidFill>
                    <a:srgbClr val="FFFFFF"/>
                  </a:solidFill>
                </a14:hiddenFill>
              </a:ext>
            </a:extLst>
          </p:spPr>
        </p:pic>
        <p:sp>
          <p:nvSpPr>
            <p:cNvPr id="480276" name="Text Box 20">
              <a:hlinkClick r:id="rId12" action="ppaction://hlinkpres?slideindex=1&amp;slidetitle=幻灯片 1"/>
            </p:cNvPr>
            <p:cNvSpPr txBox="1">
              <a:spLocks noChangeArrowheads="1"/>
            </p:cNvSpPr>
            <p:nvPr/>
          </p:nvSpPr>
          <p:spPr bwMode="auto">
            <a:xfrm>
              <a:off x="1270" y="799"/>
              <a:ext cx="3152" cy="29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8200"/>
                  </a:solidFill>
                  <a:effectLst>
                    <a:outerShdw blurRad="38100" dist="38100" dir="2700000" algn="tl">
                      <a:srgbClr val="000000"/>
                    </a:outerShdw>
                  </a:effectLst>
                  <a:ea typeface="隶书" panose="02010509060101010101" pitchFamily="49" charset="-122"/>
                </a:rPr>
                <a:t>第</a:t>
              </a:r>
              <a:r>
                <a:rPr lang="en-US" altLang="zh-CN" sz="2400" b="1">
                  <a:solidFill>
                    <a:srgbClr val="008200"/>
                  </a:solidFill>
                  <a:effectLst>
                    <a:outerShdw blurRad="38100" dist="38100" dir="2700000" algn="tl">
                      <a:srgbClr val="000000"/>
                    </a:outerShdw>
                  </a:effectLst>
                  <a:latin typeface="Times New Roman" panose="02020603050405020304" pitchFamily="18" charset="0"/>
                  <a:ea typeface="隶书" panose="02010509060101010101" pitchFamily="49" charset="-122"/>
                </a:rPr>
                <a:t>5</a:t>
              </a:r>
              <a:r>
                <a:rPr lang="zh-CN" altLang="en-US" sz="2400" b="1">
                  <a:solidFill>
                    <a:srgbClr val="008200"/>
                  </a:solidFill>
                  <a:effectLst>
                    <a:outerShdw blurRad="38100" dist="38100" dir="2700000" algn="tl">
                      <a:srgbClr val="000000"/>
                    </a:outerShdw>
                  </a:effectLst>
                  <a:ea typeface="隶书" panose="02010509060101010101" pitchFamily="49" charset="-122"/>
                </a:rPr>
                <a:t>章  电容器及其瞬态过程</a:t>
              </a:r>
              <a:endParaRPr lang="zh-CN" altLang="en-US" sz="2400" b="1">
                <a:solidFill>
                  <a:srgbClr val="008200"/>
                </a:solidFill>
                <a:effectLst>
                  <a:outerShdw blurRad="38100" dist="38100" dir="2700000" algn="tl">
                    <a:srgbClr val="000000"/>
                  </a:outerShdw>
                </a:effectLst>
                <a:ea typeface="隶书" panose="02010509060101010101" pitchFamily="49" charset="-122"/>
              </a:endParaRPr>
            </a:p>
          </p:txBody>
        </p:sp>
      </p:grpSp>
      <p:grpSp>
        <p:nvGrpSpPr>
          <p:cNvPr id="480277" name="Group 21"/>
          <p:cNvGrpSpPr/>
          <p:nvPr/>
        </p:nvGrpSpPr>
        <p:grpSpPr bwMode="auto">
          <a:xfrm>
            <a:off x="1674813" y="3729038"/>
            <a:ext cx="5472112" cy="460375"/>
            <a:chOff x="930" y="799"/>
            <a:chExt cx="3492" cy="290"/>
          </a:xfrm>
        </p:grpSpPr>
        <p:pic>
          <p:nvPicPr>
            <p:cNvPr id="480278" name="Picture 22" descr="star2(1)"/>
            <p:cNvPicPr>
              <a:picLocks noChangeAspect="1" noChangeArrowheads="1" noCrop="1"/>
            </p:cNvPicPr>
            <p:nvPr/>
          </p:nvPicPr>
          <p:blipFill>
            <a:blip r:embed="rId5"/>
            <a:srcRect/>
            <a:stretch>
              <a:fillRect/>
            </a:stretch>
          </p:blipFill>
          <p:spPr bwMode="auto">
            <a:xfrm>
              <a:off x="930" y="845"/>
              <a:ext cx="216" cy="180"/>
            </a:xfrm>
            <a:prstGeom prst="rect">
              <a:avLst/>
            </a:prstGeom>
            <a:noFill/>
            <a:extLst>
              <a:ext uri="{909E8E84-426E-40DD-AFC4-6F175D3DCCD1}">
                <a14:hiddenFill xmlns:a14="http://schemas.microsoft.com/office/drawing/2010/main">
                  <a:solidFill>
                    <a:srgbClr val="FFFFFF"/>
                  </a:solidFill>
                </a14:hiddenFill>
              </a:ext>
            </a:extLst>
          </p:spPr>
        </p:pic>
        <p:sp>
          <p:nvSpPr>
            <p:cNvPr id="480279" name="Text Box 23"/>
            <p:cNvSpPr txBox="1">
              <a:spLocks noChangeArrowheads="1"/>
            </p:cNvSpPr>
            <p:nvPr/>
          </p:nvSpPr>
          <p:spPr bwMode="auto">
            <a:xfrm>
              <a:off x="1270" y="799"/>
              <a:ext cx="3152" cy="29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8200"/>
                  </a:solidFill>
                  <a:effectLst>
                    <a:outerShdw blurRad="38100" dist="38100" dir="2700000" algn="tl">
                      <a:srgbClr val="000000"/>
                    </a:outerShdw>
                  </a:effectLst>
                  <a:ea typeface="隶书" panose="02010509060101010101" pitchFamily="49" charset="-122"/>
                </a:rPr>
                <a:t>第</a:t>
              </a:r>
              <a:r>
                <a:rPr lang="en-US" altLang="zh-CN" sz="2400" b="1">
                  <a:solidFill>
                    <a:srgbClr val="008200"/>
                  </a:solidFill>
                  <a:effectLst>
                    <a:outerShdw blurRad="38100" dist="38100" dir="2700000" algn="tl">
                      <a:srgbClr val="000000"/>
                    </a:outerShdw>
                  </a:effectLst>
                  <a:latin typeface="Times New Roman" panose="02020603050405020304" pitchFamily="18" charset="0"/>
                  <a:ea typeface="隶书" panose="02010509060101010101" pitchFamily="49" charset="-122"/>
                </a:rPr>
                <a:t>6</a:t>
              </a:r>
              <a:r>
                <a:rPr lang="zh-CN" altLang="en-US" sz="2400" b="1">
                  <a:solidFill>
                    <a:srgbClr val="008200"/>
                  </a:solidFill>
                  <a:effectLst>
                    <a:outerShdw blurRad="38100" dist="38100" dir="2700000" algn="tl">
                      <a:srgbClr val="000000"/>
                    </a:outerShdw>
                  </a:effectLst>
                  <a:ea typeface="隶书" panose="02010509060101010101" pitchFamily="49" charset="-122"/>
                </a:rPr>
                <a:t>章  正弦交流电及其电路</a:t>
              </a:r>
              <a:endParaRPr lang="zh-CN" altLang="en-US" sz="2400" b="1">
                <a:solidFill>
                  <a:srgbClr val="008200"/>
                </a:solidFill>
                <a:effectLst>
                  <a:outerShdw blurRad="38100" dist="38100" dir="2700000" algn="tl">
                    <a:srgbClr val="000000"/>
                  </a:outerShdw>
                </a:effectLst>
                <a:ea typeface="隶书" panose="02010509060101010101" pitchFamily="49" charset="-122"/>
              </a:endParaRPr>
            </a:p>
          </p:txBody>
        </p:sp>
      </p:grpSp>
      <p:grpSp>
        <p:nvGrpSpPr>
          <p:cNvPr id="480283" name="Group 27"/>
          <p:cNvGrpSpPr/>
          <p:nvPr/>
        </p:nvGrpSpPr>
        <p:grpSpPr bwMode="auto">
          <a:xfrm>
            <a:off x="1663045" y="4220528"/>
            <a:ext cx="5616280" cy="460375"/>
            <a:chOff x="931" y="533"/>
            <a:chExt cx="3584" cy="290"/>
          </a:xfrm>
        </p:grpSpPr>
        <p:pic>
          <p:nvPicPr>
            <p:cNvPr id="480284" name="Picture 28" descr="star2(1)"/>
            <p:cNvPicPr>
              <a:picLocks noChangeAspect="1" noChangeArrowheads="1" noCrop="1"/>
            </p:cNvPicPr>
            <p:nvPr/>
          </p:nvPicPr>
          <p:blipFill>
            <a:blip r:embed="rId5"/>
            <a:srcRect/>
            <a:stretch>
              <a:fillRect/>
            </a:stretch>
          </p:blipFill>
          <p:spPr bwMode="auto">
            <a:xfrm>
              <a:off x="931" y="619"/>
              <a:ext cx="216" cy="180"/>
            </a:xfrm>
            <a:prstGeom prst="rect">
              <a:avLst/>
            </a:prstGeom>
            <a:noFill/>
            <a:extLst>
              <a:ext uri="{909E8E84-426E-40DD-AFC4-6F175D3DCCD1}">
                <a14:hiddenFill xmlns:a14="http://schemas.microsoft.com/office/drawing/2010/main">
                  <a:solidFill>
                    <a:srgbClr val="FFFFFF"/>
                  </a:solidFill>
                </a14:hiddenFill>
              </a:ext>
            </a:extLst>
          </p:spPr>
        </p:pic>
        <p:sp>
          <p:nvSpPr>
            <p:cNvPr id="480285" name="Text Box 29">
              <a:hlinkClick r:id="rId13" action="ppaction://hlinkpres?slideindex=1&amp;slidetitle=幻灯片 1" highlightClick="1">
                <a:snd r:embed="rId7" name="voltage.wav"/>
              </a:hlinkClick>
            </p:cNvPr>
            <p:cNvSpPr txBox="1">
              <a:spLocks noChangeArrowheads="1"/>
            </p:cNvSpPr>
            <p:nvPr/>
          </p:nvSpPr>
          <p:spPr bwMode="auto">
            <a:xfrm>
              <a:off x="1363" y="533"/>
              <a:ext cx="3152" cy="29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smtClean="0">
                  <a:solidFill>
                    <a:srgbClr val="008200"/>
                  </a:solidFill>
                  <a:effectLst>
                    <a:outerShdw blurRad="38100" dist="38100" dir="2700000" algn="tl">
                      <a:srgbClr val="000000"/>
                    </a:outerShdw>
                  </a:effectLst>
                  <a:ea typeface="隶书" panose="02010509060101010101" pitchFamily="49" charset="-122"/>
                </a:rPr>
                <a:t>第</a:t>
              </a:r>
              <a:r>
                <a:rPr lang="en-US" altLang="zh-CN" sz="2400" b="1" dirty="0" smtClean="0">
                  <a:solidFill>
                    <a:srgbClr val="008200"/>
                  </a:solidFill>
                  <a:effectLst>
                    <a:outerShdw blurRad="38100" dist="38100" dir="2700000" algn="tl">
                      <a:srgbClr val="000000"/>
                    </a:outerShdw>
                  </a:effectLst>
                  <a:latin typeface="Times New Roman" panose="02020603050405020304" pitchFamily="18" charset="0"/>
                  <a:ea typeface="隶书" panose="02010509060101010101" pitchFamily="49" charset="-122"/>
                </a:rPr>
                <a:t>7</a:t>
              </a:r>
              <a:r>
                <a:rPr lang="zh-CN" altLang="en-US" sz="2400" b="1" dirty="0" smtClean="0">
                  <a:solidFill>
                    <a:srgbClr val="008200"/>
                  </a:solidFill>
                  <a:effectLst>
                    <a:outerShdw blurRad="38100" dist="38100" dir="2700000" algn="tl">
                      <a:srgbClr val="000000"/>
                    </a:outerShdw>
                  </a:effectLst>
                  <a:ea typeface="隶书" panose="02010509060101010101" pitchFamily="49" charset="-122"/>
                </a:rPr>
                <a:t>章  </a:t>
              </a:r>
              <a:r>
                <a:rPr lang="zh-CN" altLang="en-US" sz="2400" b="1" dirty="0">
                  <a:solidFill>
                    <a:srgbClr val="008200"/>
                  </a:solidFill>
                  <a:effectLst>
                    <a:outerShdw blurRad="38100" dist="38100" dir="2700000" algn="tl">
                      <a:srgbClr val="000000"/>
                    </a:outerShdw>
                  </a:effectLst>
                  <a:ea typeface="隶书" panose="02010509060101010101" pitchFamily="49" charset="-122"/>
                </a:rPr>
                <a:t>三相交流电路</a:t>
              </a:r>
              <a:endParaRPr lang="zh-CN" altLang="en-US" sz="2400" b="1" dirty="0">
                <a:solidFill>
                  <a:srgbClr val="008200"/>
                </a:solidFill>
                <a:effectLst>
                  <a:outerShdw blurRad="38100" dist="38100" dir="2700000" algn="tl">
                    <a:srgbClr val="000000"/>
                  </a:outerShdw>
                </a:effectLst>
                <a:ea typeface="隶书" panose="020105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80261"/>
                                        </p:tgtEl>
                                        <p:attrNameLst>
                                          <p:attrName>style.visibility</p:attrName>
                                        </p:attrNameLst>
                                      </p:cBhvr>
                                      <p:to>
                                        <p:strVal val="visible"/>
                                      </p:to>
                                    </p:set>
                                    <p:animEffect transition="in" filter="fade">
                                      <p:cBhvr>
                                        <p:cTn id="7" dur="385" decel="100000"/>
                                        <p:tgtEl>
                                          <p:spTgt spid="480261"/>
                                        </p:tgtEl>
                                      </p:cBhvr>
                                    </p:animEffect>
                                    <p:animScale>
                                      <p:cBhvr>
                                        <p:cTn id="8" dur="385" decel="100000"/>
                                        <p:tgtEl>
                                          <p:spTgt spid="480261"/>
                                        </p:tgtEl>
                                      </p:cBhvr>
                                      <p:from x="10000" y="10000"/>
                                      <p:to x="200000" y="450000"/>
                                    </p:animScale>
                                    <p:animScale>
                                      <p:cBhvr>
                                        <p:cTn id="9" dur="615" accel="100000" fill="hold">
                                          <p:stCondLst>
                                            <p:cond delay="385"/>
                                          </p:stCondLst>
                                        </p:cTn>
                                        <p:tgtEl>
                                          <p:spTgt spid="480261"/>
                                        </p:tgtEl>
                                      </p:cBhvr>
                                      <p:from x="200000" y="450000"/>
                                      <p:to x="100000" y="100000"/>
                                    </p:animScale>
                                    <p:set>
                                      <p:cBhvr>
                                        <p:cTn id="10" dur="385" fill="hold"/>
                                        <p:tgtEl>
                                          <p:spTgt spid="480261"/>
                                        </p:tgtEl>
                                        <p:attrNameLst>
                                          <p:attrName>ppt_x</p:attrName>
                                        </p:attrNameLst>
                                      </p:cBhvr>
                                      <p:to>
                                        <p:strVal val="(0.5)"/>
                                      </p:to>
                                    </p:set>
                                    <p:anim from="(0.5)" to="(#ppt_x)" calcmode="lin" valueType="num">
                                      <p:cBhvr>
                                        <p:cTn id="11" dur="615" accel="100000" fill="hold">
                                          <p:stCondLst>
                                            <p:cond delay="385"/>
                                          </p:stCondLst>
                                        </p:cTn>
                                        <p:tgtEl>
                                          <p:spTgt spid="480261"/>
                                        </p:tgtEl>
                                        <p:attrNameLst>
                                          <p:attrName>ppt_x</p:attrName>
                                        </p:attrNameLst>
                                      </p:cBhvr>
                                    </p:anim>
                                    <p:set>
                                      <p:cBhvr>
                                        <p:cTn id="12" dur="385" fill="hold"/>
                                        <p:tgtEl>
                                          <p:spTgt spid="480261"/>
                                        </p:tgtEl>
                                        <p:attrNameLst>
                                          <p:attrName>ppt_y</p:attrName>
                                        </p:attrNameLst>
                                      </p:cBhvr>
                                      <p:to>
                                        <p:strVal val="(#ppt_y+0.4)"/>
                                      </p:to>
                                    </p:set>
                                    <p:anim from="(#ppt_y+0.4)" to="(#ppt_y)" calcmode="lin" valueType="num">
                                      <p:cBhvr>
                                        <p:cTn id="13" dur="615" accel="100000" fill="hold">
                                          <p:stCondLst>
                                            <p:cond delay="385"/>
                                          </p:stCondLst>
                                        </p:cTn>
                                        <p:tgtEl>
                                          <p:spTgt spid="480261"/>
                                        </p:tgtEl>
                                        <p:attrNameLst>
                                          <p:attrName>ppt_y</p:attrName>
                                        </p:attrNameLst>
                                      </p:cBhvr>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80262"/>
                                        </p:tgtEl>
                                        <p:attrNameLst>
                                          <p:attrName>style.visibility</p:attrName>
                                        </p:attrNameLst>
                                      </p:cBhvr>
                                      <p:to>
                                        <p:strVal val="visible"/>
                                      </p:to>
                                    </p:set>
                                    <p:animEffect transition="in" filter="wipe(left)">
                                      <p:cBhvr>
                                        <p:cTn id="17" dur="500"/>
                                        <p:tgtEl>
                                          <p:spTgt spid="48026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80265"/>
                                        </p:tgtEl>
                                        <p:attrNameLst>
                                          <p:attrName>style.visibility</p:attrName>
                                        </p:attrNameLst>
                                      </p:cBhvr>
                                      <p:to>
                                        <p:strVal val="visible"/>
                                      </p:to>
                                    </p:set>
                                    <p:animEffect transition="in" filter="wipe(left)">
                                      <p:cBhvr>
                                        <p:cTn id="21" dur="500"/>
                                        <p:tgtEl>
                                          <p:spTgt spid="48026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80268"/>
                                        </p:tgtEl>
                                        <p:attrNameLst>
                                          <p:attrName>style.visibility</p:attrName>
                                        </p:attrNameLst>
                                      </p:cBhvr>
                                      <p:to>
                                        <p:strVal val="visible"/>
                                      </p:to>
                                    </p:set>
                                    <p:animEffect transition="in" filter="wipe(left)">
                                      <p:cBhvr>
                                        <p:cTn id="25" dur="500"/>
                                        <p:tgtEl>
                                          <p:spTgt spid="48026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80271"/>
                                        </p:tgtEl>
                                        <p:attrNameLst>
                                          <p:attrName>style.visibility</p:attrName>
                                        </p:attrNameLst>
                                      </p:cBhvr>
                                      <p:to>
                                        <p:strVal val="visible"/>
                                      </p:to>
                                    </p:set>
                                    <p:animEffect transition="in" filter="wipe(left)">
                                      <p:cBhvr>
                                        <p:cTn id="29" dur="500"/>
                                        <p:tgtEl>
                                          <p:spTgt spid="48027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80274"/>
                                        </p:tgtEl>
                                        <p:attrNameLst>
                                          <p:attrName>style.visibility</p:attrName>
                                        </p:attrNameLst>
                                      </p:cBhvr>
                                      <p:to>
                                        <p:strVal val="visible"/>
                                      </p:to>
                                    </p:set>
                                    <p:animEffect transition="in" filter="wipe(left)">
                                      <p:cBhvr>
                                        <p:cTn id="33" dur="500"/>
                                        <p:tgtEl>
                                          <p:spTgt spid="480274"/>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80277"/>
                                        </p:tgtEl>
                                        <p:attrNameLst>
                                          <p:attrName>style.visibility</p:attrName>
                                        </p:attrNameLst>
                                      </p:cBhvr>
                                      <p:to>
                                        <p:strVal val="visible"/>
                                      </p:to>
                                    </p:set>
                                    <p:animEffect transition="in" filter="wipe(left)">
                                      <p:cBhvr>
                                        <p:cTn id="37" dur="500"/>
                                        <p:tgtEl>
                                          <p:spTgt spid="480277"/>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80283"/>
                                        </p:tgtEl>
                                        <p:attrNameLst>
                                          <p:attrName>style.visibility</p:attrName>
                                        </p:attrNameLst>
                                      </p:cBhvr>
                                      <p:to>
                                        <p:strVal val="visible"/>
                                      </p:to>
                                    </p:set>
                                    <p:animEffect transition="in" filter="wipe(left)">
                                      <p:cBhvr>
                                        <p:cTn id="41" dur="500"/>
                                        <p:tgtEl>
                                          <p:spTgt spid="480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7667"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sp>
        <p:nvSpPr>
          <p:cNvPr id="497668" name="WordArt 4">
            <a:hlinkClick r:id="rId3" action="ppaction://hlinksldjump"/>
          </p:cNvPr>
          <p:cNvSpPr>
            <a:spLocks noChangeArrowheads="1" noChangeShapeType="1"/>
          </p:cNvSpPr>
          <p:nvPr/>
        </p:nvSpPr>
        <p:spPr bwMode="auto">
          <a:xfrm>
            <a:off x="2895600" y="609600"/>
            <a:ext cx="3241675" cy="611188"/>
          </a:xfrm>
          <a:prstGeom prst="rect">
            <a:avLst/>
          </a:prstGeom>
          <a:extLst>
            <a:ext uri="{AF507438-7753-43E0-B8FC-AC1667EBCBE1}">
              <a14:hiddenEffects xmlns:a14="http://schemas.microsoft.com/office/drawing/2010/main">
                <a:effectLst/>
              </a14:hiddenEffects>
            </a:ext>
          </a:extLst>
        </p:spPr>
        <p:txBody>
          <a:bodyPr wrap="none" fromWordArt="1">
            <a:prstTxWarp prst="textWave4">
              <a:avLst>
                <a:gd name="adj1" fmla="val 6500"/>
                <a:gd name="adj2" fmla="val 0"/>
              </a:avLst>
            </a:prstTxWarp>
            <a:scene3d>
              <a:camera prst="legacyObliqueTopLeft"/>
              <a:lightRig rig="legacyNormal3" dir="r"/>
            </a:scene3d>
            <a:sp3d extrusionH="201600" prstMaterial="legacyMatte">
              <a:extrusionClr>
                <a:srgbClr val="0066CC"/>
              </a:extrusionClr>
            </a:sp3d>
          </a:bodyPr>
          <a:lstStyle/>
          <a:p>
            <a:pPr algn="ctr"/>
            <a:r>
              <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rPr>
              <a:t>本节小结</a:t>
            </a:r>
            <a:endPar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endParaRPr>
          </a:p>
        </p:txBody>
      </p:sp>
      <p:pic>
        <p:nvPicPr>
          <p:cNvPr id="497669" name="Picture 5" descr="jif2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56050" y="3160713"/>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497670" name="AutoShape 6"/>
          <p:cNvSpPr>
            <a:spLocks noChangeArrowheads="1"/>
          </p:cNvSpPr>
          <p:nvPr/>
        </p:nvSpPr>
        <p:spPr bwMode="auto">
          <a:xfrm>
            <a:off x="1076325" y="1936750"/>
            <a:ext cx="2555875" cy="1152525"/>
          </a:xfrm>
          <a:prstGeom prst="cloudCallout">
            <a:avLst>
              <a:gd name="adj1" fmla="val 79315"/>
              <a:gd name="adj2" fmla="val 113634"/>
            </a:avLst>
          </a:prstGeom>
          <a:solidFill>
            <a:schemeClr val="folHlink">
              <a:alpha val="53000"/>
            </a:schemeClr>
          </a:solidFill>
          <a:ln w="12700">
            <a:solidFill>
              <a:srgbClr val="B46B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b="1">
                <a:solidFill>
                  <a:srgbClr val="257125"/>
                </a:solidFill>
                <a:ea typeface="楷体_GB2312" pitchFamily="49" charset="-122"/>
              </a:rPr>
              <a:t>电流的定义及其参考方向</a:t>
            </a:r>
            <a:endParaRPr lang="zh-CN" altLang="en-US" b="1">
              <a:solidFill>
                <a:srgbClr val="257125"/>
              </a:solidFill>
              <a:ea typeface="楷体_GB2312" pitchFamily="49" charset="-122"/>
            </a:endParaRPr>
          </a:p>
        </p:txBody>
      </p:sp>
      <p:sp>
        <p:nvSpPr>
          <p:cNvPr id="497671" name="AutoShape 7"/>
          <p:cNvSpPr>
            <a:spLocks noChangeArrowheads="1"/>
          </p:cNvSpPr>
          <p:nvPr/>
        </p:nvSpPr>
        <p:spPr bwMode="auto">
          <a:xfrm>
            <a:off x="1905000" y="3124200"/>
            <a:ext cx="1798638" cy="1944688"/>
          </a:xfrm>
          <a:prstGeom prst="cloudCallout">
            <a:avLst>
              <a:gd name="adj1" fmla="val 84597"/>
              <a:gd name="adj2" fmla="val -6245"/>
            </a:avLst>
          </a:prstGeom>
          <a:solidFill>
            <a:srgbClr val="FFCCFF">
              <a:alpha val="53000"/>
            </a:srgbClr>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b="1">
                <a:solidFill>
                  <a:srgbClr val="660066"/>
                </a:solidFill>
                <a:ea typeface="楷体_GB2312" pitchFamily="49" charset="-122"/>
              </a:rPr>
              <a:t>电压、电位、电势三者之间的异同？</a:t>
            </a:r>
            <a:endParaRPr lang="zh-CN" altLang="en-US" b="1">
              <a:solidFill>
                <a:srgbClr val="660066"/>
              </a:solidFill>
              <a:ea typeface="楷体_GB2312" pitchFamily="49" charset="-122"/>
            </a:endParaRPr>
          </a:p>
        </p:txBody>
      </p:sp>
      <p:sp>
        <p:nvSpPr>
          <p:cNvPr id="497672" name="AutoShape 8"/>
          <p:cNvSpPr>
            <a:spLocks noChangeArrowheads="1"/>
          </p:cNvSpPr>
          <p:nvPr/>
        </p:nvSpPr>
        <p:spPr bwMode="auto">
          <a:xfrm>
            <a:off x="5216525" y="3197225"/>
            <a:ext cx="1512888" cy="1223963"/>
          </a:xfrm>
          <a:prstGeom prst="cloudCallout">
            <a:avLst>
              <a:gd name="adj1" fmla="val -63537"/>
              <a:gd name="adj2" fmla="val 4347"/>
            </a:avLst>
          </a:prstGeom>
          <a:solidFill>
            <a:srgbClr val="99CCFF">
              <a:alpha val="53000"/>
            </a:srgbClr>
          </a:solidFill>
          <a:ln w="12700">
            <a:solidFill>
              <a:srgbClr val="00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b="1">
                <a:solidFill>
                  <a:srgbClr val="000066"/>
                </a:solidFill>
                <a:ea typeface="楷体_GB2312" pitchFamily="49" charset="-122"/>
              </a:rPr>
              <a:t>电压参考方向的表示方法？</a:t>
            </a:r>
            <a:endParaRPr lang="zh-CN" altLang="en-US" b="1">
              <a:solidFill>
                <a:srgbClr val="000066"/>
              </a:solidFill>
              <a:ea typeface="楷体_GB2312" pitchFamily="49" charset="-122"/>
            </a:endParaRPr>
          </a:p>
        </p:txBody>
      </p:sp>
      <p:grpSp>
        <p:nvGrpSpPr>
          <p:cNvPr id="497673" name="Group 9"/>
          <p:cNvGrpSpPr/>
          <p:nvPr/>
        </p:nvGrpSpPr>
        <p:grpSpPr bwMode="auto">
          <a:xfrm>
            <a:off x="3733800" y="1600200"/>
            <a:ext cx="1808163" cy="1152525"/>
            <a:chOff x="2903" y="2750"/>
            <a:chExt cx="1043" cy="726"/>
          </a:xfrm>
        </p:grpSpPr>
        <p:sp>
          <p:nvSpPr>
            <p:cNvPr id="497674" name="AutoShape 10"/>
            <p:cNvSpPr>
              <a:spLocks noChangeArrowheads="1"/>
            </p:cNvSpPr>
            <p:nvPr/>
          </p:nvSpPr>
          <p:spPr bwMode="auto">
            <a:xfrm>
              <a:off x="2903" y="2750"/>
              <a:ext cx="998" cy="726"/>
            </a:xfrm>
            <a:prstGeom prst="cloudCallout">
              <a:avLst>
                <a:gd name="adj1" fmla="val -11824"/>
                <a:gd name="adj2" fmla="val 71486"/>
              </a:avLst>
            </a:prstGeom>
            <a:solidFill>
              <a:srgbClr val="B84FFF">
                <a:alpha val="39999"/>
              </a:srgbClr>
            </a:solidFill>
            <a:ln w="12700">
              <a:solidFill>
                <a:srgbClr val="66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257125"/>
                </a:solidFill>
                <a:ea typeface="楷体_GB2312" pitchFamily="49" charset="-122"/>
              </a:endParaRPr>
            </a:p>
          </p:txBody>
        </p:sp>
        <p:sp>
          <p:nvSpPr>
            <p:cNvPr id="497675" name="Rectangle 11"/>
            <p:cNvSpPr>
              <a:spLocks noChangeArrowheads="1"/>
            </p:cNvSpPr>
            <p:nvPr/>
          </p:nvSpPr>
          <p:spPr bwMode="auto">
            <a:xfrm>
              <a:off x="3016" y="2818"/>
              <a:ext cx="93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7A4810"/>
                  </a:solidFill>
                  <a:ea typeface="楷体_GB2312" pitchFamily="49" charset="-122"/>
                </a:rPr>
                <a:t>电流参考方向的表示方法？</a:t>
              </a:r>
              <a:endParaRPr lang="zh-CN" altLang="en-US" b="1">
                <a:solidFill>
                  <a:srgbClr val="7A4810"/>
                </a:solidFill>
                <a:ea typeface="楷体_GB2312" pitchFamily="49" charset="-122"/>
              </a:endParaRPr>
            </a:p>
          </p:txBody>
        </p:sp>
      </p:grpSp>
      <p:grpSp>
        <p:nvGrpSpPr>
          <p:cNvPr id="497676" name="Group 12"/>
          <p:cNvGrpSpPr/>
          <p:nvPr/>
        </p:nvGrpSpPr>
        <p:grpSpPr bwMode="auto">
          <a:xfrm>
            <a:off x="5613400" y="1828800"/>
            <a:ext cx="1981200" cy="1152525"/>
            <a:chOff x="3470" y="822"/>
            <a:chExt cx="1248" cy="726"/>
          </a:xfrm>
        </p:grpSpPr>
        <p:sp>
          <p:nvSpPr>
            <p:cNvPr id="497677" name="AutoShape 13"/>
            <p:cNvSpPr>
              <a:spLocks noChangeArrowheads="1"/>
            </p:cNvSpPr>
            <p:nvPr/>
          </p:nvSpPr>
          <p:spPr bwMode="auto">
            <a:xfrm>
              <a:off x="3470" y="822"/>
              <a:ext cx="1248" cy="726"/>
            </a:xfrm>
            <a:prstGeom prst="cloudCallout">
              <a:avLst>
                <a:gd name="adj1" fmla="val -88139"/>
                <a:gd name="adj2" fmla="val 71903"/>
              </a:avLst>
            </a:prstGeom>
            <a:solidFill>
              <a:srgbClr val="E28700">
                <a:alpha val="53000"/>
              </a:srgbClr>
            </a:solidFill>
            <a:ln w="12700">
              <a:solidFill>
                <a:srgbClr val="257125"/>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800000"/>
                </a:solidFill>
                <a:ea typeface="楷体_GB2312" pitchFamily="49" charset="-122"/>
              </a:endParaRPr>
            </a:p>
          </p:txBody>
        </p:sp>
        <p:sp>
          <p:nvSpPr>
            <p:cNvPr id="497678" name="Rectangle 14"/>
            <p:cNvSpPr>
              <a:spLocks noChangeArrowheads="1"/>
            </p:cNvSpPr>
            <p:nvPr/>
          </p:nvSpPr>
          <p:spPr bwMode="auto">
            <a:xfrm>
              <a:off x="3628" y="890"/>
              <a:ext cx="100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800000"/>
                  </a:solidFill>
                  <a:ea typeface="楷体_GB2312" pitchFamily="49" charset="-122"/>
                </a:rPr>
                <a:t>电压的定义及其参考方向</a:t>
              </a:r>
              <a:endParaRPr lang="zh-CN" altLang="en-US" b="1">
                <a:solidFill>
                  <a:srgbClr val="800000"/>
                </a:solidFill>
                <a:ea typeface="楷体_GB2312" pitchFamily="49" charset="-122"/>
              </a:endParaRPr>
            </a:p>
          </p:txBody>
        </p:sp>
      </p:grpSp>
      <p:sp>
        <p:nvSpPr>
          <p:cNvPr id="497679" name="Text Box 15"/>
          <p:cNvSpPr txBox="1">
            <a:spLocks noChangeArrowheads="1"/>
          </p:cNvSpPr>
          <p:nvPr/>
        </p:nvSpPr>
        <p:spPr bwMode="auto">
          <a:xfrm>
            <a:off x="1143000" y="51816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BD1503"/>
                </a:solidFill>
                <a:latin typeface="隶书" panose="02010509060101010101" pitchFamily="49" charset="-122"/>
                <a:ea typeface="隶书" panose="02010509060101010101" pitchFamily="49" charset="-122"/>
              </a:rPr>
              <a:t>作业：</a:t>
            </a:r>
            <a:endParaRPr lang="zh-CN" altLang="en-US" sz="2800" b="1">
              <a:solidFill>
                <a:srgbClr val="BD1503"/>
              </a:solidFill>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97668"/>
                                        </p:tgtEl>
                                        <p:attrNameLst>
                                          <p:attrName>style.visibility</p:attrName>
                                        </p:attrNameLst>
                                      </p:cBhvr>
                                      <p:to>
                                        <p:strVal val="visible"/>
                                      </p:to>
                                    </p:set>
                                    <p:animEffect transition="in" filter="randombar(vertical)">
                                      <p:cBhvr>
                                        <p:cTn id="7" dur="1000"/>
                                        <p:tgtEl>
                                          <p:spTgt spid="497668"/>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par>
                          <p:cTn id="8" fill="hold">
                            <p:stCondLst>
                              <p:cond delay="1000"/>
                            </p:stCondLst>
                            <p:childTnLst>
                              <p:par>
                                <p:cTn id="9" presetID="24" presetClass="entr" presetSubtype="0" fill="hold" grpId="0" nodeType="afterEffect">
                                  <p:stCondLst>
                                    <p:cond delay="0"/>
                                  </p:stCondLst>
                                  <p:childTnLst>
                                    <p:set>
                                      <p:cBhvr>
                                        <p:cTn id="10" dur="1" fill="hold">
                                          <p:stCondLst>
                                            <p:cond delay="0"/>
                                          </p:stCondLst>
                                        </p:cTn>
                                        <p:tgtEl>
                                          <p:spTgt spid="497670"/>
                                        </p:tgtEl>
                                        <p:attrNameLst>
                                          <p:attrName>style.visibility</p:attrName>
                                        </p:attrNameLst>
                                      </p:cBhvr>
                                      <p:to>
                                        <p:strVal val="visible"/>
                                      </p:to>
                                    </p:set>
                                    <p:anim to="" calcmode="lin" valueType="num">
                                      <p:cBhvr>
                                        <p:cTn id="11" dur="1" fill="hold"/>
                                        <p:tgtEl>
                                          <p:spTgt spid="497670"/>
                                        </p:tgtEl>
                                      </p:cBhvr>
                                    </p:anim>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497673"/>
                                        </p:tgtEl>
                                        <p:attrNameLst>
                                          <p:attrName>style.visibility</p:attrName>
                                        </p:attrNameLst>
                                      </p:cBhvr>
                                      <p:to>
                                        <p:strVal val="visible"/>
                                      </p:to>
                                    </p:set>
                                    <p:anim to="" calcmode="lin" valueType="num">
                                      <p:cBhvr>
                                        <p:cTn id="15" dur="1" fill="hold"/>
                                        <p:tgtEl>
                                          <p:spTgt spid="497673"/>
                                        </p:tgtEl>
                                      </p:cBhvr>
                                    </p:anim>
                                  </p:childTnLst>
                                </p:cTn>
                              </p:par>
                            </p:childTnLst>
                          </p:cTn>
                        </p:par>
                        <p:par>
                          <p:cTn id="16" fill="hold">
                            <p:stCondLst>
                              <p:cond delay="1000"/>
                            </p:stCondLst>
                            <p:childTnLst>
                              <p:par>
                                <p:cTn id="17" presetID="24" presetClass="entr" presetSubtype="0" fill="hold" nodeType="afterEffect">
                                  <p:stCondLst>
                                    <p:cond delay="0"/>
                                  </p:stCondLst>
                                  <p:childTnLst>
                                    <p:set>
                                      <p:cBhvr>
                                        <p:cTn id="18" dur="1" fill="hold">
                                          <p:stCondLst>
                                            <p:cond delay="0"/>
                                          </p:stCondLst>
                                        </p:cTn>
                                        <p:tgtEl>
                                          <p:spTgt spid="497676"/>
                                        </p:tgtEl>
                                        <p:attrNameLst>
                                          <p:attrName>style.visibility</p:attrName>
                                        </p:attrNameLst>
                                      </p:cBhvr>
                                      <p:to>
                                        <p:strVal val="visible"/>
                                      </p:to>
                                    </p:set>
                                    <p:anim to="" calcmode="lin" valueType="num">
                                      <p:cBhvr>
                                        <p:cTn id="19" dur="1" fill="hold"/>
                                        <p:tgtEl>
                                          <p:spTgt spid="497676"/>
                                        </p:tgtEl>
                                      </p:cBhvr>
                                    </p:anim>
                                  </p:childTnLst>
                                </p:cTn>
                              </p:par>
                            </p:childTnLst>
                          </p:cTn>
                        </p:par>
                        <p:par>
                          <p:cTn id="20" fill="hold">
                            <p:stCondLst>
                              <p:cond delay="1000"/>
                            </p:stCondLst>
                            <p:childTnLst>
                              <p:par>
                                <p:cTn id="21" presetID="24" presetClass="entr" presetSubtype="0" fill="hold" grpId="0" nodeType="afterEffect">
                                  <p:stCondLst>
                                    <p:cond delay="0"/>
                                  </p:stCondLst>
                                  <p:childTnLst>
                                    <p:set>
                                      <p:cBhvr>
                                        <p:cTn id="22" dur="1" fill="hold">
                                          <p:stCondLst>
                                            <p:cond delay="0"/>
                                          </p:stCondLst>
                                        </p:cTn>
                                        <p:tgtEl>
                                          <p:spTgt spid="497671"/>
                                        </p:tgtEl>
                                        <p:attrNameLst>
                                          <p:attrName>style.visibility</p:attrName>
                                        </p:attrNameLst>
                                      </p:cBhvr>
                                      <p:to>
                                        <p:strVal val="visible"/>
                                      </p:to>
                                    </p:set>
                                    <p:anim to="" calcmode="lin" valueType="num">
                                      <p:cBhvr>
                                        <p:cTn id="23" dur="1" fill="hold"/>
                                        <p:tgtEl>
                                          <p:spTgt spid="497671"/>
                                        </p:tgtEl>
                                      </p:cBhvr>
                                    </p:anim>
                                  </p:childTnLst>
                                </p:cTn>
                              </p:par>
                            </p:childTnLst>
                          </p:cTn>
                        </p:par>
                        <p:par>
                          <p:cTn id="24" fill="hold">
                            <p:stCondLst>
                              <p:cond delay="1000"/>
                            </p:stCondLst>
                            <p:childTnLst>
                              <p:par>
                                <p:cTn id="25" presetID="24" presetClass="entr" presetSubtype="0" fill="hold" grpId="0" nodeType="afterEffect">
                                  <p:stCondLst>
                                    <p:cond delay="0"/>
                                  </p:stCondLst>
                                  <p:childTnLst>
                                    <p:set>
                                      <p:cBhvr>
                                        <p:cTn id="26" dur="1" fill="hold">
                                          <p:stCondLst>
                                            <p:cond delay="0"/>
                                          </p:stCondLst>
                                        </p:cTn>
                                        <p:tgtEl>
                                          <p:spTgt spid="497672"/>
                                        </p:tgtEl>
                                        <p:attrNameLst>
                                          <p:attrName>style.visibility</p:attrName>
                                        </p:attrNameLst>
                                      </p:cBhvr>
                                      <p:to>
                                        <p:strVal val="visible"/>
                                      </p:to>
                                    </p:set>
                                    <p:anim to="" calcmode="lin" valueType="num">
                                      <p:cBhvr>
                                        <p:cTn id="27" dur="1" fill="hold"/>
                                        <p:tgtEl>
                                          <p:spTgt spid="49767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8" grpId="0" animBg="1"/>
      <p:bldP spid="497670" grpId="0" animBg="1"/>
      <p:bldP spid="497671" grpId="0" animBg="1"/>
      <p:bldP spid="4976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1.3   </a:t>
            </a:r>
            <a:r>
              <a:rPr lang="zh-CN" altLang="en-US" sz="3600" b="1">
                <a:solidFill>
                  <a:srgbClr val="D25500"/>
                </a:solidFill>
                <a:effectLst>
                  <a:outerShdw blurRad="38100" dist="38100" dir="2700000" algn="tl">
                    <a:srgbClr val="000000"/>
                  </a:outerShdw>
                </a:effectLst>
                <a:ea typeface="隶书" panose="02010509060101010101" pitchFamily="49" charset="-122"/>
              </a:rPr>
              <a:t>电阻和电阻定律</a:t>
            </a:r>
            <a:endParaRPr lang="en-US" altLang="zh-CN"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1.3.1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电阻</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Text Box 19"/>
          <p:cNvSpPr txBox="1">
            <a:spLocks noChangeArrowheads="1"/>
          </p:cNvSpPr>
          <p:nvPr/>
        </p:nvSpPr>
        <p:spPr bwMode="auto">
          <a:xfrm>
            <a:off x="971550" y="1340485"/>
            <a:ext cx="7453313" cy="52197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l">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电阻</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表征导体对电流阻碍作用的物理量</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sz="2800">
              <a:solidFill>
                <a:srgbClr val="800000"/>
              </a:solidFill>
              <a:latin typeface="隶书" panose="02010509060101010101" pitchFamily="49" charset="-122"/>
              <a:ea typeface="隶书" panose="02010509060101010101" pitchFamily="49" charset="-122"/>
            </a:endParaRPr>
          </a:p>
        </p:txBody>
      </p:sp>
      <p:sp>
        <p:nvSpPr>
          <p:cNvPr id="3" name="Text Box 5"/>
          <p:cNvSpPr txBox="1">
            <a:spLocks noChangeArrowheads="1"/>
          </p:cNvSpPr>
          <p:nvPr/>
        </p:nvSpPr>
        <p:spPr bwMode="auto">
          <a:xfrm>
            <a:off x="755650" y="1916430"/>
            <a:ext cx="2914650"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电阻文字符号：R </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grpSp>
        <p:nvGrpSpPr>
          <p:cNvPr id="485420" name="Group 44"/>
          <p:cNvGrpSpPr/>
          <p:nvPr/>
        </p:nvGrpSpPr>
        <p:grpSpPr bwMode="auto">
          <a:xfrm>
            <a:off x="3564890" y="2192655"/>
            <a:ext cx="532765" cy="1213485"/>
            <a:chOff x="4718" y="2142"/>
            <a:chExt cx="452" cy="812"/>
          </a:xfrm>
          <a:scene3d>
            <a:camera prst="orthographicFront">
              <a:rot lat="0" lon="18900000" rev="0"/>
            </a:camera>
            <a:lightRig rig="threePt" dir="t"/>
          </a:scene3d>
        </p:grpSpPr>
        <p:sp>
          <p:nvSpPr>
            <p:cNvPr id="485421" name="Text Box 45"/>
            <p:cNvSpPr txBox="1">
              <a:spLocks noChangeArrowheads="1"/>
            </p:cNvSpPr>
            <p:nvPr/>
          </p:nvSpPr>
          <p:spPr bwMode="auto">
            <a:xfrm>
              <a:off x="4866" y="2320"/>
              <a:ext cx="30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p>
              <a:pPr algn="ctr"/>
              <a:r>
                <a:rPr kumimoji="1" lang="en-US" altLang="zh-CN" sz="2800" b="1" i="1">
                  <a:solidFill>
                    <a:srgbClr val="006600"/>
                  </a:solidFill>
                  <a:latin typeface="Times New Roman" panose="02020603050405020304" pitchFamily="18" charset="0"/>
                  <a:ea typeface="隶书" panose="02010509060101010101" pitchFamily="49" charset="-122"/>
                </a:rPr>
                <a:t>R</a:t>
              </a:r>
              <a:r>
                <a:rPr kumimoji="1" lang="en-US" altLang="zh-CN" sz="3600" b="1" i="1">
                  <a:latin typeface="Times New Roman" panose="02020603050405020304" pitchFamily="18" charset="0"/>
                  <a:ea typeface="隶书" panose="02010509060101010101" pitchFamily="49" charset="-122"/>
                </a:rPr>
                <a:t> </a:t>
              </a:r>
              <a:endParaRPr kumimoji="1" lang="en-US" altLang="zh-CN" sz="3600" b="1" i="1">
                <a:latin typeface="Times New Roman" panose="02020603050405020304" pitchFamily="18" charset="0"/>
                <a:ea typeface="隶书" panose="02010509060101010101" pitchFamily="49" charset="-122"/>
              </a:endParaRPr>
            </a:p>
          </p:txBody>
        </p:sp>
        <p:sp>
          <p:nvSpPr>
            <p:cNvPr id="485422" name="Rectangle 46"/>
            <p:cNvSpPr>
              <a:spLocks noChangeArrowheads="1"/>
            </p:cNvSpPr>
            <p:nvPr/>
          </p:nvSpPr>
          <p:spPr bwMode="auto">
            <a:xfrm rot="5400000">
              <a:off x="4629" y="2475"/>
              <a:ext cx="336" cy="159"/>
            </a:xfrm>
            <a:prstGeom prst="rect">
              <a:avLst/>
            </a:prstGeom>
            <a:noFill/>
            <a:ln w="38100">
              <a:solidFill>
                <a:srgbClr val="0066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p>
              <a:endParaRPr lang="zh-CN" altLang="en-US"/>
            </a:p>
          </p:txBody>
        </p:sp>
        <p:sp>
          <p:nvSpPr>
            <p:cNvPr id="485423" name="Line 47"/>
            <p:cNvSpPr>
              <a:spLocks noChangeShapeType="1"/>
            </p:cNvSpPr>
            <p:nvPr/>
          </p:nvSpPr>
          <p:spPr bwMode="auto">
            <a:xfrm>
              <a:off x="4796" y="2190"/>
              <a:ext cx="0" cy="192"/>
            </a:xfrm>
            <a:prstGeom prst="line">
              <a:avLst/>
            </a:prstGeom>
            <a:noFill/>
            <a:ln w="28575">
              <a:solidFill>
                <a:srgbClr val="00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p>
              <a:endParaRPr lang="zh-CN" altLang="en-US"/>
            </a:p>
          </p:txBody>
        </p:sp>
        <p:sp>
          <p:nvSpPr>
            <p:cNvPr id="485424" name="Line 48"/>
            <p:cNvSpPr>
              <a:spLocks noChangeShapeType="1"/>
            </p:cNvSpPr>
            <p:nvPr/>
          </p:nvSpPr>
          <p:spPr bwMode="auto">
            <a:xfrm>
              <a:off x="4796" y="2718"/>
              <a:ext cx="0" cy="192"/>
            </a:xfrm>
            <a:prstGeom prst="line">
              <a:avLst/>
            </a:prstGeom>
            <a:noFill/>
            <a:ln w="28575">
              <a:solidFill>
                <a:srgbClr val="00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p>
              <a:endParaRPr lang="zh-CN" altLang="en-US"/>
            </a:p>
          </p:txBody>
        </p:sp>
        <p:sp>
          <p:nvSpPr>
            <p:cNvPr id="485425" name="Oval 49"/>
            <p:cNvSpPr>
              <a:spLocks noChangeArrowheads="1"/>
            </p:cNvSpPr>
            <p:nvPr/>
          </p:nvSpPr>
          <p:spPr bwMode="auto">
            <a:xfrm>
              <a:off x="4772" y="2142"/>
              <a:ext cx="48" cy="48"/>
            </a:xfrm>
            <a:prstGeom prst="ellipse">
              <a:avLst/>
            </a:prstGeom>
            <a:noFill/>
            <a:ln w="28575">
              <a:solidFill>
                <a:srgbClr val="006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p>
              <a:endParaRPr lang="zh-CN" altLang="en-US"/>
            </a:p>
          </p:txBody>
        </p:sp>
        <p:sp>
          <p:nvSpPr>
            <p:cNvPr id="485426" name="Oval 50"/>
            <p:cNvSpPr>
              <a:spLocks noChangeArrowheads="1"/>
            </p:cNvSpPr>
            <p:nvPr/>
          </p:nvSpPr>
          <p:spPr bwMode="auto">
            <a:xfrm>
              <a:off x="4762" y="2908"/>
              <a:ext cx="46" cy="46"/>
            </a:xfrm>
            <a:prstGeom prst="ellipse">
              <a:avLst/>
            </a:prstGeom>
            <a:noFill/>
            <a:ln w="28575">
              <a:solidFill>
                <a:srgbClr val="006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p>
              <a:endParaRPr lang="zh-CN" altLang="en-US"/>
            </a:p>
          </p:txBody>
        </p:sp>
      </p:grpSp>
      <p:sp>
        <p:nvSpPr>
          <p:cNvPr id="6" name="文本框 5"/>
          <p:cNvSpPr txBox="1"/>
          <p:nvPr/>
        </p:nvSpPr>
        <p:spPr>
          <a:xfrm>
            <a:off x="828040" y="2557780"/>
            <a:ext cx="2146300"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图形符号：</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7" name="文本框 6"/>
          <p:cNvSpPr txBox="1"/>
          <p:nvPr/>
        </p:nvSpPr>
        <p:spPr>
          <a:xfrm>
            <a:off x="1047750" y="3901440"/>
            <a:ext cx="1695450"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电阻分类：</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2" name="AutoShape 11"/>
          <p:cNvSpPr/>
          <p:nvPr/>
        </p:nvSpPr>
        <p:spPr bwMode="auto">
          <a:xfrm>
            <a:off x="2743200" y="3716655"/>
            <a:ext cx="360680" cy="915035"/>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a:p>
        </p:txBody>
      </p:sp>
      <p:sp>
        <p:nvSpPr>
          <p:cNvPr id="8" name="文本框 7"/>
          <p:cNvSpPr txBox="1"/>
          <p:nvPr/>
        </p:nvSpPr>
        <p:spPr>
          <a:xfrm>
            <a:off x="3204210" y="3429000"/>
            <a:ext cx="1045210" cy="521970"/>
          </a:xfrm>
          <a:prstGeom prst="rect">
            <a:avLst/>
          </a:prstGeom>
          <a:noFill/>
        </p:spPr>
        <p:txBody>
          <a:bodyPr wrap="square" rtlCol="0">
            <a:spAutoFit/>
          </a:bodyPr>
          <a:p>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导体</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9" name="文本框 8"/>
          <p:cNvSpPr txBox="1"/>
          <p:nvPr/>
        </p:nvSpPr>
        <p:spPr>
          <a:xfrm>
            <a:off x="3204210" y="4396740"/>
            <a:ext cx="1490980" cy="521970"/>
          </a:xfrm>
          <a:prstGeom prst="rect">
            <a:avLst/>
          </a:prstGeom>
          <a:noFill/>
        </p:spPr>
        <p:txBody>
          <a:bodyPr wrap="square" rtlCol="0">
            <a:spAutoFit/>
          </a:bodyPr>
          <a:p>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绝缘体</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0" name="文本框 9"/>
          <p:cNvSpPr txBox="1"/>
          <p:nvPr/>
        </p:nvSpPr>
        <p:spPr>
          <a:xfrm>
            <a:off x="3259455" y="3914775"/>
            <a:ext cx="1470660" cy="521970"/>
          </a:xfrm>
          <a:prstGeom prst="rect">
            <a:avLst/>
          </a:prstGeom>
          <a:noFill/>
        </p:spPr>
        <p:txBody>
          <a:bodyPr wrap="square" rtlCol="0">
            <a:spAutoFit/>
          </a:bodyPr>
          <a:p>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半导体</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1" name="文本框 10"/>
          <p:cNvSpPr txBox="1"/>
          <p:nvPr/>
        </p:nvSpPr>
        <p:spPr>
          <a:xfrm>
            <a:off x="979805" y="5001260"/>
            <a:ext cx="8116570"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导体阻碍电流的原理：</a:t>
            </a:r>
            <a:endParaRPr lang="zh-CN" altLang="en-US" sz="2000">
              <a:solidFill>
                <a:schemeClr val="tx1"/>
              </a:solidFill>
              <a:effectLst>
                <a:outerShdw blurRad="38100" dist="19050" dir="2700000" algn="tl" rotWithShape="0">
                  <a:schemeClr val="dk1">
                    <a:alpha val="40000"/>
                  </a:schemeClr>
                </a:outerShdw>
              </a:effectLst>
              <a:latin typeface="Arial" panose="020B0604020202020204" pitchFamily="34" charset="0"/>
              <a:ea typeface="隶书" panose="02010509060101010101" pitchFamily="49" charset="-122"/>
              <a:sym typeface="+mn-ea"/>
            </a:endParaRPr>
          </a:p>
        </p:txBody>
      </p:sp>
      <p:sp>
        <p:nvSpPr>
          <p:cNvPr id="13" name="矩形标注 12"/>
          <p:cNvSpPr/>
          <p:nvPr/>
        </p:nvSpPr>
        <p:spPr>
          <a:xfrm>
            <a:off x="5618480" y="3340735"/>
            <a:ext cx="2844800" cy="1384300"/>
          </a:xfrm>
          <a:prstGeom prst="wedgeRectCallout">
            <a:avLst>
              <a:gd name="adj1" fmla="val -189687"/>
              <a:gd name="adj2" fmla="val -17844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sym typeface="+mn-ea"/>
              </a:rPr>
              <a:t>电阻器是一种消耗电能的元件</a:t>
            </a:r>
            <a:endParaRPr lang="zh-CN" altLang="en-US" sz="280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隶书" panose="020105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2000"/>
                                        <p:tgtEl>
                                          <p:spTgt spid="3"/>
                                        </p:tgtEl>
                                      </p:cBhvr>
                                    </p:animEffect>
                                  </p:childTnLst>
                                </p:cTn>
                              </p:par>
                            </p:childTnLst>
                          </p:cTn>
                        </p:par>
                        <p:par>
                          <p:cTn id="29" fill="hold">
                            <p:stCondLst>
                              <p:cond delay="2000"/>
                            </p:stCondLst>
                            <p:childTnLst>
                              <p:par>
                                <p:cTn id="30" presetID="55" presetClass="entr" presetSubtype="0" fill="hold" nodeType="afterEffect">
                                  <p:stCondLst>
                                    <p:cond delay="0"/>
                                  </p:stCondLst>
                                  <p:childTnLst>
                                    <p:set>
                                      <p:cBhvr>
                                        <p:cTn id="31" dur="1" fill="hold">
                                          <p:stCondLst>
                                            <p:cond delay="0"/>
                                          </p:stCondLst>
                                        </p:cTn>
                                        <p:tgtEl>
                                          <p:spTgt spid="485420"/>
                                        </p:tgtEl>
                                        <p:attrNameLst>
                                          <p:attrName>style.visibility</p:attrName>
                                        </p:attrNameLst>
                                      </p:cBhvr>
                                      <p:to>
                                        <p:strVal val="visible"/>
                                      </p:to>
                                    </p:set>
                                    <p:anim calcmode="lin" valueType="num">
                                      <p:cBhvr>
                                        <p:cTn id="32" dur="1000" fill="hold"/>
                                        <p:tgtEl>
                                          <p:spTgt spid="485420"/>
                                        </p:tgtEl>
                                        <p:attrNameLst>
                                          <p:attrName>ppt_w</p:attrName>
                                        </p:attrNameLst>
                                      </p:cBhvr>
                                      <p:tavLst>
                                        <p:tav tm="0">
                                          <p:val>
                                            <p:strVal val="#ppt_w*0.70"/>
                                          </p:val>
                                        </p:tav>
                                        <p:tav tm="100000">
                                          <p:val>
                                            <p:strVal val="#ppt_w"/>
                                          </p:val>
                                        </p:tav>
                                      </p:tavLst>
                                    </p:anim>
                                    <p:anim calcmode="lin" valueType="num">
                                      <p:cBhvr>
                                        <p:cTn id="33" dur="1000" fill="hold"/>
                                        <p:tgtEl>
                                          <p:spTgt spid="485420"/>
                                        </p:tgtEl>
                                        <p:attrNameLst>
                                          <p:attrName>ppt_h</p:attrName>
                                        </p:attrNameLst>
                                      </p:cBhvr>
                                      <p:tavLst>
                                        <p:tav tm="0">
                                          <p:val>
                                            <p:strVal val="#ppt_h"/>
                                          </p:val>
                                        </p:tav>
                                        <p:tav tm="100000">
                                          <p:val>
                                            <p:strVal val="#ppt_h"/>
                                          </p:val>
                                        </p:tav>
                                      </p:tavLst>
                                    </p:anim>
                                    <p:animEffect transition="in" filter="fade">
                                      <p:cBhvr>
                                        <p:cTn id="34" dur="1000"/>
                                        <p:tgtEl>
                                          <p:spTgt spid="4854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485420"/>
                                        </p:tgtEl>
                                        <p:attrNameLst>
                                          <p:attrName>style.visibility</p:attrName>
                                        </p:attrNameLst>
                                      </p:cBhvr>
                                      <p:to>
                                        <p:strVal val="visible"/>
                                      </p:to>
                                    </p:set>
                                    <p:animEffect transition="in" filter="wheel(1)">
                                      <p:cBhvr>
                                        <p:cTn id="44" dur="2000"/>
                                        <p:tgtEl>
                                          <p:spTgt spid="485420"/>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plus(in)">
                                      <p:cBhvr>
                                        <p:cTn id="49" dur="2000"/>
                                        <p:tgtEl>
                                          <p:spTgt spid="7"/>
                                        </p:tgtEl>
                                      </p:cBhvr>
                                    </p:animEffect>
                                  </p:childTnLst>
                                </p:cTn>
                              </p:par>
                            </p:childTnLst>
                          </p:cTn>
                        </p:par>
                        <p:par>
                          <p:cTn id="50" fill="hold">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1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linds(horizontal)">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edge">
                                      <p:cBhvr>
                                        <p:cTn id="63" dur="20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3"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plus(in)">
                                      <p:cBhvr>
                                        <p:cTn id="68" dur="20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3" presetClass="entr" presetSubtype="16"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plus(in)">
                                      <p:cBhvr>
                                        <p:cTn id="73" dur="20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barn(inVertical)">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ldLvl="0" animBg="1"/>
      <p:bldP spid="490505" grpId="0" bldLvl="0" animBg="1"/>
      <p:bldP spid="2" grpId="0" bldLvl="0" animBg="1"/>
      <p:bldP spid="3" grpId="0" bldLvl="0" animBg="1"/>
      <p:bldP spid="12" grpId="0" bldLvl="0" animBg="1"/>
      <p:bldP spid="6" grpId="0"/>
      <p:bldP spid="7" grpId="0"/>
      <p:bldP spid="8" grpId="0"/>
      <p:bldP spid="10" grpId="0"/>
      <p:bldP spid="9" grpId="0"/>
      <p:bldP spid="11"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6" name="图片 115"/>
          <p:cNvPicPr/>
          <p:nvPr/>
        </p:nvPicPr>
        <p:blipFill>
          <a:blip r:embed="rId1"/>
          <a:stretch>
            <a:fillRect/>
          </a:stretch>
        </p:blipFill>
        <p:spPr>
          <a:xfrm>
            <a:off x="1630680" y="1202690"/>
            <a:ext cx="5521960" cy="4099560"/>
          </a:xfrm>
          <a:prstGeom prst="rect">
            <a:avLst/>
          </a:prstGeom>
          <a:noFill/>
          <a:ln w="9525">
            <a:noFill/>
          </a:ln>
        </p:spPr>
      </p:pic>
      <p:pic>
        <p:nvPicPr>
          <p:cNvPr id="117" name="图片 116"/>
          <p:cNvPicPr/>
          <p:nvPr/>
        </p:nvPicPr>
        <p:blipFill>
          <a:blip r:embed="rId2"/>
          <a:stretch>
            <a:fillRect/>
          </a:stretch>
        </p:blipFill>
        <p:spPr>
          <a:xfrm>
            <a:off x="1115695" y="692785"/>
            <a:ext cx="6367145" cy="5139055"/>
          </a:xfrm>
          <a:prstGeom prst="rect">
            <a:avLst/>
          </a:prstGeom>
          <a:noFill/>
          <a:ln w="9525">
            <a:noFill/>
          </a:ln>
        </p:spPr>
      </p:pic>
      <p:pic>
        <p:nvPicPr>
          <p:cNvPr id="118" name="图片 117"/>
          <p:cNvPicPr/>
          <p:nvPr/>
        </p:nvPicPr>
        <p:blipFill>
          <a:blip r:embed="rId3"/>
          <a:stretch>
            <a:fillRect/>
          </a:stretch>
        </p:blipFill>
        <p:spPr>
          <a:xfrm>
            <a:off x="1188085" y="44450"/>
            <a:ext cx="6779895" cy="5579745"/>
          </a:xfrm>
          <a:prstGeom prst="rect">
            <a:avLst/>
          </a:prstGeom>
          <a:noFill/>
          <a:ln w="9525">
            <a:noFill/>
          </a:ln>
        </p:spPr>
      </p:pic>
      <p:pic>
        <p:nvPicPr>
          <p:cNvPr id="120" name="图片 119"/>
          <p:cNvPicPr/>
          <p:nvPr/>
        </p:nvPicPr>
        <p:blipFill>
          <a:blip r:embed="rId4"/>
          <a:stretch>
            <a:fillRect/>
          </a:stretch>
        </p:blipFill>
        <p:spPr>
          <a:xfrm>
            <a:off x="1039495" y="273685"/>
            <a:ext cx="7194550" cy="5895340"/>
          </a:xfrm>
          <a:prstGeom prst="rect">
            <a:avLst/>
          </a:prstGeom>
          <a:noFill/>
          <a:ln w="9525">
            <a:noFill/>
          </a:ln>
        </p:spPr>
      </p:pic>
      <p:pic>
        <p:nvPicPr>
          <p:cNvPr id="121" name="图片 120"/>
          <p:cNvPicPr/>
          <p:nvPr/>
        </p:nvPicPr>
        <p:blipFill>
          <a:blip r:embed="rId5"/>
          <a:stretch>
            <a:fillRect/>
          </a:stretch>
        </p:blipFill>
        <p:spPr>
          <a:xfrm>
            <a:off x="-180340" y="159"/>
            <a:ext cx="9144000" cy="6310312"/>
          </a:xfrm>
          <a:prstGeom prst="rect">
            <a:avLst/>
          </a:prstGeom>
          <a:noFill/>
          <a:ln w="9525">
            <a:noFill/>
          </a:ln>
        </p:spPr>
      </p:pic>
      <p:pic>
        <p:nvPicPr>
          <p:cNvPr id="122" name="图片 121"/>
          <p:cNvPicPr/>
          <p:nvPr/>
        </p:nvPicPr>
        <p:blipFill>
          <a:blip r:embed="rId6"/>
          <a:stretch>
            <a:fillRect/>
          </a:stretch>
        </p:blipFill>
        <p:spPr>
          <a:xfrm>
            <a:off x="-180340" y="20320"/>
            <a:ext cx="9225915" cy="6269990"/>
          </a:xfrm>
          <a:prstGeom prst="rect">
            <a:avLst/>
          </a:prstGeom>
          <a:noFill/>
          <a:ln w="9525">
            <a:noFill/>
          </a:ln>
        </p:spPr>
      </p:pic>
      <p:pic>
        <p:nvPicPr>
          <p:cNvPr id="124" name="图片 123"/>
          <p:cNvPicPr/>
          <p:nvPr/>
        </p:nvPicPr>
        <p:blipFill>
          <a:blip r:embed="rId7"/>
          <a:stretch>
            <a:fillRect/>
          </a:stretch>
        </p:blipFill>
        <p:spPr>
          <a:xfrm>
            <a:off x="35560" y="116205"/>
            <a:ext cx="8865870" cy="6008370"/>
          </a:xfrm>
          <a:prstGeom prst="rect">
            <a:avLst/>
          </a:prstGeom>
          <a:noFill/>
          <a:ln w="9525">
            <a:noFill/>
          </a:ln>
        </p:spPr>
      </p:pic>
      <p:pic>
        <p:nvPicPr>
          <p:cNvPr id="125" name="图片 124"/>
          <p:cNvPicPr/>
          <p:nvPr/>
        </p:nvPicPr>
        <p:blipFill>
          <a:blip r:embed="rId8"/>
          <a:stretch>
            <a:fillRect/>
          </a:stretch>
        </p:blipFill>
        <p:spPr>
          <a:xfrm>
            <a:off x="254635" y="390525"/>
            <a:ext cx="8635365" cy="5661660"/>
          </a:xfrm>
          <a:prstGeom prst="rect">
            <a:avLst/>
          </a:prstGeom>
          <a:noFill/>
          <a:ln w="9525">
            <a:noFill/>
          </a:ln>
        </p:spPr>
      </p:pic>
      <p:pic>
        <p:nvPicPr>
          <p:cNvPr id="126" name="图片 125"/>
          <p:cNvPicPr/>
          <p:nvPr/>
        </p:nvPicPr>
        <p:blipFill>
          <a:blip r:embed="rId9"/>
          <a:stretch>
            <a:fillRect/>
          </a:stretch>
        </p:blipFill>
        <p:spPr>
          <a:xfrm>
            <a:off x="323850" y="404495"/>
            <a:ext cx="8307705" cy="5615305"/>
          </a:xfrm>
          <a:prstGeom prst="rect">
            <a:avLst/>
          </a:prstGeom>
          <a:noFill/>
          <a:ln w="9525">
            <a:noFill/>
          </a:ln>
        </p:spPr>
      </p:pic>
      <p:pic>
        <p:nvPicPr>
          <p:cNvPr id="127" name="图片 126"/>
          <p:cNvPicPr/>
          <p:nvPr/>
        </p:nvPicPr>
        <p:blipFill>
          <a:blip r:embed="rId10"/>
          <a:stretch>
            <a:fillRect/>
          </a:stretch>
        </p:blipFill>
        <p:spPr>
          <a:xfrm>
            <a:off x="133350" y="416560"/>
            <a:ext cx="8534400" cy="57613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additive="base">
                                        <p:cTn id="13" dur="500" fill="hold"/>
                                        <p:tgtEl>
                                          <p:spTgt spid="117"/>
                                        </p:tgtEl>
                                        <p:attrNameLst>
                                          <p:attrName>ppt_x</p:attrName>
                                        </p:attrNameLst>
                                      </p:cBhvr>
                                      <p:tavLst>
                                        <p:tav tm="0">
                                          <p:val>
                                            <p:strVal val="#ppt_x"/>
                                          </p:val>
                                        </p:tav>
                                        <p:tav tm="100000">
                                          <p:val>
                                            <p:strVal val="#ppt_x"/>
                                          </p:val>
                                        </p:tav>
                                      </p:tavLst>
                                    </p:anim>
                                    <p:anim calcmode="lin" valueType="num">
                                      <p:cBhvr additive="base">
                                        <p:cTn id="14"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additive="base">
                                        <p:cTn id="19" dur="500" fill="hold"/>
                                        <p:tgtEl>
                                          <p:spTgt spid="118"/>
                                        </p:tgtEl>
                                        <p:attrNameLst>
                                          <p:attrName>ppt_x</p:attrName>
                                        </p:attrNameLst>
                                      </p:cBhvr>
                                      <p:tavLst>
                                        <p:tav tm="0">
                                          <p:val>
                                            <p:strVal val="#ppt_x"/>
                                          </p:val>
                                        </p:tav>
                                        <p:tav tm="100000">
                                          <p:val>
                                            <p:strVal val="#ppt_x"/>
                                          </p:val>
                                        </p:tav>
                                      </p:tavLst>
                                    </p:anim>
                                    <p:anim calcmode="lin" valueType="num">
                                      <p:cBhvr additive="base">
                                        <p:cTn id="20"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cBhvr additive="base">
                                        <p:cTn id="25" dur="500" fill="hold"/>
                                        <p:tgtEl>
                                          <p:spTgt spid="120"/>
                                        </p:tgtEl>
                                        <p:attrNameLst>
                                          <p:attrName>ppt_x</p:attrName>
                                        </p:attrNameLst>
                                      </p:cBhvr>
                                      <p:tavLst>
                                        <p:tav tm="0">
                                          <p:val>
                                            <p:strVal val="#ppt_x"/>
                                          </p:val>
                                        </p:tav>
                                        <p:tav tm="100000">
                                          <p:val>
                                            <p:strVal val="#ppt_x"/>
                                          </p:val>
                                        </p:tav>
                                      </p:tavLst>
                                    </p:anim>
                                    <p:anim calcmode="lin" valueType="num">
                                      <p:cBhvr additive="base">
                                        <p:cTn id="26"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1"/>
                                        </p:tgtEl>
                                        <p:attrNameLst>
                                          <p:attrName>style.visibility</p:attrName>
                                        </p:attrNameLst>
                                      </p:cBhvr>
                                      <p:to>
                                        <p:strVal val="visible"/>
                                      </p:to>
                                    </p:set>
                                    <p:animEffect transition="in" filter="blinds(horizontal)">
                                      <p:cBhvr>
                                        <p:cTn id="31" dur="500"/>
                                        <p:tgtEl>
                                          <p:spTgt spid="12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blinds(horizontal)">
                                      <p:cBhvr>
                                        <p:cTn id="36" dur="500"/>
                                        <p:tgtEl>
                                          <p:spTgt spid="12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blinds(horizontal)">
                                      <p:cBhvr>
                                        <p:cTn id="41" dur="500"/>
                                        <p:tgtEl>
                                          <p:spTgt spid="12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blinds(horizontal)">
                                      <p:cBhvr>
                                        <p:cTn id="46" dur="500"/>
                                        <p:tgtEl>
                                          <p:spTgt spid="12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26"/>
                                        </p:tgtEl>
                                        <p:attrNameLst>
                                          <p:attrName>style.visibility</p:attrName>
                                        </p:attrNameLst>
                                      </p:cBhvr>
                                      <p:to>
                                        <p:strVal val="visible"/>
                                      </p:to>
                                    </p:set>
                                    <p:animEffect transition="in" filter="blinds(horizontal)">
                                      <p:cBhvr>
                                        <p:cTn id="51" dur="500"/>
                                        <p:tgtEl>
                                          <p:spTgt spid="12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27"/>
                                        </p:tgtEl>
                                        <p:attrNameLst>
                                          <p:attrName>style.visibility</p:attrName>
                                        </p:attrNameLst>
                                      </p:cBhvr>
                                      <p:to>
                                        <p:strVal val="visible"/>
                                      </p:to>
                                    </p:set>
                                    <p:animEffect transition="in" filter="blinds(horizontal)">
                                      <p:cBhvr>
                                        <p:cTn id="5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1.3   </a:t>
            </a:r>
            <a:r>
              <a:rPr lang="zh-CN" altLang="en-US" sz="3600" b="1">
                <a:solidFill>
                  <a:srgbClr val="D25500"/>
                </a:solidFill>
                <a:effectLst>
                  <a:outerShdw blurRad="38100" dist="38100" dir="2700000" algn="tl">
                    <a:srgbClr val="000000"/>
                  </a:outerShdw>
                </a:effectLst>
                <a:ea typeface="隶书" panose="02010509060101010101" pitchFamily="49" charset="-122"/>
              </a:rPr>
              <a:t>电阻和电阻定律</a:t>
            </a:r>
            <a:endParaRPr lang="en-US" altLang="zh-CN"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1.3.2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电阻定律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Text Box 19"/>
          <p:cNvSpPr txBox="1">
            <a:spLocks noChangeArrowheads="1"/>
          </p:cNvSpPr>
          <p:nvPr/>
        </p:nvSpPr>
        <p:spPr bwMode="auto">
          <a:xfrm>
            <a:off x="971550" y="1556385"/>
            <a:ext cx="7996555" cy="119888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l">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电阻定律：</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在</a:t>
            </a:r>
            <a:r>
              <a:rPr lang="zh-CN" altLang="en-US" sz="36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温度</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不变时，同一</a:t>
            </a:r>
            <a:r>
              <a:rPr lang="zh-CN" altLang="en-US" sz="36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材料</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导体的电阻和导体的</a:t>
            </a:r>
            <a:r>
              <a:rPr lang="zh-CN" altLang="en-US" sz="36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长度</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成正比，和导体</a:t>
            </a:r>
            <a:r>
              <a:rPr lang="zh-CN" altLang="en-US" sz="36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截面积</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成反比。</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1047750" y="4725035"/>
            <a:ext cx="1695450" cy="521970"/>
          </a:xfrm>
          <a:prstGeom prst="rect">
            <a:avLst/>
          </a:prstGeom>
          <a:noFill/>
        </p:spPr>
        <p:txBody>
          <a:bodyPr wrap="square" rtlCol="0">
            <a:spAutoFit/>
          </a:bodyPr>
          <a:p>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1</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、单位：</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5" name="AutoShape 11"/>
          <p:cNvSpPr/>
          <p:nvPr/>
        </p:nvSpPr>
        <p:spPr bwMode="auto">
          <a:xfrm>
            <a:off x="2743200" y="4322445"/>
            <a:ext cx="360680" cy="1313815"/>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a:p>
        </p:txBody>
      </p:sp>
      <p:sp>
        <p:nvSpPr>
          <p:cNvPr id="13" name="文本框 12"/>
          <p:cNvSpPr txBox="1"/>
          <p:nvPr/>
        </p:nvSpPr>
        <p:spPr>
          <a:xfrm>
            <a:off x="3204210" y="5445125"/>
            <a:ext cx="5434965"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ρ（电阻率）：</a:t>
            </a:r>
            <a:r>
              <a:rPr lang="zh-CN" altLang="en-US" sz="2800">
                <a:solidFill>
                  <a:srgbClr val="329664"/>
                </a:solidFill>
                <a:effectLst>
                  <a:outerShdw blurRad="38100" dist="38100" dir="2700000" algn="tl">
                    <a:srgbClr val="000000"/>
                  </a:outerShdw>
                </a:effectLst>
                <a:latin typeface="Calibri" panose="020F0502020204030204" charset="0"/>
                <a:ea typeface="隶书" panose="02010509060101010101" pitchFamily="49" charset="-122"/>
                <a:cs typeface="Calibri" panose="020F0502020204030204" charset="0"/>
              </a:rPr>
              <a:t>欧</a:t>
            </a:r>
            <a:r>
              <a:rPr lang="zh-CN" altLang="en-US"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cs typeface="Calibri" panose="020F0502020204030204" charset="0"/>
              </a:rPr>
              <a:t>•</a:t>
            </a:r>
            <a:r>
              <a:rPr lang="zh-CN" altLang="en-US" sz="2800">
                <a:solidFill>
                  <a:srgbClr val="329664"/>
                </a:solidFill>
                <a:effectLst>
                  <a:outerShdw blurRad="38100" dist="38100" dir="2700000" algn="tl">
                    <a:srgbClr val="000000"/>
                  </a:outerShdw>
                </a:effectLst>
                <a:latin typeface="Calibri" panose="020F0502020204030204" charset="0"/>
                <a:ea typeface="隶书" panose="02010509060101010101" pitchFamily="49" charset="-122"/>
                <a:cs typeface="Calibri" panose="020F0502020204030204" charset="0"/>
              </a:rPr>
              <a:t>米（</a:t>
            </a:r>
            <a:r>
              <a:rPr lang="zh-CN" altLang="en-US"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cs typeface="Calibri" panose="020F0502020204030204" charset="0"/>
              </a:rPr>
              <a:t>Ω•</a:t>
            </a:r>
            <a:r>
              <a:rPr lang="en-US" altLang="zh-CN"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cs typeface="Calibri" panose="020F0502020204030204" charset="0"/>
              </a:rPr>
              <a:t>m</a:t>
            </a:r>
            <a:r>
              <a:rPr lang="zh-CN" altLang="en-US"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cs typeface="Calibri" panose="020F0502020204030204" charset="0"/>
              </a:rPr>
              <a:t>）</a:t>
            </a:r>
            <a:endParaRPr lang="zh-CN" altLang="en-US"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cs typeface="Calibri" panose="020F0502020204030204" charset="0"/>
            </a:endParaRPr>
          </a:p>
        </p:txBody>
      </p:sp>
      <p:sp>
        <p:nvSpPr>
          <p:cNvPr id="14" name="文本框 13"/>
          <p:cNvSpPr txBox="1"/>
          <p:nvPr/>
        </p:nvSpPr>
        <p:spPr>
          <a:xfrm>
            <a:off x="3275965" y="4958715"/>
            <a:ext cx="4738370"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S(截面积）：</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米</a:t>
            </a:r>
            <a:r>
              <a:rPr lang="en-US" altLang="zh-CN" sz="2800" baseline="300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2</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m</a:t>
            </a:r>
            <a:r>
              <a:rPr lang="en-US" altLang="zh-CN" sz="2800" baseline="300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2</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5" name="文本框 14"/>
          <p:cNvSpPr txBox="1"/>
          <p:nvPr/>
        </p:nvSpPr>
        <p:spPr>
          <a:xfrm>
            <a:off x="3275965" y="4509135"/>
            <a:ext cx="4077970"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l（长度）：</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米（</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m)</a:t>
            </a:r>
            <a:endPar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graphicFrame>
        <p:nvGraphicFramePr>
          <p:cNvPr id="4098" name="Object 7"/>
          <p:cNvGraphicFramePr/>
          <p:nvPr/>
        </p:nvGraphicFramePr>
        <p:xfrm>
          <a:off x="3707765" y="2780665"/>
          <a:ext cx="1738630" cy="1085215"/>
        </p:xfrm>
        <a:graphic>
          <a:graphicData uri="http://schemas.openxmlformats.org/presentationml/2006/ole">
            <mc:AlternateContent xmlns:mc="http://schemas.openxmlformats.org/markup-compatibility/2006">
              <mc:Choice xmlns:v="urn:schemas-microsoft-com:vml" Requires="v">
                <p:oleObj spid="_x0000_s3079" name="" r:id="rId4" imgW="482600" imgH="368300" progId="Equation.3">
                  <p:embed/>
                </p:oleObj>
              </mc:Choice>
              <mc:Fallback>
                <p:oleObj name="" r:id="rId4" imgW="482600" imgH="368300" progId="Equation.3">
                  <p:embed/>
                  <p:pic>
                    <p:nvPicPr>
                      <p:cNvPr id="0" name="图片 3078"/>
                      <p:cNvPicPr/>
                      <p:nvPr/>
                    </p:nvPicPr>
                    <p:blipFill>
                      <a:blip r:embed="rId5"/>
                      <a:stretch>
                        <a:fillRect/>
                      </a:stretch>
                    </p:blipFill>
                    <p:spPr>
                      <a:xfrm>
                        <a:off x="3707765" y="2780665"/>
                        <a:ext cx="1738630" cy="1085215"/>
                      </a:xfrm>
                      <a:prstGeom prst="rect">
                        <a:avLst/>
                      </a:prstGeom>
                      <a:noFill/>
                      <a:ln w="38100">
                        <a:noFill/>
                        <a:miter/>
                      </a:ln>
                    </p:spPr>
                  </p:pic>
                </p:oleObj>
              </mc:Fallback>
            </mc:AlternateContent>
          </a:graphicData>
        </a:graphic>
      </p:graphicFrame>
      <p:sp>
        <p:nvSpPr>
          <p:cNvPr id="16" name="文本框 15"/>
          <p:cNvSpPr txBox="1"/>
          <p:nvPr/>
        </p:nvSpPr>
        <p:spPr>
          <a:xfrm>
            <a:off x="887730" y="3848100"/>
            <a:ext cx="1170305"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注意：</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7" name="文本框 16"/>
          <p:cNvSpPr txBox="1"/>
          <p:nvPr/>
        </p:nvSpPr>
        <p:spPr>
          <a:xfrm>
            <a:off x="3204210" y="4004945"/>
            <a:ext cx="5581015"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R（电阻）：</a:t>
            </a:r>
            <a:r>
              <a:rPr lang="zh-CN" altLang="en-US" sz="2800">
                <a:solidFill>
                  <a:srgbClr val="329664"/>
                </a:solidFill>
                <a:effectLst>
                  <a:outerShdw blurRad="38100" dist="38100" dir="2700000" algn="tl">
                    <a:srgbClr val="000000"/>
                  </a:outerShdw>
                </a:effectLst>
                <a:latin typeface="Calibri" panose="020F0502020204030204" charset="0"/>
                <a:ea typeface="隶书" panose="02010509060101010101" pitchFamily="49" charset="-122"/>
                <a:cs typeface="Calibri" panose="020F0502020204030204" charset="0"/>
              </a:rPr>
              <a:t>欧姆（</a:t>
            </a:r>
            <a:r>
              <a:rPr lang="zh-CN" altLang="en-US"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cs typeface="Calibri" panose="020F0502020204030204" charset="0"/>
              </a:rPr>
              <a:t>Ω）简称：欧</a:t>
            </a:r>
            <a:endParaRPr lang="zh-CN" altLang="en-US"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cs typeface="Calibri" panose="020F0502020204030204" charset="0"/>
            </a:endParaRPr>
          </a:p>
        </p:txBody>
      </p:sp>
      <p:sp>
        <p:nvSpPr>
          <p:cNvPr id="18" name="椭圆形标注 17"/>
          <p:cNvSpPr/>
          <p:nvPr/>
        </p:nvSpPr>
        <p:spPr>
          <a:xfrm>
            <a:off x="5563235" y="2853055"/>
            <a:ext cx="3473450" cy="720090"/>
          </a:xfrm>
          <a:prstGeom prst="wedgeEllipseCallout">
            <a:avLst>
              <a:gd name="adj1" fmla="val -26535"/>
              <a:gd name="adj2" fmla="val 1508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latin typeface="华文彩云" panose="02010800040101010101" charset="-122"/>
                <a:ea typeface="华文彩云" panose="02010800040101010101" charset="-122"/>
              </a:rPr>
              <a:t>常用单位与进率：</a:t>
            </a:r>
            <a:r>
              <a:rPr lang="en-US" altLang="zh-CN" b="1">
                <a:solidFill>
                  <a:srgbClr val="FF0000"/>
                </a:solidFill>
                <a:latin typeface="+mj-ea"/>
                <a:ea typeface="+mj-ea"/>
              </a:rPr>
              <a:t>1</a:t>
            </a:r>
            <a:r>
              <a:rPr lang="en-US" altLang="zh-CN" b="1">
                <a:solidFill>
                  <a:srgbClr val="FF0000"/>
                </a:solidFill>
                <a:latin typeface="仿宋" panose="02010609060101010101" charset="-122"/>
                <a:ea typeface="仿宋" panose="02010609060101010101" charset="-122"/>
              </a:rPr>
              <a:t>M</a:t>
            </a:r>
            <a:r>
              <a:rPr lang="en-US" altLang="zh-CN" b="1">
                <a:solidFill>
                  <a:srgbClr val="FF0000"/>
                </a:solidFill>
                <a:latin typeface="宋体" panose="02010600030101010101" pitchFamily="2" charset="-122"/>
                <a:ea typeface="宋体" panose="02010600030101010101" pitchFamily="2" charset="-122"/>
              </a:rPr>
              <a:t>Ω=10</a:t>
            </a:r>
            <a:r>
              <a:rPr lang="en-US" altLang="zh-CN" b="1" baseline="30000">
                <a:solidFill>
                  <a:srgbClr val="FF0000"/>
                </a:solidFill>
                <a:latin typeface="宋体" panose="02010600030101010101" pitchFamily="2" charset="-122"/>
                <a:ea typeface="宋体" panose="02010600030101010101" pitchFamily="2" charset="-122"/>
              </a:rPr>
              <a:t>3</a:t>
            </a:r>
            <a:r>
              <a:rPr lang="en-US" altLang="zh-CN" b="1">
                <a:solidFill>
                  <a:srgbClr val="FF0000"/>
                </a:solidFill>
                <a:latin typeface="宋体" panose="02010600030101010101" pitchFamily="2" charset="-122"/>
                <a:ea typeface="宋体" panose="02010600030101010101" pitchFamily="2" charset="-122"/>
              </a:rPr>
              <a:t>KΩ=10</a:t>
            </a:r>
            <a:r>
              <a:rPr lang="en-US" altLang="zh-CN" b="1" baseline="30000">
                <a:solidFill>
                  <a:srgbClr val="FF0000"/>
                </a:solidFill>
                <a:latin typeface="宋体" panose="02010600030101010101" pitchFamily="2" charset="-122"/>
                <a:ea typeface="宋体" panose="02010600030101010101" pitchFamily="2" charset="-122"/>
              </a:rPr>
              <a:t>6</a:t>
            </a:r>
            <a:r>
              <a:rPr lang="en-US" altLang="zh-CN" b="1">
                <a:solidFill>
                  <a:srgbClr val="FF0000"/>
                </a:solidFill>
                <a:latin typeface="宋体" panose="02010600030101010101" pitchFamily="2" charset="-122"/>
                <a:ea typeface="宋体" panose="02010600030101010101" pitchFamily="2" charset="-122"/>
              </a:rPr>
              <a:t>Ω</a:t>
            </a:r>
            <a:endParaRPr lang="en-US" altLang="zh-CN" b="1">
              <a:solidFill>
                <a:srgbClr val="FF0000"/>
              </a:solidFill>
              <a:latin typeface="宋体" panose="02010600030101010101" pitchFamily="2" charset="-122"/>
              <a:ea typeface="宋体" panose="02010600030101010101" pitchFamily="2" charset="-122"/>
            </a:endParaRPr>
          </a:p>
        </p:txBody>
      </p:sp>
      <p:sp>
        <p:nvSpPr>
          <p:cNvPr id="19" name="云形标注 18"/>
          <p:cNvSpPr/>
          <p:nvPr/>
        </p:nvSpPr>
        <p:spPr>
          <a:xfrm>
            <a:off x="-180340" y="2410460"/>
            <a:ext cx="3087370" cy="1594485"/>
          </a:xfrm>
          <a:prstGeom prst="cloudCallout">
            <a:avLst>
              <a:gd name="adj1" fmla="val 150534"/>
              <a:gd name="adj2" fmla="val 9954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latin typeface="华文彩云" panose="02010800040101010101" charset="-122"/>
                <a:ea typeface="华文彩云" panose="02010800040101010101" charset="-122"/>
                <a:sym typeface="+mn-ea"/>
              </a:rPr>
              <a:t>常用单位与进率：</a:t>
            </a:r>
            <a:endParaRPr lang="zh-CN" altLang="en-US" b="1">
              <a:solidFill>
                <a:srgbClr val="FF0000"/>
              </a:solidFill>
              <a:latin typeface="华文彩云" panose="02010800040101010101" charset="-122"/>
              <a:ea typeface="华文彩云" panose="02010800040101010101" charset="-122"/>
              <a:sym typeface="+mn-ea"/>
            </a:endParaRPr>
          </a:p>
          <a:p>
            <a:pPr algn="ctr"/>
            <a:r>
              <a:rPr lang="en-US" altLang="zh-CN">
                <a:solidFill>
                  <a:srgbClr val="FF0000"/>
                </a:solidFill>
              </a:rPr>
              <a:t>m</a:t>
            </a:r>
            <a:r>
              <a:rPr lang="zh-CN" altLang="en-US">
                <a:solidFill>
                  <a:srgbClr val="FF0000"/>
                </a:solidFill>
              </a:rPr>
              <a:t>、</a:t>
            </a:r>
            <a:r>
              <a:rPr lang="en-US" altLang="zh-CN">
                <a:solidFill>
                  <a:srgbClr val="FF0000"/>
                </a:solidFill>
              </a:rPr>
              <a:t>dm</a:t>
            </a:r>
            <a:r>
              <a:rPr lang="zh-CN" altLang="en-US">
                <a:solidFill>
                  <a:srgbClr val="FF0000"/>
                </a:solidFill>
              </a:rPr>
              <a:t>、</a:t>
            </a:r>
            <a:r>
              <a:rPr lang="en-US" altLang="zh-CN">
                <a:solidFill>
                  <a:srgbClr val="FF0000"/>
                </a:solidFill>
              </a:rPr>
              <a:t>cm</a:t>
            </a:r>
            <a:r>
              <a:rPr lang="zh-CN" altLang="en-US">
                <a:solidFill>
                  <a:srgbClr val="FF0000"/>
                </a:solidFill>
              </a:rPr>
              <a:t>、</a:t>
            </a:r>
            <a:r>
              <a:rPr lang="en-US" altLang="zh-CN">
                <a:solidFill>
                  <a:srgbClr val="FF0000"/>
                </a:solidFill>
              </a:rPr>
              <a:t>mm</a:t>
            </a:r>
            <a:endParaRPr lang="en-US" altLang="zh-CN">
              <a:solidFill>
                <a:srgbClr val="FF0000"/>
              </a:solidFill>
            </a:endParaRPr>
          </a:p>
          <a:p>
            <a:pPr algn="ctr"/>
            <a:r>
              <a:rPr lang="zh-CN" altLang="en-US">
                <a:solidFill>
                  <a:srgbClr val="FF0000"/>
                </a:solidFill>
              </a:rPr>
              <a:t>（</a:t>
            </a:r>
            <a:r>
              <a:rPr lang="en-US" altLang="zh-CN">
                <a:solidFill>
                  <a:srgbClr val="FF0000"/>
                </a:solidFill>
              </a:rPr>
              <a:t>10</a:t>
            </a:r>
            <a:r>
              <a:rPr lang="zh-CN" altLang="en-US">
                <a:solidFill>
                  <a:srgbClr val="FF0000"/>
                </a:solidFill>
              </a:rPr>
              <a:t>）</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wheel(1)">
                                      <p:cBhvr>
                                        <p:cTn id="28" dur="2000"/>
                                        <p:tgtEl>
                                          <p:spTgt spid="4098"/>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plus(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plus(in)">
                                      <p:cBhvr>
                                        <p:cTn id="38" dur="2000"/>
                                        <p:tgtEl>
                                          <p:spTgt spid="4"/>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edge">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3" presetClass="entr" presetSubtype="16"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plus(in)">
                                      <p:cBhvr>
                                        <p:cTn id="67" dur="2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ldLvl="0" animBg="1"/>
      <p:bldP spid="490505" grpId="0" bldLvl="0" animBg="1"/>
      <p:bldP spid="2" grpId="0" bldLvl="0" animBg="1"/>
      <p:bldP spid="5" grpId="0" bldLvl="0" animBg="1"/>
      <p:bldP spid="4" grpId="0"/>
      <p:bldP spid="13" grpId="0"/>
      <p:bldP spid="15" grpId="0"/>
      <p:bldP spid="14" grpId="0"/>
      <p:bldP spid="16" grpId="0"/>
      <p:bldP spid="17" grpId="0"/>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1.3   </a:t>
            </a:r>
            <a:r>
              <a:rPr lang="zh-CN" altLang="en-US" sz="3600" b="1">
                <a:solidFill>
                  <a:srgbClr val="D25500"/>
                </a:solidFill>
                <a:effectLst>
                  <a:outerShdw blurRad="38100" dist="38100" dir="2700000" algn="tl">
                    <a:srgbClr val="000000"/>
                  </a:outerShdw>
                </a:effectLst>
                <a:ea typeface="隶书" panose="02010509060101010101" pitchFamily="49" charset="-122"/>
              </a:rPr>
              <a:t>电阻和电阻定律</a:t>
            </a:r>
            <a:endParaRPr lang="en-US" altLang="zh-CN"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1.3.2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电阻定律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Text Box 19"/>
          <p:cNvSpPr txBox="1">
            <a:spLocks noChangeArrowheads="1"/>
          </p:cNvSpPr>
          <p:nvPr/>
        </p:nvSpPr>
        <p:spPr bwMode="auto">
          <a:xfrm>
            <a:off x="324485" y="1052830"/>
            <a:ext cx="7453313" cy="52197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l">
              <a:spcBef>
                <a:spcPct val="50000"/>
              </a:spcBef>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2</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、电阻</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是导体的固有属性。</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3" name="Text Box 5"/>
          <p:cNvSpPr txBox="1">
            <a:spLocks noChangeArrowheads="1"/>
          </p:cNvSpPr>
          <p:nvPr/>
        </p:nvSpPr>
        <p:spPr bwMode="auto">
          <a:xfrm>
            <a:off x="337185" y="1556385"/>
            <a:ext cx="8799195"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3</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zh-CN" altLang="en-US" sz="280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参数分析：</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1047750" y="2825115"/>
            <a:ext cx="1695450" cy="953135"/>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电阻与温度的关系：</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5" name="AutoShape 11"/>
          <p:cNvSpPr/>
          <p:nvPr/>
        </p:nvSpPr>
        <p:spPr bwMode="auto">
          <a:xfrm>
            <a:off x="2743200" y="2838450"/>
            <a:ext cx="360680" cy="915035"/>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a:p>
        </p:txBody>
      </p:sp>
      <p:grpSp>
        <p:nvGrpSpPr>
          <p:cNvPr id="21" name="组合 20"/>
          <p:cNvGrpSpPr/>
          <p:nvPr/>
        </p:nvGrpSpPr>
        <p:grpSpPr>
          <a:xfrm>
            <a:off x="3214370" y="2578735"/>
            <a:ext cx="4889500" cy="521970"/>
            <a:chOff x="5046" y="4052"/>
            <a:chExt cx="7700" cy="822"/>
          </a:xfrm>
        </p:grpSpPr>
        <p:sp>
          <p:nvSpPr>
            <p:cNvPr id="13" name="文本框 12"/>
            <p:cNvSpPr txBox="1"/>
            <p:nvPr/>
          </p:nvSpPr>
          <p:spPr>
            <a:xfrm>
              <a:off x="5046" y="4052"/>
              <a:ext cx="7701" cy="822"/>
            </a:xfrm>
            <a:prstGeom prst="rect">
              <a:avLst/>
            </a:prstGeom>
            <a:noFill/>
          </p:spPr>
          <p:txBody>
            <a:bodyPr wrap="square" rtlCol="0">
              <a:spAutoFit/>
            </a:bodyPr>
            <a:p>
              <a:r>
                <a:rPr lang="zh-CN" altLang="en-US" sz="2800">
                  <a:ln w="22225">
                    <a:solidFill>
                      <a:schemeClr val="accent2"/>
                    </a:solidFill>
                    <a:prstDash val="solid"/>
                  </a:ln>
                  <a:solidFill>
                    <a:schemeClr val="accent2">
                      <a:lumMod val="40000"/>
                      <a:lumOff val="60000"/>
                    </a:schemeClr>
                  </a:solidFill>
                  <a:effectLst/>
                  <a:latin typeface="隶书" panose="02010509060101010101" pitchFamily="49" charset="-122"/>
                  <a:ea typeface="隶书" panose="02010509060101010101" pitchFamily="49" charset="-122"/>
                </a:rPr>
                <a:t>正温度系数</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T     R</a:t>
              </a:r>
              <a:endPar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cxnSp>
          <p:nvCxnSpPr>
            <p:cNvPr id="18" name="直接箭头连接符 17"/>
            <p:cNvCxnSpPr/>
            <p:nvPr/>
          </p:nvCxnSpPr>
          <p:spPr>
            <a:xfrm flipV="1">
              <a:off x="8999" y="4266"/>
              <a:ext cx="16" cy="37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右箭头 18"/>
            <p:cNvSpPr/>
            <p:nvPr/>
          </p:nvSpPr>
          <p:spPr>
            <a:xfrm>
              <a:off x="9241" y="4374"/>
              <a:ext cx="681" cy="119"/>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0" name="直接箭头连接符 19"/>
            <p:cNvCxnSpPr/>
            <p:nvPr/>
          </p:nvCxnSpPr>
          <p:spPr>
            <a:xfrm flipV="1">
              <a:off x="10602" y="4246"/>
              <a:ext cx="16" cy="37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204210" y="3320415"/>
            <a:ext cx="4422140" cy="521970"/>
            <a:chOff x="5046" y="5229"/>
            <a:chExt cx="6964" cy="822"/>
          </a:xfrm>
        </p:grpSpPr>
        <p:sp>
          <p:nvSpPr>
            <p:cNvPr id="14" name="文本框 13"/>
            <p:cNvSpPr txBox="1"/>
            <p:nvPr/>
          </p:nvSpPr>
          <p:spPr>
            <a:xfrm>
              <a:off x="5046" y="5229"/>
              <a:ext cx="6964" cy="822"/>
            </a:xfrm>
            <a:prstGeom prst="rect">
              <a:avLst/>
            </a:prstGeom>
            <a:noFill/>
          </p:spPr>
          <p:txBody>
            <a:bodyPr wrap="square" rtlCol="0">
              <a:spAutoFit/>
              <a:scene3d>
                <a:camera prst="orthographicFront"/>
                <a:lightRig rig="threePt" dir="t"/>
              </a:scene3d>
            </a:bodyPr>
            <a:p>
              <a:r>
                <a:rPr lang="zh-CN" altLang="en-US" sz="2800">
                  <a:ln w="22225">
                    <a:solidFill>
                      <a:schemeClr val="accent2"/>
                    </a:solidFill>
                    <a:prstDash val="solid"/>
                  </a:ln>
                  <a:solidFill>
                    <a:schemeClr val="accent2">
                      <a:lumMod val="40000"/>
                      <a:lumOff val="60000"/>
                    </a:schemeClr>
                  </a:solidFill>
                  <a:effectLst/>
                  <a:latin typeface="隶书" panose="02010509060101010101" pitchFamily="49" charset="-122"/>
                  <a:ea typeface="隶书" panose="02010509060101010101" pitchFamily="49" charset="-122"/>
                </a:rPr>
                <a:t>负温度系数：</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T     R</a:t>
              </a:r>
              <a:endParaRPr lang="zh-CN" altLang="en-US" sz="2800">
                <a:ln w="22225">
                  <a:solidFill>
                    <a:schemeClr val="accent2"/>
                  </a:solidFill>
                  <a:prstDash val="solid"/>
                </a:ln>
                <a:solidFill>
                  <a:schemeClr val="accent2">
                    <a:lumMod val="40000"/>
                    <a:lumOff val="60000"/>
                  </a:schemeClr>
                </a:solidFill>
                <a:effectLst/>
                <a:latin typeface="隶书" panose="02010509060101010101" pitchFamily="49" charset="-122"/>
                <a:ea typeface="隶书" panose="02010509060101010101" pitchFamily="49" charset="-122"/>
              </a:endParaRPr>
            </a:p>
          </p:txBody>
        </p:sp>
        <p:cxnSp>
          <p:nvCxnSpPr>
            <p:cNvPr id="22" name="直接箭头连接符 21"/>
            <p:cNvCxnSpPr/>
            <p:nvPr/>
          </p:nvCxnSpPr>
          <p:spPr>
            <a:xfrm flipV="1">
              <a:off x="9015" y="5400"/>
              <a:ext cx="16" cy="37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右箭头 22"/>
            <p:cNvSpPr/>
            <p:nvPr/>
          </p:nvSpPr>
          <p:spPr>
            <a:xfrm>
              <a:off x="9355" y="5528"/>
              <a:ext cx="681" cy="119"/>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4" name="直接箭头连接符 23"/>
            <p:cNvCxnSpPr/>
            <p:nvPr/>
          </p:nvCxnSpPr>
          <p:spPr>
            <a:xfrm>
              <a:off x="10716" y="5400"/>
              <a:ext cx="0" cy="453"/>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 Box 5"/>
          <p:cNvSpPr txBox="1">
            <a:spLocks noChangeArrowheads="1"/>
          </p:cNvSpPr>
          <p:nvPr/>
        </p:nvSpPr>
        <p:spPr bwMode="auto">
          <a:xfrm>
            <a:off x="683895" y="4399915"/>
            <a:ext cx="7954645" cy="10769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en-US" altLang="zh-CN"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③</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电阻的大小与长度成正比。</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a:p>
            <a:pPr>
              <a:spcBef>
                <a:spcPct val="50000"/>
              </a:spcBef>
            </a:pP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7" name="Text Box 5"/>
          <p:cNvSpPr txBox="1">
            <a:spLocks noChangeArrowheads="1"/>
          </p:cNvSpPr>
          <p:nvPr/>
        </p:nvSpPr>
        <p:spPr bwMode="auto">
          <a:xfrm>
            <a:off x="667385" y="3881120"/>
            <a:ext cx="8397240"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en-US" altLang="zh-CN"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②</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电阻的大小与导体材料的电阻率成正比。</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r>
              <a:rPr lang="zh-CN" altLang="en-US" sz="12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金、银、铜、铝</a:t>
            </a:r>
            <a:endParaRPr lang="zh-CN" altLang="en-US" sz="12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endParaRPr>
          </a:p>
        </p:txBody>
      </p:sp>
      <p:sp>
        <p:nvSpPr>
          <p:cNvPr id="28" name="Text Box 5"/>
          <p:cNvSpPr txBox="1">
            <a:spLocks noChangeArrowheads="1"/>
          </p:cNvSpPr>
          <p:nvPr/>
        </p:nvSpPr>
        <p:spPr bwMode="auto">
          <a:xfrm>
            <a:off x="667385" y="4957445"/>
            <a:ext cx="7954645"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en-US" altLang="zh-CN"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④</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电阻的大小与截面积成反比。</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9" name="Text Box 5"/>
          <p:cNvSpPr txBox="1">
            <a:spLocks noChangeArrowheads="1"/>
          </p:cNvSpPr>
          <p:nvPr/>
        </p:nvSpPr>
        <p:spPr bwMode="auto">
          <a:xfrm>
            <a:off x="756285" y="2067560"/>
            <a:ext cx="7666355"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en-US" altLang="zh-CN"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①</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电阻定律成立的前提是：</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温度一定（或不变） </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20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plus(in)">
                                      <p:cBhvr>
                                        <p:cTn id="38" dur="2000"/>
                                        <p:tgtEl>
                                          <p:spTgt spid="4"/>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edge">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edge">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2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ldLvl="0" animBg="1"/>
      <p:bldP spid="490505" grpId="0" bldLvl="0" animBg="1"/>
      <p:bldP spid="2" grpId="0" bldLvl="0" animBg="1"/>
      <p:bldP spid="3" grpId="0" bldLvl="0" animBg="1"/>
      <p:bldP spid="5" grpId="0" bldLvl="0" animBg="1"/>
      <p:bldP spid="4" grpId="0"/>
      <p:bldP spid="26" grpId="0" bldLvl="0" animBg="1"/>
      <p:bldP spid="27" grpId="0" bldLvl="0" animBg="1"/>
      <p:bldP spid="28" grpId="0" bldLvl="0" animBg="1"/>
      <p:bldP spid="2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1.3   </a:t>
            </a:r>
            <a:r>
              <a:rPr lang="zh-CN" altLang="en-US" sz="3600" b="1">
                <a:solidFill>
                  <a:srgbClr val="D25500"/>
                </a:solidFill>
                <a:effectLst>
                  <a:outerShdw blurRad="38100" dist="38100" dir="2700000" algn="tl">
                    <a:srgbClr val="000000"/>
                  </a:outerShdw>
                </a:effectLst>
                <a:ea typeface="隶书" panose="02010509060101010101" pitchFamily="49" charset="-122"/>
              </a:rPr>
              <a:t>电阻和电阻定律</a:t>
            </a:r>
            <a:endParaRPr lang="en-US" altLang="zh-CN"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1.3.2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电阻定律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Text Box 19"/>
          <p:cNvSpPr txBox="1">
            <a:spLocks noChangeArrowheads="1"/>
          </p:cNvSpPr>
          <p:nvPr/>
        </p:nvSpPr>
        <p:spPr bwMode="auto">
          <a:xfrm>
            <a:off x="324485" y="1052830"/>
            <a:ext cx="7453313" cy="52197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l">
              <a:spcBef>
                <a:spcPct val="50000"/>
              </a:spcBef>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4</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、分析</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6" name="Text Box 5"/>
          <p:cNvSpPr txBox="1">
            <a:spLocks noChangeArrowheads="1"/>
          </p:cNvSpPr>
          <p:nvPr/>
        </p:nvSpPr>
        <p:spPr bwMode="auto">
          <a:xfrm>
            <a:off x="611505" y="2919730"/>
            <a:ext cx="5454650" cy="10769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en-US" altLang="zh-CN"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③</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将某一段导体切成</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n</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段后合并。</a:t>
            </a: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endParaRPr>
          </a:p>
          <a:p>
            <a:pPr>
              <a:spcBef>
                <a:spcPct val="50000"/>
              </a:spcBef>
            </a:pP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7" name="Text Box 5"/>
          <p:cNvSpPr txBox="1">
            <a:spLocks noChangeArrowheads="1"/>
          </p:cNvSpPr>
          <p:nvPr/>
        </p:nvSpPr>
        <p:spPr bwMode="auto">
          <a:xfrm>
            <a:off x="611505" y="2306955"/>
            <a:ext cx="8397240" cy="4921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en-US" altLang="zh-CN"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②</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将某一段导体切成</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n</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段。</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endParaRPr>
          </a:p>
        </p:txBody>
      </p:sp>
      <p:sp>
        <p:nvSpPr>
          <p:cNvPr id="28" name="Text Box 5"/>
          <p:cNvSpPr txBox="1">
            <a:spLocks noChangeArrowheads="1"/>
          </p:cNvSpPr>
          <p:nvPr/>
        </p:nvSpPr>
        <p:spPr bwMode="auto">
          <a:xfrm>
            <a:off x="577850" y="3429000"/>
            <a:ext cx="7954645" cy="10769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en-US" altLang="zh-CN"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④</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将某一段导体对折</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n</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次后。</a:t>
            </a: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endParaRPr>
          </a:p>
          <a:p>
            <a:pPr>
              <a:spcBef>
                <a:spcPct val="50000"/>
              </a:spcBef>
            </a:pP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9" name="Text Box 5"/>
          <p:cNvSpPr txBox="1">
            <a:spLocks noChangeArrowheads="1"/>
          </p:cNvSpPr>
          <p:nvPr/>
        </p:nvSpPr>
        <p:spPr bwMode="auto">
          <a:xfrm>
            <a:off x="683895" y="1694180"/>
            <a:ext cx="7666355"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en-US" altLang="zh-CN"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①</a:t>
            </a:r>
            <a:r>
              <a:rPr lang="zh-CN" altLang="en-US"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直接应用公式：</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6" name="Text Box 5"/>
          <p:cNvSpPr txBox="1">
            <a:spLocks noChangeArrowheads="1"/>
          </p:cNvSpPr>
          <p:nvPr/>
        </p:nvSpPr>
        <p:spPr bwMode="auto">
          <a:xfrm>
            <a:off x="577850" y="4580890"/>
            <a:ext cx="7844790"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zh-CN" altLang="en-US"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⑥</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将某一段导体</a:t>
            </a:r>
            <a:r>
              <a:rPr lang="zh-CN" sz="280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均匀</a:t>
            </a:r>
            <a:r>
              <a:rPr lang="zh-CN" sz="280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拉长</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为原来的</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n</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倍。</a:t>
            </a: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7" name="Text Box 5"/>
          <p:cNvSpPr txBox="1">
            <a:spLocks noChangeArrowheads="1"/>
          </p:cNvSpPr>
          <p:nvPr/>
        </p:nvSpPr>
        <p:spPr bwMode="auto">
          <a:xfrm>
            <a:off x="578485" y="4018280"/>
            <a:ext cx="7954645" cy="43053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p>
            <a:pPr>
              <a:spcBef>
                <a:spcPct val="50000"/>
              </a:spcBef>
            </a:pPr>
            <a:r>
              <a:rPr lang="en-US" altLang="zh-CN" sz="2800">
                <a:solidFill>
                  <a:srgbClr val="FF0000"/>
                </a:solidFill>
                <a:effectLst>
                  <a:outerShdw blurRad="38100" dist="38100" dir="2700000" algn="tl">
                    <a:srgbClr val="000000"/>
                  </a:outerShdw>
                </a:effectLst>
                <a:latin typeface="宋体" panose="02010600030101010101" pitchFamily="2" charset="-122"/>
                <a:ea typeface="宋体" panose="02010600030101010101" pitchFamily="2" charset="-122"/>
              </a:rPr>
              <a:t>⑤</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将某一段导体</a:t>
            </a:r>
            <a:r>
              <a:rPr lang="zh-CN" sz="280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均匀压缩</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为原来的</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1/n</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次后。</a:t>
            </a: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3" name="文本框 2"/>
          <p:cNvSpPr txBox="1"/>
          <p:nvPr/>
        </p:nvSpPr>
        <p:spPr>
          <a:xfrm>
            <a:off x="467360" y="5143500"/>
            <a:ext cx="8582025" cy="1076325"/>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⑦常识：L变长R增大，S变细R增大；</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L缩短R减小，S变粗R减小。</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   </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2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2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20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2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ldLvl="0" animBg="1"/>
      <p:bldP spid="490505" grpId="0" bldLvl="0" animBg="1"/>
      <p:bldP spid="2" grpId="0" bldLvl="0" animBg="1"/>
      <p:bldP spid="26" grpId="0" bldLvl="0" animBg="1"/>
      <p:bldP spid="27" grpId="0" bldLvl="0" animBg="1"/>
      <p:bldP spid="28" grpId="0" bldLvl="0" animBg="1"/>
      <p:bldP spid="29" grpId="0" bldLvl="0" animBg="1"/>
      <p:bldP spid="6" grpId="0" bldLvl="0" animBg="1"/>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6235" y="645255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42683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155" y="6452553"/>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1" name="Text Box 5"/>
          <p:cNvSpPr txBox="1">
            <a:spLocks noChangeArrowheads="1"/>
          </p:cNvSpPr>
          <p:nvPr/>
        </p:nvSpPr>
        <p:spPr bwMode="auto">
          <a:xfrm>
            <a:off x="-36195" y="764540"/>
            <a:ext cx="641985" cy="301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电阻的测量工具：</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90504" name="Text Box 8"/>
          <p:cNvSpPr txBox="1">
            <a:spLocks noChangeArrowheads="1"/>
          </p:cNvSpPr>
          <p:nvPr/>
        </p:nvSpPr>
        <p:spPr bwMode="auto">
          <a:xfrm>
            <a:off x="1905000" y="0"/>
            <a:ext cx="6286500" cy="76581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1.3   </a:t>
            </a:r>
            <a:r>
              <a:rPr lang="zh-CN" altLang="en-US" sz="3600" b="1">
                <a:solidFill>
                  <a:srgbClr val="D25500"/>
                </a:solidFill>
                <a:effectLst>
                  <a:outerShdw blurRad="38100" dist="38100" dir="2700000" algn="tl">
                    <a:srgbClr val="000000"/>
                  </a:outerShdw>
                </a:effectLst>
                <a:ea typeface="隶书" panose="02010509060101010101" pitchFamily="49" charset="-122"/>
              </a:rPr>
              <a:t>电阻及电阻定律</a:t>
            </a:r>
            <a:endParaRPr lang="zh-CN" altLang="en-US"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1.2.1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电流</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pic>
        <p:nvPicPr>
          <p:cNvPr id="115" name="图片 114"/>
          <p:cNvPicPr/>
          <p:nvPr/>
        </p:nvPicPr>
        <p:blipFill>
          <a:blip r:embed="rId4"/>
          <a:stretch>
            <a:fillRect/>
          </a:stretch>
        </p:blipFill>
        <p:spPr>
          <a:xfrm>
            <a:off x="1423035" y="922655"/>
            <a:ext cx="5539740" cy="5765800"/>
          </a:xfrm>
          <a:prstGeom prst="rect">
            <a:avLst/>
          </a:prstGeom>
          <a:noFill/>
          <a:ln w="9525">
            <a:noFill/>
          </a:ln>
        </p:spPr>
      </p:pic>
      <p:pic>
        <p:nvPicPr>
          <p:cNvPr id="111" name="图片 110"/>
          <p:cNvPicPr/>
          <p:nvPr/>
        </p:nvPicPr>
        <p:blipFill>
          <a:blip r:embed="rId5"/>
          <a:stretch>
            <a:fillRect/>
          </a:stretch>
        </p:blipFill>
        <p:spPr>
          <a:xfrm>
            <a:off x="1423670" y="1116965"/>
            <a:ext cx="5843270" cy="4744720"/>
          </a:xfrm>
          <a:prstGeom prst="rect">
            <a:avLst/>
          </a:prstGeom>
          <a:noFill/>
          <a:ln w="9525">
            <a:noFill/>
          </a:ln>
        </p:spPr>
      </p:pic>
      <p:pic>
        <p:nvPicPr>
          <p:cNvPr id="2" name="图片 1"/>
          <p:cNvPicPr/>
          <p:nvPr/>
        </p:nvPicPr>
        <p:blipFill>
          <a:blip r:embed="rId6"/>
          <a:stretch>
            <a:fillRect/>
          </a:stretch>
        </p:blipFill>
        <p:spPr>
          <a:xfrm>
            <a:off x="899795" y="902335"/>
            <a:ext cx="5801360" cy="5837555"/>
          </a:xfrm>
          <a:prstGeom prst="rect">
            <a:avLst/>
          </a:prstGeom>
          <a:noFill/>
          <a:ln w="9525">
            <a:noFill/>
          </a:ln>
        </p:spPr>
      </p:pic>
      <p:pic>
        <p:nvPicPr>
          <p:cNvPr id="3" name="内容占位符 2"/>
          <p:cNvPicPr>
            <a:picLocks noChangeAspect="1"/>
          </p:cNvPicPr>
          <p:nvPr>
            <p:ph idx="1"/>
          </p:nvPr>
        </p:nvPicPr>
        <p:blipFill>
          <a:blip r:embed="rId7"/>
          <a:stretch>
            <a:fillRect/>
          </a:stretch>
        </p:blipFill>
        <p:spPr>
          <a:xfrm>
            <a:off x="1165225" y="645160"/>
            <a:ext cx="5835650" cy="58356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90501"/>
                                        </p:tgtEl>
                                        <p:attrNameLst>
                                          <p:attrName>style.visibility</p:attrName>
                                        </p:attrNameLst>
                                      </p:cBhvr>
                                      <p:to>
                                        <p:strVal val="visible"/>
                                      </p:to>
                                    </p:set>
                                    <p:animEffect transition="in" filter="wipe(left)">
                                      <p:cBhvr>
                                        <p:cTn id="23" dur="2000"/>
                                        <p:tgtEl>
                                          <p:spTgt spid="49050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5"/>
                                        </p:tgtEl>
                                        <p:attrNameLst>
                                          <p:attrName>style.visibility</p:attrName>
                                        </p:attrNameLst>
                                      </p:cBhvr>
                                      <p:to>
                                        <p:strVal val="visible"/>
                                      </p:to>
                                    </p:set>
                                    <p:anim calcmode="lin" valueType="num">
                                      <p:cBhvr additive="base">
                                        <p:cTn id="28" dur="500" fill="hold"/>
                                        <p:tgtEl>
                                          <p:spTgt spid="115"/>
                                        </p:tgtEl>
                                        <p:attrNameLst>
                                          <p:attrName>ppt_x</p:attrName>
                                        </p:attrNameLst>
                                      </p:cBhvr>
                                      <p:tavLst>
                                        <p:tav tm="0">
                                          <p:val>
                                            <p:strVal val="#ppt_x"/>
                                          </p:val>
                                        </p:tav>
                                        <p:tav tm="100000">
                                          <p:val>
                                            <p:strVal val="#ppt_x"/>
                                          </p:val>
                                        </p:tav>
                                      </p:tavLst>
                                    </p:anim>
                                    <p:anim calcmode="lin" valueType="num">
                                      <p:cBhvr additive="base">
                                        <p:cTn id="29"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1"/>
                                        </p:tgtEl>
                                        <p:attrNameLst>
                                          <p:attrName>style.visibility</p:attrName>
                                        </p:attrNameLst>
                                      </p:cBhvr>
                                      <p:to>
                                        <p:strVal val="visible"/>
                                      </p:to>
                                    </p:set>
                                    <p:anim calcmode="lin" valueType="num">
                                      <p:cBhvr additive="base">
                                        <p:cTn id="34" dur="500" fill="hold"/>
                                        <p:tgtEl>
                                          <p:spTgt spid="111"/>
                                        </p:tgtEl>
                                        <p:attrNameLst>
                                          <p:attrName>ppt_x</p:attrName>
                                        </p:attrNameLst>
                                      </p:cBhvr>
                                      <p:tavLst>
                                        <p:tav tm="0">
                                          <p:val>
                                            <p:strVal val="#ppt_x"/>
                                          </p:val>
                                        </p:tav>
                                        <p:tav tm="100000">
                                          <p:val>
                                            <p:strVal val="#ppt_x"/>
                                          </p:val>
                                        </p:tav>
                                      </p:tavLst>
                                    </p:anim>
                                    <p:anim calcmode="lin" valueType="num">
                                      <p:cBhvr additive="base">
                                        <p:cTn id="35"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bldLvl="0" animBg="1"/>
      <p:bldP spid="490504" grpId="0" bldLvl="0" animBg="1"/>
      <p:bldP spid="49050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7667"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sp>
        <p:nvSpPr>
          <p:cNvPr id="497668" name="WordArt 4">
            <a:hlinkClick r:id="rId3" action="ppaction://hlinksldjump"/>
          </p:cNvPr>
          <p:cNvSpPr>
            <a:spLocks noChangeArrowheads="1" noChangeShapeType="1"/>
          </p:cNvSpPr>
          <p:nvPr/>
        </p:nvSpPr>
        <p:spPr bwMode="auto">
          <a:xfrm>
            <a:off x="2895600" y="609600"/>
            <a:ext cx="3241675" cy="611188"/>
          </a:xfrm>
          <a:prstGeom prst="rect">
            <a:avLst/>
          </a:prstGeom>
          <a:extLst>
            <a:ext uri="{AF507438-7753-43E0-B8FC-AC1667EBCBE1}">
              <a14:hiddenEffects xmlns:a14="http://schemas.microsoft.com/office/drawing/2010/main">
                <a:effectLst/>
              </a14:hiddenEffects>
            </a:ext>
          </a:extLst>
        </p:spPr>
        <p:txBody>
          <a:bodyPr wrap="none" fromWordArt="1">
            <a:prstTxWarp prst="textWave4">
              <a:avLst>
                <a:gd name="adj1" fmla="val 6500"/>
                <a:gd name="adj2" fmla="val 0"/>
              </a:avLst>
            </a:prstTxWarp>
            <a:scene3d>
              <a:camera prst="legacyObliqueTopLeft"/>
              <a:lightRig rig="legacyNormal3" dir="r"/>
            </a:scene3d>
            <a:sp3d extrusionH="201600" prstMaterial="legacyMatte">
              <a:extrusionClr>
                <a:srgbClr val="0066CC"/>
              </a:extrusionClr>
            </a:sp3d>
          </a:bodyPr>
          <a:lstStyle/>
          <a:p>
            <a:pPr algn="ctr"/>
            <a:r>
              <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rPr>
              <a:t>本节小结</a:t>
            </a:r>
            <a:endPar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endParaRPr>
          </a:p>
        </p:txBody>
      </p:sp>
      <p:pic>
        <p:nvPicPr>
          <p:cNvPr id="497669" name="Picture 5" descr="jif23"/>
          <p:cNvPicPr>
            <a:picLocks noChangeAspect="1" noChangeArrowheads="1" noCrop="1"/>
          </p:cNvPicPr>
          <p:nvPr/>
        </p:nvPicPr>
        <p:blipFill>
          <a:blip r:embed="rId4"/>
          <a:srcRect/>
          <a:stretch>
            <a:fillRect/>
          </a:stretch>
        </p:blipFill>
        <p:spPr bwMode="auto">
          <a:xfrm>
            <a:off x="3956050" y="3160713"/>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497670" name="AutoShape 6"/>
          <p:cNvSpPr>
            <a:spLocks noChangeArrowheads="1"/>
          </p:cNvSpPr>
          <p:nvPr/>
        </p:nvSpPr>
        <p:spPr bwMode="auto">
          <a:xfrm>
            <a:off x="1076325" y="1936750"/>
            <a:ext cx="2555875" cy="1152525"/>
          </a:xfrm>
          <a:prstGeom prst="cloudCallout">
            <a:avLst>
              <a:gd name="adj1" fmla="val 79315"/>
              <a:gd name="adj2" fmla="val 113634"/>
            </a:avLst>
          </a:prstGeom>
          <a:solidFill>
            <a:schemeClr val="folHlink">
              <a:alpha val="53000"/>
            </a:schemeClr>
          </a:solidFill>
          <a:ln w="12700">
            <a:solidFill>
              <a:srgbClr val="B46B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sz="2800" b="1">
                <a:solidFill>
                  <a:srgbClr val="257125"/>
                </a:solidFill>
                <a:ea typeface="楷体_GB2312" pitchFamily="49" charset="-122"/>
              </a:rPr>
              <a:t>电阻的作用及分类</a:t>
            </a:r>
            <a:endParaRPr lang="zh-CN" altLang="en-US" sz="2800" b="1">
              <a:solidFill>
                <a:srgbClr val="257125"/>
              </a:solidFill>
              <a:ea typeface="楷体_GB2312" pitchFamily="49" charset="-122"/>
            </a:endParaRPr>
          </a:p>
        </p:txBody>
      </p:sp>
      <p:sp>
        <p:nvSpPr>
          <p:cNvPr id="497671" name="AutoShape 7"/>
          <p:cNvSpPr>
            <a:spLocks noChangeArrowheads="1"/>
          </p:cNvSpPr>
          <p:nvPr/>
        </p:nvSpPr>
        <p:spPr bwMode="auto">
          <a:xfrm>
            <a:off x="1905000" y="3124200"/>
            <a:ext cx="1798638" cy="1944688"/>
          </a:xfrm>
          <a:prstGeom prst="cloudCallout">
            <a:avLst>
              <a:gd name="adj1" fmla="val 84597"/>
              <a:gd name="adj2" fmla="val -6245"/>
            </a:avLst>
          </a:prstGeom>
          <a:solidFill>
            <a:srgbClr val="FFCCFF">
              <a:alpha val="53000"/>
            </a:srgbClr>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sz="2800" b="1">
                <a:solidFill>
                  <a:srgbClr val="660066"/>
                </a:solidFill>
                <a:ea typeface="楷体_GB2312" pitchFamily="49" charset="-122"/>
              </a:rPr>
              <a:t>各参数对电阻的影响</a:t>
            </a:r>
            <a:endParaRPr lang="zh-CN" altLang="en-US" sz="2800" b="1">
              <a:solidFill>
                <a:srgbClr val="660066"/>
              </a:solidFill>
              <a:ea typeface="楷体_GB2312" pitchFamily="49" charset="-122"/>
            </a:endParaRPr>
          </a:p>
        </p:txBody>
      </p:sp>
      <p:sp>
        <p:nvSpPr>
          <p:cNvPr id="497672" name="AutoShape 8"/>
          <p:cNvSpPr>
            <a:spLocks noChangeArrowheads="1"/>
          </p:cNvSpPr>
          <p:nvPr/>
        </p:nvSpPr>
        <p:spPr bwMode="auto">
          <a:xfrm>
            <a:off x="5216525" y="3197225"/>
            <a:ext cx="1885950" cy="1224280"/>
          </a:xfrm>
          <a:prstGeom prst="cloudCallout">
            <a:avLst>
              <a:gd name="adj1" fmla="val -63537"/>
              <a:gd name="adj2" fmla="val 4347"/>
            </a:avLst>
          </a:prstGeom>
          <a:solidFill>
            <a:srgbClr val="99CCFF">
              <a:alpha val="53000"/>
            </a:srgbClr>
          </a:solidFill>
          <a:ln w="12700">
            <a:solidFill>
              <a:srgbClr val="00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sz="2800" b="1">
                <a:solidFill>
                  <a:srgbClr val="000066"/>
                </a:solidFill>
                <a:ea typeface="楷体_GB2312" pitchFamily="49" charset="-122"/>
              </a:rPr>
              <a:t>涉及相关计算</a:t>
            </a:r>
            <a:endParaRPr lang="zh-CN" altLang="en-US" sz="2800" b="1">
              <a:solidFill>
                <a:srgbClr val="000066"/>
              </a:solidFill>
              <a:ea typeface="楷体_GB2312" pitchFamily="49" charset="-122"/>
            </a:endParaRPr>
          </a:p>
        </p:txBody>
      </p:sp>
      <p:grpSp>
        <p:nvGrpSpPr>
          <p:cNvPr id="497673" name="Group 9"/>
          <p:cNvGrpSpPr/>
          <p:nvPr/>
        </p:nvGrpSpPr>
        <p:grpSpPr bwMode="auto">
          <a:xfrm>
            <a:off x="5075620" y="1555750"/>
            <a:ext cx="1972857" cy="1152525"/>
            <a:chOff x="3677" y="2722"/>
            <a:chExt cx="1138" cy="726"/>
          </a:xfrm>
        </p:grpSpPr>
        <p:sp>
          <p:nvSpPr>
            <p:cNvPr id="497674" name="AutoShape 10"/>
            <p:cNvSpPr>
              <a:spLocks noChangeArrowheads="1"/>
            </p:cNvSpPr>
            <p:nvPr/>
          </p:nvSpPr>
          <p:spPr bwMode="auto">
            <a:xfrm>
              <a:off x="3677" y="2722"/>
              <a:ext cx="998" cy="726"/>
            </a:xfrm>
            <a:prstGeom prst="cloudCallout">
              <a:avLst>
                <a:gd name="adj1" fmla="val -73896"/>
                <a:gd name="adj2" fmla="val 102837"/>
              </a:avLst>
            </a:prstGeom>
            <a:solidFill>
              <a:srgbClr val="B84FFF">
                <a:alpha val="39999"/>
              </a:srgbClr>
            </a:solidFill>
            <a:ln w="12700">
              <a:solidFill>
                <a:srgbClr val="66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257125"/>
                </a:solidFill>
                <a:ea typeface="楷体_GB2312" pitchFamily="49" charset="-122"/>
              </a:endParaRPr>
            </a:p>
          </p:txBody>
        </p:sp>
        <p:sp>
          <p:nvSpPr>
            <p:cNvPr id="497675" name="Rectangle 11"/>
            <p:cNvSpPr>
              <a:spLocks noChangeArrowheads="1"/>
            </p:cNvSpPr>
            <p:nvPr/>
          </p:nvSpPr>
          <p:spPr bwMode="auto">
            <a:xfrm>
              <a:off x="3719" y="2750"/>
              <a:ext cx="1096"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a:solidFill>
                    <a:srgbClr val="7A4810"/>
                  </a:solidFill>
                  <a:ea typeface="楷体_GB2312" pitchFamily="49" charset="-122"/>
                </a:rPr>
                <a:t>电阻定律的内容</a:t>
              </a:r>
              <a:endParaRPr lang="zh-CN" altLang="en-US" sz="2800" b="1">
                <a:solidFill>
                  <a:srgbClr val="7A4810"/>
                </a:solidFill>
                <a:ea typeface="楷体_GB2312" pitchFamily="49" charset="-122"/>
              </a:endParaRPr>
            </a:p>
          </p:txBody>
        </p:sp>
      </p:grpSp>
      <p:sp>
        <p:nvSpPr>
          <p:cNvPr id="497679" name="Text Box 15"/>
          <p:cNvSpPr txBox="1">
            <a:spLocks noChangeArrowheads="1"/>
          </p:cNvSpPr>
          <p:nvPr/>
        </p:nvSpPr>
        <p:spPr bwMode="auto">
          <a:xfrm>
            <a:off x="1143000" y="51816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BD1503"/>
                </a:solidFill>
                <a:latin typeface="隶书" panose="02010509060101010101" pitchFamily="49" charset="-122"/>
                <a:ea typeface="隶书" panose="02010509060101010101" pitchFamily="49" charset="-122"/>
              </a:rPr>
              <a:t>作业：</a:t>
            </a:r>
            <a:endParaRPr lang="zh-CN" altLang="en-US" sz="2800" b="1">
              <a:solidFill>
                <a:srgbClr val="BD1503"/>
              </a:solidFill>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97668"/>
                                        </p:tgtEl>
                                        <p:attrNameLst>
                                          <p:attrName>style.visibility</p:attrName>
                                        </p:attrNameLst>
                                      </p:cBhvr>
                                      <p:to>
                                        <p:strVal val="visible"/>
                                      </p:to>
                                    </p:set>
                                    <p:animEffect transition="in" filter="randombar(vertical)">
                                      <p:cBhvr>
                                        <p:cTn id="7" dur="1000"/>
                                        <p:tgtEl>
                                          <p:spTgt spid="497668"/>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par>
                          <p:cTn id="8" fill="hold">
                            <p:stCondLst>
                              <p:cond delay="1000"/>
                            </p:stCondLst>
                            <p:childTnLst>
                              <p:par>
                                <p:cTn id="9" presetID="24" presetClass="entr" presetSubtype="0" fill="hold" grpId="0" nodeType="afterEffect">
                                  <p:stCondLst>
                                    <p:cond delay="0"/>
                                  </p:stCondLst>
                                  <p:childTnLst>
                                    <p:set>
                                      <p:cBhvr>
                                        <p:cTn id="10" dur="1" fill="hold">
                                          <p:stCondLst>
                                            <p:cond delay="0"/>
                                          </p:stCondLst>
                                        </p:cTn>
                                        <p:tgtEl>
                                          <p:spTgt spid="497670"/>
                                        </p:tgtEl>
                                        <p:attrNameLst>
                                          <p:attrName>style.visibility</p:attrName>
                                        </p:attrNameLst>
                                      </p:cBhvr>
                                      <p:to>
                                        <p:strVal val="visible"/>
                                      </p:to>
                                    </p:set>
                                    <p:anim to="" calcmode="lin" valueType="num">
                                      <p:cBhvr>
                                        <p:cTn id="11" dur="1" fill="hold"/>
                                        <p:tgtEl>
                                          <p:spTgt spid="497670"/>
                                        </p:tgtEl>
                                      </p:cBhvr>
                                    </p:anim>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497673"/>
                                        </p:tgtEl>
                                        <p:attrNameLst>
                                          <p:attrName>style.visibility</p:attrName>
                                        </p:attrNameLst>
                                      </p:cBhvr>
                                      <p:to>
                                        <p:strVal val="visible"/>
                                      </p:to>
                                    </p:set>
                                    <p:anim to="" calcmode="lin" valueType="num">
                                      <p:cBhvr>
                                        <p:cTn id="15" dur="1" fill="hold"/>
                                        <p:tgtEl>
                                          <p:spTgt spid="497673"/>
                                        </p:tgtEl>
                                      </p:cBhvr>
                                    </p:anim>
                                  </p:childTnLst>
                                </p:cTn>
                              </p:par>
                            </p:childTnLst>
                          </p:cTn>
                        </p:par>
                        <p:par>
                          <p:cTn id="16" fill="hold">
                            <p:stCondLst>
                              <p:cond delay="1000"/>
                            </p:stCondLst>
                            <p:childTnLst>
                              <p:par>
                                <p:cTn id="17" presetID="24" presetClass="entr" presetSubtype="0" fill="hold" grpId="0" nodeType="afterEffect">
                                  <p:stCondLst>
                                    <p:cond delay="0"/>
                                  </p:stCondLst>
                                  <p:childTnLst>
                                    <p:set>
                                      <p:cBhvr>
                                        <p:cTn id="18" dur="1" fill="hold">
                                          <p:stCondLst>
                                            <p:cond delay="0"/>
                                          </p:stCondLst>
                                        </p:cTn>
                                        <p:tgtEl>
                                          <p:spTgt spid="497671"/>
                                        </p:tgtEl>
                                        <p:attrNameLst>
                                          <p:attrName>style.visibility</p:attrName>
                                        </p:attrNameLst>
                                      </p:cBhvr>
                                      <p:to>
                                        <p:strVal val="visible"/>
                                      </p:to>
                                    </p:set>
                                    <p:anim to="" calcmode="lin" valueType="num">
                                      <p:cBhvr>
                                        <p:cTn id="19" dur="1" fill="hold"/>
                                        <p:tgtEl>
                                          <p:spTgt spid="497671"/>
                                        </p:tgtEl>
                                      </p:cBhvr>
                                    </p:anim>
                                  </p:childTnLst>
                                </p:cTn>
                              </p:par>
                            </p:childTnLst>
                          </p:cTn>
                        </p:par>
                        <p:par>
                          <p:cTn id="20" fill="hold">
                            <p:stCondLst>
                              <p:cond delay="1000"/>
                            </p:stCondLst>
                            <p:childTnLst>
                              <p:par>
                                <p:cTn id="21" presetID="24" presetClass="entr" presetSubtype="0" fill="hold" grpId="0" nodeType="afterEffect">
                                  <p:stCondLst>
                                    <p:cond delay="0"/>
                                  </p:stCondLst>
                                  <p:childTnLst>
                                    <p:set>
                                      <p:cBhvr>
                                        <p:cTn id="22" dur="1" fill="hold">
                                          <p:stCondLst>
                                            <p:cond delay="0"/>
                                          </p:stCondLst>
                                        </p:cTn>
                                        <p:tgtEl>
                                          <p:spTgt spid="497672"/>
                                        </p:tgtEl>
                                        <p:attrNameLst>
                                          <p:attrName>style.visibility</p:attrName>
                                        </p:attrNameLst>
                                      </p:cBhvr>
                                      <p:to>
                                        <p:strVal val="visible"/>
                                      </p:to>
                                    </p:set>
                                    <p:anim to="" calcmode="lin" valueType="num">
                                      <p:cBhvr>
                                        <p:cTn id="23" dur="1" fill="hold"/>
                                        <p:tgtEl>
                                          <p:spTgt spid="49767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8" grpId="0" animBg="1"/>
      <p:bldP spid="497670" grpId="0" bldLvl="0" animBg="1"/>
      <p:bldP spid="497671" grpId="0" bldLvl="0" animBg="1"/>
      <p:bldP spid="49767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1.4   </a:t>
            </a:r>
            <a:r>
              <a:rPr lang="zh-CN" altLang="en-US" sz="3600" b="1">
                <a:solidFill>
                  <a:srgbClr val="D25500"/>
                </a:solidFill>
                <a:effectLst>
                  <a:outerShdw blurRad="38100" dist="38100" dir="2700000" algn="tl">
                    <a:srgbClr val="000000"/>
                  </a:outerShdw>
                </a:effectLst>
                <a:ea typeface="隶书" panose="02010509060101010101" pitchFamily="49" charset="-122"/>
              </a:rPr>
              <a:t>欧姆定律</a:t>
            </a:r>
            <a:endParaRPr lang="en-US" altLang="zh-CN"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1.4.1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部分电路欧姆定律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Text Box 19"/>
          <p:cNvSpPr txBox="1">
            <a:spLocks noChangeArrowheads="1"/>
          </p:cNvSpPr>
          <p:nvPr/>
        </p:nvSpPr>
        <p:spPr bwMode="auto">
          <a:xfrm>
            <a:off x="1115695" y="2276475"/>
            <a:ext cx="7453313" cy="10763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l">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内容：</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通过电阻的电流I与加在电阻两端的电压U成正比，与电阻的阻值R成反比。</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1403985" y="1412875"/>
            <a:ext cx="2260600" cy="645160"/>
          </a:xfrm>
          <a:prstGeom prst="rect">
            <a:avLst/>
          </a:prstGeom>
          <a:noFill/>
        </p:spPr>
        <p:txBody>
          <a:bodyPr wrap="square" rtlCol="0">
            <a:spAutoFit/>
          </a:bodyPr>
          <a:p>
            <a:pPr algn="l">
              <a:spcBef>
                <a:spcPct val="50000"/>
              </a:spcBef>
              <a:buClrTx/>
              <a:buSzTx/>
              <a:buFontTx/>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部分电路</a:t>
            </a:r>
            <a:r>
              <a:rPr lang="en-US" altLang="zh-CN" sz="36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graphicFrame>
        <p:nvGraphicFramePr>
          <p:cNvPr id="6146" name="Object 4"/>
          <p:cNvGraphicFramePr/>
          <p:nvPr/>
        </p:nvGraphicFramePr>
        <p:xfrm>
          <a:off x="2411730" y="3500755"/>
          <a:ext cx="1301750" cy="1204595"/>
        </p:xfrm>
        <a:graphic>
          <a:graphicData uri="http://schemas.openxmlformats.org/presentationml/2006/ole">
            <mc:AlternateContent xmlns:mc="http://schemas.openxmlformats.org/markup-compatibility/2006">
              <mc:Choice xmlns:v="urn:schemas-microsoft-com:vml" Requires="v">
                <p:oleObj spid="_x0000_s3077" name="" r:id="rId4" imgW="381000" imgH="368300" progId="Equation.3">
                  <p:embed/>
                </p:oleObj>
              </mc:Choice>
              <mc:Fallback>
                <p:oleObj name="" r:id="rId4" imgW="381000" imgH="368300" progId="Equation.3">
                  <p:embed/>
                  <p:pic>
                    <p:nvPicPr>
                      <p:cNvPr id="0" name="图片 3076"/>
                      <p:cNvPicPr/>
                      <p:nvPr/>
                    </p:nvPicPr>
                    <p:blipFill>
                      <a:blip r:embed="rId5"/>
                      <a:stretch>
                        <a:fillRect/>
                      </a:stretch>
                    </p:blipFill>
                    <p:spPr>
                      <a:xfrm>
                        <a:off x="2411730" y="3500755"/>
                        <a:ext cx="1301750" cy="1204595"/>
                      </a:xfrm>
                      <a:prstGeom prst="rect">
                        <a:avLst/>
                      </a:prstGeom>
                      <a:noFill/>
                      <a:ln w="38100">
                        <a:noFill/>
                        <a:miter/>
                      </a:ln>
                    </p:spPr>
                  </p:pic>
                </p:oleObj>
              </mc:Fallback>
            </mc:AlternateContent>
          </a:graphicData>
        </a:graphic>
      </p:graphicFrame>
      <p:sp>
        <p:nvSpPr>
          <p:cNvPr id="6148" name="Rectangle 5"/>
          <p:cNvSpPr/>
          <p:nvPr/>
        </p:nvSpPr>
        <p:spPr>
          <a:xfrm>
            <a:off x="3971925" y="4705350"/>
            <a:ext cx="1200150" cy="396875"/>
          </a:xfrm>
          <a:prstGeom prst="rect">
            <a:avLst/>
          </a:prstGeom>
          <a:noFill/>
          <a:ln w="9525">
            <a:noFill/>
          </a:ln>
        </p:spPr>
        <p:txBody>
          <a:bodyPr wrap="none">
            <a:spAutoFit/>
          </a:bodyPr>
          <a:p>
            <a:r>
              <a:rPr lang="zh-CN" altLang="en-US">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rPr>
              <a:t>也可写成</a:t>
            </a:r>
            <a:endParaRPr lang="zh-CN" altLang="en-US">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ndParaRPr>
          </a:p>
        </p:txBody>
      </p:sp>
      <p:graphicFrame>
        <p:nvGraphicFramePr>
          <p:cNvPr id="6147" name="Object 6"/>
          <p:cNvGraphicFramePr/>
          <p:nvPr/>
        </p:nvGraphicFramePr>
        <p:xfrm>
          <a:off x="5220018" y="4076700"/>
          <a:ext cx="1152525" cy="441325"/>
        </p:xfrm>
        <a:graphic>
          <a:graphicData uri="http://schemas.openxmlformats.org/presentationml/2006/ole">
            <mc:AlternateContent xmlns:mc="http://schemas.openxmlformats.org/markup-compatibility/2006">
              <mc:Choice xmlns:v="urn:schemas-microsoft-com:vml" Requires="v">
                <p:oleObj spid="_x0000_s3076" name="" r:id="rId6" imgW="431165" imgH="165100" progId="Equation.3">
                  <p:embed/>
                </p:oleObj>
              </mc:Choice>
              <mc:Fallback>
                <p:oleObj name="" r:id="rId6" imgW="431165" imgH="165100" progId="Equation.3">
                  <p:embed/>
                  <p:pic>
                    <p:nvPicPr>
                      <p:cNvPr id="0" name="图片 3075"/>
                      <p:cNvPicPr/>
                      <p:nvPr/>
                    </p:nvPicPr>
                    <p:blipFill>
                      <a:blip r:embed="rId7"/>
                      <a:stretch>
                        <a:fillRect/>
                      </a:stretch>
                    </p:blipFill>
                    <p:spPr>
                      <a:xfrm>
                        <a:off x="5220018" y="4076700"/>
                        <a:ext cx="1152525" cy="44132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ldLvl="0" animBg="1"/>
      <p:bldP spid="490505" grpId="0" bldLvl="0" animBg="1"/>
      <p:bldP spid="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1.4   </a:t>
            </a:r>
            <a:r>
              <a:rPr lang="zh-CN" altLang="en-US" sz="3600" b="1">
                <a:solidFill>
                  <a:srgbClr val="D25500"/>
                </a:solidFill>
                <a:effectLst>
                  <a:outerShdw blurRad="38100" dist="38100" dir="2700000" algn="tl">
                    <a:srgbClr val="000000"/>
                  </a:outerShdw>
                </a:effectLst>
                <a:ea typeface="隶书" panose="02010509060101010101" pitchFamily="49" charset="-122"/>
              </a:rPr>
              <a:t>欧姆定律</a:t>
            </a:r>
            <a:endParaRPr lang="en-US" altLang="zh-CN"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1.4.1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部分电路欧姆定律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Text Box 19"/>
          <p:cNvSpPr txBox="1">
            <a:spLocks noChangeArrowheads="1"/>
          </p:cNvSpPr>
          <p:nvPr/>
        </p:nvSpPr>
        <p:spPr bwMode="auto">
          <a:xfrm>
            <a:off x="1124585" y="3099435"/>
            <a:ext cx="7300595" cy="52197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l">
              <a:spcBef>
                <a:spcPct val="50000"/>
              </a:spcBef>
            </a:pP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2、</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U</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I</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三者之间比例关系。</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35560" y="1329055"/>
            <a:ext cx="1203325" cy="521970"/>
          </a:xfrm>
          <a:prstGeom prst="rect">
            <a:avLst/>
          </a:prstGeom>
          <a:noFill/>
        </p:spPr>
        <p:txBody>
          <a:bodyPr wrap="square" rtlCol="0">
            <a:spAutoFit/>
          </a:bodyPr>
          <a:p>
            <a:pPr algn="l">
              <a:spcBef>
                <a:spcPct val="50000"/>
              </a:spcBef>
              <a:buClrTx/>
              <a:buSzTx/>
              <a:buFontTx/>
            </a:pP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分析：</a:t>
            </a:r>
            <a:endPar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7" name="文本框 6"/>
          <p:cNvSpPr txBox="1"/>
          <p:nvPr/>
        </p:nvSpPr>
        <p:spPr>
          <a:xfrm>
            <a:off x="1047750" y="2035810"/>
            <a:ext cx="1695450" cy="521970"/>
          </a:xfrm>
          <a:prstGeom prst="rect">
            <a:avLst/>
          </a:prstGeom>
          <a:noFill/>
        </p:spPr>
        <p:txBody>
          <a:bodyPr wrap="square" rtlCol="0">
            <a:spAutoFit/>
          </a:bodyPr>
          <a:p>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1</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、单位：</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2" name="AutoShape 11"/>
          <p:cNvSpPr/>
          <p:nvPr/>
        </p:nvSpPr>
        <p:spPr bwMode="auto">
          <a:xfrm>
            <a:off x="2743200" y="1851025"/>
            <a:ext cx="360680" cy="915035"/>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a:p>
        </p:txBody>
      </p:sp>
      <p:sp>
        <p:nvSpPr>
          <p:cNvPr id="8" name="文本框 7"/>
          <p:cNvSpPr txBox="1"/>
          <p:nvPr/>
        </p:nvSpPr>
        <p:spPr>
          <a:xfrm>
            <a:off x="3132455" y="1563370"/>
            <a:ext cx="3664585" cy="521970"/>
          </a:xfrm>
          <a:prstGeom prst="rect">
            <a:avLst/>
          </a:prstGeom>
          <a:noFill/>
        </p:spPr>
        <p:txBody>
          <a:bodyPr wrap="square" rtlCol="0">
            <a:spAutoFit/>
          </a:bodyPr>
          <a:p>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电压：</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V</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KV</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mV</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zh-CN" altLang="en-US" sz="2800">
                <a:solidFill>
                  <a:srgbClr val="329664"/>
                </a:solidFill>
                <a:effectLst>
                  <a:outerShdw blurRad="38100" dist="38100" dir="2700000" algn="tl">
                    <a:srgbClr val="000000"/>
                  </a:outerShdw>
                </a:effectLst>
                <a:latin typeface="Calibri" panose="020F0502020204030204" charset="0"/>
                <a:ea typeface="隶书" panose="02010509060101010101" pitchFamily="49" charset="-122"/>
                <a:cs typeface="Calibri" panose="020F0502020204030204" charset="0"/>
              </a:rPr>
              <a:t>μ</a:t>
            </a:r>
            <a:r>
              <a:rPr lang="en-US" altLang="zh-CN" sz="2800">
                <a:solidFill>
                  <a:srgbClr val="329664"/>
                </a:solidFill>
                <a:effectLst>
                  <a:outerShdw blurRad="38100" dist="38100" dir="2700000" algn="tl">
                    <a:srgbClr val="000000"/>
                  </a:outerShdw>
                </a:effectLst>
                <a:latin typeface="Calibri" panose="020F0502020204030204" charset="0"/>
                <a:ea typeface="隶书" panose="02010509060101010101" pitchFamily="49" charset="-122"/>
                <a:cs typeface="Calibri" panose="020F0502020204030204" charset="0"/>
              </a:rPr>
              <a:t>V</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9" name="文本框 8"/>
          <p:cNvSpPr txBox="1"/>
          <p:nvPr/>
        </p:nvSpPr>
        <p:spPr>
          <a:xfrm>
            <a:off x="3204210" y="2531110"/>
            <a:ext cx="3577590" cy="521970"/>
          </a:xfrm>
          <a:prstGeom prst="rect">
            <a:avLst/>
          </a:prstGeom>
          <a:noFill/>
        </p:spPr>
        <p:txBody>
          <a:bodyPr wrap="square" rtlCol="0">
            <a:spAutoFit/>
          </a:bodyPr>
          <a:p>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电阻：</a:t>
            </a:r>
            <a:r>
              <a:rPr lang="zh-CN" altLang="en-US"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rPr>
              <a:t>Ω；</a:t>
            </a:r>
            <a:r>
              <a:rPr lang="en-US" altLang="zh-CN"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sym typeface="+mn-ea"/>
              </a:rPr>
              <a:t>M</a:t>
            </a:r>
            <a:r>
              <a:rPr lang="zh-CN" altLang="en-US"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sym typeface="+mn-ea"/>
              </a:rPr>
              <a:t>Ω、</a:t>
            </a:r>
            <a:r>
              <a:rPr lang="en-US" altLang="zh-CN"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rPr>
              <a:t>K</a:t>
            </a:r>
            <a:r>
              <a:rPr lang="zh-CN" altLang="en-US"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sym typeface="+mn-ea"/>
              </a:rPr>
              <a:t>Ω</a:t>
            </a:r>
            <a:endParaRPr lang="en-US" altLang="zh-CN"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sym typeface="+mn-ea"/>
            </a:endParaRPr>
          </a:p>
        </p:txBody>
      </p:sp>
      <p:sp>
        <p:nvSpPr>
          <p:cNvPr id="10" name="文本框 9"/>
          <p:cNvSpPr txBox="1"/>
          <p:nvPr/>
        </p:nvSpPr>
        <p:spPr>
          <a:xfrm>
            <a:off x="3173730" y="2047875"/>
            <a:ext cx="3986530" cy="521970"/>
          </a:xfrm>
          <a:prstGeom prst="rect">
            <a:avLst/>
          </a:prstGeom>
          <a:noFill/>
        </p:spPr>
        <p:txBody>
          <a:bodyPr wrap="square" rtlCol="0">
            <a:spAutoFit/>
          </a:bodyPr>
          <a:p>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电流：</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KA</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mA</a:t>
            </a:r>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r>
              <a:rPr lang="zh-CN" altLang="en-US" sz="2800">
                <a:solidFill>
                  <a:srgbClr val="329664"/>
                </a:solidFill>
                <a:effectLst>
                  <a:outerShdw blurRad="38100" dist="38100" dir="2700000" algn="tl">
                    <a:srgbClr val="000000"/>
                  </a:outerShdw>
                </a:effectLst>
                <a:latin typeface="Calibri" panose="020F0502020204030204" charset="0"/>
                <a:ea typeface="隶书" panose="02010509060101010101" pitchFamily="49" charset="-122"/>
                <a:cs typeface="Calibri" panose="020F0502020204030204" charset="0"/>
                <a:sym typeface="+mn-ea"/>
              </a:rPr>
              <a:t>μ</a:t>
            </a:r>
            <a:r>
              <a:rPr lang="en-US" altLang="zh-CN" sz="2800">
                <a:solidFill>
                  <a:srgbClr val="329664"/>
                </a:solidFill>
                <a:effectLst>
                  <a:outerShdw blurRad="38100" dist="38100" dir="2700000" algn="tl">
                    <a:srgbClr val="000000"/>
                  </a:outerShdw>
                </a:effectLst>
                <a:latin typeface="Calibri" panose="020F0502020204030204" charset="0"/>
                <a:ea typeface="隶书" panose="02010509060101010101" pitchFamily="49" charset="-122"/>
                <a:cs typeface="Calibri" panose="020F0502020204030204" charset="0"/>
                <a:sym typeface="+mn-ea"/>
              </a:rPr>
              <a:t>A</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3" name="Text Box 19"/>
          <p:cNvSpPr txBox="1">
            <a:spLocks noChangeArrowheads="1"/>
          </p:cNvSpPr>
          <p:nvPr/>
        </p:nvSpPr>
        <p:spPr bwMode="auto">
          <a:xfrm>
            <a:off x="1259840" y="4220845"/>
            <a:ext cx="7300595" cy="52197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l">
              <a:spcBef>
                <a:spcPct val="50000"/>
              </a:spcBef>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3</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U</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I</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三者之间方向关系。</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plus(in)">
                                      <p:cBhvr>
                                        <p:cTn id="28" dur="2000"/>
                                        <p:tgtEl>
                                          <p:spTgt spid="7"/>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edg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plus(in)">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ldLvl="0" animBg="1"/>
      <p:bldP spid="490505" grpId="0" bldLvl="0" animBg="1"/>
      <p:bldP spid="2" grpId="0" bldLvl="0" animBg="1"/>
      <p:bldP spid="12" grpId="0" bldLvl="0" animBg="1"/>
      <p:bldP spid="7" grpId="0"/>
      <p:bldP spid="8" grpId="0"/>
      <p:bldP spid="10" grpId="0"/>
      <p:bldP spid="9" grpId="0"/>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81283"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81284"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81285" name="Text Box 5"/>
          <p:cNvSpPr txBox="1">
            <a:spLocks noChangeArrowheads="1"/>
          </p:cNvSpPr>
          <p:nvPr/>
        </p:nvSpPr>
        <p:spPr bwMode="auto">
          <a:xfrm>
            <a:off x="2016125" y="728663"/>
            <a:ext cx="5003800" cy="64516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600" b="1">
                <a:solidFill>
                  <a:srgbClr val="008200"/>
                </a:solidFill>
                <a:effectLst>
                  <a:outerShdw blurRad="38100" dist="38100" dir="2700000" algn="tl">
                    <a:srgbClr val="000000"/>
                  </a:outerShdw>
                </a:effectLst>
                <a:ea typeface="隶书" panose="02010509060101010101" pitchFamily="49" charset="-122"/>
              </a:rPr>
              <a:t>本章教学目标及要求</a:t>
            </a:r>
            <a:endParaRPr lang="zh-CN" altLang="en-US" sz="3600" b="1">
              <a:solidFill>
                <a:srgbClr val="008200"/>
              </a:solidFill>
              <a:effectLst>
                <a:outerShdw blurRad="38100" dist="38100" dir="2700000" algn="tl">
                  <a:srgbClr val="000000"/>
                </a:outerShdw>
              </a:effectLst>
              <a:ea typeface="隶书" panose="02010509060101010101" pitchFamily="49" charset="-122"/>
            </a:endParaRPr>
          </a:p>
        </p:txBody>
      </p:sp>
      <p:grpSp>
        <p:nvGrpSpPr>
          <p:cNvPr id="481286" name="Group 6"/>
          <p:cNvGrpSpPr/>
          <p:nvPr/>
        </p:nvGrpSpPr>
        <p:grpSpPr bwMode="auto">
          <a:xfrm>
            <a:off x="755650" y="1196975"/>
            <a:ext cx="7488238" cy="4573588"/>
            <a:chOff x="476" y="754"/>
            <a:chExt cx="4718" cy="2881"/>
          </a:xfrm>
        </p:grpSpPr>
        <p:grpSp>
          <p:nvGrpSpPr>
            <p:cNvPr id="481287" name="Group 7"/>
            <p:cNvGrpSpPr/>
            <p:nvPr/>
          </p:nvGrpSpPr>
          <p:grpSpPr bwMode="auto">
            <a:xfrm>
              <a:off x="476" y="754"/>
              <a:ext cx="130" cy="2881"/>
              <a:chOff x="453" y="1162"/>
              <a:chExt cx="136" cy="1769"/>
            </a:xfrm>
          </p:grpSpPr>
          <p:sp>
            <p:nvSpPr>
              <p:cNvPr id="481288" name="Rectangle 8"/>
              <p:cNvSpPr>
                <a:spLocks noChangeArrowheads="1"/>
              </p:cNvSpPr>
              <p:nvPr/>
            </p:nvSpPr>
            <p:spPr bwMode="auto">
              <a:xfrm>
                <a:off x="476" y="1230"/>
                <a:ext cx="91" cy="1633"/>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289" name="Rectangle 9"/>
              <p:cNvSpPr>
                <a:spLocks noChangeArrowheads="1"/>
              </p:cNvSpPr>
              <p:nvPr/>
            </p:nvSpPr>
            <p:spPr bwMode="auto">
              <a:xfrm>
                <a:off x="453" y="1162"/>
                <a:ext cx="136" cy="68"/>
              </a:xfrm>
              <a:prstGeom prst="rect">
                <a:avLst/>
              </a:prstGeom>
              <a:solidFill>
                <a:srgbClr val="863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290" name="Rectangle 10"/>
              <p:cNvSpPr>
                <a:spLocks noChangeArrowheads="1"/>
              </p:cNvSpPr>
              <p:nvPr/>
            </p:nvSpPr>
            <p:spPr bwMode="auto">
              <a:xfrm>
                <a:off x="453" y="2863"/>
                <a:ext cx="136" cy="68"/>
              </a:xfrm>
              <a:prstGeom prst="rect">
                <a:avLst/>
              </a:prstGeom>
              <a:solidFill>
                <a:srgbClr val="863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81291" name="Group 11"/>
            <p:cNvGrpSpPr/>
            <p:nvPr/>
          </p:nvGrpSpPr>
          <p:grpSpPr bwMode="auto">
            <a:xfrm>
              <a:off x="5064" y="754"/>
              <a:ext cx="130" cy="2881"/>
              <a:chOff x="5261" y="1230"/>
              <a:chExt cx="136" cy="1769"/>
            </a:xfrm>
          </p:grpSpPr>
          <p:sp>
            <p:nvSpPr>
              <p:cNvPr id="481292" name="Rectangle 12"/>
              <p:cNvSpPr>
                <a:spLocks noChangeArrowheads="1"/>
              </p:cNvSpPr>
              <p:nvPr/>
            </p:nvSpPr>
            <p:spPr bwMode="auto">
              <a:xfrm>
                <a:off x="5284" y="1298"/>
                <a:ext cx="91" cy="1633"/>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293" name="Rectangle 13"/>
              <p:cNvSpPr>
                <a:spLocks noChangeArrowheads="1"/>
              </p:cNvSpPr>
              <p:nvPr/>
            </p:nvSpPr>
            <p:spPr bwMode="auto">
              <a:xfrm>
                <a:off x="5261" y="1230"/>
                <a:ext cx="136" cy="68"/>
              </a:xfrm>
              <a:prstGeom prst="rect">
                <a:avLst/>
              </a:prstGeom>
              <a:solidFill>
                <a:srgbClr val="863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294" name="Rectangle 14"/>
              <p:cNvSpPr>
                <a:spLocks noChangeArrowheads="1"/>
              </p:cNvSpPr>
              <p:nvPr/>
            </p:nvSpPr>
            <p:spPr bwMode="auto">
              <a:xfrm>
                <a:off x="5261" y="2931"/>
                <a:ext cx="136" cy="68"/>
              </a:xfrm>
              <a:prstGeom prst="rect">
                <a:avLst/>
              </a:prstGeom>
              <a:solidFill>
                <a:srgbClr val="863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81295" name="Rectangle 15"/>
            <p:cNvSpPr>
              <a:spLocks noChangeArrowheads="1"/>
            </p:cNvSpPr>
            <p:nvPr/>
          </p:nvSpPr>
          <p:spPr bwMode="auto">
            <a:xfrm>
              <a:off x="585" y="902"/>
              <a:ext cx="4501" cy="2586"/>
            </a:xfrm>
            <a:prstGeom prst="rect">
              <a:avLst/>
            </a:prstGeom>
            <a:solidFill>
              <a:srgbClr val="FF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 name="文本框 1"/>
          <p:cNvSpPr txBox="1"/>
          <p:nvPr/>
        </p:nvSpPr>
        <p:spPr>
          <a:xfrm>
            <a:off x="873760" y="1387475"/>
            <a:ext cx="7164070" cy="4050665"/>
          </a:xfrm>
          <a:prstGeom prst="rect">
            <a:avLst/>
          </a:prstGeom>
          <a:noFill/>
        </p:spPr>
        <p:txBody>
          <a:bodyPr wrap="square" rtlCol="0">
            <a:noAutofit/>
          </a:bodyPr>
          <a:p>
            <a:r>
              <a:rPr lang="en-US" altLang="zh-CN">
                <a:latin typeface="Arial" panose="020B0604020202020204" pitchFamily="34" charset="0"/>
                <a:sym typeface="+mn-ea"/>
              </a:rPr>
              <a:t>   </a:t>
            </a:r>
            <a:r>
              <a:rPr lang="en-US" altLang="zh-CN" sz="2800" b="1">
                <a:latin typeface="Arial" panose="020B0604020202020204" pitchFamily="34" charset="0"/>
                <a:sym typeface="+mn-ea"/>
              </a:rPr>
              <a:t> </a:t>
            </a:r>
            <a:r>
              <a:rPr lang="en-US" altLang="zh-CN" sz="2800" b="1">
                <a:solidFill>
                  <a:srgbClr val="FF0000"/>
                </a:solidFill>
                <a:latin typeface="Arial" panose="020B0604020202020204" pitchFamily="34" charset="0"/>
                <a:sym typeface="+mn-ea"/>
              </a:rPr>
              <a:t>1. </a:t>
            </a:r>
            <a:r>
              <a:rPr lang="zh-CN" altLang="en-US" sz="2800" b="1">
                <a:solidFill>
                  <a:srgbClr val="FF0000"/>
                </a:solidFill>
                <a:latin typeface="Arial" panose="020B0604020202020204" pitchFamily="34" charset="0"/>
                <a:sym typeface="+mn-ea"/>
              </a:rPr>
              <a:t>掌握电路的组成，学会判断电路的通路、短路和断路三种状态，理解电路模型的意义。</a:t>
            </a:r>
            <a:endParaRPr lang="zh-CN" altLang="en-US" sz="2800" b="1">
              <a:solidFill>
                <a:srgbClr val="FF0000"/>
              </a:solidFill>
              <a:latin typeface="Arial" panose="020B0604020202020204" pitchFamily="34" charset="0"/>
            </a:endParaRPr>
          </a:p>
          <a:p>
            <a:r>
              <a:rPr lang="zh-CN" altLang="en-US" sz="2800" b="1">
                <a:solidFill>
                  <a:srgbClr val="FF0000"/>
                </a:solidFill>
                <a:latin typeface="Arial" panose="020B0604020202020204" pitchFamily="34" charset="0"/>
                <a:sym typeface="+mn-ea"/>
              </a:rPr>
              <a:t>  </a:t>
            </a:r>
            <a:r>
              <a:rPr lang="en-US" altLang="zh-CN" sz="2800" b="1">
                <a:solidFill>
                  <a:srgbClr val="FF0000"/>
                </a:solidFill>
                <a:latin typeface="Arial" panose="020B0604020202020204" pitchFamily="34" charset="0"/>
                <a:sym typeface="+mn-ea"/>
              </a:rPr>
              <a:t> </a:t>
            </a:r>
            <a:r>
              <a:rPr lang="zh-CN" altLang="en-US" sz="2800" b="1">
                <a:solidFill>
                  <a:srgbClr val="FF0000"/>
                </a:solidFill>
                <a:latin typeface="Arial" panose="020B0604020202020204" pitchFamily="34" charset="0"/>
                <a:sym typeface="+mn-ea"/>
              </a:rPr>
              <a:t> </a:t>
            </a:r>
            <a:endParaRPr lang="zh-CN" altLang="en-US" sz="2800" b="1">
              <a:solidFill>
                <a:srgbClr val="FF0000"/>
              </a:solidFill>
              <a:latin typeface="Arial" panose="020B0604020202020204" pitchFamily="34" charset="0"/>
              <a:sym typeface="+mn-ea"/>
            </a:endParaRPr>
          </a:p>
          <a:p>
            <a:r>
              <a:rPr lang="zh-CN" altLang="en-US" sz="2800" b="1">
                <a:solidFill>
                  <a:srgbClr val="FF0000"/>
                </a:solidFill>
                <a:latin typeface="Arial" panose="020B0604020202020204" pitchFamily="34" charset="0"/>
                <a:sym typeface="+mn-ea"/>
              </a:rPr>
              <a:t> </a:t>
            </a:r>
            <a:r>
              <a:rPr lang="en-US" altLang="zh-CN" sz="2800" b="1">
                <a:solidFill>
                  <a:srgbClr val="FF0000"/>
                </a:solidFill>
                <a:latin typeface="Arial" panose="020B0604020202020204" pitchFamily="34" charset="0"/>
                <a:sym typeface="+mn-ea"/>
              </a:rPr>
              <a:t>  2.</a:t>
            </a:r>
            <a:r>
              <a:rPr lang="zh-CN" altLang="en-US" sz="2800" b="1">
                <a:solidFill>
                  <a:srgbClr val="FF0000"/>
                </a:solidFill>
                <a:latin typeface="Arial" panose="020B0604020202020204" pitchFamily="34" charset="0"/>
                <a:sym typeface="+mn-ea"/>
              </a:rPr>
              <a:t>了解电路图的概念，掌握常用的电工图形符号。   </a:t>
            </a:r>
            <a:endParaRPr lang="zh-CN" altLang="en-US" sz="2800" b="1">
              <a:solidFill>
                <a:srgbClr val="FF0000"/>
              </a:solidFill>
              <a:latin typeface="Arial" panose="020B0604020202020204" pitchFamily="34" charset="0"/>
              <a:sym typeface="+mn-ea"/>
            </a:endParaRPr>
          </a:p>
          <a:p>
            <a:r>
              <a:rPr lang="en-US" altLang="zh-CN" sz="2800" b="1">
                <a:solidFill>
                  <a:srgbClr val="FF0000"/>
                </a:solidFill>
                <a:latin typeface="Arial" panose="020B0604020202020204" pitchFamily="34" charset="0"/>
                <a:sym typeface="+mn-ea"/>
              </a:rPr>
              <a:t>   3.</a:t>
            </a:r>
            <a:r>
              <a:rPr lang="zh-CN" altLang="en-US" sz="2800" b="1">
                <a:solidFill>
                  <a:srgbClr val="FF0000"/>
                </a:solidFill>
                <a:latin typeface="Arial" panose="020B0604020202020204" pitchFamily="34" charset="0"/>
                <a:sym typeface="+mn-ea"/>
              </a:rPr>
              <a:t>掌握</a:t>
            </a:r>
            <a:r>
              <a:rPr lang="zh-CN" altLang="en-US" sz="2800" b="1">
                <a:solidFill>
                  <a:srgbClr val="FF0000"/>
                </a:solidFill>
                <a:latin typeface="Arial" panose="020B0604020202020204" pitchFamily="34" charset="0"/>
                <a:sym typeface="+mn-ea"/>
              </a:rPr>
              <a:t>电流、电压、电位、电动势等物理量的概念。</a:t>
            </a:r>
            <a:endParaRPr lang="zh-CN" altLang="en-US" sz="2800" b="1">
              <a:solidFill>
                <a:srgbClr val="FF0000"/>
              </a:solidFill>
              <a:latin typeface="Arial" panose="020B0604020202020204" pitchFamily="34" charset="0"/>
            </a:endParaRPr>
          </a:p>
          <a:p>
            <a:r>
              <a:rPr lang="zh-CN" altLang="en-US" sz="2800" b="1">
                <a:solidFill>
                  <a:srgbClr val="FF0000"/>
                </a:solidFill>
                <a:latin typeface="Arial" panose="020B0604020202020204" pitchFamily="34" charset="0"/>
                <a:sym typeface="+mn-ea"/>
              </a:rPr>
              <a:t>   </a:t>
            </a:r>
            <a:r>
              <a:rPr lang="en-US" altLang="zh-CN" sz="2800" b="1">
                <a:solidFill>
                  <a:srgbClr val="FF0000"/>
                </a:solidFill>
                <a:latin typeface="Arial" panose="020B0604020202020204" pitchFamily="34" charset="0"/>
                <a:sym typeface="+mn-ea"/>
              </a:rPr>
              <a:t>4.</a:t>
            </a:r>
            <a:r>
              <a:rPr lang="zh-CN" altLang="en-US" sz="2800" b="1">
                <a:solidFill>
                  <a:srgbClr val="FF0000"/>
                </a:solidFill>
                <a:latin typeface="Arial" panose="020B0604020202020204" pitchFamily="34" charset="0"/>
                <a:sym typeface="+mn-ea"/>
              </a:rPr>
              <a:t>掌握电阻、电阻定律、欧姆定律的含义及应用。</a:t>
            </a:r>
            <a:endParaRPr lang="zh-CN" altLang="en-US" sz="2800" b="1">
              <a:solidFill>
                <a:srgbClr val="FF0000"/>
              </a:solidFill>
              <a:latin typeface="Arial" panose="020B0604020202020204" pitchFamily="34" charset="0"/>
            </a:endParaRPr>
          </a:p>
          <a:p>
            <a:r>
              <a:rPr lang="zh-CN" altLang="en-US" sz="2800" b="1">
                <a:solidFill>
                  <a:srgbClr val="FF0000"/>
                </a:solidFill>
                <a:latin typeface="Arial" panose="020B0604020202020204" pitchFamily="34" charset="0"/>
                <a:sym typeface="+mn-ea"/>
              </a:rPr>
              <a:t>    </a:t>
            </a:r>
            <a:endParaRPr lang="zh-CN" altLang="en-US" sz="2800" b="1">
              <a:solidFill>
                <a:srgbClr val="FF0000"/>
              </a:solidFill>
              <a:latin typeface="Arial" panose="020B060402020202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81285"/>
                                        </p:tgtEl>
                                        <p:attrNameLst>
                                          <p:attrName>style.visibility</p:attrName>
                                        </p:attrNameLst>
                                      </p:cBhvr>
                                      <p:to>
                                        <p:strVal val="visible"/>
                                      </p:to>
                                    </p:set>
                                    <p:anim calcmode="lin" valueType="num">
                                      <p:cBhvr>
                                        <p:cTn id="7" dur="1000" fill="hold"/>
                                        <p:tgtEl>
                                          <p:spTgt spid="481285"/>
                                        </p:tgtEl>
                                        <p:attrNameLst>
                                          <p:attrName>ppt_w</p:attrName>
                                        </p:attrNameLst>
                                      </p:cBhvr>
                                      <p:tavLst>
                                        <p:tav tm="0">
                                          <p:val>
                                            <p:strVal val="#ppt_w*0.70"/>
                                          </p:val>
                                        </p:tav>
                                        <p:tav tm="100000">
                                          <p:val>
                                            <p:strVal val="#ppt_w"/>
                                          </p:val>
                                        </p:tav>
                                      </p:tavLst>
                                    </p:anim>
                                    <p:anim calcmode="lin" valueType="num">
                                      <p:cBhvr>
                                        <p:cTn id="8" dur="1000" fill="hold"/>
                                        <p:tgtEl>
                                          <p:spTgt spid="481285"/>
                                        </p:tgtEl>
                                        <p:attrNameLst>
                                          <p:attrName>ppt_h</p:attrName>
                                        </p:attrNameLst>
                                      </p:cBhvr>
                                      <p:tavLst>
                                        <p:tav tm="0">
                                          <p:val>
                                            <p:strVal val="#ppt_h"/>
                                          </p:val>
                                        </p:tav>
                                        <p:tav tm="100000">
                                          <p:val>
                                            <p:strVal val="#ppt_h"/>
                                          </p:val>
                                        </p:tav>
                                      </p:tavLst>
                                    </p:anim>
                                    <p:animEffect transition="in" filter="fade">
                                      <p:cBhvr>
                                        <p:cTn id="9" dur="1000"/>
                                        <p:tgtEl>
                                          <p:spTgt spid="48128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81286"/>
                                        </p:tgtEl>
                                        <p:attrNameLst>
                                          <p:attrName>style.visibility</p:attrName>
                                        </p:attrNameLst>
                                      </p:cBhvr>
                                      <p:to>
                                        <p:strVal val="visible"/>
                                      </p:to>
                                    </p:set>
                                    <p:anim calcmode="lin" valueType="num">
                                      <p:cBhvr>
                                        <p:cTn id="13" dur="1000" fill="hold"/>
                                        <p:tgtEl>
                                          <p:spTgt spid="481286"/>
                                        </p:tgtEl>
                                        <p:attrNameLst>
                                          <p:attrName>ppt_w</p:attrName>
                                        </p:attrNameLst>
                                      </p:cBhvr>
                                      <p:tavLst>
                                        <p:tav tm="0">
                                          <p:val>
                                            <p:strVal val="#ppt_w*0.70"/>
                                          </p:val>
                                        </p:tav>
                                        <p:tav tm="100000">
                                          <p:val>
                                            <p:strVal val="#ppt_w"/>
                                          </p:val>
                                        </p:tav>
                                      </p:tavLst>
                                    </p:anim>
                                    <p:anim calcmode="lin" valueType="num">
                                      <p:cBhvr>
                                        <p:cTn id="14" dur="1000" fill="hold"/>
                                        <p:tgtEl>
                                          <p:spTgt spid="481286"/>
                                        </p:tgtEl>
                                        <p:attrNameLst>
                                          <p:attrName>ppt_h</p:attrName>
                                        </p:attrNameLst>
                                      </p:cBhvr>
                                      <p:tavLst>
                                        <p:tav tm="0">
                                          <p:val>
                                            <p:strVal val="#ppt_h"/>
                                          </p:val>
                                        </p:tav>
                                        <p:tav tm="100000">
                                          <p:val>
                                            <p:strVal val="#ppt_h"/>
                                          </p:val>
                                        </p:tav>
                                      </p:tavLst>
                                    </p:anim>
                                    <p:animEffect transition="in" filter="fade">
                                      <p:cBhvr>
                                        <p:cTn id="15" dur="1000"/>
                                        <p:tgtEl>
                                          <p:spTgt spid="48128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5" grpId="0" bldLvl="0" animBg="1"/>
      <p:bldP spid="2" grpId="0"/>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bwMode="auto">
          <a:xfrm>
            <a:off x="1259523" y="620395"/>
            <a:ext cx="5581650" cy="539750"/>
          </a:xfrm>
          <a:solidFill>
            <a:srgbClr val="FFFFCC">
              <a:alpha val="0"/>
            </a:srgbClr>
          </a:solidFill>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normAutofit fontScale="90000"/>
          </a:bodyPr>
          <a:lstStyle/>
          <a:p>
            <a:pPr>
              <a:lnSpc>
                <a:spcPct val="110000"/>
              </a:lnSpc>
            </a:pPr>
            <a:r>
              <a:rPr lang="en-US" altLang="zh-CN" sz="4000">
                <a:solidFill>
                  <a:srgbClr val="FF6315"/>
                </a:solidFill>
                <a:effectLst>
                  <a:outerShdw blurRad="38100" dist="38100" dir="2700000" algn="tl">
                    <a:srgbClr val="000000"/>
                  </a:outerShdw>
                </a:effectLst>
                <a:ea typeface="隶书" panose="02010509060101010101" pitchFamily="49" charset="-122"/>
              </a:rPr>
              <a:t>U</a:t>
            </a:r>
            <a:r>
              <a:rPr lang="zh-CN" altLang="en-US" sz="4000">
                <a:solidFill>
                  <a:srgbClr val="FF6315"/>
                </a:solidFill>
                <a:effectLst>
                  <a:outerShdw blurRad="38100" dist="38100" dir="2700000" algn="tl">
                    <a:srgbClr val="000000"/>
                  </a:outerShdw>
                </a:effectLst>
                <a:ea typeface="隶书" panose="02010509060101010101" pitchFamily="49" charset="-122"/>
              </a:rPr>
              <a:t>和</a:t>
            </a:r>
            <a:r>
              <a:rPr lang="en-US" altLang="zh-CN" sz="4000">
                <a:solidFill>
                  <a:srgbClr val="FF6315"/>
                </a:solidFill>
                <a:effectLst>
                  <a:outerShdw blurRad="38100" dist="38100" dir="2700000" algn="tl">
                    <a:srgbClr val="000000"/>
                  </a:outerShdw>
                </a:effectLst>
                <a:ea typeface="隶书" panose="02010509060101010101" pitchFamily="49" charset="-122"/>
              </a:rPr>
              <a:t>I</a:t>
            </a:r>
            <a:r>
              <a:rPr lang="zh-CN" altLang="en-US" sz="4000">
                <a:solidFill>
                  <a:srgbClr val="FF6315"/>
                </a:solidFill>
                <a:effectLst>
                  <a:outerShdw blurRad="38100" dist="38100" dir="2700000" algn="tl">
                    <a:srgbClr val="000000"/>
                  </a:outerShdw>
                </a:effectLst>
                <a:ea typeface="隶书" panose="02010509060101010101" pitchFamily="49" charset="-122"/>
              </a:rPr>
              <a:t>的方向</a:t>
            </a:r>
            <a:endParaRPr lang="en-US" altLang="zh-CN" sz="4000">
              <a:solidFill>
                <a:srgbClr val="FF6315"/>
              </a:solidFill>
              <a:effectLst>
                <a:outerShdw blurRad="38100" dist="38100" dir="2700000" algn="tl">
                  <a:srgbClr val="000000"/>
                </a:outerShdw>
              </a:effectLst>
              <a:ea typeface="隶书" panose="02010509060101010101" pitchFamily="49" charset="-122"/>
            </a:endParaRPr>
          </a:p>
        </p:txBody>
      </p:sp>
      <p:sp>
        <p:nvSpPr>
          <p:cNvPr id="488451" name="Rectangle 3"/>
          <p:cNvSpPr>
            <a:spLocks noChangeArrowheads="1"/>
          </p:cNvSpPr>
          <p:nvPr/>
        </p:nvSpPr>
        <p:spPr bwMode="auto">
          <a:xfrm>
            <a:off x="4356100" y="3429000"/>
            <a:ext cx="4771390" cy="468630"/>
          </a:xfrm>
          <a:prstGeom prst="rect">
            <a:avLst/>
          </a:prstGeom>
          <a:solidFill>
            <a:srgbClr val="FFFFCC">
              <a:alpha val="99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spcBef>
                <a:spcPct val="20000"/>
              </a:spcBef>
            </a:pPr>
            <a:r>
              <a:rPr kumimoji="1" lang="en-US" altLang="zh-CN" sz="2400" b="1" i="1">
                <a:solidFill>
                  <a:srgbClr val="800000"/>
                </a:solidFill>
                <a:latin typeface="Times New Roman" panose="02020603050405020304" pitchFamily="18" charset="0"/>
                <a:ea typeface="隶书" panose="02010509060101010101" pitchFamily="49" charset="-122"/>
              </a:rPr>
              <a:t>U</a:t>
            </a:r>
            <a:r>
              <a:rPr kumimoji="1" lang="zh-CN" altLang="en-US" sz="2400" b="1" i="1">
                <a:solidFill>
                  <a:srgbClr val="800000"/>
                </a:solidFill>
                <a:latin typeface="Times New Roman" panose="02020603050405020304" pitchFamily="18" charset="0"/>
                <a:ea typeface="隶书" panose="02010509060101010101" pitchFamily="49" charset="-122"/>
              </a:rPr>
              <a:t>、</a:t>
            </a:r>
            <a:r>
              <a:rPr kumimoji="1" lang="en-US" altLang="zh-CN" sz="2400" b="1" i="1">
                <a:solidFill>
                  <a:srgbClr val="800000"/>
                </a:solidFill>
                <a:latin typeface="Times New Roman" panose="02020603050405020304" pitchFamily="18" charset="0"/>
                <a:ea typeface="隶书" panose="02010509060101010101" pitchFamily="49" charset="-122"/>
              </a:rPr>
              <a:t>I</a:t>
            </a:r>
            <a:r>
              <a:rPr kumimoji="1" lang="zh-CN" altLang="en-US" sz="2400" b="1" i="1">
                <a:solidFill>
                  <a:srgbClr val="800000"/>
                </a:solidFill>
                <a:latin typeface="Times New Roman" panose="02020603050405020304" pitchFamily="18" charset="0"/>
                <a:ea typeface="隶书" panose="02010509060101010101" pitchFamily="49" charset="-122"/>
              </a:rPr>
              <a:t>方向为</a:t>
            </a:r>
            <a:r>
              <a:rPr kumimoji="1" lang="zh-CN" altLang="en-US" sz="2400" b="1">
                <a:solidFill>
                  <a:srgbClr val="FF3300"/>
                </a:solidFill>
                <a:effectLst>
                  <a:outerShdw blurRad="38100" dist="38100" dir="2700000" algn="tl">
                    <a:srgbClr val="000000"/>
                  </a:outerShdw>
                </a:effectLst>
                <a:latin typeface="隶书" panose="02010509060101010101" pitchFamily="49" charset="-122"/>
                <a:ea typeface="隶书" panose="02010509060101010101" pitchFamily="49" charset="-122"/>
              </a:rPr>
              <a:t>非关联</a:t>
            </a:r>
            <a:r>
              <a:rPr kumimoji="1" lang="zh-CN" altLang="en-US" sz="2400" b="1">
                <a:solidFill>
                  <a:srgbClr val="800000"/>
                </a:solidFill>
                <a:latin typeface="隶书" panose="02010509060101010101" pitchFamily="49" charset="-122"/>
                <a:ea typeface="隶书" panose="02010509060101010101" pitchFamily="49" charset="-122"/>
              </a:rPr>
              <a:t>方向</a:t>
            </a:r>
            <a:endParaRPr kumimoji="1" lang="zh-CN" altLang="en-US" sz="2400" b="1" i="1">
              <a:solidFill>
                <a:srgbClr val="800000"/>
              </a:solidFill>
              <a:latin typeface="隶书" panose="02010509060101010101" pitchFamily="49" charset="-122"/>
              <a:ea typeface="隶书" panose="02010509060101010101" pitchFamily="49" charset="-122"/>
            </a:endParaRPr>
          </a:p>
        </p:txBody>
      </p:sp>
      <p:grpSp>
        <p:nvGrpSpPr>
          <p:cNvPr id="488452" name="Group 4"/>
          <p:cNvGrpSpPr/>
          <p:nvPr/>
        </p:nvGrpSpPr>
        <p:grpSpPr bwMode="auto">
          <a:xfrm>
            <a:off x="1198563" y="873125"/>
            <a:ext cx="2116138" cy="2438400"/>
            <a:chOff x="948" y="1027"/>
            <a:chExt cx="1333" cy="1536"/>
          </a:xfrm>
        </p:grpSpPr>
        <p:sp>
          <p:nvSpPr>
            <p:cNvPr id="488453" name="Oval 5"/>
            <p:cNvSpPr>
              <a:spLocks noChangeArrowheads="1"/>
            </p:cNvSpPr>
            <p:nvPr/>
          </p:nvSpPr>
          <p:spPr bwMode="auto">
            <a:xfrm>
              <a:off x="948" y="1315"/>
              <a:ext cx="96" cy="96"/>
            </a:xfrm>
            <a:prstGeom prst="ellipse">
              <a:avLst/>
            </a:prstGeom>
            <a:solidFill>
              <a:schemeClr val="bg1"/>
            </a:solidFill>
            <a:ln w="38100">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54" name="Oval 6"/>
            <p:cNvSpPr>
              <a:spLocks noChangeArrowheads="1"/>
            </p:cNvSpPr>
            <p:nvPr/>
          </p:nvSpPr>
          <p:spPr bwMode="auto">
            <a:xfrm>
              <a:off x="948" y="2467"/>
              <a:ext cx="96" cy="96"/>
            </a:xfrm>
            <a:prstGeom prst="ellipse">
              <a:avLst/>
            </a:prstGeom>
            <a:solidFill>
              <a:schemeClr val="bg1"/>
            </a:solidFill>
            <a:ln w="38100">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55" name="Line 7"/>
            <p:cNvSpPr>
              <a:spLocks noChangeShapeType="1"/>
            </p:cNvSpPr>
            <p:nvPr/>
          </p:nvSpPr>
          <p:spPr bwMode="auto">
            <a:xfrm>
              <a:off x="1044" y="1363"/>
              <a:ext cx="672" cy="0"/>
            </a:xfrm>
            <a:prstGeom prst="line">
              <a:avLst/>
            </a:prstGeom>
            <a:noFill/>
            <a:ln w="381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56" name="Line 8"/>
            <p:cNvSpPr>
              <a:spLocks noChangeShapeType="1"/>
            </p:cNvSpPr>
            <p:nvPr/>
          </p:nvSpPr>
          <p:spPr bwMode="auto">
            <a:xfrm>
              <a:off x="1044" y="2515"/>
              <a:ext cx="672" cy="0"/>
            </a:xfrm>
            <a:prstGeom prst="line">
              <a:avLst/>
            </a:prstGeom>
            <a:noFill/>
            <a:ln w="381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57" name="Line 9"/>
            <p:cNvSpPr>
              <a:spLocks noChangeShapeType="1"/>
            </p:cNvSpPr>
            <p:nvPr/>
          </p:nvSpPr>
          <p:spPr bwMode="auto">
            <a:xfrm>
              <a:off x="1716" y="1363"/>
              <a:ext cx="0" cy="1152"/>
            </a:xfrm>
            <a:prstGeom prst="line">
              <a:avLst/>
            </a:prstGeom>
            <a:noFill/>
            <a:ln w="381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58" name="Rectangle 10"/>
            <p:cNvSpPr>
              <a:spLocks noChangeArrowheads="1"/>
            </p:cNvSpPr>
            <p:nvPr/>
          </p:nvSpPr>
          <p:spPr bwMode="auto">
            <a:xfrm>
              <a:off x="1524" y="1699"/>
              <a:ext cx="384" cy="480"/>
            </a:xfrm>
            <a:prstGeom prst="rect">
              <a:avLst/>
            </a:prstGeom>
            <a:solidFill>
              <a:schemeClr val="bg1"/>
            </a:solidFill>
            <a:ln w="38100">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59" name="Text Box 11"/>
            <p:cNvSpPr txBox="1">
              <a:spLocks noChangeArrowheads="1"/>
            </p:cNvSpPr>
            <p:nvPr/>
          </p:nvSpPr>
          <p:spPr bwMode="auto">
            <a:xfrm>
              <a:off x="1608" y="1661"/>
              <a:ext cx="20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C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kumimoji="1" lang="zh-CN" altLang="en-US" sz="2400" b="1">
                  <a:solidFill>
                    <a:srgbClr val="006600"/>
                  </a:solidFill>
                  <a:latin typeface="Times New Roman" panose="02020603050405020304" pitchFamily="18" charset="0"/>
                  <a:ea typeface="隶书" panose="02010509060101010101" pitchFamily="49" charset="-122"/>
                </a:rPr>
                <a:t>元件</a:t>
              </a:r>
              <a:endParaRPr kumimoji="1" lang="zh-CN" altLang="en-US" sz="2400" b="1">
                <a:solidFill>
                  <a:srgbClr val="006600"/>
                </a:solidFill>
                <a:latin typeface="Times New Roman" panose="02020603050405020304" pitchFamily="18" charset="0"/>
                <a:ea typeface="隶书" panose="02010509060101010101" pitchFamily="49" charset="-122"/>
              </a:endParaRPr>
            </a:p>
          </p:txBody>
        </p:sp>
        <p:sp>
          <p:nvSpPr>
            <p:cNvPr id="488460" name="Line 12"/>
            <p:cNvSpPr>
              <a:spLocks noChangeShapeType="1"/>
            </p:cNvSpPr>
            <p:nvPr/>
          </p:nvSpPr>
          <p:spPr bwMode="auto">
            <a:xfrm>
              <a:off x="1272" y="1296"/>
              <a:ext cx="336" cy="0"/>
            </a:xfrm>
            <a:prstGeom prst="line">
              <a:avLst/>
            </a:prstGeom>
            <a:noFill/>
            <a:ln w="571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61" name="Text Box 13"/>
            <p:cNvSpPr txBox="1">
              <a:spLocks noChangeArrowheads="1"/>
            </p:cNvSpPr>
            <p:nvPr/>
          </p:nvSpPr>
          <p:spPr bwMode="auto">
            <a:xfrm>
              <a:off x="1176" y="1027"/>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C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en-US" altLang="zh-CN" sz="2400" b="1" i="1">
                  <a:solidFill>
                    <a:srgbClr val="7A4810"/>
                  </a:solidFill>
                  <a:latin typeface="Times New Roman" panose="02020603050405020304" pitchFamily="18" charset="0"/>
                  <a:ea typeface="隶书" panose="02010509060101010101" pitchFamily="49" charset="-122"/>
                </a:rPr>
                <a:t>I</a:t>
              </a:r>
              <a:endParaRPr kumimoji="1" lang="en-US" altLang="zh-CN" sz="2400" b="1" i="1">
                <a:solidFill>
                  <a:srgbClr val="7A4810"/>
                </a:solidFill>
                <a:latin typeface="Times New Roman" panose="02020603050405020304" pitchFamily="18" charset="0"/>
                <a:ea typeface="隶书" panose="02010509060101010101" pitchFamily="49" charset="-122"/>
              </a:endParaRPr>
            </a:p>
          </p:txBody>
        </p:sp>
        <p:sp>
          <p:nvSpPr>
            <p:cNvPr id="488462" name="Text Box 14"/>
            <p:cNvSpPr txBox="1">
              <a:spLocks noChangeArrowheads="1"/>
            </p:cNvSpPr>
            <p:nvPr/>
          </p:nvSpPr>
          <p:spPr bwMode="auto">
            <a:xfrm>
              <a:off x="1849" y="1514"/>
              <a:ext cx="43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C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en-US" altLang="zh-CN" sz="2400" b="1">
                  <a:solidFill>
                    <a:srgbClr val="FF0000"/>
                  </a:solidFill>
                  <a:latin typeface="Times New Roman" panose="02020603050405020304" pitchFamily="18" charset="0"/>
                  <a:ea typeface="隶书" panose="02010509060101010101" pitchFamily="49" charset="-122"/>
                </a:rPr>
                <a:t>+</a:t>
              </a:r>
              <a:endParaRPr kumimoji="1" lang="en-US" altLang="zh-CN" sz="2400" b="1">
                <a:solidFill>
                  <a:srgbClr val="FF0000"/>
                </a:solidFill>
                <a:latin typeface="Times New Roman" panose="02020603050405020304" pitchFamily="18" charset="0"/>
                <a:ea typeface="隶书" panose="02010509060101010101" pitchFamily="49" charset="-122"/>
              </a:endParaRPr>
            </a:p>
            <a:p>
              <a:pPr algn="ctr" eaLnBrk="0" hangingPunct="0">
                <a:spcBef>
                  <a:spcPct val="50000"/>
                </a:spcBef>
              </a:pPr>
              <a:r>
                <a:rPr kumimoji="1" lang="en-US" altLang="zh-CN" sz="2400" b="1" i="1">
                  <a:solidFill>
                    <a:srgbClr val="7A4810"/>
                  </a:solidFill>
                  <a:latin typeface="Times New Roman" panose="02020603050405020304" pitchFamily="18" charset="0"/>
                  <a:ea typeface="隶书" panose="02010509060101010101" pitchFamily="49" charset="-122"/>
                </a:rPr>
                <a:t>U</a:t>
              </a:r>
              <a:endParaRPr kumimoji="1" lang="en-US" altLang="zh-CN" sz="2400" b="1" i="1">
                <a:solidFill>
                  <a:srgbClr val="7A4810"/>
                </a:solidFill>
                <a:latin typeface="Times New Roman" panose="02020603050405020304" pitchFamily="18" charset="0"/>
                <a:ea typeface="隶书" panose="02010509060101010101" pitchFamily="49" charset="-122"/>
              </a:endParaRPr>
            </a:p>
            <a:p>
              <a:pPr algn="ctr" eaLnBrk="0" hangingPunct="0">
                <a:spcBef>
                  <a:spcPct val="50000"/>
                </a:spcBef>
              </a:pPr>
              <a:r>
                <a:rPr kumimoji="1" lang="en-US" altLang="zh-CN" sz="2400" b="1">
                  <a:solidFill>
                    <a:srgbClr val="FF0000"/>
                  </a:solidFill>
                  <a:latin typeface="Times New Roman" panose="02020603050405020304" pitchFamily="18" charset="0"/>
                  <a:cs typeface="Times New Roman" panose="02020603050405020304" pitchFamily="18" charset="0"/>
                </a:rPr>
                <a:t>–</a:t>
              </a:r>
              <a:endParaRPr kumimoji="1" lang="en-US" altLang="zh-CN" sz="2400" b="1">
                <a:solidFill>
                  <a:srgbClr val="FF0000"/>
                </a:solidFill>
                <a:latin typeface="Times New Roman" panose="02020603050405020304" pitchFamily="18" charset="0"/>
                <a:ea typeface="隶书" panose="02010509060101010101" pitchFamily="49" charset="-122"/>
              </a:endParaRPr>
            </a:p>
          </p:txBody>
        </p:sp>
      </p:grpSp>
      <p:grpSp>
        <p:nvGrpSpPr>
          <p:cNvPr id="488463" name="Group 15"/>
          <p:cNvGrpSpPr/>
          <p:nvPr/>
        </p:nvGrpSpPr>
        <p:grpSpPr bwMode="auto">
          <a:xfrm>
            <a:off x="4941888" y="836613"/>
            <a:ext cx="2043113" cy="2438400"/>
            <a:chOff x="948" y="1027"/>
            <a:chExt cx="1287" cy="1536"/>
          </a:xfrm>
        </p:grpSpPr>
        <p:sp>
          <p:nvSpPr>
            <p:cNvPr id="488464" name="Oval 16"/>
            <p:cNvSpPr>
              <a:spLocks noChangeArrowheads="1"/>
            </p:cNvSpPr>
            <p:nvPr/>
          </p:nvSpPr>
          <p:spPr bwMode="auto">
            <a:xfrm>
              <a:off x="948" y="1315"/>
              <a:ext cx="96" cy="96"/>
            </a:xfrm>
            <a:prstGeom prst="ellipse">
              <a:avLst/>
            </a:prstGeom>
            <a:solidFill>
              <a:schemeClr val="bg1"/>
            </a:solidFill>
            <a:ln w="38100">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65" name="Oval 17"/>
            <p:cNvSpPr>
              <a:spLocks noChangeArrowheads="1"/>
            </p:cNvSpPr>
            <p:nvPr/>
          </p:nvSpPr>
          <p:spPr bwMode="auto">
            <a:xfrm>
              <a:off x="948" y="2467"/>
              <a:ext cx="96" cy="96"/>
            </a:xfrm>
            <a:prstGeom prst="ellipse">
              <a:avLst/>
            </a:prstGeom>
            <a:solidFill>
              <a:schemeClr val="bg1"/>
            </a:solidFill>
            <a:ln w="38100">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66" name="Line 18"/>
            <p:cNvSpPr>
              <a:spLocks noChangeShapeType="1"/>
            </p:cNvSpPr>
            <p:nvPr/>
          </p:nvSpPr>
          <p:spPr bwMode="auto">
            <a:xfrm>
              <a:off x="1044" y="1363"/>
              <a:ext cx="672" cy="0"/>
            </a:xfrm>
            <a:prstGeom prst="line">
              <a:avLst/>
            </a:prstGeom>
            <a:noFill/>
            <a:ln w="381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67" name="Line 19"/>
            <p:cNvSpPr>
              <a:spLocks noChangeShapeType="1"/>
            </p:cNvSpPr>
            <p:nvPr/>
          </p:nvSpPr>
          <p:spPr bwMode="auto">
            <a:xfrm>
              <a:off x="1044" y="2515"/>
              <a:ext cx="672" cy="0"/>
            </a:xfrm>
            <a:prstGeom prst="line">
              <a:avLst/>
            </a:prstGeom>
            <a:noFill/>
            <a:ln w="381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68" name="Line 20"/>
            <p:cNvSpPr>
              <a:spLocks noChangeShapeType="1"/>
            </p:cNvSpPr>
            <p:nvPr/>
          </p:nvSpPr>
          <p:spPr bwMode="auto">
            <a:xfrm>
              <a:off x="1716" y="1363"/>
              <a:ext cx="0" cy="1152"/>
            </a:xfrm>
            <a:prstGeom prst="line">
              <a:avLst/>
            </a:prstGeom>
            <a:noFill/>
            <a:ln w="381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69" name="Rectangle 21"/>
            <p:cNvSpPr>
              <a:spLocks noChangeArrowheads="1"/>
            </p:cNvSpPr>
            <p:nvPr/>
          </p:nvSpPr>
          <p:spPr bwMode="auto">
            <a:xfrm>
              <a:off x="1524" y="1699"/>
              <a:ext cx="384" cy="480"/>
            </a:xfrm>
            <a:prstGeom prst="rect">
              <a:avLst/>
            </a:prstGeom>
            <a:solidFill>
              <a:schemeClr val="bg1"/>
            </a:solidFill>
            <a:ln w="38100">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70" name="Text Box 22"/>
            <p:cNvSpPr txBox="1">
              <a:spLocks noChangeArrowheads="1"/>
            </p:cNvSpPr>
            <p:nvPr/>
          </p:nvSpPr>
          <p:spPr bwMode="auto">
            <a:xfrm>
              <a:off x="1500" y="1661"/>
              <a:ext cx="43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C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zh-CN" altLang="en-US" sz="2400" b="1">
                  <a:solidFill>
                    <a:srgbClr val="006600"/>
                  </a:solidFill>
                  <a:latin typeface="Times New Roman" panose="02020603050405020304" pitchFamily="18" charset="0"/>
                  <a:ea typeface="隶书" panose="02010509060101010101" pitchFamily="49" charset="-122"/>
                </a:rPr>
                <a:t>元件</a:t>
              </a:r>
              <a:endParaRPr kumimoji="1" lang="zh-CN" altLang="en-US" sz="2400" b="1">
                <a:solidFill>
                  <a:srgbClr val="006600"/>
                </a:solidFill>
                <a:latin typeface="Times New Roman" panose="02020603050405020304" pitchFamily="18" charset="0"/>
                <a:ea typeface="隶书" panose="02010509060101010101" pitchFamily="49" charset="-122"/>
              </a:endParaRPr>
            </a:p>
          </p:txBody>
        </p:sp>
        <p:sp>
          <p:nvSpPr>
            <p:cNvPr id="488471" name="Line 23"/>
            <p:cNvSpPr>
              <a:spLocks noChangeShapeType="1"/>
            </p:cNvSpPr>
            <p:nvPr/>
          </p:nvSpPr>
          <p:spPr bwMode="auto">
            <a:xfrm>
              <a:off x="1272" y="1296"/>
              <a:ext cx="336" cy="0"/>
            </a:xfrm>
            <a:prstGeom prst="line">
              <a:avLst/>
            </a:prstGeom>
            <a:noFill/>
            <a:ln w="571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472" name="Text Box 24"/>
            <p:cNvSpPr txBox="1">
              <a:spLocks noChangeArrowheads="1"/>
            </p:cNvSpPr>
            <p:nvPr/>
          </p:nvSpPr>
          <p:spPr bwMode="auto">
            <a:xfrm>
              <a:off x="1176" y="1027"/>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C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en-US" altLang="zh-CN" sz="2400" b="1" i="1">
                  <a:solidFill>
                    <a:srgbClr val="7A4810"/>
                  </a:solidFill>
                  <a:latin typeface="Times New Roman" panose="02020603050405020304" pitchFamily="18" charset="0"/>
                  <a:ea typeface="隶书" panose="02010509060101010101" pitchFamily="49" charset="-122"/>
                </a:rPr>
                <a:t>I</a:t>
              </a:r>
              <a:endParaRPr kumimoji="1" lang="en-US" altLang="zh-CN" sz="2400" b="1" i="1">
                <a:solidFill>
                  <a:srgbClr val="7A4810"/>
                </a:solidFill>
                <a:latin typeface="Times New Roman" panose="02020603050405020304" pitchFamily="18" charset="0"/>
                <a:ea typeface="隶书" panose="02010509060101010101" pitchFamily="49" charset="-122"/>
              </a:endParaRPr>
            </a:p>
          </p:txBody>
        </p:sp>
        <p:sp>
          <p:nvSpPr>
            <p:cNvPr id="488473" name="Text Box 25"/>
            <p:cNvSpPr txBox="1">
              <a:spLocks noChangeArrowheads="1"/>
            </p:cNvSpPr>
            <p:nvPr/>
          </p:nvSpPr>
          <p:spPr bwMode="auto">
            <a:xfrm>
              <a:off x="1803" y="1456"/>
              <a:ext cx="43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C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en-US" altLang="zh-CN" sz="2400" b="1">
                  <a:solidFill>
                    <a:srgbClr val="FF0000"/>
                  </a:solidFill>
                  <a:latin typeface="Times New Roman" panose="02020603050405020304" pitchFamily="18" charset="0"/>
                  <a:cs typeface="Times New Roman" panose="02020603050405020304" pitchFamily="18" charset="0"/>
                </a:rPr>
                <a:t>–</a:t>
              </a:r>
              <a:endParaRPr kumimoji="1" lang="en-US" altLang="zh-CN" sz="2400" b="1">
                <a:solidFill>
                  <a:srgbClr val="FF0000"/>
                </a:solidFill>
                <a:latin typeface="Times New Roman" panose="02020603050405020304" pitchFamily="18" charset="0"/>
                <a:ea typeface="隶书" panose="02010509060101010101" pitchFamily="49" charset="-122"/>
              </a:endParaRPr>
            </a:p>
            <a:p>
              <a:pPr algn="ctr" eaLnBrk="0" hangingPunct="0">
                <a:spcBef>
                  <a:spcPct val="50000"/>
                </a:spcBef>
              </a:pPr>
              <a:r>
                <a:rPr kumimoji="1" lang="en-US" altLang="zh-CN" sz="2400" b="1" i="1">
                  <a:solidFill>
                    <a:srgbClr val="7A4810"/>
                  </a:solidFill>
                  <a:latin typeface="Times New Roman" panose="02020603050405020304" pitchFamily="18" charset="0"/>
                  <a:ea typeface="隶书" panose="02010509060101010101" pitchFamily="49" charset="-122"/>
                </a:rPr>
                <a:t>U</a:t>
              </a:r>
              <a:endParaRPr kumimoji="1" lang="en-US" altLang="zh-CN" sz="2400" b="1" i="1">
                <a:solidFill>
                  <a:srgbClr val="7A4810"/>
                </a:solidFill>
                <a:latin typeface="Times New Roman" panose="02020603050405020304" pitchFamily="18" charset="0"/>
                <a:ea typeface="隶书" panose="02010509060101010101" pitchFamily="49" charset="-122"/>
              </a:endParaRPr>
            </a:p>
            <a:p>
              <a:pPr algn="ctr" eaLnBrk="0" hangingPunct="0">
                <a:spcBef>
                  <a:spcPct val="50000"/>
                </a:spcBef>
              </a:pPr>
              <a:r>
                <a:rPr kumimoji="1" lang="en-US" altLang="zh-CN" sz="2400" b="1">
                  <a:solidFill>
                    <a:srgbClr val="FF0000"/>
                  </a:solidFill>
                  <a:latin typeface="Times New Roman" panose="02020603050405020304" pitchFamily="18" charset="0"/>
                </a:rPr>
                <a:t>+</a:t>
              </a:r>
              <a:endParaRPr kumimoji="1" lang="en-US" altLang="zh-CN" sz="2400" b="1">
                <a:solidFill>
                  <a:srgbClr val="FF0000"/>
                </a:solidFill>
                <a:latin typeface="Times New Roman" panose="02020603050405020304" pitchFamily="18" charset="0"/>
              </a:endParaRPr>
            </a:p>
          </p:txBody>
        </p:sp>
      </p:grpSp>
      <p:sp>
        <p:nvSpPr>
          <p:cNvPr id="488474" name="Text Box 26"/>
          <p:cNvSpPr txBox="1">
            <a:spLocks noChangeArrowheads="1"/>
          </p:cNvSpPr>
          <p:nvPr/>
        </p:nvSpPr>
        <p:spPr bwMode="auto">
          <a:xfrm>
            <a:off x="827405" y="4954270"/>
            <a:ext cx="8229600" cy="1249680"/>
          </a:xfrm>
          <a:prstGeom prst="rect">
            <a:avLst/>
          </a:prstGeom>
          <a:solidFill>
            <a:srgbClr val="FFFFCC">
              <a:alpha val="0"/>
            </a:srgbClr>
          </a:solidFill>
          <a:ln>
            <a:noFill/>
          </a:ln>
          <a:effectLst/>
          <a:extLst>
            <a:ext uri="{91240B29-F687-4F45-9708-019B960494DF}">
              <a14:hiddenLine xmlns:a14="http://schemas.microsoft.com/office/drawing/2010/main" w="38100">
                <a:solidFill>
                  <a:srgbClr val="0000C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0" hangingPunct="0">
              <a:lnSpc>
                <a:spcPct val="90000"/>
              </a:lnSpc>
              <a:spcBef>
                <a:spcPct val="50000"/>
              </a:spcBef>
            </a:pPr>
            <a:r>
              <a:rPr kumimoji="1" lang="en-US" altLang="zh-CN" sz="2800">
                <a:solidFill>
                  <a:srgbClr val="006600"/>
                </a:solidFill>
                <a:latin typeface="Times New Roman" panose="02020603050405020304" pitchFamily="18" charset="0"/>
                <a:ea typeface="隶书" panose="02010509060101010101" pitchFamily="49" charset="-122"/>
              </a:rPr>
              <a:t>        </a:t>
            </a:r>
            <a:r>
              <a:rPr kumimoji="1" lang="zh-CN" altLang="en-US" sz="2000">
                <a:solidFill>
                  <a:srgbClr val="003300"/>
                </a:solidFill>
                <a:latin typeface="Times New Roman" panose="02020603050405020304" pitchFamily="18" charset="0"/>
                <a:ea typeface="隶书" panose="02010509060101010101" pitchFamily="49" charset="-122"/>
              </a:rPr>
              <a:t>为了便于分析电路，应预先在电路图上标示出电压、电流的方向，电路图上的电压、电流方向称为</a:t>
            </a:r>
            <a:r>
              <a:rPr kumimoji="1" lang="zh-CN" altLang="en-US" sz="2000">
                <a:solidFill>
                  <a:srgbClr val="FF3300"/>
                </a:solidFill>
                <a:effectLst>
                  <a:outerShdw blurRad="38100" dist="38100" dir="2700000" algn="tl">
                    <a:srgbClr val="000000"/>
                  </a:outerShdw>
                </a:effectLst>
                <a:latin typeface="Times New Roman" panose="02020603050405020304" pitchFamily="18" charset="0"/>
                <a:ea typeface="隶书" panose="02010509060101010101" pitchFamily="49" charset="-122"/>
              </a:rPr>
              <a:t>参考方向</a:t>
            </a:r>
            <a:r>
              <a:rPr kumimoji="1" lang="zh-CN" altLang="en-US" sz="2000">
                <a:solidFill>
                  <a:srgbClr val="003300"/>
                </a:solidFill>
                <a:latin typeface="Times New Roman" panose="02020603050405020304" pitchFamily="18" charset="0"/>
                <a:ea typeface="隶书" panose="02010509060101010101" pitchFamily="49" charset="-122"/>
              </a:rPr>
              <a:t>，原则上可以任意假定。</a:t>
            </a:r>
            <a:r>
              <a:rPr kumimoji="1" lang="zh-CN" altLang="en-US" sz="36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隶书" panose="02010509060101010101" pitchFamily="49" charset="-122"/>
              </a:rPr>
              <a:t>但在数值上有所体现。</a:t>
            </a:r>
            <a:endParaRPr kumimoji="1" lang="zh-CN" altLang="en-US" sz="36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隶书" panose="02010509060101010101" pitchFamily="49" charset="-122"/>
            </a:endParaRPr>
          </a:p>
          <a:p>
            <a:pPr eaLnBrk="0" hangingPunct="0">
              <a:lnSpc>
                <a:spcPct val="90000"/>
              </a:lnSpc>
              <a:spcBef>
                <a:spcPct val="50000"/>
              </a:spcBef>
            </a:pPr>
            <a:r>
              <a:rPr kumimoji="1" lang="zh-CN" altLang="en-US" sz="2800">
                <a:solidFill>
                  <a:srgbClr val="003300"/>
                </a:solidFill>
                <a:latin typeface="Times New Roman" panose="02020603050405020304" pitchFamily="18" charset="0"/>
                <a:ea typeface="隶书" panose="02010509060101010101" pitchFamily="49" charset="-122"/>
              </a:rPr>
              <a:t> </a:t>
            </a:r>
            <a:endParaRPr kumimoji="1" lang="zh-CN" altLang="en-US" sz="2800">
              <a:solidFill>
                <a:srgbClr val="003300"/>
              </a:solidFill>
              <a:latin typeface="Times New Roman" panose="02020603050405020304" pitchFamily="18" charset="0"/>
              <a:ea typeface="隶书" panose="02010509060101010101" pitchFamily="49" charset="-122"/>
            </a:endParaRPr>
          </a:p>
        </p:txBody>
      </p:sp>
      <p:pic>
        <p:nvPicPr>
          <p:cNvPr id="488475" name="Picture 27"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72113" y="6200775"/>
            <a:ext cx="504825" cy="350838"/>
          </a:xfrm>
          <a:prstGeom prst="rect">
            <a:avLst/>
          </a:prstGeom>
          <a:noFill/>
          <a:extLst>
            <a:ext uri="{909E8E84-426E-40DD-AFC4-6F175D3DCCD1}">
              <a14:hiddenFill xmlns:a14="http://schemas.microsoft.com/office/drawing/2010/main">
                <a:solidFill>
                  <a:srgbClr val="FFFFFF"/>
                </a:solidFill>
              </a14:hiddenFill>
            </a:ext>
          </a:extLst>
        </p:spPr>
      </p:pic>
      <p:pic>
        <p:nvPicPr>
          <p:cNvPr id="488476" name="Picture 28"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713" y="620077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88477" name="Picture 29"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6200775"/>
            <a:ext cx="503237" cy="350838"/>
          </a:xfrm>
          <a:prstGeom prst="rect">
            <a:avLst/>
          </a:prstGeom>
          <a:noFill/>
          <a:extLst>
            <a:ext uri="{909E8E84-426E-40DD-AFC4-6F175D3DCCD1}">
              <a14:hiddenFill xmlns:a14="http://schemas.microsoft.com/office/drawing/2010/main">
                <a:solidFill>
                  <a:srgbClr val="FFFFFF"/>
                </a:solidFill>
              </a14:hiddenFill>
            </a:ext>
          </a:extLst>
        </p:spPr>
      </p:pic>
      <p:sp>
        <p:nvSpPr>
          <p:cNvPr id="488478" name="Rectangle 30"/>
          <p:cNvSpPr>
            <a:spLocks noChangeArrowheads="1"/>
          </p:cNvSpPr>
          <p:nvPr/>
        </p:nvSpPr>
        <p:spPr bwMode="auto">
          <a:xfrm>
            <a:off x="313055" y="3500120"/>
            <a:ext cx="4197350" cy="501015"/>
          </a:xfrm>
          <a:prstGeom prst="rect">
            <a:avLst/>
          </a:prstGeom>
          <a:solidFill>
            <a:srgbClr val="FFFFCC">
              <a:alpha val="99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lnSpc>
                <a:spcPct val="90000"/>
              </a:lnSpc>
              <a:spcBef>
                <a:spcPct val="20000"/>
              </a:spcBef>
            </a:pPr>
            <a:r>
              <a:rPr kumimoji="1" lang="en-US" altLang="zh-CN" sz="2400" b="1" i="1">
                <a:solidFill>
                  <a:srgbClr val="800000"/>
                </a:solidFill>
                <a:latin typeface="Times New Roman" panose="02020603050405020304" pitchFamily="18" charset="0"/>
                <a:ea typeface="隶书" panose="02010509060101010101" pitchFamily="49" charset="-122"/>
              </a:rPr>
              <a:t>  U</a:t>
            </a:r>
            <a:r>
              <a:rPr kumimoji="1" lang="zh-CN" altLang="en-US" sz="2400" b="1" i="1">
                <a:solidFill>
                  <a:srgbClr val="800000"/>
                </a:solidFill>
                <a:latin typeface="Times New Roman" panose="02020603050405020304" pitchFamily="18" charset="0"/>
                <a:ea typeface="隶书" panose="02010509060101010101" pitchFamily="49" charset="-122"/>
              </a:rPr>
              <a:t>、</a:t>
            </a:r>
            <a:r>
              <a:rPr kumimoji="1" lang="en-US" altLang="zh-CN" sz="2400" b="1" i="1">
                <a:solidFill>
                  <a:srgbClr val="800000"/>
                </a:solidFill>
                <a:latin typeface="Times New Roman" panose="02020603050405020304" pitchFamily="18" charset="0"/>
                <a:ea typeface="隶书" panose="02010509060101010101" pitchFamily="49" charset="-122"/>
              </a:rPr>
              <a:t>I</a:t>
            </a:r>
            <a:r>
              <a:rPr kumimoji="1" lang="zh-CN" altLang="en-US" sz="2400" b="1" i="1">
                <a:solidFill>
                  <a:srgbClr val="800000"/>
                </a:solidFill>
                <a:latin typeface="Times New Roman" panose="02020603050405020304" pitchFamily="18" charset="0"/>
                <a:ea typeface="隶书" panose="02010509060101010101" pitchFamily="49" charset="-122"/>
              </a:rPr>
              <a:t>方向为</a:t>
            </a:r>
            <a:r>
              <a:rPr kumimoji="1" lang="zh-CN" altLang="en-US" sz="2400" b="1">
                <a:solidFill>
                  <a:srgbClr val="FF3300"/>
                </a:solidFill>
                <a:effectLst>
                  <a:outerShdw blurRad="38100" dist="38100" dir="2700000" algn="tl">
                    <a:srgbClr val="000000"/>
                  </a:outerShdw>
                </a:effectLst>
                <a:latin typeface="隶书" panose="02010509060101010101" pitchFamily="49" charset="-122"/>
                <a:ea typeface="隶书" panose="02010509060101010101" pitchFamily="49" charset="-122"/>
              </a:rPr>
              <a:t>关联</a:t>
            </a:r>
            <a:r>
              <a:rPr kumimoji="1" lang="zh-CN" altLang="en-US" sz="2400" b="1">
                <a:solidFill>
                  <a:srgbClr val="800000"/>
                </a:solidFill>
                <a:latin typeface="隶书" panose="02010509060101010101" pitchFamily="49" charset="-122"/>
                <a:ea typeface="隶书" panose="02010509060101010101" pitchFamily="49" charset="-122"/>
              </a:rPr>
              <a:t>方向</a:t>
            </a:r>
            <a:endParaRPr kumimoji="1" lang="zh-CN" altLang="en-US" sz="2400" b="1" i="1">
              <a:solidFill>
                <a:srgbClr val="800000"/>
              </a:solidFill>
              <a:latin typeface="隶书" panose="02010509060101010101" pitchFamily="49" charset="-122"/>
              <a:ea typeface="隶书" panose="02010509060101010101" pitchFamily="49" charset="-122"/>
            </a:endParaRPr>
          </a:p>
        </p:txBody>
      </p:sp>
      <p:graphicFrame>
        <p:nvGraphicFramePr>
          <p:cNvPr id="6146" name="Object 4"/>
          <p:cNvGraphicFramePr/>
          <p:nvPr/>
        </p:nvGraphicFramePr>
        <p:xfrm>
          <a:off x="1548130" y="4001135"/>
          <a:ext cx="856615" cy="803275"/>
        </p:xfrm>
        <a:graphic>
          <a:graphicData uri="http://schemas.openxmlformats.org/presentationml/2006/ole">
            <mc:AlternateContent xmlns:mc="http://schemas.openxmlformats.org/markup-compatibility/2006">
              <mc:Choice xmlns:v="urn:schemas-microsoft-com:vml" Requires="v">
                <p:oleObj spid="_x0000_s3077" name="" r:id="rId4" imgW="381000" imgH="368300" progId="Equation.3">
                  <p:embed/>
                </p:oleObj>
              </mc:Choice>
              <mc:Fallback>
                <p:oleObj name="" r:id="rId4" imgW="381000" imgH="368300" progId="Equation.3">
                  <p:embed/>
                  <p:pic>
                    <p:nvPicPr>
                      <p:cNvPr id="0" name="图片 3076"/>
                      <p:cNvPicPr/>
                      <p:nvPr/>
                    </p:nvPicPr>
                    <p:blipFill>
                      <a:blip r:embed="rId5"/>
                      <a:stretch>
                        <a:fillRect/>
                      </a:stretch>
                    </p:blipFill>
                    <p:spPr>
                      <a:xfrm>
                        <a:off x="1548130" y="4001135"/>
                        <a:ext cx="856615" cy="803275"/>
                      </a:xfrm>
                      <a:prstGeom prst="rect">
                        <a:avLst/>
                      </a:prstGeom>
                      <a:noFill/>
                      <a:ln w="38100">
                        <a:noFill/>
                        <a:miter/>
                      </a:ln>
                    </p:spPr>
                  </p:pic>
                </p:oleObj>
              </mc:Fallback>
            </mc:AlternateContent>
          </a:graphicData>
        </a:graphic>
      </p:graphicFrame>
      <p:graphicFrame>
        <p:nvGraphicFramePr>
          <p:cNvPr id="2" name="Object 4"/>
          <p:cNvGraphicFramePr/>
          <p:nvPr/>
        </p:nvGraphicFramePr>
        <p:xfrm>
          <a:off x="5452110" y="3905250"/>
          <a:ext cx="1171575" cy="859155"/>
        </p:xfrm>
        <a:graphic>
          <a:graphicData uri="http://schemas.openxmlformats.org/presentationml/2006/ole">
            <mc:AlternateContent xmlns:mc="http://schemas.openxmlformats.org/markup-compatibility/2006">
              <mc:Choice xmlns:v="urn:schemas-microsoft-com:vml" Requires="v">
                <p:oleObj spid="_x0000_s3" name="" r:id="rId6" imgW="520700" imgH="393700" progId="Equation.3">
                  <p:embed/>
                </p:oleObj>
              </mc:Choice>
              <mc:Fallback>
                <p:oleObj name="" r:id="rId6" imgW="520700" imgH="393700" progId="Equation.3">
                  <p:embed/>
                  <p:pic>
                    <p:nvPicPr>
                      <p:cNvPr id="0" name="图片 3076"/>
                      <p:cNvPicPr/>
                      <p:nvPr/>
                    </p:nvPicPr>
                    <p:blipFill>
                      <a:blip r:embed="rId7"/>
                      <a:stretch>
                        <a:fillRect/>
                      </a:stretch>
                    </p:blipFill>
                    <p:spPr>
                      <a:xfrm>
                        <a:off x="5452110" y="3905250"/>
                        <a:ext cx="1171575" cy="859155"/>
                      </a:xfrm>
                      <a:prstGeom prst="rect">
                        <a:avLst/>
                      </a:prstGeom>
                      <a:noFill/>
                      <a:ln w="38100">
                        <a:noFill/>
                        <a:miter/>
                      </a:ln>
                    </p:spPr>
                  </p:pic>
                </p:oleObj>
              </mc:Fallback>
            </mc:AlternateContent>
          </a:graphicData>
        </a:graphic>
      </p:graphicFrame>
      <p:sp>
        <p:nvSpPr>
          <p:cNvPr id="490505" name="Text Box 9"/>
          <p:cNvSpPr txBox="1">
            <a:spLocks noChangeArrowheads="1"/>
          </p:cNvSpPr>
          <p:nvPr/>
        </p:nvSpPr>
        <p:spPr bwMode="auto">
          <a:xfrm>
            <a:off x="1835785" y="80645"/>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1.4.1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部分电路欧姆定律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88450"/>
                                        </p:tgtEl>
                                        <p:attrNameLst>
                                          <p:attrName>style.visibility</p:attrName>
                                        </p:attrNameLst>
                                      </p:cBhvr>
                                      <p:to>
                                        <p:strVal val="visible"/>
                                      </p:to>
                                    </p:set>
                                    <p:anim calcmode="lin" valueType="num">
                                      <p:cBhvr>
                                        <p:cTn id="7" dur="1000" fill="hold"/>
                                        <p:tgtEl>
                                          <p:spTgt spid="48845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88450"/>
                                        </p:tgtEl>
                                        <p:attrNameLst>
                                          <p:attrName>ppt_y</p:attrName>
                                        </p:attrNameLst>
                                      </p:cBhvr>
                                      <p:tavLst>
                                        <p:tav tm="0">
                                          <p:val>
                                            <p:strVal val="#ppt_y"/>
                                          </p:val>
                                        </p:tav>
                                        <p:tav tm="100000">
                                          <p:val>
                                            <p:strVal val="#ppt_y"/>
                                          </p:val>
                                        </p:tav>
                                      </p:tavLst>
                                    </p:anim>
                                    <p:anim calcmode="lin" valueType="num">
                                      <p:cBhvr>
                                        <p:cTn id="9" dur="1000" fill="hold"/>
                                        <p:tgtEl>
                                          <p:spTgt spid="48845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884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8845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488452"/>
                                        </p:tgtEl>
                                        <p:attrNameLst>
                                          <p:attrName>style.visibility</p:attrName>
                                        </p:attrNameLst>
                                      </p:cBhvr>
                                      <p:to>
                                        <p:strVal val="visible"/>
                                      </p:to>
                                    </p:set>
                                    <p:anim calcmode="lin" valueType="num">
                                      <p:cBhvr>
                                        <p:cTn id="16" dur="1000" fill="hold"/>
                                        <p:tgtEl>
                                          <p:spTgt spid="488452"/>
                                        </p:tgtEl>
                                        <p:attrNameLst>
                                          <p:attrName>ppt_w</p:attrName>
                                        </p:attrNameLst>
                                      </p:cBhvr>
                                      <p:tavLst>
                                        <p:tav tm="0">
                                          <p:val>
                                            <p:fltVal val="0"/>
                                          </p:val>
                                        </p:tav>
                                        <p:tav tm="100000">
                                          <p:val>
                                            <p:strVal val="#ppt_w"/>
                                          </p:val>
                                        </p:tav>
                                      </p:tavLst>
                                    </p:anim>
                                    <p:anim calcmode="lin" valueType="num">
                                      <p:cBhvr>
                                        <p:cTn id="17" dur="1000" fill="hold"/>
                                        <p:tgtEl>
                                          <p:spTgt spid="488452"/>
                                        </p:tgtEl>
                                        <p:attrNameLst>
                                          <p:attrName>ppt_h</p:attrName>
                                        </p:attrNameLst>
                                      </p:cBhvr>
                                      <p:tavLst>
                                        <p:tav tm="0">
                                          <p:val>
                                            <p:fltVal val="0"/>
                                          </p:val>
                                        </p:tav>
                                        <p:tav tm="100000">
                                          <p:val>
                                            <p:strVal val="#ppt_h"/>
                                          </p:val>
                                        </p:tav>
                                      </p:tavLst>
                                    </p:anim>
                                    <p:anim calcmode="lin" valueType="num">
                                      <p:cBhvr>
                                        <p:cTn id="18" dur="1000" fill="hold"/>
                                        <p:tgtEl>
                                          <p:spTgt spid="488452"/>
                                        </p:tgtEl>
                                        <p:attrNameLst>
                                          <p:attrName>style.rotation</p:attrName>
                                        </p:attrNameLst>
                                      </p:cBhvr>
                                      <p:tavLst>
                                        <p:tav tm="0">
                                          <p:val>
                                            <p:fltVal val="90"/>
                                          </p:val>
                                        </p:tav>
                                        <p:tav tm="100000">
                                          <p:val>
                                            <p:fltVal val="0"/>
                                          </p:val>
                                        </p:tav>
                                      </p:tavLst>
                                    </p:anim>
                                    <p:animEffect transition="in" filter="fade">
                                      <p:cBhvr>
                                        <p:cTn id="19" dur="1000"/>
                                        <p:tgtEl>
                                          <p:spTgt spid="4884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88478"/>
                                        </p:tgtEl>
                                        <p:attrNameLst>
                                          <p:attrName>style.visibility</p:attrName>
                                        </p:attrNameLst>
                                      </p:cBhvr>
                                      <p:to>
                                        <p:strVal val="visible"/>
                                      </p:to>
                                    </p:set>
                                    <p:animEffect transition="in" filter="wipe(up)">
                                      <p:cBhvr>
                                        <p:cTn id="24" dur="5000"/>
                                        <p:tgtEl>
                                          <p:spTgt spid="48847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wheel(1)">
                                      <p:cBhvr>
                                        <p:cTn id="29" dur="20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488463"/>
                                        </p:tgtEl>
                                        <p:attrNameLst>
                                          <p:attrName>style.visibility</p:attrName>
                                        </p:attrNameLst>
                                      </p:cBhvr>
                                      <p:to>
                                        <p:strVal val="visible"/>
                                      </p:to>
                                    </p:set>
                                    <p:anim calcmode="lin" valueType="num">
                                      <p:cBhvr>
                                        <p:cTn id="34" dur="1000" fill="hold"/>
                                        <p:tgtEl>
                                          <p:spTgt spid="488463"/>
                                        </p:tgtEl>
                                        <p:attrNameLst>
                                          <p:attrName>ppt_w</p:attrName>
                                        </p:attrNameLst>
                                      </p:cBhvr>
                                      <p:tavLst>
                                        <p:tav tm="0">
                                          <p:val>
                                            <p:fltVal val="0"/>
                                          </p:val>
                                        </p:tav>
                                        <p:tav tm="100000">
                                          <p:val>
                                            <p:strVal val="#ppt_w"/>
                                          </p:val>
                                        </p:tav>
                                      </p:tavLst>
                                    </p:anim>
                                    <p:anim calcmode="lin" valueType="num">
                                      <p:cBhvr>
                                        <p:cTn id="35" dur="1000" fill="hold"/>
                                        <p:tgtEl>
                                          <p:spTgt spid="488463"/>
                                        </p:tgtEl>
                                        <p:attrNameLst>
                                          <p:attrName>ppt_h</p:attrName>
                                        </p:attrNameLst>
                                      </p:cBhvr>
                                      <p:tavLst>
                                        <p:tav tm="0">
                                          <p:val>
                                            <p:fltVal val="0"/>
                                          </p:val>
                                        </p:tav>
                                        <p:tav tm="100000">
                                          <p:val>
                                            <p:strVal val="#ppt_h"/>
                                          </p:val>
                                        </p:tav>
                                      </p:tavLst>
                                    </p:anim>
                                    <p:anim calcmode="lin" valueType="num">
                                      <p:cBhvr>
                                        <p:cTn id="36" dur="1000" fill="hold"/>
                                        <p:tgtEl>
                                          <p:spTgt spid="488463"/>
                                        </p:tgtEl>
                                        <p:attrNameLst>
                                          <p:attrName>style.rotation</p:attrName>
                                        </p:attrNameLst>
                                      </p:cBhvr>
                                      <p:tavLst>
                                        <p:tav tm="0">
                                          <p:val>
                                            <p:fltVal val="90"/>
                                          </p:val>
                                        </p:tav>
                                        <p:tav tm="100000">
                                          <p:val>
                                            <p:fltVal val="0"/>
                                          </p:val>
                                        </p:tav>
                                      </p:tavLst>
                                    </p:anim>
                                    <p:animEffect transition="in" filter="fade">
                                      <p:cBhvr>
                                        <p:cTn id="37" dur="1000"/>
                                        <p:tgtEl>
                                          <p:spTgt spid="48846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88451"/>
                                        </p:tgtEl>
                                        <p:attrNameLst>
                                          <p:attrName>style.visibility</p:attrName>
                                        </p:attrNameLst>
                                      </p:cBhvr>
                                      <p:to>
                                        <p:strVal val="visible"/>
                                      </p:to>
                                    </p:set>
                                    <p:animEffect transition="in" filter="wipe(up)">
                                      <p:cBhvr>
                                        <p:cTn id="42" dur="5000"/>
                                        <p:tgtEl>
                                          <p:spTgt spid="48845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heel(1)">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7" presetClass="entr" presetSubtype="4" fill="hold" grpId="0" nodeType="clickEffect">
                                  <p:stCondLst>
                                    <p:cond delay="0"/>
                                  </p:stCondLst>
                                  <p:childTnLst>
                                    <p:set>
                                      <p:cBhvr>
                                        <p:cTn id="51" dur="1" fill="hold">
                                          <p:stCondLst>
                                            <p:cond delay="0"/>
                                          </p:stCondLst>
                                        </p:cTn>
                                        <p:tgtEl>
                                          <p:spTgt spid="488474"/>
                                        </p:tgtEl>
                                        <p:attrNameLst>
                                          <p:attrName>style.visibility</p:attrName>
                                        </p:attrNameLst>
                                      </p:cBhvr>
                                      <p:to>
                                        <p:strVal val="visible"/>
                                      </p:to>
                                    </p:set>
                                    <p:anim calcmode="lin" valueType="num">
                                      <p:cBhvr additive="base">
                                        <p:cTn id="52" dur="5000" fill="hold"/>
                                        <p:tgtEl>
                                          <p:spTgt spid="488474"/>
                                        </p:tgtEl>
                                        <p:attrNameLst>
                                          <p:attrName>ppt_x</p:attrName>
                                        </p:attrNameLst>
                                      </p:cBhvr>
                                      <p:tavLst>
                                        <p:tav tm="0">
                                          <p:val>
                                            <p:strVal val="#ppt_x"/>
                                          </p:val>
                                        </p:tav>
                                        <p:tav tm="100000">
                                          <p:val>
                                            <p:strVal val="#ppt_x"/>
                                          </p:val>
                                        </p:tav>
                                      </p:tavLst>
                                    </p:anim>
                                    <p:anim calcmode="lin" valueType="num">
                                      <p:cBhvr additive="base">
                                        <p:cTn id="53" dur="5000" fill="hold"/>
                                        <p:tgtEl>
                                          <p:spTgt spid="48847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490505"/>
                                        </p:tgtEl>
                                        <p:attrNameLst>
                                          <p:attrName>style.visibility</p:attrName>
                                        </p:attrNameLst>
                                      </p:cBhvr>
                                      <p:to>
                                        <p:strVal val="visible"/>
                                      </p:to>
                                    </p:set>
                                    <p:anim calcmode="lin" valueType="num">
                                      <p:cBhvr>
                                        <p:cTn id="57" dur="2000" fill="hold"/>
                                        <p:tgtEl>
                                          <p:spTgt spid="490505"/>
                                        </p:tgtEl>
                                        <p:attrNameLst>
                                          <p:attrName>ppt_w</p:attrName>
                                        </p:attrNameLst>
                                      </p:cBhvr>
                                      <p:tavLst>
                                        <p:tav tm="0">
                                          <p:val>
                                            <p:fltVal val="0"/>
                                          </p:val>
                                        </p:tav>
                                        <p:tav tm="100000">
                                          <p:val>
                                            <p:strVal val="#ppt_w"/>
                                          </p:val>
                                        </p:tav>
                                      </p:tavLst>
                                    </p:anim>
                                    <p:anim calcmode="lin" valueType="num">
                                      <p:cBhvr>
                                        <p:cTn id="5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0" grpId="0" animBg="1" autoUpdateAnimBg="0"/>
      <p:bldP spid="488451" grpId="0" bldLvl="0" animBg="1" autoUpdateAnimBg="0"/>
      <p:bldP spid="488474" grpId="0" bldLvl="0" animBg="1" autoUpdateAnimBg="0"/>
      <p:bldP spid="488478" grpId="0" bldLvl="0" animBg="1" autoUpdateAnimBg="0"/>
      <p:bldP spid="490505"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8994" name="Object 2"/>
          <p:cNvGraphicFramePr>
            <a:graphicFrameLocks noGrp="1" noChangeAspect="1"/>
          </p:cNvGraphicFramePr>
          <p:nvPr>
            <p:ph/>
          </p:nvPr>
        </p:nvGraphicFramePr>
        <p:xfrm>
          <a:off x="2568575" y="1771650"/>
          <a:ext cx="4006850" cy="2857500"/>
        </p:xfrm>
        <a:graphic>
          <a:graphicData uri="http://schemas.openxmlformats.org/presentationml/2006/ole">
            <mc:AlternateContent xmlns:mc="http://schemas.openxmlformats.org/markup-compatibility/2006">
              <mc:Choice xmlns:v="urn:schemas-microsoft-com:vml" Requires="v">
                <p:oleObj spid="_x0000_s4098" name="剪辑" r:id="rId1" imgW="24041100" imgH="17145000" progId="MS_ClipArt_Gallery.2">
                  <p:embed/>
                </p:oleObj>
              </mc:Choice>
              <mc:Fallback>
                <p:oleObj name="剪辑" r:id="rId1" imgW="24041100" imgH="17145000" progId="MS_ClipArt_Gallery.2">
                  <p:embed/>
                  <p:pic>
                    <p:nvPicPr>
                      <p:cNvPr id="0" name="图片 40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575" y="1771650"/>
                        <a:ext cx="4006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8995" name="Rectangle 3"/>
          <p:cNvSpPr>
            <a:spLocks noChangeArrowheads="1"/>
          </p:cNvSpPr>
          <p:nvPr/>
        </p:nvSpPr>
        <p:spPr bwMode="auto">
          <a:xfrm>
            <a:off x="2016125" y="0"/>
            <a:ext cx="5041900" cy="701675"/>
          </a:xfrm>
          <a:prstGeom prst="rect">
            <a:avLst/>
          </a:prstGeom>
          <a:gradFill rotWithShape="1">
            <a:gsLst>
              <a:gs pos="0">
                <a:srgbClr val="2E8A5C"/>
              </a:gs>
              <a:gs pos="100000">
                <a:srgbClr val="2E8A5C">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eaLnBrk="0" hangingPunct="0"/>
            <a:r>
              <a:rPr lang="zh-CN" altLang="en-US" sz="4000" b="1">
                <a:solidFill>
                  <a:srgbClr val="FF0000"/>
                </a:solidFill>
                <a:effectLst>
                  <a:outerShdw blurRad="38100" dist="38100" dir="2700000" algn="tl">
                    <a:srgbClr val="000000"/>
                  </a:outerShdw>
                </a:effectLst>
                <a:ea typeface="隶书" panose="02010509060101010101" pitchFamily="49" charset="-122"/>
              </a:rPr>
              <a:t>思考  回答</a:t>
            </a:r>
            <a:endParaRPr lang="zh-CN" altLang="en-US" sz="4000" b="1">
              <a:solidFill>
                <a:srgbClr val="FF0000"/>
              </a:solidFill>
              <a:effectLst>
                <a:outerShdw blurRad="38100" dist="38100" dir="2700000" algn="tl">
                  <a:srgbClr val="000000"/>
                </a:outerShdw>
              </a:effectLst>
              <a:ea typeface="隶书" panose="02010509060101010101" pitchFamily="49" charset="-122"/>
            </a:endParaRPr>
          </a:p>
        </p:txBody>
      </p:sp>
      <p:pic>
        <p:nvPicPr>
          <p:cNvPr id="468996" name="Picture 4" desc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 y="40417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68997" name="Rectangle 5"/>
          <p:cNvSpPr>
            <a:spLocks noChangeArrowheads="1"/>
          </p:cNvSpPr>
          <p:nvPr/>
        </p:nvSpPr>
        <p:spPr bwMode="auto">
          <a:xfrm>
            <a:off x="1835468" y="548323"/>
            <a:ext cx="6516687" cy="431800"/>
          </a:xfrm>
          <a:prstGeom prst="rect">
            <a:avLst/>
          </a:prstGeom>
          <a:gradFill rotWithShape="1">
            <a:gsLst>
              <a:gs pos="0">
                <a:srgbClr val="FFFF99"/>
              </a:gs>
              <a:gs pos="100000">
                <a:srgbClr val="FFFF99">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476250" indent="-476250">
              <a:defRPr>
                <a:solidFill>
                  <a:schemeClr val="tx1"/>
                </a:solidFill>
                <a:latin typeface="Arial" panose="020B0604020202020204" pitchFamily="34" charset="0"/>
                <a:ea typeface="宋体" panose="02010600030101010101" pitchFamily="2" charset="-122"/>
              </a:defRPr>
            </a:lvl1pPr>
            <a:lvl2pPr marL="66675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hangingPunct="0">
              <a:lnSpc>
                <a:spcPct val="90000"/>
              </a:lnSpc>
            </a:pPr>
            <a:r>
              <a:rPr lang="zh-CN" altLang="en-US" sz="2400" b="1">
                <a:solidFill>
                  <a:srgbClr val="003300"/>
                </a:solidFill>
                <a:latin typeface="黑体" panose="02010609060101010101" pitchFamily="49" charset="-122"/>
                <a:ea typeface="黑体" panose="02010609060101010101" pitchFamily="49" charset="-122"/>
              </a:rPr>
              <a:t>在电路分析中，引入参考方向的目的是什么？</a:t>
            </a:r>
            <a:endParaRPr lang="zh-CN" altLang="en-US" sz="2400" b="1">
              <a:solidFill>
                <a:srgbClr val="003300"/>
              </a:solidFill>
              <a:latin typeface="黑体" panose="02010609060101010101" pitchFamily="49" charset="-122"/>
              <a:ea typeface="黑体" panose="02010609060101010101" pitchFamily="49" charset="-122"/>
            </a:endParaRPr>
          </a:p>
        </p:txBody>
      </p:sp>
      <p:sp>
        <p:nvSpPr>
          <p:cNvPr id="468998" name="Rectangle 6"/>
          <p:cNvSpPr>
            <a:spLocks noChangeArrowheads="1"/>
          </p:cNvSpPr>
          <p:nvPr/>
        </p:nvSpPr>
        <p:spPr bwMode="auto">
          <a:xfrm>
            <a:off x="1913255" y="1026795"/>
            <a:ext cx="7230745" cy="431800"/>
          </a:xfrm>
          <a:prstGeom prst="rect">
            <a:avLst/>
          </a:prstGeom>
          <a:gradFill rotWithShape="1">
            <a:gsLst>
              <a:gs pos="0">
                <a:srgbClr val="FFCCCC"/>
              </a:gs>
              <a:gs pos="100000">
                <a:srgbClr val="FFCCCC">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476250" indent="-476250">
              <a:defRPr>
                <a:solidFill>
                  <a:schemeClr val="tx1"/>
                </a:solidFill>
                <a:latin typeface="Arial" panose="020B0604020202020204" pitchFamily="34" charset="0"/>
                <a:ea typeface="宋体" panose="02010600030101010101" pitchFamily="2" charset="-122"/>
              </a:defRPr>
            </a:lvl1pPr>
            <a:lvl2pPr marL="66675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hangingPunct="0">
              <a:lnSpc>
                <a:spcPct val="90000"/>
              </a:lnSpc>
            </a:pPr>
            <a:r>
              <a:rPr lang="zh-CN" altLang="en-US" sz="2400" b="1">
                <a:solidFill>
                  <a:srgbClr val="580000"/>
                </a:solidFill>
                <a:latin typeface="黑体" panose="02010609060101010101" pitchFamily="49" charset="-122"/>
                <a:ea typeface="黑体" panose="02010609060101010101" pitchFamily="49" charset="-122"/>
              </a:rPr>
              <a:t>应用参考方向时，你能说明</a:t>
            </a:r>
            <a:r>
              <a:rPr lang="zh-CN" altLang="en-US" sz="2400" b="1">
                <a:solidFill>
                  <a:srgbClr val="580000"/>
                </a:solidFill>
                <a:latin typeface="Arial" panose="020B0604020202020204"/>
                <a:ea typeface="黑体" panose="02010609060101010101" pitchFamily="49" charset="-122"/>
              </a:rPr>
              <a:t>“</a:t>
            </a:r>
            <a:r>
              <a:rPr lang="zh-CN" altLang="en-US" sz="2400" b="1">
                <a:solidFill>
                  <a:srgbClr val="580000"/>
                </a:solidFill>
                <a:latin typeface="黑体" panose="02010609060101010101" pitchFamily="49" charset="-122"/>
                <a:ea typeface="黑体" panose="02010609060101010101" pitchFamily="49" charset="-122"/>
              </a:rPr>
              <a:t>正、负</a:t>
            </a:r>
            <a:r>
              <a:rPr lang="zh-CN" altLang="en-US" sz="2400" b="1">
                <a:solidFill>
                  <a:srgbClr val="580000"/>
                </a:solidFill>
                <a:latin typeface="Arial" panose="020B0604020202020204"/>
                <a:ea typeface="黑体" panose="02010609060101010101" pitchFamily="49" charset="-122"/>
              </a:rPr>
              <a:t>”</a:t>
            </a:r>
            <a:r>
              <a:rPr lang="zh-CN" altLang="en-US" sz="2400" b="1">
                <a:solidFill>
                  <a:srgbClr val="580000"/>
                </a:solidFill>
                <a:latin typeface="黑体" panose="02010609060101010101" pitchFamily="49" charset="-122"/>
                <a:ea typeface="黑体" panose="02010609060101010101" pitchFamily="49" charset="-122"/>
              </a:rPr>
              <a:t>、</a:t>
            </a:r>
            <a:r>
              <a:rPr lang="zh-CN" altLang="en-US" sz="2400" b="1">
                <a:solidFill>
                  <a:srgbClr val="580000"/>
                </a:solidFill>
                <a:latin typeface="Arial" panose="020B0604020202020204"/>
                <a:ea typeface="黑体" panose="02010609060101010101" pitchFamily="49" charset="-122"/>
              </a:rPr>
              <a:t>“</a:t>
            </a:r>
            <a:r>
              <a:rPr lang="zh-CN" altLang="en-US" sz="2400" b="1">
                <a:solidFill>
                  <a:srgbClr val="580000"/>
                </a:solidFill>
                <a:latin typeface="黑体" panose="02010609060101010101" pitchFamily="49" charset="-122"/>
                <a:ea typeface="黑体" panose="02010609060101010101" pitchFamily="49" charset="-122"/>
              </a:rPr>
              <a:t>加、减</a:t>
            </a:r>
            <a:r>
              <a:rPr lang="zh-CN" altLang="en-US" sz="2400" b="1">
                <a:solidFill>
                  <a:srgbClr val="580000"/>
                </a:solidFill>
                <a:latin typeface="Arial" panose="020B0604020202020204"/>
                <a:ea typeface="黑体" panose="02010609060101010101" pitchFamily="49" charset="-122"/>
              </a:rPr>
              <a:t>”</a:t>
            </a:r>
            <a:endParaRPr lang="zh-CN" altLang="en-US" sz="2400" b="1">
              <a:solidFill>
                <a:srgbClr val="580000"/>
              </a:solidFill>
              <a:latin typeface="黑体" panose="02010609060101010101" pitchFamily="49" charset="-122"/>
              <a:ea typeface="黑体" panose="02010609060101010101" pitchFamily="49" charset="-122"/>
            </a:endParaRPr>
          </a:p>
        </p:txBody>
      </p:sp>
      <p:sp>
        <p:nvSpPr>
          <p:cNvPr id="468999" name="Rectangle 7"/>
          <p:cNvSpPr>
            <a:spLocks noChangeArrowheads="1"/>
          </p:cNvSpPr>
          <p:nvPr/>
        </p:nvSpPr>
        <p:spPr bwMode="auto">
          <a:xfrm>
            <a:off x="1915478" y="1557020"/>
            <a:ext cx="6013450" cy="431800"/>
          </a:xfrm>
          <a:prstGeom prst="rect">
            <a:avLst/>
          </a:prstGeom>
          <a:gradFill rotWithShape="1">
            <a:gsLst>
              <a:gs pos="0">
                <a:srgbClr val="808080"/>
              </a:gs>
              <a:gs pos="100000">
                <a:srgbClr val="808080">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476250" indent="-476250">
              <a:defRPr>
                <a:solidFill>
                  <a:schemeClr val="tx1"/>
                </a:solidFill>
                <a:latin typeface="Arial" panose="020B0604020202020204" pitchFamily="34" charset="0"/>
                <a:ea typeface="宋体" panose="02010600030101010101" pitchFamily="2" charset="-122"/>
              </a:defRPr>
            </a:lvl1pPr>
            <a:lvl2pPr marL="66675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hangingPunct="0">
              <a:lnSpc>
                <a:spcPct val="90000"/>
              </a:lnSpc>
            </a:pPr>
            <a:r>
              <a:rPr lang="zh-CN" altLang="en-US" sz="2400" b="1">
                <a:solidFill>
                  <a:srgbClr val="580000"/>
                </a:solidFill>
                <a:latin typeface="黑体" panose="02010609060101010101" pitchFamily="49" charset="-122"/>
                <a:ea typeface="黑体" panose="02010609060101010101" pitchFamily="49" charset="-122"/>
              </a:rPr>
              <a:t>及</a:t>
            </a:r>
            <a:r>
              <a:rPr lang="zh-CN" altLang="en-US" sz="2400" b="1">
                <a:solidFill>
                  <a:srgbClr val="580000"/>
                </a:solidFill>
                <a:latin typeface="Arial" panose="020B0604020202020204"/>
                <a:ea typeface="黑体" panose="02010609060101010101" pitchFamily="49" charset="-122"/>
              </a:rPr>
              <a:t>“</a:t>
            </a:r>
            <a:r>
              <a:rPr lang="zh-CN" altLang="en-US" sz="2400" b="1">
                <a:solidFill>
                  <a:srgbClr val="580000"/>
                </a:solidFill>
                <a:latin typeface="黑体" panose="02010609060101010101" pitchFamily="49" charset="-122"/>
                <a:ea typeface="黑体" panose="02010609060101010101" pitchFamily="49" charset="-122"/>
              </a:rPr>
              <a:t>相同、相反</a:t>
            </a:r>
            <a:r>
              <a:rPr lang="zh-CN" altLang="en-US" sz="2400" b="1">
                <a:solidFill>
                  <a:srgbClr val="580000"/>
                </a:solidFill>
                <a:latin typeface="Arial" panose="020B0604020202020204"/>
                <a:ea typeface="黑体" panose="02010609060101010101" pitchFamily="49" charset="-122"/>
              </a:rPr>
              <a:t>”</a:t>
            </a:r>
            <a:r>
              <a:rPr lang="zh-CN" altLang="en-US" sz="2400" b="1">
                <a:solidFill>
                  <a:srgbClr val="580000"/>
                </a:solidFill>
                <a:latin typeface="黑体" panose="02010609060101010101" pitchFamily="49" charset="-122"/>
                <a:ea typeface="黑体" panose="02010609060101010101" pitchFamily="49" charset="-122"/>
              </a:rPr>
              <a:t>这几对词的不同之处吗？</a:t>
            </a:r>
            <a:endParaRPr lang="zh-CN" altLang="en-US" sz="2400" b="1">
              <a:solidFill>
                <a:srgbClr val="580000"/>
              </a:solidFill>
              <a:latin typeface="黑体" panose="02010609060101010101" pitchFamily="49" charset="-122"/>
              <a:ea typeface="黑体" panose="02010609060101010101" pitchFamily="49" charset="-122"/>
            </a:endParaRPr>
          </a:p>
        </p:txBody>
      </p:sp>
      <p:sp>
        <p:nvSpPr>
          <p:cNvPr id="469000" name="Rectangle 8"/>
          <p:cNvSpPr>
            <a:spLocks noChangeArrowheads="1"/>
          </p:cNvSpPr>
          <p:nvPr/>
        </p:nvSpPr>
        <p:spPr bwMode="auto">
          <a:xfrm>
            <a:off x="0" y="2081848"/>
            <a:ext cx="9140825" cy="4399915"/>
          </a:xfrm>
          <a:prstGeom prst="rect">
            <a:avLst/>
          </a:prstGeom>
          <a:gradFill rotWithShape="1">
            <a:gsLst>
              <a:gs pos="0">
                <a:srgbClr val="FFCCCC">
                  <a:gamma/>
                  <a:tint val="0"/>
                  <a:invGamma/>
                </a:srgbClr>
              </a:gs>
              <a:gs pos="50000">
                <a:srgbClr val="FFCCCC">
                  <a:alpha val="95000"/>
                </a:srgbClr>
              </a:gs>
              <a:gs pos="100000">
                <a:srgbClr val="FFCCCC">
                  <a:gamma/>
                  <a:tint val="0"/>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CN" sz="2400">
                <a:solidFill>
                  <a:srgbClr val="000066"/>
                </a:solidFill>
                <a:latin typeface="隶书" panose="02010509060101010101" pitchFamily="49" charset="-122"/>
                <a:ea typeface="隶书" panose="02010509060101010101" pitchFamily="49" charset="-122"/>
              </a:rPr>
              <a:t>    </a:t>
            </a:r>
            <a:r>
              <a:rPr lang="zh-CN" altLang="en-US" sz="2800">
                <a:solidFill>
                  <a:srgbClr val="000066"/>
                </a:solidFill>
                <a:latin typeface="隶书" panose="02010509060101010101" pitchFamily="49" charset="-122"/>
                <a:ea typeface="隶书" panose="02010509060101010101" pitchFamily="49" charset="-122"/>
              </a:rPr>
              <a:t>电路分析中引入参考方向的目的是为分析和计算电路提供方便和依据。应用参考方向时，</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正、负</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是指在参考方向下，电压和电流的数值前面的正、负号，若参考方向下一个电流为</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Times New Roman" panose="02020603050405020304" pitchFamily="18" charset="0"/>
                <a:ea typeface="隶书" panose="02010509060101010101" pitchFamily="49" charset="-122"/>
              </a:rPr>
              <a:t>－</a:t>
            </a:r>
            <a:r>
              <a:rPr lang="en-US" altLang="zh-CN" sz="2800">
                <a:solidFill>
                  <a:srgbClr val="000066"/>
                </a:solidFill>
                <a:latin typeface="Times New Roman" panose="02020603050405020304" pitchFamily="18" charset="0"/>
                <a:ea typeface="隶书" panose="02010509060101010101" pitchFamily="49" charset="-122"/>
              </a:rPr>
              <a:t>2A</a:t>
            </a:r>
            <a:r>
              <a:rPr lang="en-US" altLang="zh-CN"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，说明它的实际方向与参考方向相反，参考方向下一个电压为</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Times New Roman" panose="02020603050405020304" pitchFamily="18" charset="0"/>
                <a:ea typeface="隶书" panose="02010509060101010101" pitchFamily="49" charset="-122"/>
              </a:rPr>
              <a:t>＋</a:t>
            </a:r>
            <a:r>
              <a:rPr lang="en-US" altLang="zh-CN" sz="2800">
                <a:solidFill>
                  <a:srgbClr val="000066"/>
                </a:solidFill>
                <a:latin typeface="Times New Roman" panose="02020603050405020304" pitchFamily="18" charset="0"/>
                <a:ea typeface="隶书" panose="02010509060101010101" pitchFamily="49" charset="-122"/>
              </a:rPr>
              <a:t>20V</a:t>
            </a:r>
            <a:r>
              <a:rPr lang="en-US" altLang="zh-CN"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，说明其实际方向与参考方向一致；</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加、减</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指参考方向下列写电路方程式时，各项前面的正、负符号；</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相同、相反</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则是指电压、电流是否为关联参考方向， </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相同</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是指电压、电流参考方向关联，</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相反</a:t>
            </a:r>
            <a:r>
              <a:rPr lang="zh-CN" altLang="en-US" sz="2800">
                <a:solidFill>
                  <a:srgbClr val="000066"/>
                </a:solidFill>
                <a:latin typeface="Arial" panose="020B0604020202020204"/>
                <a:ea typeface="隶书" panose="02010509060101010101" pitchFamily="49" charset="-122"/>
              </a:rPr>
              <a:t>”</a:t>
            </a:r>
            <a:r>
              <a:rPr lang="zh-CN" altLang="en-US" sz="2800">
                <a:solidFill>
                  <a:srgbClr val="000066"/>
                </a:solidFill>
                <a:latin typeface="隶书" panose="02010509060101010101" pitchFamily="49" charset="-122"/>
                <a:ea typeface="隶书" panose="02010509060101010101" pitchFamily="49" charset="-122"/>
              </a:rPr>
              <a:t>指的是电压、电流参考方向非关联。 </a:t>
            </a:r>
            <a:endParaRPr lang="zh-CN" altLang="en-US" sz="2800">
              <a:solidFill>
                <a:srgbClr val="000066"/>
              </a:solidFill>
              <a:latin typeface="隶书" panose="02010509060101010101" pitchFamily="49" charset="-122"/>
              <a:ea typeface="隶书" panose="02010509060101010101" pitchFamily="49" charset="-122"/>
            </a:endParaRPr>
          </a:p>
        </p:txBody>
      </p:sp>
      <p:pic>
        <p:nvPicPr>
          <p:cNvPr id="469001" name="Picture 9" descr="01">
            <a:hlinkClick r:id="" action="ppaction://hlinkshowjump?jump=lastslideviewed"/>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6507163"/>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69002" name="Picture 10" descr="001">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925" y="6481763"/>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69003" name="Picture 11" descr="002">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425" y="6507163"/>
            <a:ext cx="503238" cy="350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68995"/>
                                        </p:tgtEl>
                                        <p:attrNameLst>
                                          <p:attrName>style.visibility</p:attrName>
                                        </p:attrNameLst>
                                      </p:cBhvr>
                                      <p:to>
                                        <p:strVal val="visible"/>
                                      </p:to>
                                    </p:set>
                                    <p:animEffect transition="in" filter="diamond(out)">
                                      <p:cBhvr>
                                        <p:cTn id="7" dur="2000"/>
                                        <p:tgtEl>
                                          <p:spTgt spid="468995"/>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468996"/>
                                        </p:tgtEl>
                                        <p:attrNameLst>
                                          <p:attrName>style.visibility</p:attrName>
                                        </p:attrNameLst>
                                      </p:cBhvr>
                                      <p:to>
                                        <p:strVal val="visible"/>
                                      </p:to>
                                    </p:se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468997"/>
                                        </p:tgtEl>
                                        <p:attrNameLst>
                                          <p:attrName>style.visibility</p:attrName>
                                        </p:attrNameLst>
                                      </p:cBhvr>
                                      <p:to>
                                        <p:strVal val="visible"/>
                                      </p:to>
                                    </p:set>
                                    <p:animEffect transition="in" filter="wipe(left)">
                                      <p:cBhvr>
                                        <p:cTn id="14" dur="3000"/>
                                        <p:tgtEl>
                                          <p:spTgt spid="468997"/>
                                        </p:tgtEl>
                                      </p:cBhvr>
                                    </p:animEffect>
                                  </p:childTnLst>
                                </p:cTn>
                              </p:par>
                            </p:childTnLst>
                          </p:cTn>
                        </p:par>
                        <p:par>
                          <p:cTn id="15" fill="hold">
                            <p:stCondLst>
                              <p:cond delay="5000"/>
                            </p:stCondLst>
                            <p:childTnLst>
                              <p:par>
                                <p:cTn id="16" presetID="22" presetClass="entr" presetSubtype="8" fill="hold" grpId="0" nodeType="afterEffect">
                                  <p:stCondLst>
                                    <p:cond delay="0"/>
                                  </p:stCondLst>
                                  <p:childTnLst>
                                    <p:set>
                                      <p:cBhvr>
                                        <p:cTn id="17" dur="1" fill="hold">
                                          <p:stCondLst>
                                            <p:cond delay="0"/>
                                          </p:stCondLst>
                                        </p:cTn>
                                        <p:tgtEl>
                                          <p:spTgt spid="468998"/>
                                        </p:tgtEl>
                                        <p:attrNameLst>
                                          <p:attrName>style.visibility</p:attrName>
                                        </p:attrNameLst>
                                      </p:cBhvr>
                                      <p:to>
                                        <p:strVal val="visible"/>
                                      </p:to>
                                    </p:set>
                                    <p:animEffect transition="in" filter="wipe(left)">
                                      <p:cBhvr>
                                        <p:cTn id="18" dur="3000"/>
                                        <p:tgtEl>
                                          <p:spTgt spid="468998"/>
                                        </p:tgtEl>
                                      </p:cBhvr>
                                    </p:animEffect>
                                  </p:childTnLst>
                                </p:cTn>
                              </p:par>
                            </p:childTnLst>
                          </p:cTn>
                        </p:par>
                        <p:par>
                          <p:cTn id="19" fill="hold">
                            <p:stCondLst>
                              <p:cond delay="8000"/>
                            </p:stCondLst>
                            <p:childTnLst>
                              <p:par>
                                <p:cTn id="20" presetID="22" presetClass="entr" presetSubtype="8" fill="hold" grpId="0" nodeType="afterEffect">
                                  <p:stCondLst>
                                    <p:cond delay="0"/>
                                  </p:stCondLst>
                                  <p:childTnLst>
                                    <p:set>
                                      <p:cBhvr>
                                        <p:cTn id="21" dur="1" fill="hold">
                                          <p:stCondLst>
                                            <p:cond delay="0"/>
                                          </p:stCondLst>
                                        </p:cTn>
                                        <p:tgtEl>
                                          <p:spTgt spid="468999"/>
                                        </p:tgtEl>
                                        <p:attrNameLst>
                                          <p:attrName>style.visibility</p:attrName>
                                        </p:attrNameLst>
                                      </p:cBhvr>
                                      <p:to>
                                        <p:strVal val="visible"/>
                                      </p:to>
                                    </p:set>
                                    <p:animEffect transition="in" filter="wipe(left)">
                                      <p:cBhvr>
                                        <p:cTn id="22" dur="3000"/>
                                        <p:tgtEl>
                                          <p:spTgt spid="46899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8994"/>
                                        </p:tgtEl>
                                        <p:attrNameLst>
                                          <p:attrName>style.visibility</p:attrName>
                                        </p:attrNameLst>
                                      </p:cBhvr>
                                      <p:to>
                                        <p:strVal val="visible"/>
                                      </p:to>
                                    </p:set>
                                  </p:childTnLst>
                                </p:cTn>
                              </p:par>
                            </p:childTnLst>
                          </p:cTn>
                        </p:par>
                        <p:par>
                          <p:cTn id="27" fill="hold">
                            <p:stCondLst>
                              <p:cond delay="0"/>
                            </p:stCondLst>
                            <p:childTnLst>
                              <p:par>
                                <p:cTn id="28" presetID="7" presetClass="entr" presetSubtype="4" fill="hold" grpId="0" nodeType="afterEffect">
                                  <p:stCondLst>
                                    <p:cond delay="0"/>
                                  </p:stCondLst>
                                  <p:childTnLst>
                                    <p:set>
                                      <p:cBhvr>
                                        <p:cTn id="29" dur="1" fill="hold">
                                          <p:stCondLst>
                                            <p:cond delay="0"/>
                                          </p:stCondLst>
                                        </p:cTn>
                                        <p:tgtEl>
                                          <p:spTgt spid="469000"/>
                                        </p:tgtEl>
                                        <p:attrNameLst>
                                          <p:attrName>style.visibility</p:attrName>
                                        </p:attrNameLst>
                                      </p:cBhvr>
                                      <p:to>
                                        <p:strVal val="visible"/>
                                      </p:to>
                                    </p:set>
                                    <p:anim calcmode="lin" valueType="num">
                                      <p:cBhvr additive="base">
                                        <p:cTn id="30" dur="5000" fill="hold"/>
                                        <p:tgtEl>
                                          <p:spTgt spid="469000"/>
                                        </p:tgtEl>
                                        <p:attrNameLst>
                                          <p:attrName>ppt_x</p:attrName>
                                        </p:attrNameLst>
                                      </p:cBhvr>
                                      <p:tavLst>
                                        <p:tav tm="0">
                                          <p:val>
                                            <p:strVal val="#ppt_x"/>
                                          </p:val>
                                        </p:tav>
                                        <p:tav tm="100000">
                                          <p:val>
                                            <p:strVal val="#ppt_x"/>
                                          </p:val>
                                        </p:tav>
                                      </p:tavLst>
                                    </p:anim>
                                    <p:anim calcmode="lin" valueType="num">
                                      <p:cBhvr additive="base">
                                        <p:cTn id="31" dur="5000" fill="hold"/>
                                        <p:tgtEl>
                                          <p:spTgt spid="4690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ldLvl="0" animBg="1"/>
      <p:bldP spid="468997" grpId="0" bldLvl="0" animBg="1"/>
      <p:bldP spid="468998" grpId="0" bldLvl="0" animBg="1"/>
      <p:bldP spid="468999" grpId="0" bldLvl="0" animBg="1"/>
      <p:bldP spid="469000"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1.4   </a:t>
            </a:r>
            <a:r>
              <a:rPr lang="zh-CN" altLang="en-US" sz="3600" b="1">
                <a:solidFill>
                  <a:srgbClr val="D25500"/>
                </a:solidFill>
                <a:effectLst>
                  <a:outerShdw blurRad="38100" dist="38100" dir="2700000" algn="tl">
                    <a:srgbClr val="000000"/>
                  </a:outerShdw>
                </a:effectLst>
                <a:ea typeface="隶书" panose="02010509060101010101" pitchFamily="49" charset="-122"/>
              </a:rPr>
              <a:t>欧姆定律</a:t>
            </a:r>
            <a:endParaRPr lang="en-US" altLang="zh-CN"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1.4.1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部分电路欧姆定律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482600" y="1412875"/>
            <a:ext cx="5108575" cy="521970"/>
          </a:xfrm>
          <a:prstGeom prst="rect">
            <a:avLst/>
          </a:prstGeom>
          <a:noFill/>
        </p:spPr>
        <p:txBody>
          <a:bodyPr wrap="square" rtlCol="0">
            <a:spAutoFit/>
          </a:bodyPr>
          <a:p>
            <a:pPr algn="l">
              <a:spcBef>
                <a:spcPct val="50000"/>
              </a:spcBef>
              <a:buClrTx/>
              <a:buSzTx/>
              <a:buFontTx/>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4</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欧姆定律的适用范围：</a:t>
            </a:r>
            <a:endPar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5" name="文本框 4"/>
          <p:cNvSpPr txBox="1"/>
          <p:nvPr/>
        </p:nvSpPr>
        <p:spPr>
          <a:xfrm>
            <a:off x="609600" y="2257425"/>
            <a:ext cx="7007225" cy="521970"/>
          </a:xfrm>
          <a:prstGeom prst="rect">
            <a:avLst/>
          </a:prstGeom>
          <a:noFill/>
        </p:spPr>
        <p:txBody>
          <a:bodyPr wrap="square" rtlCol="0">
            <a:spAutoFit/>
          </a:bodyPr>
          <a:p>
            <a:pPr algn="l">
              <a:spcBef>
                <a:spcPct val="50000"/>
              </a:spcBef>
              <a:buClrTx/>
              <a:buSzTx/>
              <a:buFontTx/>
            </a:pP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欧姆定律只适用于线性电路；线性电路</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6" name="文本框 5"/>
          <p:cNvSpPr txBox="1"/>
          <p:nvPr/>
        </p:nvSpPr>
        <p:spPr>
          <a:xfrm>
            <a:off x="688975" y="3284855"/>
            <a:ext cx="8550910" cy="583565"/>
          </a:xfrm>
          <a:prstGeom prst="rect">
            <a:avLst/>
          </a:prstGeom>
          <a:noFill/>
        </p:spPr>
        <p:txBody>
          <a:bodyPr wrap="square" rtlCol="0">
            <a:spAutoFit/>
          </a:bodyPr>
          <a:p>
            <a:pPr algn="l">
              <a:spcBef>
                <a:spcPct val="50000"/>
              </a:spcBef>
              <a:buClrTx/>
              <a:buSzTx/>
              <a:buFontTx/>
            </a:pP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欧姆定律不适用于非线性电路；非线性电路</a:t>
            </a: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R</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ldLvl="0" animBg="1"/>
      <p:bldP spid="490505" grpId="0" bldLvl="0" animBg="1"/>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1.4   </a:t>
            </a:r>
            <a:r>
              <a:rPr lang="zh-CN" altLang="en-US" sz="3600" b="1">
                <a:solidFill>
                  <a:srgbClr val="D25500"/>
                </a:solidFill>
                <a:effectLst>
                  <a:outerShdw blurRad="38100" dist="38100" dir="2700000" algn="tl">
                    <a:srgbClr val="000000"/>
                  </a:outerShdw>
                </a:effectLst>
                <a:ea typeface="隶书" panose="02010509060101010101" pitchFamily="49" charset="-122"/>
              </a:rPr>
              <a:t>欧姆定律</a:t>
            </a:r>
            <a:endParaRPr lang="en-US" altLang="zh-CN"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1.4.2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全</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电路欧姆定律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467360" y="1340485"/>
            <a:ext cx="6449060" cy="583565"/>
          </a:xfrm>
          <a:prstGeom prst="rect">
            <a:avLst/>
          </a:prstGeom>
          <a:noFill/>
        </p:spPr>
        <p:txBody>
          <a:bodyPr wrap="square" rtlCol="0">
            <a:spAutoFit/>
          </a:bodyPr>
          <a:p>
            <a:pPr algn="l">
              <a:spcBef>
                <a:spcPct val="50000"/>
              </a:spcBef>
              <a:buClrTx/>
              <a:buSzTx/>
              <a:buFontTx/>
            </a:pP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全电路：</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完全、完整。电源</a:t>
            </a: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负载</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5" name="文本框 4"/>
          <p:cNvSpPr txBox="1"/>
          <p:nvPr/>
        </p:nvSpPr>
        <p:spPr>
          <a:xfrm>
            <a:off x="609600" y="2257425"/>
            <a:ext cx="7964170" cy="1322070"/>
          </a:xfrm>
          <a:prstGeom prst="rect">
            <a:avLst/>
          </a:prstGeom>
          <a:noFill/>
        </p:spPr>
        <p:txBody>
          <a:bodyPr wrap="square" rtlCol="0">
            <a:spAutoFit/>
          </a:bodyPr>
          <a:p>
            <a:pPr algn="l">
              <a:spcBef>
                <a:spcPct val="50000"/>
              </a:spcBef>
              <a:buClrTx/>
              <a:buSzTx/>
              <a:buFontTx/>
            </a:pP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内容：</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闭合电路中的电流与</a:t>
            </a:r>
            <a:r>
              <a:rPr lang="zh-CN" altLang="en-US" sz="4000" b="1">
                <a:ln w="6600">
                  <a:solidFill>
                    <a:schemeClr val="accent2"/>
                  </a:solidFill>
                  <a:prstDash val="solid"/>
                </a:ln>
                <a:solidFill>
                  <a:srgbClr val="FFFFFF"/>
                </a:solidFill>
                <a:effectLst>
                  <a:outerShdw dist="38100" dir="2700000" algn="tl" rotWithShape="0">
                    <a:schemeClr val="accent2"/>
                  </a:outerShdw>
                </a:effectLst>
                <a:latin typeface="隶书" panose="02010509060101010101" pitchFamily="49" charset="-122"/>
                <a:ea typeface="隶书" panose="02010509060101010101" pitchFamily="49" charset="-122"/>
              </a:rPr>
              <a:t>电源电动势</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成正比，与电路中的</a:t>
            </a:r>
            <a:r>
              <a:rPr lang="zh-CN" altLang="en-US" sz="4000" b="1">
                <a:ln w="6600">
                  <a:solidFill>
                    <a:schemeClr val="accent2"/>
                  </a:solidFill>
                  <a:prstDash val="solid"/>
                </a:ln>
                <a:solidFill>
                  <a:srgbClr val="FFFFFF"/>
                </a:solidFill>
                <a:effectLst>
                  <a:outerShdw dist="38100" dir="2700000" algn="tl" rotWithShape="0">
                    <a:schemeClr val="accent2"/>
                  </a:outerShdw>
                </a:effectLst>
                <a:latin typeface="隶书" panose="02010509060101010101" pitchFamily="49" charset="-122"/>
                <a:ea typeface="隶书" panose="02010509060101010101" pitchFamily="49" charset="-122"/>
              </a:rPr>
              <a:t>总电阻</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成反比。</a:t>
            </a:r>
            <a:endPar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graphicFrame>
        <p:nvGraphicFramePr>
          <p:cNvPr id="7170" name="Object 10"/>
          <p:cNvGraphicFramePr/>
          <p:nvPr/>
        </p:nvGraphicFramePr>
        <p:xfrm>
          <a:off x="3564255" y="3789045"/>
          <a:ext cx="2339340" cy="1524635"/>
        </p:xfrm>
        <a:graphic>
          <a:graphicData uri="http://schemas.openxmlformats.org/presentationml/2006/ole">
            <mc:AlternateContent xmlns:mc="http://schemas.openxmlformats.org/markup-compatibility/2006">
              <mc:Choice xmlns:v="urn:schemas-microsoft-com:vml" Requires="v">
                <p:oleObj spid="_x0000_s3078" name="" r:id="rId4" imgW="558800" imgH="368300" progId="Equation.3">
                  <p:embed/>
                </p:oleObj>
              </mc:Choice>
              <mc:Fallback>
                <p:oleObj name="" r:id="rId4" imgW="558800" imgH="368300" progId="Equation.3">
                  <p:embed/>
                  <p:pic>
                    <p:nvPicPr>
                      <p:cNvPr id="0" name="图片 3077"/>
                      <p:cNvPicPr/>
                      <p:nvPr/>
                    </p:nvPicPr>
                    <p:blipFill>
                      <a:blip r:embed="rId5"/>
                      <a:stretch>
                        <a:fillRect/>
                      </a:stretch>
                    </p:blipFill>
                    <p:spPr>
                      <a:xfrm>
                        <a:off x="3564255" y="3789045"/>
                        <a:ext cx="2339340" cy="152463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ldLvl="0" animBg="1"/>
      <p:bldP spid="490505" grpId="0" bldLvl="0" animBg="1"/>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71160" y="659669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5" y="6597015"/>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655" y="659669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1.4   </a:t>
            </a:r>
            <a:r>
              <a:rPr lang="zh-CN" altLang="en-US" sz="3600" b="1">
                <a:solidFill>
                  <a:srgbClr val="D25500"/>
                </a:solidFill>
                <a:effectLst>
                  <a:outerShdw blurRad="38100" dist="38100" dir="2700000" algn="tl">
                    <a:srgbClr val="000000"/>
                  </a:outerShdw>
                </a:effectLst>
                <a:ea typeface="隶书" panose="02010509060101010101" pitchFamily="49" charset="-122"/>
              </a:rPr>
              <a:t>欧姆定律</a:t>
            </a:r>
            <a:endParaRPr lang="en-US" altLang="zh-CN"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2743200" y="533400"/>
            <a:ext cx="495300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1.4.2  </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全</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电路欧姆定律</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539115" y="836295"/>
            <a:ext cx="1691640" cy="521970"/>
          </a:xfrm>
          <a:prstGeom prst="rect">
            <a:avLst/>
          </a:prstGeom>
          <a:noFill/>
        </p:spPr>
        <p:txBody>
          <a:bodyPr wrap="square" rtlCol="0">
            <a:spAutoFit/>
          </a:bodyPr>
          <a:p>
            <a:pPr algn="l">
              <a:spcBef>
                <a:spcPct val="50000"/>
              </a:spcBef>
              <a:buClrTx/>
              <a:buSzTx/>
              <a:buFontTx/>
            </a:pP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注意</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5" name="文本框 4"/>
          <p:cNvSpPr txBox="1"/>
          <p:nvPr/>
        </p:nvSpPr>
        <p:spPr>
          <a:xfrm>
            <a:off x="675640" y="1340485"/>
            <a:ext cx="8506460" cy="1076325"/>
          </a:xfrm>
          <a:prstGeom prst="rect">
            <a:avLst/>
          </a:prstGeom>
          <a:noFill/>
        </p:spPr>
        <p:txBody>
          <a:bodyPr wrap="square" rtlCol="0">
            <a:spAutoFit/>
          </a:bodyPr>
          <a:p>
            <a:pPr algn="l">
              <a:spcBef>
                <a:spcPct val="50000"/>
              </a:spcBef>
              <a:buClrTx/>
              <a:buSzTx/>
              <a:buFontTx/>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1</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、电源电动势</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E</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、内阻</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近乎于不变化。</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所以电流的大小由负载电阻R决定。</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6" name="文本框 5"/>
          <p:cNvSpPr txBox="1"/>
          <p:nvPr/>
        </p:nvSpPr>
        <p:spPr>
          <a:xfrm>
            <a:off x="675640" y="2276475"/>
            <a:ext cx="6003925" cy="583565"/>
          </a:xfrm>
          <a:prstGeom prst="rect">
            <a:avLst/>
          </a:prstGeom>
          <a:noFill/>
        </p:spPr>
        <p:txBody>
          <a:bodyPr wrap="square" rtlCol="0">
            <a:spAutoFit/>
          </a:bodyPr>
          <a:p>
            <a:pPr algn="l">
              <a:spcBef>
                <a:spcPct val="50000"/>
              </a:spcBef>
              <a:buClrTx/>
              <a:buSzTx/>
              <a:buFontTx/>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2</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E=IR+Ir</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变形为：</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IR=E-Ir=U外</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7" name="文本框 6"/>
          <p:cNvSpPr txBox="1"/>
          <p:nvPr/>
        </p:nvSpPr>
        <p:spPr>
          <a:xfrm>
            <a:off x="0" y="2780665"/>
            <a:ext cx="9317355" cy="1137285"/>
          </a:xfrm>
          <a:prstGeom prst="rect">
            <a:avLst/>
          </a:prstGeom>
          <a:noFill/>
        </p:spPr>
        <p:txBody>
          <a:bodyPr wrap="square" rtlCol="0">
            <a:spAutoFit/>
          </a:bodyPr>
          <a:p>
            <a:pPr algn="l">
              <a:spcBef>
                <a:spcPct val="50000"/>
              </a:spcBef>
              <a:buClrTx/>
              <a:buSzTx/>
              <a:buFontTx/>
            </a:pP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U外</a:t>
            </a:r>
            <a:r>
              <a:rPr lang="en-US" altLang="zh-CN"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t>
            </a: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IR</a:t>
            </a:r>
            <a:r>
              <a:rPr lang="en-US" altLang="zh-CN"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 </a:t>
            </a: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是整个外电路的电位降（外电压），也就是电源两端的电压。称为</a:t>
            </a:r>
            <a:r>
              <a:rPr lang="zh-CN" altLang="en-US" sz="4000" b="1">
                <a:ln w="6600">
                  <a:solidFill>
                    <a:schemeClr val="accent2"/>
                  </a:solidFill>
                  <a:prstDash val="solid"/>
                </a:ln>
                <a:solidFill>
                  <a:srgbClr val="FFFFFF"/>
                </a:solidFill>
                <a:effectLst>
                  <a:outerShdw dist="38100" dir="2700000" algn="tl" rotWithShape="0">
                    <a:schemeClr val="accent2"/>
                  </a:outerShdw>
                </a:effectLst>
                <a:latin typeface="隶书" panose="02010509060101010101" pitchFamily="49" charset="-122"/>
                <a:ea typeface="隶书" panose="02010509060101010101" pitchFamily="49" charset="-122"/>
                <a:sym typeface="+mn-ea"/>
              </a:rPr>
              <a:t>路端电压或端电压（</a:t>
            </a:r>
            <a:r>
              <a:rPr lang="en-US" altLang="zh-CN" sz="4000" b="1">
                <a:ln w="22225">
                  <a:solidFill>
                    <a:schemeClr val="accent2"/>
                  </a:solidFill>
                  <a:prstDash val="solid"/>
                </a:ln>
                <a:solidFill>
                  <a:schemeClr val="accent2">
                    <a:lumMod val="40000"/>
                    <a:lumOff val="60000"/>
                  </a:schemeClr>
                </a:solidFill>
                <a:effectLst/>
                <a:latin typeface="隶书" panose="02010509060101010101" pitchFamily="49" charset="-122"/>
                <a:ea typeface="隶书" panose="02010509060101010101" pitchFamily="49" charset="-122"/>
                <a:sym typeface="+mn-ea"/>
              </a:rPr>
              <a:t>U</a:t>
            </a:r>
            <a:r>
              <a:rPr lang="zh-CN" altLang="en-US" sz="4000" b="1" baseline="-25000">
                <a:ln w="22225">
                  <a:solidFill>
                    <a:schemeClr val="accent2"/>
                  </a:solidFill>
                  <a:prstDash val="solid"/>
                </a:ln>
                <a:solidFill>
                  <a:schemeClr val="accent2">
                    <a:lumMod val="40000"/>
                    <a:lumOff val="60000"/>
                  </a:schemeClr>
                </a:solidFill>
                <a:effectLst/>
                <a:latin typeface="隶书" panose="02010509060101010101" pitchFamily="49" charset="-122"/>
                <a:ea typeface="隶书" panose="02010509060101010101" pitchFamily="49" charset="-122"/>
                <a:sym typeface="+mn-ea"/>
              </a:rPr>
              <a:t>端</a:t>
            </a:r>
            <a:r>
              <a:rPr lang="zh-CN" altLang="en-US" sz="4000" b="1">
                <a:ln w="22225">
                  <a:solidFill>
                    <a:schemeClr val="accent2"/>
                  </a:solidFill>
                  <a:prstDash val="solid"/>
                </a:ln>
                <a:solidFill>
                  <a:schemeClr val="accent2">
                    <a:lumMod val="40000"/>
                    <a:lumOff val="60000"/>
                  </a:schemeClr>
                </a:solidFill>
                <a:effectLst/>
                <a:latin typeface="隶书" panose="02010509060101010101" pitchFamily="49" charset="-122"/>
                <a:ea typeface="隶书" panose="02010509060101010101" pitchFamily="49" charset="-122"/>
                <a:sym typeface="+mn-ea"/>
              </a:rPr>
              <a:t>）</a:t>
            </a:r>
            <a:endParaRPr lang="zh-CN" altLang="en-US" sz="4000" b="1">
              <a:ln w="22225">
                <a:solidFill>
                  <a:schemeClr val="accent2"/>
                </a:solidFill>
                <a:prstDash val="solid"/>
              </a:ln>
              <a:solidFill>
                <a:schemeClr val="accent2">
                  <a:lumMod val="40000"/>
                  <a:lumOff val="60000"/>
                </a:schemeClr>
              </a:solidFill>
              <a:effectLst/>
              <a:latin typeface="隶书" panose="02010509060101010101" pitchFamily="49" charset="-122"/>
              <a:ea typeface="隶书" panose="02010509060101010101" pitchFamily="49" charset="-122"/>
              <a:sym typeface="+mn-ea"/>
            </a:endParaRPr>
          </a:p>
        </p:txBody>
      </p:sp>
      <p:sp>
        <p:nvSpPr>
          <p:cNvPr id="2" name="文本框 1"/>
          <p:cNvSpPr txBox="1"/>
          <p:nvPr/>
        </p:nvSpPr>
        <p:spPr>
          <a:xfrm>
            <a:off x="395605" y="3917950"/>
            <a:ext cx="4647565" cy="521970"/>
          </a:xfrm>
          <a:prstGeom prst="rect">
            <a:avLst/>
          </a:prstGeom>
          <a:noFill/>
        </p:spPr>
        <p:txBody>
          <a:bodyPr wrap="square" rtlCol="0">
            <a:spAutoFit/>
          </a:bodyPr>
          <a:p>
            <a:pPr algn="l">
              <a:spcBef>
                <a:spcPct val="50000"/>
              </a:spcBef>
              <a:buClrTx/>
              <a:buSzTx/>
              <a:buFontTx/>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的大小决定电流的大小</a:t>
            </a:r>
            <a:r>
              <a:rPr 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3" name="文本框 2"/>
          <p:cNvSpPr txBox="1"/>
          <p:nvPr/>
        </p:nvSpPr>
        <p:spPr>
          <a:xfrm>
            <a:off x="539115" y="4509135"/>
            <a:ext cx="1119505" cy="521970"/>
          </a:xfrm>
          <a:prstGeom prst="rect">
            <a:avLst/>
          </a:prstGeom>
          <a:noFill/>
        </p:spPr>
        <p:txBody>
          <a:bodyPr wrap="square" rtlCol="0">
            <a:spAutoFit/>
          </a:bodyPr>
          <a:p>
            <a:pPr algn="l">
              <a:spcBef>
                <a:spcPct val="50000"/>
              </a:spcBef>
              <a:buClrTx/>
              <a:buSzTx/>
              <a:buFontTx/>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开路</a:t>
            </a:r>
            <a:endParaRPr lang="zh-CN" altLang="en-US" sz="28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8" name="右箭头 7"/>
          <p:cNvSpPr/>
          <p:nvPr/>
        </p:nvSpPr>
        <p:spPr>
          <a:xfrm>
            <a:off x="1619250" y="4796790"/>
            <a:ext cx="3600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2131695" y="4583430"/>
            <a:ext cx="2341245" cy="521970"/>
          </a:xfrm>
          <a:prstGeom prst="rect">
            <a:avLst/>
          </a:prstGeom>
          <a:noFill/>
        </p:spPr>
        <p:txBody>
          <a:bodyPr wrap="square" rtlCol="0">
            <a:spAutoFit/>
          </a:bodyPr>
          <a:p>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电流为零</a:t>
            </a:r>
            <a:r>
              <a:rPr lang="en-US" altLang="zh-CN"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I=0A</a:t>
            </a:r>
            <a:endParaRPr lang="en-US" altLang="zh-CN"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0" name="右箭头 9"/>
          <p:cNvSpPr/>
          <p:nvPr/>
        </p:nvSpPr>
        <p:spPr>
          <a:xfrm>
            <a:off x="4520565" y="4789805"/>
            <a:ext cx="3600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4980305" y="4566920"/>
            <a:ext cx="1135380" cy="521970"/>
          </a:xfrm>
          <a:prstGeom prst="rect">
            <a:avLst/>
          </a:prstGeom>
          <a:noFill/>
        </p:spPr>
        <p:txBody>
          <a:bodyPr wrap="square" rtlCol="0">
            <a:spAutoFit/>
          </a:bodyPr>
          <a:p>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Ur=0V</a:t>
            </a:r>
            <a:endPar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2" name="右箭头 11"/>
          <p:cNvSpPr/>
          <p:nvPr/>
        </p:nvSpPr>
        <p:spPr>
          <a:xfrm>
            <a:off x="6012180" y="4806315"/>
            <a:ext cx="3600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6516370" y="4446905"/>
            <a:ext cx="1619250" cy="829945"/>
          </a:xfrm>
          <a:prstGeom prst="rect">
            <a:avLst/>
          </a:prstGeom>
          <a:noFill/>
        </p:spPr>
        <p:txBody>
          <a:bodyPr wrap="square" rtlCol="0">
            <a:spAutoFit/>
          </a:bodyPr>
          <a:p>
            <a:r>
              <a:rPr lang="en-US" altLang="zh-CN" sz="4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U</a:t>
            </a:r>
            <a:r>
              <a:rPr lang="zh-CN" altLang="en-US" sz="4800" b="1" baseline="-25000">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端</a:t>
            </a:r>
            <a:r>
              <a:rPr lang="en-US" altLang="zh-CN" sz="4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=E</a:t>
            </a:r>
            <a:endParaRPr lang="en-US" altLang="zh-CN" sz="4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endParaRPr>
          </a:p>
        </p:txBody>
      </p:sp>
      <p:sp>
        <p:nvSpPr>
          <p:cNvPr id="15" name="文本框 14"/>
          <p:cNvSpPr txBox="1"/>
          <p:nvPr/>
        </p:nvSpPr>
        <p:spPr>
          <a:xfrm>
            <a:off x="522605" y="5138420"/>
            <a:ext cx="1119505" cy="521970"/>
          </a:xfrm>
          <a:prstGeom prst="rect">
            <a:avLst/>
          </a:prstGeom>
          <a:noFill/>
        </p:spPr>
        <p:txBody>
          <a:bodyPr wrap="square" rtlCol="0">
            <a:spAutoFit/>
          </a:bodyPr>
          <a:p>
            <a:pPr algn="l">
              <a:spcBef>
                <a:spcPct val="50000"/>
              </a:spcBef>
              <a:buClrTx/>
              <a:buSzTx/>
              <a:buFontTx/>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有值</a:t>
            </a:r>
            <a:endParaRPr lang="zh-CN" altLang="en-US" sz="28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6" name="右箭头 15"/>
          <p:cNvSpPr/>
          <p:nvPr/>
        </p:nvSpPr>
        <p:spPr>
          <a:xfrm>
            <a:off x="1602740" y="5426075"/>
            <a:ext cx="3600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115185" y="5212715"/>
            <a:ext cx="1666875" cy="521970"/>
          </a:xfrm>
          <a:prstGeom prst="rect">
            <a:avLst/>
          </a:prstGeom>
          <a:noFill/>
        </p:spPr>
        <p:txBody>
          <a:bodyPr wrap="square" rtlCol="0">
            <a:spAutoFit/>
          </a:bodyPr>
          <a:p>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电流存在</a:t>
            </a:r>
            <a:endParaRPr lang="zh-CN" altLang="en-US"/>
          </a:p>
        </p:txBody>
      </p:sp>
      <p:sp>
        <p:nvSpPr>
          <p:cNvPr id="18" name="右箭头 17"/>
          <p:cNvSpPr/>
          <p:nvPr/>
        </p:nvSpPr>
        <p:spPr>
          <a:xfrm>
            <a:off x="3738880" y="5409565"/>
            <a:ext cx="3600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4267200" y="5215255"/>
            <a:ext cx="1605280" cy="521970"/>
          </a:xfrm>
          <a:prstGeom prst="rect">
            <a:avLst/>
          </a:prstGeom>
          <a:noFill/>
        </p:spPr>
        <p:txBody>
          <a:bodyPr wrap="square" rtlCol="0">
            <a:spAutoFit/>
          </a:bodyPr>
          <a:p>
            <a:r>
              <a:rPr lang="en-US" altLang="zh-CN" sz="2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U</a:t>
            </a:r>
            <a:r>
              <a:rPr lang="zh-CN" altLang="en-US" sz="2800" b="1" baseline="-25000">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端</a:t>
            </a: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=E-</a:t>
            </a: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Ur</a:t>
            </a:r>
            <a:endPar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0" name="右箭头 19"/>
          <p:cNvSpPr/>
          <p:nvPr/>
        </p:nvSpPr>
        <p:spPr>
          <a:xfrm>
            <a:off x="5749290" y="5445125"/>
            <a:ext cx="3600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6177280" y="5054600"/>
            <a:ext cx="2356485" cy="829945"/>
          </a:xfrm>
          <a:prstGeom prst="rect">
            <a:avLst/>
          </a:prstGeom>
          <a:noFill/>
        </p:spPr>
        <p:txBody>
          <a:bodyPr wrap="square" rtlCol="0">
            <a:spAutoFit/>
          </a:bodyPr>
          <a:p>
            <a:r>
              <a:rPr lang="en-US" altLang="zh-CN" sz="4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U</a:t>
            </a:r>
            <a:r>
              <a:rPr lang="zh-CN" altLang="en-US" sz="4800" b="1" baseline="-25000">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端</a:t>
            </a:r>
            <a:r>
              <a:rPr lang="en-US" altLang="zh-CN" sz="4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&lt;E</a:t>
            </a:r>
            <a:endParaRPr lang="en-US" altLang="zh-CN" sz="4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endParaRPr>
          </a:p>
        </p:txBody>
      </p:sp>
      <p:sp>
        <p:nvSpPr>
          <p:cNvPr id="22" name="文本框 21"/>
          <p:cNvSpPr txBox="1"/>
          <p:nvPr/>
        </p:nvSpPr>
        <p:spPr>
          <a:xfrm>
            <a:off x="506095" y="5839460"/>
            <a:ext cx="1119505" cy="521970"/>
          </a:xfrm>
          <a:prstGeom prst="rect">
            <a:avLst/>
          </a:prstGeom>
          <a:noFill/>
        </p:spPr>
        <p:txBody>
          <a:bodyPr wrap="square" rtlCol="0">
            <a:spAutoFit/>
          </a:bodyPr>
          <a:p>
            <a:pPr algn="l">
              <a:spcBef>
                <a:spcPct val="50000"/>
              </a:spcBef>
              <a:buClrTx/>
              <a:buSzTx/>
              <a:buFontTx/>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a:t>
            </a: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短路</a:t>
            </a:r>
            <a:endParaRPr lang="zh-CN" altLang="en-US" sz="28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3" name="右箭头 22"/>
          <p:cNvSpPr/>
          <p:nvPr/>
        </p:nvSpPr>
        <p:spPr>
          <a:xfrm>
            <a:off x="1586230" y="6127115"/>
            <a:ext cx="3600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2098675" y="5913755"/>
            <a:ext cx="2513965" cy="521970"/>
          </a:xfrm>
          <a:prstGeom prst="rect">
            <a:avLst/>
          </a:prstGeom>
          <a:noFill/>
        </p:spPr>
        <p:txBody>
          <a:bodyPr wrap="square" rtlCol="0">
            <a:spAutoFit/>
          </a:bodyPr>
          <a:p>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电流很大</a:t>
            </a:r>
            <a:r>
              <a:rPr lang="en-US" altLang="zh-CN"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I=E/r</a:t>
            </a:r>
            <a:endParaRPr lang="en-US" altLang="zh-CN"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5" name="右箭头 24"/>
          <p:cNvSpPr/>
          <p:nvPr/>
        </p:nvSpPr>
        <p:spPr>
          <a:xfrm>
            <a:off x="4683125" y="6172835"/>
            <a:ext cx="3600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5126990" y="5957570"/>
            <a:ext cx="1605280" cy="521970"/>
          </a:xfrm>
          <a:prstGeom prst="rect">
            <a:avLst/>
          </a:prstGeom>
          <a:noFill/>
        </p:spPr>
        <p:txBody>
          <a:bodyPr wrap="square" rtlCol="0">
            <a:spAutoFit/>
          </a:bodyPr>
          <a:p>
            <a:r>
              <a:rPr lang="en-US" altLang="zh-CN" sz="2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U</a:t>
            </a:r>
            <a:r>
              <a:rPr lang="zh-CN" altLang="en-US" sz="2800" b="1" baseline="-25000">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端</a:t>
            </a: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=E-</a:t>
            </a:r>
            <a:r>
              <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Ur</a:t>
            </a:r>
            <a:endParaRPr lang="zh-CN" altLang="en-US" sz="28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7" name="右箭头 26"/>
          <p:cNvSpPr/>
          <p:nvPr/>
        </p:nvSpPr>
        <p:spPr>
          <a:xfrm>
            <a:off x="6659880" y="6202680"/>
            <a:ext cx="3600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7021830" y="5805170"/>
            <a:ext cx="2120900" cy="829945"/>
          </a:xfrm>
          <a:prstGeom prst="rect">
            <a:avLst/>
          </a:prstGeom>
          <a:noFill/>
        </p:spPr>
        <p:txBody>
          <a:bodyPr wrap="square" rtlCol="0">
            <a:spAutoFit/>
          </a:bodyPr>
          <a:p>
            <a:r>
              <a:rPr lang="en-US" altLang="zh-CN" sz="4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U</a:t>
            </a:r>
            <a:r>
              <a:rPr lang="zh-CN" altLang="en-US" sz="4800" b="1" baseline="-25000">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端</a:t>
            </a:r>
            <a:r>
              <a:rPr lang="en-US" altLang="zh-CN" sz="4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rPr>
              <a:t>=0V</a:t>
            </a:r>
            <a:endParaRPr lang="en-US" altLang="zh-CN" sz="4800" b="1">
              <a:ln w="22225">
                <a:solidFill>
                  <a:schemeClr val="accent2"/>
                </a:solidFill>
                <a:prstDash val="solid"/>
              </a:ln>
              <a:solidFill>
                <a:srgbClr val="FF0000"/>
              </a:solidFill>
              <a:effectLst/>
              <a:latin typeface="隶书" panose="02010509060101010101" pitchFamily="49" charset="-122"/>
              <a:ea typeface="隶书" panose="02010509060101010101" pitchFamily="49" charset="-122"/>
              <a:sym typeface="+mn-ea"/>
            </a:endParaRPr>
          </a:p>
        </p:txBody>
      </p:sp>
      <p:sp>
        <p:nvSpPr>
          <p:cNvPr id="29" name="云形标注 28"/>
          <p:cNvSpPr/>
          <p:nvPr/>
        </p:nvSpPr>
        <p:spPr>
          <a:xfrm>
            <a:off x="4356100" y="1209040"/>
            <a:ext cx="4787900" cy="3265805"/>
          </a:xfrm>
          <a:prstGeom prst="cloudCallout">
            <a:avLst>
              <a:gd name="adj1" fmla="val 16172"/>
              <a:gd name="adj2" fmla="val 600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是电阻值R为无限大, 电压为任何有限值时, 其电流总是零, 这时把它称为</a:t>
            </a:r>
            <a:r>
              <a:rPr lang="zh-CN" altLang="en-US" sz="2800" b="1">
                <a:solidFill>
                  <a:srgbClr val="FF0000"/>
                </a:solidFill>
                <a:effectLst>
                  <a:outerShdw blurRad="38100" dist="38100" dir="2700000" algn="tl">
                    <a:srgbClr val="C0C0C0"/>
                  </a:outerShdw>
                </a:effectLst>
                <a:latin typeface="Arial" panose="020B0604020202020204"/>
                <a:ea typeface="楷体_GB2312" pitchFamily="49" charset="-122"/>
                <a:sym typeface="+mn-ea"/>
              </a:rPr>
              <a:t>“</a:t>
            </a:r>
            <a:r>
              <a:rPr lang="zh-CN" altLang="en-US" sz="2800" b="1">
                <a:solidFill>
                  <a:srgbClr val="FF0000"/>
                </a:solidFill>
                <a:effectLst>
                  <a:outerShdw blurRad="38100" dist="38100" dir="2700000" algn="tl">
                    <a:srgbClr val="C0C0C0"/>
                  </a:outerShdw>
                </a:effectLst>
                <a:latin typeface="楷体_GB2312" pitchFamily="49" charset="-122"/>
                <a:ea typeface="楷体_GB2312" pitchFamily="49" charset="-122"/>
                <a:sym typeface="+mn-ea"/>
              </a:rPr>
              <a:t>开路</a:t>
            </a:r>
            <a:r>
              <a:rPr lang="zh-CN" altLang="en-US" sz="2800" b="1">
                <a:solidFill>
                  <a:srgbClr val="FF0000"/>
                </a:solidFill>
                <a:effectLst>
                  <a:outerShdw blurRad="38100" dist="38100" dir="2700000" algn="tl">
                    <a:srgbClr val="C0C0C0"/>
                  </a:outerShdw>
                </a:effectLst>
                <a:latin typeface="Arial" panose="020B0604020202020204"/>
                <a:ea typeface="楷体_GB2312" pitchFamily="49" charset="-122"/>
                <a:sym typeface="+mn-ea"/>
              </a:rPr>
              <a:t>”状态</a:t>
            </a:r>
            <a:r>
              <a:rPr lang="zh-CN" altLang="en-US" sz="2000" b="1">
                <a:gradFill>
                  <a:gsLst>
                    <a:gs pos="0">
                      <a:srgbClr val="E30000"/>
                    </a:gs>
                    <a:gs pos="100000">
                      <a:srgbClr val="760303"/>
                    </a:gs>
                  </a:gsLst>
                  <a:lin scaled="0"/>
                </a:gra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2000" b="1">
              <a:gradFill>
                <a:gsLst>
                  <a:gs pos="0">
                    <a:srgbClr val="E30000"/>
                  </a:gs>
                  <a:gs pos="100000">
                    <a:srgbClr val="760303"/>
                  </a:gs>
                </a:gsLst>
                <a:lin scaled="0"/>
              </a:gradFill>
              <a:effectLst>
                <a:outerShdw blurRad="38100" dist="38100" dir="2700000" algn="tl">
                  <a:srgbClr val="000000"/>
                </a:outerShdw>
              </a:effectLst>
              <a:latin typeface="隶书" panose="02010509060101010101" pitchFamily="49" charset="-122"/>
              <a:ea typeface="隶书" panose="02010509060101010101" pitchFamily="49" charset="-122"/>
            </a:endParaRPr>
          </a:p>
          <a:p>
            <a:pPr algn="ctr"/>
            <a:r>
              <a:rPr lang="zh-CN" altLang="en-US" sz="20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端电压近乎等于电源电动势。</a:t>
            </a:r>
            <a:endParaRPr lang="zh-CN" altLang="en-US" sz="20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a:p>
            <a:pPr algn="ctr"/>
            <a:r>
              <a:rPr lang="zh-CN" altLang="en-US" sz="20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开环电路：电位</a:t>
            </a:r>
            <a:endParaRPr lang="zh-CN" altLang="en-US" sz="20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31" name="椭圆形标注 30"/>
          <p:cNvSpPr/>
          <p:nvPr/>
        </p:nvSpPr>
        <p:spPr>
          <a:xfrm>
            <a:off x="2675890" y="3147695"/>
            <a:ext cx="2304415" cy="910590"/>
          </a:xfrm>
          <a:prstGeom prst="wedgeEllipseCallout">
            <a:avLst>
              <a:gd name="adj1" fmla="val 123491"/>
              <a:gd name="adj2" fmla="val 218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正常电路，通路状态</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32" name="矩形标注 31"/>
          <p:cNvSpPr/>
          <p:nvPr/>
        </p:nvSpPr>
        <p:spPr>
          <a:xfrm>
            <a:off x="395605" y="1628775"/>
            <a:ext cx="2897505" cy="2639695"/>
          </a:xfrm>
          <a:prstGeom prst="wedgeRectCallout">
            <a:avLst>
              <a:gd name="adj1" fmla="val 222824"/>
              <a:gd name="adj2" fmla="val 1261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电阻为零, 电流为任何有限值时, 其电压总是零, 这时把它称为</a:t>
            </a:r>
            <a:r>
              <a:rPr lang="zh-CN" altLang="en-US" sz="2800" b="1">
                <a:solidFill>
                  <a:srgbClr val="FF0000"/>
                </a:solidFill>
                <a:effectLst>
                  <a:outerShdw blurRad="38100" dist="38100" dir="2700000" algn="tl">
                    <a:srgbClr val="C0C0C0"/>
                  </a:outerShdw>
                </a:effectLst>
                <a:latin typeface="Arial" panose="020B0604020202020204"/>
                <a:ea typeface="楷体_GB2312" pitchFamily="49" charset="-122"/>
                <a:sym typeface="+mn-ea"/>
              </a:rPr>
              <a:t>“</a:t>
            </a:r>
            <a:r>
              <a:rPr lang="zh-CN" altLang="en-US" sz="2800" b="1">
                <a:solidFill>
                  <a:srgbClr val="FF0000"/>
                </a:solidFill>
                <a:effectLst>
                  <a:outerShdw blurRad="38100" dist="38100" dir="2700000" algn="tl">
                    <a:srgbClr val="C0C0C0"/>
                  </a:outerShdw>
                </a:effectLst>
                <a:latin typeface="楷体_GB2312" pitchFamily="49" charset="-122"/>
                <a:ea typeface="楷体_GB2312" pitchFamily="49" charset="-122"/>
                <a:sym typeface="+mn-ea"/>
              </a:rPr>
              <a:t>短路</a:t>
            </a:r>
            <a:r>
              <a:rPr lang="zh-CN" altLang="en-US" sz="2800" b="1">
                <a:solidFill>
                  <a:srgbClr val="FF0000"/>
                </a:solidFill>
                <a:effectLst>
                  <a:outerShdw blurRad="38100" dist="38100" dir="2700000" algn="tl">
                    <a:srgbClr val="C0C0C0"/>
                  </a:outerShdw>
                </a:effectLst>
                <a:latin typeface="Arial" panose="020B0604020202020204"/>
                <a:ea typeface="楷体_GB2312" pitchFamily="49" charset="-122"/>
                <a:sym typeface="+mn-ea"/>
              </a:rPr>
              <a:t>”状态</a:t>
            </a:r>
            <a:r>
              <a:rPr kumimoji="1" lang="zh-CN" altLang="en-US" sz="2800">
                <a:latin typeface="楷体_GB2312" pitchFamily="49" charset="-122"/>
                <a:ea typeface="楷体_GB2312" pitchFamily="49" charset="-122"/>
                <a:sym typeface="+mn-ea"/>
              </a:rPr>
              <a:t>。</a:t>
            </a:r>
            <a:endParaRPr kumimoji="1" lang="zh-CN" altLang="en-US" sz="2800">
              <a:latin typeface="楷体_GB2312" pitchFamily="49" charset="-122"/>
              <a:ea typeface="楷体_GB2312" pitchFamily="49" charset="-122"/>
            </a:endParaRPr>
          </a:p>
          <a:p>
            <a:pPr algn="ctr"/>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：负载短路，电流很大，危险</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90505"/>
                                        </p:tgtEl>
                                        <p:attrNameLst>
                                          <p:attrName>style.visibility</p:attrName>
                                        </p:attrNameLst>
                                      </p:cBhvr>
                                      <p:to>
                                        <p:strVal val="visible"/>
                                      </p:to>
                                    </p:set>
                                    <p:anim calcmode="lin" valueType="num">
                                      <p:cBhvr>
                                        <p:cTn id="17" dur="2000" fill="hold"/>
                                        <p:tgtEl>
                                          <p:spTgt spid="490505"/>
                                        </p:tgtEl>
                                        <p:attrNameLst>
                                          <p:attrName>ppt_w</p:attrName>
                                        </p:attrNameLst>
                                      </p:cBhvr>
                                      <p:tavLst>
                                        <p:tav tm="0">
                                          <p:val>
                                            <p:fltVal val="0"/>
                                          </p:val>
                                        </p:tav>
                                        <p:tav tm="100000">
                                          <p:val>
                                            <p:strVal val="#ppt_w"/>
                                          </p:val>
                                        </p:tav>
                                      </p:tavLst>
                                    </p:anim>
                                    <p:anim calcmode="lin" valueType="num">
                                      <p:cBhvr>
                                        <p:cTn id="18"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1)">
                                      <p:cBhvr>
                                        <p:cTn id="53" dur="2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linds(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heel(1)">
                                      <p:cBhvr>
                                        <p:cTn id="63" dur="20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blinds(horizontal)">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heel(1)">
                                      <p:cBhvr>
                                        <p:cTn id="73" dur="20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blinds(horizontal)">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2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edge">
                                      <p:cBhvr>
                                        <p:cTn id="83" dur="20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heel(1)">
                                      <p:cBhvr>
                                        <p:cTn id="93" dur="20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blinds(horizontal)">
                                      <p:cBhvr>
                                        <p:cTn id="98" dur="5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heel(1)">
                                      <p:cBhvr>
                                        <p:cTn id="103" dur="20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blinds(horizontal)">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ntr" presetSubtype="1"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wheel(1)">
                                      <p:cBhvr>
                                        <p:cTn id="113" dur="20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blinds(horizontal)">
                                      <p:cBhvr>
                                        <p:cTn id="118" dur="5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20" presetClass="entr" presetSubtype="0" fill="hold" grpId="0" nodeType="click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wedge">
                                      <p:cBhvr>
                                        <p:cTn id="123" dur="2000"/>
                                        <p:tgtEl>
                                          <p:spTgt spid="31"/>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blinds(horizontal)">
                                      <p:cBhvr>
                                        <p:cTn id="128" dur="500"/>
                                        <p:tgtEl>
                                          <p:spTgt spid="22"/>
                                        </p:tgtEl>
                                      </p:cBhvr>
                                    </p:animEffect>
                                  </p:childTnLst>
                                </p:cTn>
                              </p:par>
                            </p:childTnLst>
                          </p:cTn>
                        </p:par>
                      </p:childTnLst>
                    </p:cTn>
                  </p:par>
                  <p:par>
                    <p:cTn id="129" fill="hold">
                      <p:stCondLst>
                        <p:cond delay="indefinite"/>
                      </p:stCondLst>
                      <p:childTnLst>
                        <p:par>
                          <p:cTn id="130" fill="hold">
                            <p:stCondLst>
                              <p:cond delay="0"/>
                            </p:stCondLst>
                            <p:childTnLst>
                              <p:par>
                                <p:cTn id="131" presetID="21" presetClass="entr" presetSubtype="1" fill="hold" grpId="0" nodeType="click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wheel(1)">
                                      <p:cBhvr>
                                        <p:cTn id="133" dur="2000"/>
                                        <p:tgtEl>
                                          <p:spTgt spid="23"/>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blinds(horizontal)">
                                      <p:cBhvr>
                                        <p:cTn id="138" dur="500"/>
                                        <p:tgtEl>
                                          <p:spTgt spid="24"/>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wheel(1)">
                                      <p:cBhvr>
                                        <p:cTn id="143" dur="2000"/>
                                        <p:tgtEl>
                                          <p:spTgt spid="25"/>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blinds(horizontal)">
                                      <p:cBhvr>
                                        <p:cTn id="148" dur="500"/>
                                        <p:tgtEl>
                                          <p:spTgt spid="26"/>
                                        </p:tgtEl>
                                      </p:cBhvr>
                                    </p:animEffect>
                                  </p:childTnLst>
                                </p:cTn>
                              </p:par>
                            </p:childTnLst>
                          </p:cTn>
                        </p:par>
                      </p:childTnLst>
                    </p:cTn>
                  </p:par>
                  <p:par>
                    <p:cTn id="149" fill="hold">
                      <p:stCondLst>
                        <p:cond delay="indefinite"/>
                      </p:stCondLst>
                      <p:childTnLst>
                        <p:par>
                          <p:cTn id="150" fill="hold">
                            <p:stCondLst>
                              <p:cond delay="0"/>
                            </p:stCondLst>
                            <p:childTnLst>
                              <p:par>
                                <p:cTn id="151" presetID="21" presetClass="entr" presetSubtype="1" fill="hold" grpId="0" nodeType="click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wheel(1)">
                                      <p:cBhvr>
                                        <p:cTn id="153" dur="2000"/>
                                        <p:tgtEl>
                                          <p:spTgt spid="27"/>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28"/>
                                        </p:tgtEl>
                                        <p:attrNameLst>
                                          <p:attrName>style.visibility</p:attrName>
                                        </p:attrNameLst>
                                      </p:cBhvr>
                                      <p:to>
                                        <p:strVal val="visible"/>
                                      </p:to>
                                    </p:set>
                                    <p:animEffect transition="in" filter="blinds(horizontal)">
                                      <p:cBhvr>
                                        <p:cTn id="158" dur="500"/>
                                        <p:tgtEl>
                                          <p:spTgt spid="28"/>
                                        </p:tgtEl>
                                      </p:cBhvr>
                                    </p:animEffect>
                                  </p:childTnLst>
                                </p:cTn>
                              </p:par>
                            </p:childTnLst>
                          </p:cTn>
                        </p:par>
                      </p:childTnLst>
                    </p:cTn>
                  </p:par>
                  <p:par>
                    <p:cTn id="159" fill="hold">
                      <p:stCondLst>
                        <p:cond delay="indefinite"/>
                      </p:stCondLst>
                      <p:childTnLst>
                        <p:par>
                          <p:cTn id="160" fill="hold">
                            <p:stCondLst>
                              <p:cond delay="0"/>
                            </p:stCondLst>
                            <p:childTnLst>
                              <p:par>
                                <p:cTn id="161" presetID="20" presetClass="entr" presetSubtype="0" fill="hold" grpId="0" nodeType="clickEffect">
                                  <p:stCondLst>
                                    <p:cond delay="0"/>
                                  </p:stCondLst>
                                  <p:childTnLst>
                                    <p:set>
                                      <p:cBhvr>
                                        <p:cTn id="162" dur="1" fill="hold">
                                          <p:stCondLst>
                                            <p:cond delay="0"/>
                                          </p:stCondLst>
                                        </p:cTn>
                                        <p:tgtEl>
                                          <p:spTgt spid="32"/>
                                        </p:tgtEl>
                                        <p:attrNameLst>
                                          <p:attrName>style.visibility</p:attrName>
                                        </p:attrNameLst>
                                      </p:cBhvr>
                                      <p:to>
                                        <p:strVal val="visible"/>
                                      </p:to>
                                    </p:set>
                                    <p:animEffect transition="in" filter="wedge">
                                      <p:cBhvr>
                                        <p:cTn id="16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ldLvl="0" animBg="1"/>
      <p:bldP spid="490505" grpId="0" bldLvl="0" animBg="1"/>
      <p:bldP spid="4" grpId="0"/>
      <p:bldP spid="5" grpId="0"/>
      <p:bldP spid="6" grpId="0"/>
      <p:bldP spid="7" grpId="0"/>
      <p:bldP spid="2" grpId="0"/>
      <p:bldP spid="3" grpId="0"/>
      <p:bldP spid="8" grpId="0" animBg="1"/>
      <p:bldP spid="9" grpId="0"/>
      <p:bldP spid="10" grpId="0" bldLvl="0" animBg="1"/>
      <p:bldP spid="11" grpId="0"/>
      <p:bldP spid="12" grpId="0" bldLvl="0" animBg="1"/>
      <p:bldP spid="13" grpId="0"/>
      <p:bldP spid="15" grpId="0"/>
      <p:bldP spid="16" grpId="0" bldLvl="0" animBg="1"/>
      <p:bldP spid="17" grpId="0"/>
      <p:bldP spid="18" grpId="0" bldLvl="0" animBg="1"/>
      <p:bldP spid="19" grpId="0"/>
      <p:bldP spid="20" grpId="0" bldLvl="0" animBg="1"/>
      <p:bldP spid="21" grpId="0"/>
      <p:bldP spid="22" grpId="0"/>
      <p:bldP spid="23" grpId="0" bldLvl="0" animBg="1"/>
      <p:bldP spid="24" grpId="0"/>
      <p:bldP spid="25" grpId="0" bldLvl="0" animBg="1"/>
      <p:bldP spid="26" grpId="0"/>
      <p:bldP spid="27" grpId="0" bldLvl="0" animBg="1"/>
      <p:bldP spid="28" grpId="0"/>
      <p:bldP spid="29" grpId="0" bldLvl="0" animBg="1"/>
      <p:bldP spid="31" grpId="0" animBg="1"/>
      <p:bldP spid="3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7667"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429260"/>
            <a:ext cx="9105900" cy="1383665"/>
          </a:xfrm>
          <a:prstGeom prst="rect">
            <a:avLst/>
          </a:prstGeom>
          <a:noFill/>
        </p:spPr>
        <p:txBody>
          <a:bodyPr wrap="square" rtlCol="0">
            <a:spAutoFit/>
          </a:bodyPr>
          <a:p>
            <a:r>
              <a:rPr lang="zh-CN" altLang="en-US" sz="2800" b="1"/>
              <a:t>例</a:t>
            </a:r>
            <a:r>
              <a:rPr lang="en-US" altLang="zh-CN" sz="2800" b="1"/>
              <a:t>1</a:t>
            </a:r>
            <a:r>
              <a:rPr lang="zh-CN" altLang="en-US" sz="2800" b="1"/>
              <a:t>：一节电池和一只电阻组成闭合回路，当负载电阻的阻值增加到原来的</a:t>
            </a:r>
            <a:r>
              <a:rPr lang="en-US" altLang="zh-CN" sz="2800" b="1"/>
              <a:t>3</a:t>
            </a:r>
            <a:r>
              <a:rPr lang="zh-CN" altLang="en-US" sz="2800" b="1"/>
              <a:t>倍，电流变为原来的</a:t>
            </a:r>
            <a:r>
              <a:rPr lang="en-US" altLang="zh-CN" sz="2800" b="1"/>
              <a:t>1/2</a:t>
            </a:r>
            <a:r>
              <a:rPr lang="zh-CN" altLang="en-US" sz="2800" b="1"/>
              <a:t>，则原来内、外电阻之比为</a:t>
            </a:r>
            <a:r>
              <a:rPr lang="zh-CN" altLang="en-US" sz="2800" b="1">
                <a:latin typeface="宋体" panose="02010600030101010101" pitchFamily="2" charset="-122"/>
                <a:ea typeface="宋体" panose="02010600030101010101" pitchFamily="2" charset="-122"/>
              </a:rPr>
              <a:t>＿＿＿＿＿＿。</a:t>
            </a:r>
            <a:endParaRPr lang="zh-CN" altLang="en-US" sz="2800" b="1">
              <a:latin typeface="宋体" panose="02010600030101010101" pitchFamily="2" charset="-122"/>
              <a:ea typeface="宋体" panose="02010600030101010101" pitchFamily="2" charset="-122"/>
            </a:endParaRPr>
          </a:p>
        </p:txBody>
      </p:sp>
      <p:sp>
        <p:nvSpPr>
          <p:cNvPr id="3" name="文本框 2"/>
          <p:cNvSpPr txBox="1"/>
          <p:nvPr/>
        </p:nvSpPr>
        <p:spPr>
          <a:xfrm>
            <a:off x="-3810" y="2350135"/>
            <a:ext cx="9147810" cy="1383665"/>
          </a:xfrm>
          <a:prstGeom prst="rect">
            <a:avLst/>
          </a:prstGeom>
          <a:noFill/>
        </p:spPr>
        <p:txBody>
          <a:bodyPr wrap="square" rtlCol="0">
            <a:spAutoFit/>
          </a:bodyPr>
          <a:p>
            <a:r>
              <a:rPr lang="zh-CN" altLang="en-US" sz="2800" b="1"/>
              <a:t>例</a:t>
            </a:r>
            <a:r>
              <a:rPr lang="en-US" altLang="zh-CN" sz="2800" b="1"/>
              <a:t>2</a:t>
            </a:r>
            <a:r>
              <a:rPr lang="zh-CN" altLang="en-US" sz="2800" b="1"/>
              <a:t>：</a:t>
            </a:r>
            <a:r>
              <a:rPr lang="zh-CN" sz="2800" b="1"/>
              <a:t>在某闭合电路中电池电动势为</a:t>
            </a:r>
            <a:r>
              <a:rPr lang="en-US" altLang="zh-CN" sz="2800" b="1"/>
              <a:t>E</a:t>
            </a:r>
            <a:r>
              <a:rPr lang="zh-CN" altLang="en-US" sz="2800" b="1"/>
              <a:t>，内阻为</a:t>
            </a:r>
            <a:r>
              <a:rPr lang="en-US" altLang="zh-CN" sz="2800" b="1"/>
              <a:t>r ,</a:t>
            </a:r>
            <a:r>
              <a:rPr lang="zh-CN" altLang="en-US" sz="2800" b="1"/>
              <a:t>当电阻</a:t>
            </a:r>
            <a:r>
              <a:rPr lang="en-US" altLang="zh-CN" sz="2800" b="1"/>
              <a:t>R=14.8</a:t>
            </a:r>
            <a:r>
              <a:rPr lang="en-US" altLang="zh-CN" sz="2800" b="1">
                <a:latin typeface="宋体" panose="02010600030101010101" pitchFamily="2" charset="-122"/>
                <a:ea typeface="宋体" panose="02010600030101010101" pitchFamily="2" charset="-122"/>
              </a:rPr>
              <a:t>Ω</a:t>
            </a:r>
            <a:r>
              <a:rPr lang="zh-CN" altLang="en-US" sz="2800" b="1"/>
              <a:t>时，电路中电流为</a:t>
            </a:r>
            <a:r>
              <a:rPr lang="en-US" altLang="zh-CN" sz="2800" b="1"/>
              <a:t>0.1A</a:t>
            </a:r>
            <a:r>
              <a:rPr lang="zh-CN" altLang="en-US" sz="2800" b="1"/>
              <a:t>；当电阻</a:t>
            </a:r>
            <a:r>
              <a:rPr lang="en-US" altLang="zh-CN" sz="2800" b="1"/>
              <a:t>R=0.3</a:t>
            </a:r>
            <a:r>
              <a:rPr lang="en-US" altLang="zh-CN" sz="2800" b="1">
                <a:latin typeface="宋体" panose="02010600030101010101" pitchFamily="2" charset="-122"/>
                <a:ea typeface="宋体" panose="02010600030101010101" pitchFamily="2" charset="-122"/>
              </a:rPr>
              <a:t>Ω</a:t>
            </a:r>
            <a:r>
              <a:rPr lang="zh-CN" altLang="en-US" sz="2800" b="1"/>
              <a:t>时，电路中电流为</a:t>
            </a:r>
            <a:r>
              <a:rPr lang="en-US" altLang="zh-CN" sz="2800" b="1"/>
              <a:t>3A</a:t>
            </a:r>
            <a:r>
              <a:rPr lang="zh-CN" altLang="en-US" sz="2800" b="1"/>
              <a:t>，求</a:t>
            </a:r>
            <a:r>
              <a:rPr lang="zh-CN" sz="2800" b="1">
                <a:sym typeface="+mn-ea"/>
              </a:rPr>
              <a:t>电池电动势为</a:t>
            </a:r>
            <a:r>
              <a:rPr lang="en-US" altLang="zh-CN" sz="2800" b="1">
                <a:sym typeface="+mn-ea"/>
              </a:rPr>
              <a:t>E</a:t>
            </a:r>
            <a:r>
              <a:rPr lang="zh-CN" altLang="en-US" sz="2800" b="1">
                <a:sym typeface="+mn-ea"/>
              </a:rPr>
              <a:t>，内阻为</a:t>
            </a:r>
            <a:r>
              <a:rPr lang="en-US" altLang="zh-CN" sz="2800" b="1">
                <a:sym typeface="+mn-ea"/>
              </a:rPr>
              <a:t>r </a:t>
            </a:r>
            <a:r>
              <a:rPr lang="zh-CN" altLang="en-US" sz="2800" b="1">
                <a:sym typeface="+mn-ea"/>
              </a:rPr>
              <a:t>。</a:t>
            </a:r>
            <a:endParaRPr lang="zh-CN" altLang="en-US" sz="2800" b="1">
              <a:latin typeface="宋体" panose="02010600030101010101" pitchFamily="2" charset="-122"/>
              <a:ea typeface="宋体" panose="02010600030101010101" pitchFamily="2" charset="-122"/>
              <a:sym typeface="+mn-ea"/>
            </a:endParaRPr>
          </a:p>
        </p:txBody>
      </p:sp>
      <p:sp>
        <p:nvSpPr>
          <p:cNvPr id="4" name="文本框 3"/>
          <p:cNvSpPr txBox="1"/>
          <p:nvPr/>
        </p:nvSpPr>
        <p:spPr>
          <a:xfrm>
            <a:off x="123190" y="4055745"/>
            <a:ext cx="9147810" cy="1383665"/>
          </a:xfrm>
          <a:prstGeom prst="rect">
            <a:avLst/>
          </a:prstGeom>
          <a:noFill/>
        </p:spPr>
        <p:txBody>
          <a:bodyPr wrap="square" rtlCol="0">
            <a:spAutoFit/>
          </a:bodyPr>
          <a:p>
            <a:r>
              <a:rPr lang="zh-CN" sz="2800" b="1"/>
              <a:t>在某闭合电路中</a:t>
            </a:r>
            <a:r>
              <a:rPr lang="zh-CN" altLang="en-US" sz="2800" b="1"/>
              <a:t>当外电阻为</a:t>
            </a:r>
            <a:r>
              <a:rPr lang="en-US" altLang="zh-CN" sz="2800" b="1"/>
              <a:t>R=10</a:t>
            </a:r>
            <a:r>
              <a:rPr lang="en-US" altLang="zh-CN" sz="2800" b="1">
                <a:latin typeface="宋体" panose="02010600030101010101" pitchFamily="2" charset="-122"/>
                <a:ea typeface="宋体" panose="02010600030101010101" pitchFamily="2" charset="-122"/>
              </a:rPr>
              <a:t>Ω</a:t>
            </a:r>
            <a:r>
              <a:rPr lang="zh-CN" altLang="en-US" sz="2800" b="1"/>
              <a:t>时，电路中电流为</a:t>
            </a:r>
            <a:r>
              <a:rPr lang="en-US" altLang="zh-CN" sz="2800" b="1"/>
              <a:t>0.2A</a:t>
            </a:r>
            <a:r>
              <a:rPr lang="zh-CN" altLang="en-US" sz="2800" b="1"/>
              <a:t>；当外电</a:t>
            </a:r>
            <a:r>
              <a:rPr lang="zh-CN" sz="2800" b="1"/>
              <a:t>路短路</a:t>
            </a:r>
            <a:r>
              <a:rPr lang="zh-CN" altLang="en-US" sz="2800" b="1"/>
              <a:t>时，电路中电流为</a:t>
            </a:r>
            <a:r>
              <a:rPr lang="en-US" altLang="zh-CN" sz="2800" b="1"/>
              <a:t>1.2</a:t>
            </a:r>
            <a:r>
              <a:rPr lang="en-US" altLang="zh-CN" sz="2800" b="1"/>
              <a:t>A</a:t>
            </a:r>
            <a:r>
              <a:rPr lang="zh-CN" altLang="en-US" sz="2800" b="1"/>
              <a:t>，求</a:t>
            </a:r>
            <a:r>
              <a:rPr lang="zh-CN" sz="2800" b="1">
                <a:sym typeface="+mn-ea"/>
              </a:rPr>
              <a:t>电池电动势为</a:t>
            </a:r>
            <a:r>
              <a:rPr lang="en-US" altLang="zh-CN" sz="2800" b="1">
                <a:sym typeface="+mn-ea"/>
              </a:rPr>
              <a:t>E</a:t>
            </a:r>
            <a:r>
              <a:rPr lang="zh-CN" altLang="en-US" sz="2800" b="1">
                <a:sym typeface="+mn-ea"/>
              </a:rPr>
              <a:t>，内阻为</a:t>
            </a:r>
            <a:r>
              <a:rPr lang="en-US" altLang="zh-CN" sz="2800" b="1">
                <a:sym typeface="+mn-ea"/>
              </a:rPr>
              <a:t>r </a:t>
            </a:r>
            <a:r>
              <a:rPr lang="zh-CN" altLang="en-US" sz="2800" b="1">
                <a:sym typeface="+mn-ea"/>
              </a:rPr>
              <a:t>。</a:t>
            </a:r>
            <a:endParaRPr lang="zh-CN" altLang="en-US" sz="2800" b="1">
              <a:latin typeface="宋体" panose="02010600030101010101" pitchFamily="2" charset="-122"/>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7667"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sp>
        <p:nvSpPr>
          <p:cNvPr id="497668" name="WordArt 4">
            <a:hlinkClick r:id="rId3" action="ppaction://hlinksldjump"/>
          </p:cNvPr>
          <p:cNvSpPr>
            <a:spLocks noChangeArrowheads="1" noChangeShapeType="1"/>
          </p:cNvSpPr>
          <p:nvPr/>
        </p:nvSpPr>
        <p:spPr bwMode="auto">
          <a:xfrm>
            <a:off x="2895600" y="609600"/>
            <a:ext cx="3241675" cy="611188"/>
          </a:xfrm>
          <a:prstGeom prst="rect">
            <a:avLst/>
          </a:prstGeom>
          <a:extLst>
            <a:ext uri="{AF507438-7753-43E0-B8FC-AC1667EBCBE1}">
              <a14:hiddenEffects xmlns:a14="http://schemas.microsoft.com/office/drawing/2010/main">
                <a:effectLst/>
              </a14:hiddenEffects>
            </a:ext>
          </a:extLst>
        </p:spPr>
        <p:txBody>
          <a:bodyPr wrap="none" fromWordArt="1">
            <a:prstTxWarp prst="textWave4">
              <a:avLst>
                <a:gd name="adj1" fmla="val 6500"/>
                <a:gd name="adj2" fmla="val 0"/>
              </a:avLst>
            </a:prstTxWarp>
            <a:scene3d>
              <a:camera prst="legacyObliqueTopLeft"/>
              <a:lightRig rig="legacyNormal3" dir="r"/>
            </a:scene3d>
            <a:sp3d extrusionH="201600" prstMaterial="legacyMatte">
              <a:extrusionClr>
                <a:srgbClr val="0066CC"/>
              </a:extrusionClr>
            </a:sp3d>
          </a:bodyPr>
          <a:lstStyle/>
          <a:p>
            <a:pPr algn="ctr"/>
            <a:r>
              <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rPr>
              <a:t>本节小结</a:t>
            </a:r>
            <a:endPar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endParaRPr>
          </a:p>
        </p:txBody>
      </p:sp>
      <p:pic>
        <p:nvPicPr>
          <p:cNvPr id="497669" name="Picture 5" descr="jif2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56050" y="3160713"/>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497671" name="AutoShape 7"/>
          <p:cNvSpPr>
            <a:spLocks noChangeArrowheads="1"/>
          </p:cNvSpPr>
          <p:nvPr/>
        </p:nvSpPr>
        <p:spPr bwMode="auto">
          <a:xfrm>
            <a:off x="1905000" y="3124200"/>
            <a:ext cx="1798638" cy="1944688"/>
          </a:xfrm>
          <a:prstGeom prst="cloudCallout">
            <a:avLst>
              <a:gd name="adj1" fmla="val 84597"/>
              <a:gd name="adj2" fmla="val -6245"/>
            </a:avLst>
          </a:prstGeom>
          <a:solidFill>
            <a:srgbClr val="FFCCFF">
              <a:alpha val="53000"/>
            </a:srgbClr>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b="1">
                <a:solidFill>
                  <a:srgbClr val="660066"/>
                </a:solidFill>
                <a:ea typeface="楷体_GB2312" pitchFamily="49" charset="-122"/>
              </a:rPr>
              <a:t>部分电路欧姆定律：</a:t>
            </a:r>
            <a:endParaRPr lang="zh-CN" altLang="en-US" b="1">
              <a:solidFill>
                <a:srgbClr val="660066"/>
              </a:solidFill>
              <a:ea typeface="楷体_GB2312" pitchFamily="49" charset="-122"/>
            </a:endParaRPr>
          </a:p>
        </p:txBody>
      </p:sp>
      <p:sp>
        <p:nvSpPr>
          <p:cNvPr id="497672" name="AutoShape 8"/>
          <p:cNvSpPr>
            <a:spLocks noChangeArrowheads="1"/>
          </p:cNvSpPr>
          <p:nvPr/>
        </p:nvSpPr>
        <p:spPr bwMode="auto">
          <a:xfrm>
            <a:off x="5216525" y="3197225"/>
            <a:ext cx="1512888" cy="1223963"/>
          </a:xfrm>
          <a:prstGeom prst="cloudCallout">
            <a:avLst>
              <a:gd name="adj1" fmla="val -63537"/>
              <a:gd name="adj2" fmla="val 4347"/>
            </a:avLst>
          </a:prstGeom>
          <a:solidFill>
            <a:srgbClr val="99CCFF">
              <a:alpha val="53000"/>
            </a:srgbClr>
          </a:solidFill>
          <a:ln w="12700">
            <a:solidFill>
              <a:srgbClr val="00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b="1">
                <a:solidFill>
                  <a:srgbClr val="000066"/>
                </a:solidFill>
                <a:ea typeface="楷体_GB2312" pitchFamily="49" charset="-122"/>
              </a:rPr>
              <a:t>电路的三态：</a:t>
            </a:r>
            <a:endParaRPr lang="zh-CN" altLang="en-US" b="1">
              <a:solidFill>
                <a:srgbClr val="000066"/>
              </a:solidFill>
              <a:ea typeface="楷体_GB2312" pitchFamily="49" charset="-122"/>
            </a:endParaRPr>
          </a:p>
        </p:txBody>
      </p:sp>
      <p:grpSp>
        <p:nvGrpSpPr>
          <p:cNvPr id="497673" name="Group 9"/>
          <p:cNvGrpSpPr/>
          <p:nvPr/>
        </p:nvGrpSpPr>
        <p:grpSpPr bwMode="auto">
          <a:xfrm>
            <a:off x="2267585" y="1628775"/>
            <a:ext cx="1808163" cy="1152525"/>
            <a:chOff x="2903" y="2750"/>
            <a:chExt cx="1043" cy="726"/>
          </a:xfrm>
        </p:grpSpPr>
        <p:sp>
          <p:nvSpPr>
            <p:cNvPr id="497674" name="AutoShape 10"/>
            <p:cNvSpPr>
              <a:spLocks noChangeArrowheads="1"/>
            </p:cNvSpPr>
            <p:nvPr/>
          </p:nvSpPr>
          <p:spPr bwMode="auto">
            <a:xfrm>
              <a:off x="2903" y="2750"/>
              <a:ext cx="998" cy="726"/>
            </a:xfrm>
            <a:prstGeom prst="cloudCallout">
              <a:avLst>
                <a:gd name="adj1" fmla="val 75924"/>
                <a:gd name="adj2" fmla="val 105977"/>
              </a:avLst>
            </a:prstGeom>
            <a:solidFill>
              <a:srgbClr val="B84FFF">
                <a:alpha val="39999"/>
              </a:srgbClr>
            </a:solidFill>
            <a:ln w="12700">
              <a:solidFill>
                <a:srgbClr val="66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257125"/>
                </a:solidFill>
                <a:ea typeface="楷体_GB2312" pitchFamily="49" charset="-122"/>
              </a:endParaRPr>
            </a:p>
          </p:txBody>
        </p:sp>
        <p:sp>
          <p:nvSpPr>
            <p:cNvPr id="497675" name="Rectangle 11"/>
            <p:cNvSpPr>
              <a:spLocks noChangeArrowheads="1"/>
            </p:cNvSpPr>
            <p:nvPr/>
          </p:nvSpPr>
          <p:spPr bwMode="auto">
            <a:xfrm>
              <a:off x="3016" y="2818"/>
              <a:ext cx="930"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7A4810"/>
                  </a:solidFill>
                  <a:ea typeface="楷体_GB2312" pitchFamily="49" charset="-122"/>
                </a:rPr>
                <a:t>全电路欧姆定律：</a:t>
              </a:r>
              <a:endParaRPr lang="zh-CN" altLang="en-US" b="1">
                <a:solidFill>
                  <a:srgbClr val="7A4810"/>
                </a:solidFill>
                <a:ea typeface="楷体_GB2312" pitchFamily="49" charset="-122"/>
              </a:endParaRPr>
            </a:p>
          </p:txBody>
        </p:sp>
      </p:grpSp>
      <p:grpSp>
        <p:nvGrpSpPr>
          <p:cNvPr id="497676" name="Group 12"/>
          <p:cNvGrpSpPr/>
          <p:nvPr/>
        </p:nvGrpSpPr>
        <p:grpSpPr bwMode="auto">
          <a:xfrm>
            <a:off x="5613400" y="1828800"/>
            <a:ext cx="1981200" cy="1152525"/>
            <a:chOff x="3470" y="822"/>
            <a:chExt cx="1248" cy="726"/>
          </a:xfrm>
        </p:grpSpPr>
        <p:sp>
          <p:nvSpPr>
            <p:cNvPr id="497677" name="AutoShape 13"/>
            <p:cNvSpPr>
              <a:spLocks noChangeArrowheads="1"/>
            </p:cNvSpPr>
            <p:nvPr/>
          </p:nvSpPr>
          <p:spPr bwMode="auto">
            <a:xfrm>
              <a:off x="3470" y="822"/>
              <a:ext cx="1248" cy="726"/>
            </a:xfrm>
            <a:prstGeom prst="cloudCallout">
              <a:avLst>
                <a:gd name="adj1" fmla="val -88139"/>
                <a:gd name="adj2" fmla="val 71903"/>
              </a:avLst>
            </a:prstGeom>
            <a:solidFill>
              <a:srgbClr val="E28700">
                <a:alpha val="53000"/>
              </a:srgbClr>
            </a:solidFill>
            <a:ln w="12700">
              <a:solidFill>
                <a:srgbClr val="257125"/>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800000"/>
                </a:solidFill>
                <a:ea typeface="楷体_GB2312" pitchFamily="49" charset="-122"/>
              </a:endParaRPr>
            </a:p>
          </p:txBody>
        </p:sp>
        <p:sp>
          <p:nvSpPr>
            <p:cNvPr id="497678" name="Rectangle 14"/>
            <p:cNvSpPr>
              <a:spLocks noChangeArrowheads="1"/>
            </p:cNvSpPr>
            <p:nvPr/>
          </p:nvSpPr>
          <p:spPr bwMode="auto">
            <a:xfrm>
              <a:off x="3628" y="890"/>
              <a:ext cx="1007"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800000"/>
                  </a:solidFill>
                  <a:ea typeface="楷体_GB2312" pitchFamily="49" charset="-122"/>
                </a:rPr>
                <a:t>关联方向：</a:t>
              </a:r>
              <a:endParaRPr lang="zh-CN" altLang="en-US" b="1">
                <a:solidFill>
                  <a:srgbClr val="800000"/>
                </a:solidFill>
                <a:ea typeface="楷体_GB2312" pitchFamily="49" charset="-122"/>
              </a:endParaRPr>
            </a:p>
          </p:txBody>
        </p:sp>
      </p:grpSp>
      <p:sp>
        <p:nvSpPr>
          <p:cNvPr id="497679" name="Text Box 15"/>
          <p:cNvSpPr txBox="1">
            <a:spLocks noChangeArrowheads="1"/>
          </p:cNvSpPr>
          <p:nvPr/>
        </p:nvSpPr>
        <p:spPr bwMode="auto">
          <a:xfrm>
            <a:off x="1143000" y="51816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BD1503"/>
                </a:solidFill>
                <a:latin typeface="隶书" panose="02010509060101010101" pitchFamily="49" charset="-122"/>
                <a:ea typeface="隶书" panose="02010509060101010101" pitchFamily="49" charset="-122"/>
              </a:rPr>
              <a:t>作业：</a:t>
            </a:r>
            <a:endParaRPr lang="zh-CN" altLang="en-US" sz="2800" b="1">
              <a:solidFill>
                <a:srgbClr val="BD1503"/>
              </a:solidFill>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97668"/>
                                        </p:tgtEl>
                                        <p:attrNameLst>
                                          <p:attrName>style.visibility</p:attrName>
                                        </p:attrNameLst>
                                      </p:cBhvr>
                                      <p:to>
                                        <p:strVal val="visible"/>
                                      </p:to>
                                    </p:set>
                                    <p:animEffect transition="in" filter="randombar(vertical)">
                                      <p:cBhvr>
                                        <p:cTn id="7" dur="1000"/>
                                        <p:tgtEl>
                                          <p:spTgt spid="497668"/>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par>
                          <p:cTn id="8" fill="hold">
                            <p:stCondLst>
                              <p:cond delay="1000"/>
                            </p:stCondLst>
                            <p:childTnLst>
                              <p:par>
                                <p:cTn id="9" presetID="24" presetClass="entr" presetSubtype="0" fill="hold" nodeType="afterEffect">
                                  <p:stCondLst>
                                    <p:cond delay="0"/>
                                  </p:stCondLst>
                                  <p:childTnLst>
                                    <p:set>
                                      <p:cBhvr>
                                        <p:cTn id="10" dur="1" fill="hold">
                                          <p:stCondLst>
                                            <p:cond delay="0"/>
                                          </p:stCondLst>
                                        </p:cTn>
                                        <p:tgtEl>
                                          <p:spTgt spid="497673"/>
                                        </p:tgtEl>
                                        <p:attrNameLst>
                                          <p:attrName>style.visibility</p:attrName>
                                        </p:attrNameLst>
                                      </p:cBhvr>
                                      <p:to>
                                        <p:strVal val="visible"/>
                                      </p:to>
                                    </p:set>
                                    <p:anim to="" calcmode="lin" valueType="num">
                                      <p:cBhvr>
                                        <p:cTn id="11" dur="1" fill="hold"/>
                                        <p:tgtEl>
                                          <p:spTgt spid="497673"/>
                                        </p:tgtEl>
                                      </p:cBhvr>
                                    </p:anim>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497676"/>
                                        </p:tgtEl>
                                        <p:attrNameLst>
                                          <p:attrName>style.visibility</p:attrName>
                                        </p:attrNameLst>
                                      </p:cBhvr>
                                      <p:to>
                                        <p:strVal val="visible"/>
                                      </p:to>
                                    </p:set>
                                    <p:anim to="" calcmode="lin" valueType="num">
                                      <p:cBhvr>
                                        <p:cTn id="15" dur="1" fill="hold"/>
                                        <p:tgtEl>
                                          <p:spTgt spid="497676"/>
                                        </p:tgtEl>
                                      </p:cBhvr>
                                    </p:anim>
                                  </p:childTnLst>
                                </p:cTn>
                              </p:par>
                            </p:childTnLst>
                          </p:cTn>
                        </p:par>
                        <p:par>
                          <p:cTn id="16" fill="hold">
                            <p:stCondLst>
                              <p:cond delay="1000"/>
                            </p:stCondLst>
                            <p:childTnLst>
                              <p:par>
                                <p:cTn id="17" presetID="24" presetClass="entr" presetSubtype="0" fill="hold" grpId="0" nodeType="afterEffect">
                                  <p:stCondLst>
                                    <p:cond delay="0"/>
                                  </p:stCondLst>
                                  <p:childTnLst>
                                    <p:set>
                                      <p:cBhvr>
                                        <p:cTn id="18" dur="1" fill="hold">
                                          <p:stCondLst>
                                            <p:cond delay="0"/>
                                          </p:stCondLst>
                                        </p:cTn>
                                        <p:tgtEl>
                                          <p:spTgt spid="497671"/>
                                        </p:tgtEl>
                                        <p:attrNameLst>
                                          <p:attrName>style.visibility</p:attrName>
                                        </p:attrNameLst>
                                      </p:cBhvr>
                                      <p:to>
                                        <p:strVal val="visible"/>
                                      </p:to>
                                    </p:set>
                                    <p:anim to="" calcmode="lin" valueType="num">
                                      <p:cBhvr>
                                        <p:cTn id="19" dur="1" fill="hold"/>
                                        <p:tgtEl>
                                          <p:spTgt spid="497671"/>
                                        </p:tgtEl>
                                      </p:cBhvr>
                                    </p:anim>
                                  </p:childTnLst>
                                </p:cTn>
                              </p:par>
                            </p:childTnLst>
                          </p:cTn>
                        </p:par>
                        <p:par>
                          <p:cTn id="20" fill="hold">
                            <p:stCondLst>
                              <p:cond delay="1000"/>
                            </p:stCondLst>
                            <p:childTnLst>
                              <p:par>
                                <p:cTn id="21" presetID="24" presetClass="entr" presetSubtype="0" fill="hold" grpId="0" nodeType="afterEffect">
                                  <p:stCondLst>
                                    <p:cond delay="0"/>
                                  </p:stCondLst>
                                  <p:childTnLst>
                                    <p:set>
                                      <p:cBhvr>
                                        <p:cTn id="22" dur="1" fill="hold">
                                          <p:stCondLst>
                                            <p:cond delay="0"/>
                                          </p:stCondLst>
                                        </p:cTn>
                                        <p:tgtEl>
                                          <p:spTgt spid="497672"/>
                                        </p:tgtEl>
                                        <p:attrNameLst>
                                          <p:attrName>style.visibility</p:attrName>
                                        </p:attrNameLst>
                                      </p:cBhvr>
                                      <p:to>
                                        <p:strVal val="visible"/>
                                      </p:to>
                                    </p:set>
                                    <p:anim to="" calcmode="lin" valueType="num">
                                      <p:cBhvr>
                                        <p:cTn id="23" dur="1" fill="hold"/>
                                        <p:tgtEl>
                                          <p:spTgt spid="49767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8" grpId="0" animBg="1"/>
      <p:bldP spid="497671" grpId="0" bldLvl="0" animBg="1"/>
      <p:bldP spid="497672"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5977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5978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59781" name="Text Box 5"/>
          <p:cNvSpPr txBox="1">
            <a:spLocks noChangeArrowheads="1"/>
          </p:cNvSpPr>
          <p:nvPr/>
        </p:nvSpPr>
        <p:spPr bwMode="auto">
          <a:xfrm>
            <a:off x="1115695" y="133985"/>
            <a:ext cx="6914515"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1.5  </a:t>
            </a:r>
            <a:r>
              <a:rPr lang="zh-CN" altLang="en-US"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电能、电功率及电流的热效应</a:t>
            </a:r>
            <a:endParaRPr lang="zh-CN" altLang="en-US"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59782" name="Rectangle 6"/>
          <p:cNvSpPr>
            <a:spLocks noChangeArrowheads="1"/>
          </p:cNvSpPr>
          <p:nvPr/>
        </p:nvSpPr>
        <p:spPr bwMode="auto">
          <a:xfrm>
            <a:off x="431800" y="836613"/>
            <a:ext cx="8172450" cy="86550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kumimoji="1" lang="en-US" altLang="zh-CN" sz="2800">
                <a:solidFill>
                  <a:srgbClr val="008000"/>
                </a:solidFill>
                <a:effectLst>
                  <a:outerShdw blurRad="38100" dist="38100" dir="2700000" algn="tl">
                    <a:srgbClr val="000000"/>
                  </a:outerShdw>
                </a:effectLst>
                <a:ea typeface="隶书" panose="02010509060101010101" pitchFamily="49" charset="-122"/>
              </a:rPr>
              <a:t>       </a:t>
            </a:r>
            <a:r>
              <a:rPr kumimoji="1" lang="zh-CN" altLang="en-US" sz="2800">
                <a:solidFill>
                  <a:srgbClr val="003300"/>
                </a:solidFill>
                <a:ea typeface="隶书" panose="02010509060101010101" pitchFamily="49" charset="-122"/>
              </a:rPr>
              <a:t>电流能使电动机转动、电炉发热、电灯发光，说明电流具有做功的本领。</a:t>
            </a:r>
            <a:endParaRPr kumimoji="1" lang="en-US" altLang="zh-CN" sz="2800" i="1">
              <a:solidFill>
                <a:srgbClr val="C80000"/>
              </a:solidFill>
              <a:latin typeface="Times New Roman" panose="02020603050405020304" pitchFamily="18" charset="0"/>
              <a:ea typeface="隶书" panose="02010509060101010101" pitchFamily="49" charset="-122"/>
            </a:endParaRPr>
          </a:p>
        </p:txBody>
      </p:sp>
      <p:sp>
        <p:nvSpPr>
          <p:cNvPr id="2" name="Rectangle 6"/>
          <p:cNvSpPr>
            <a:spLocks noChangeArrowheads="1"/>
          </p:cNvSpPr>
          <p:nvPr/>
        </p:nvSpPr>
        <p:spPr bwMode="auto">
          <a:xfrm>
            <a:off x="179705" y="1821498"/>
            <a:ext cx="8172450" cy="86550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en-US" altLang="zh-CN" sz="2800">
                <a:solidFill>
                  <a:srgbClr val="008000"/>
                </a:solidFill>
                <a:effectLst>
                  <a:outerShdw blurRad="38100" dist="38100" dir="2700000" algn="tl">
                    <a:srgbClr val="000000"/>
                  </a:outerShdw>
                </a:effectLst>
                <a:ea typeface="隶书" panose="02010509060101010101" pitchFamily="49" charset="-122"/>
              </a:rPr>
              <a:t>       </a:t>
            </a:r>
            <a:r>
              <a:rPr kumimoji="1" lang="zh-CN" altLang="en-US" sz="2800">
                <a:solidFill>
                  <a:srgbClr val="FF0000"/>
                </a:solidFill>
                <a:effectLst>
                  <a:outerShdw blurRad="38100" dist="38100" dir="2700000" algn="tl">
                    <a:srgbClr val="000000"/>
                  </a:outerShdw>
                </a:effectLst>
                <a:ea typeface="隶书" panose="02010509060101010101" pitchFamily="49" charset="-122"/>
              </a:rPr>
              <a:t>电流做的功称为电功</a:t>
            </a:r>
            <a:r>
              <a:rPr kumimoji="1" lang="zh-CN" altLang="en-US" sz="2800">
                <a:solidFill>
                  <a:srgbClr val="683400"/>
                </a:solidFill>
                <a:ea typeface="隶书" panose="02010509060101010101" pitchFamily="49" charset="-122"/>
              </a:rPr>
              <a:t>。</a:t>
            </a:r>
            <a:r>
              <a:rPr kumimoji="1" lang="zh-CN" altLang="en-US" sz="2800">
                <a:solidFill>
                  <a:srgbClr val="003300"/>
                </a:solidFill>
                <a:ea typeface="隶书" panose="02010509060101010101" pitchFamily="49" charset="-122"/>
              </a:rPr>
              <a:t>电流做功的同时伴随着能量的转换，因此</a:t>
            </a:r>
            <a:r>
              <a:rPr kumimoji="1" lang="zh-CN" altLang="en-US" sz="2800">
                <a:solidFill>
                  <a:srgbClr val="FF0000"/>
                </a:solidFill>
                <a:effectLst>
                  <a:outerShdw blurRad="38100" dist="38100" dir="2700000" algn="tl">
                    <a:srgbClr val="000000"/>
                  </a:outerShdw>
                </a:effectLst>
                <a:ea typeface="隶书" panose="02010509060101010101" pitchFamily="49" charset="-122"/>
              </a:rPr>
              <a:t>电功的大小</a:t>
            </a:r>
            <a:r>
              <a:rPr kumimoji="1" lang="zh-CN" altLang="en-US" sz="2800">
                <a:solidFill>
                  <a:srgbClr val="003300"/>
                </a:solidFill>
                <a:ea typeface="隶书" panose="02010509060101010101" pitchFamily="49" charset="-122"/>
              </a:rPr>
              <a:t>可以</a:t>
            </a:r>
            <a:r>
              <a:rPr kumimoji="1" lang="zh-CN" altLang="en-US" sz="2800">
                <a:solidFill>
                  <a:srgbClr val="FF0000"/>
                </a:solidFill>
                <a:effectLst>
                  <a:outerShdw blurRad="38100" dist="38100" dir="2700000" algn="tl">
                    <a:srgbClr val="000000"/>
                  </a:outerShdw>
                </a:effectLst>
                <a:ea typeface="隶书" panose="02010509060101010101" pitchFamily="49" charset="-122"/>
              </a:rPr>
              <a:t>用能量来量度</a:t>
            </a:r>
            <a:r>
              <a:rPr kumimoji="1" lang="zh-CN" altLang="en-US" sz="2800">
                <a:solidFill>
                  <a:srgbClr val="003300"/>
                </a:solidFill>
                <a:ea typeface="隶书" panose="02010509060101010101" pitchFamily="49" charset="-122"/>
              </a:rPr>
              <a:t>，</a:t>
            </a:r>
            <a:endParaRPr kumimoji="1" lang="en-US" altLang="zh-CN" sz="2800" i="1">
              <a:solidFill>
                <a:srgbClr val="C80000"/>
              </a:solidFill>
              <a:latin typeface="Times New Roman" panose="02020603050405020304" pitchFamily="18" charset="0"/>
              <a:ea typeface="隶书" panose="02010509060101010101" pitchFamily="49" charset="-122"/>
            </a:endParaRPr>
          </a:p>
        </p:txBody>
      </p:sp>
      <p:grpSp>
        <p:nvGrpSpPr>
          <p:cNvPr id="5" name="组合 4"/>
          <p:cNvGrpSpPr/>
          <p:nvPr/>
        </p:nvGrpSpPr>
        <p:grpSpPr>
          <a:xfrm>
            <a:off x="395605" y="2680970"/>
            <a:ext cx="8046085" cy="877570"/>
            <a:chOff x="483" y="4719"/>
            <a:chExt cx="12870" cy="1382"/>
          </a:xfrm>
        </p:grpSpPr>
        <p:sp>
          <p:nvSpPr>
            <p:cNvPr id="3" name="Rectangle 6"/>
            <p:cNvSpPr>
              <a:spLocks noChangeArrowheads="1"/>
            </p:cNvSpPr>
            <p:nvPr/>
          </p:nvSpPr>
          <p:spPr bwMode="auto">
            <a:xfrm>
              <a:off x="483" y="4990"/>
              <a:ext cx="12870" cy="110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en-US" altLang="zh-CN" sz="2800">
                  <a:solidFill>
                    <a:srgbClr val="008000"/>
                  </a:solidFill>
                  <a:effectLst>
                    <a:outerShdw blurRad="38100" dist="38100" dir="2700000" algn="tl">
                      <a:srgbClr val="000000"/>
                    </a:outerShdw>
                  </a:effectLst>
                  <a:ea typeface="隶书" panose="02010509060101010101" pitchFamily="49" charset="-122"/>
                </a:rPr>
                <a:t>  </a:t>
              </a:r>
              <a:r>
                <a:rPr kumimoji="1" lang="en-US" altLang="zh-CN" sz="2800" i="1">
                  <a:solidFill>
                    <a:srgbClr val="C80000"/>
                  </a:solidFill>
                  <a:latin typeface="Times New Roman" panose="02020603050405020304" pitchFamily="18" charset="0"/>
                  <a:ea typeface="隶书" panose="02010509060101010101" pitchFamily="49" charset="-122"/>
                </a:rPr>
                <a:t>W=qU=</a:t>
              </a:r>
              <a:r>
                <a:rPr lang="zh-CN" altLang="en-US" sz="44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UIt</a:t>
              </a:r>
              <a:r>
                <a:rPr kumimoji="1" lang="en-US" altLang="zh-CN" sz="2800" i="1">
                  <a:solidFill>
                    <a:srgbClr val="C80000"/>
                  </a:solidFill>
                  <a:latin typeface="Times New Roman" panose="02020603050405020304" pitchFamily="18" charset="0"/>
                  <a:ea typeface="隶书" panose="02010509060101010101" pitchFamily="49" charset="-122"/>
                  <a:sym typeface="+mn-ea"/>
                </a:rPr>
                <a:t>=I</a:t>
              </a:r>
              <a:r>
                <a:rPr kumimoji="1" lang="en-US" altLang="zh-CN" sz="2800" i="1" baseline="30000">
                  <a:solidFill>
                    <a:srgbClr val="C80000"/>
                  </a:solidFill>
                  <a:latin typeface="Times New Roman" panose="02020603050405020304" pitchFamily="18" charset="0"/>
                  <a:ea typeface="隶书" panose="02010509060101010101" pitchFamily="49" charset="-122"/>
                  <a:sym typeface="+mn-ea"/>
                </a:rPr>
                <a:t>2</a:t>
              </a:r>
              <a:r>
                <a:rPr kumimoji="1" lang="en-US" altLang="zh-CN" sz="2800" i="1">
                  <a:solidFill>
                    <a:srgbClr val="C80000"/>
                  </a:solidFill>
                  <a:latin typeface="Times New Roman" panose="02020603050405020304" pitchFamily="18" charset="0"/>
                  <a:ea typeface="隶书" panose="02010509060101010101" pitchFamily="49" charset="-122"/>
                  <a:sym typeface="+mn-ea"/>
                </a:rPr>
                <a:t>Rt= </a:t>
              </a:r>
              <a:endParaRPr kumimoji="1" lang="en-US" altLang="zh-CN" sz="2800" i="1">
                <a:solidFill>
                  <a:srgbClr val="C80000"/>
                </a:solidFill>
                <a:latin typeface="Times New Roman" panose="02020603050405020304" pitchFamily="18" charset="0"/>
                <a:ea typeface="隶书" panose="02010509060101010101" pitchFamily="49" charset="-122"/>
              </a:endParaRPr>
            </a:p>
          </p:txBody>
        </p:sp>
        <p:graphicFrame>
          <p:nvGraphicFramePr>
            <p:cNvPr id="4" name="对象 3">
              <a:hlinkClick r:id="" action="ppaction://ole?verb="/>
            </p:cNvPr>
            <p:cNvGraphicFramePr>
              <a:graphicFrameLocks noChangeAspect="1"/>
            </p:cNvGraphicFramePr>
            <p:nvPr/>
          </p:nvGraphicFramePr>
          <p:xfrm>
            <a:off x="6039" y="4719"/>
            <a:ext cx="1045" cy="1382"/>
          </p:xfrm>
          <a:graphic>
            <a:graphicData uri="http://schemas.openxmlformats.org/presentationml/2006/ole">
              <mc:AlternateContent xmlns:mc="http://schemas.openxmlformats.org/markup-compatibility/2006">
                <mc:Choice xmlns:v="urn:schemas-microsoft-com:vml" Requires="v">
                  <p:oleObj spid="_x0000_s1025" name="" r:id="rId4" imgW="316865" imgH="419100" progId="Equation.KSEE3">
                    <p:embed/>
                  </p:oleObj>
                </mc:Choice>
                <mc:Fallback>
                  <p:oleObj name="" r:id="rId4" imgW="316865" imgH="419100" progId="Equation.KSEE3">
                    <p:embed/>
                    <p:pic>
                      <p:nvPicPr>
                        <p:cNvPr id="0" name="图片 1024"/>
                        <p:cNvPicPr/>
                        <p:nvPr/>
                      </p:nvPicPr>
                      <p:blipFill>
                        <a:blip r:embed="rId5"/>
                        <a:stretch>
                          <a:fillRect/>
                        </a:stretch>
                      </p:blipFill>
                      <p:spPr>
                        <a:xfrm>
                          <a:off x="6039" y="4719"/>
                          <a:ext cx="1045" cy="1382"/>
                        </a:xfrm>
                        <a:prstGeom prst="rect">
                          <a:avLst/>
                        </a:prstGeom>
                      </p:spPr>
                    </p:pic>
                  </p:oleObj>
                </mc:Fallback>
              </mc:AlternateContent>
            </a:graphicData>
          </a:graphic>
        </p:graphicFrame>
      </p:grpSp>
      <p:sp>
        <p:nvSpPr>
          <p:cNvPr id="6" name="Rectangle 6"/>
          <p:cNvSpPr>
            <a:spLocks noChangeArrowheads="1"/>
          </p:cNvSpPr>
          <p:nvPr/>
        </p:nvSpPr>
        <p:spPr bwMode="auto">
          <a:xfrm>
            <a:off x="323850" y="3644583"/>
            <a:ext cx="8172450" cy="86550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en-US" altLang="zh-CN" sz="2800">
                <a:solidFill>
                  <a:srgbClr val="008000"/>
                </a:solidFill>
                <a:effectLst>
                  <a:outerShdw blurRad="38100" dist="38100" dir="2700000" algn="tl">
                    <a:srgbClr val="000000"/>
                  </a:outerShdw>
                </a:effectLst>
                <a:ea typeface="隶书" panose="02010509060101010101" pitchFamily="49" charset="-122"/>
              </a:rPr>
              <a:t>       </a:t>
            </a:r>
            <a:r>
              <a:rPr kumimoji="1" lang="zh-CN" altLang="en-US" sz="2800">
                <a:solidFill>
                  <a:srgbClr val="003300"/>
                </a:solidFill>
                <a:latin typeface="Times New Roman" panose="02020603050405020304" pitchFamily="18" charset="0"/>
                <a:ea typeface="隶书" panose="02010509060101010101" pitchFamily="49" charset="-122"/>
                <a:sym typeface="+mn-ea"/>
              </a:rPr>
              <a:t>即电功的大小不仅与电压、电流的大小有关，还取决于用电时间的长短。</a:t>
            </a:r>
            <a:endParaRPr kumimoji="1" lang="en-US" altLang="zh-CN" sz="2800" i="1">
              <a:solidFill>
                <a:srgbClr val="C80000"/>
              </a:solidFill>
              <a:latin typeface="Times New Roman" panose="02020603050405020304" pitchFamily="18" charset="0"/>
              <a:ea typeface="隶书" panose="02010509060101010101" pitchFamily="49" charset="-122"/>
            </a:endParaRPr>
          </a:p>
        </p:txBody>
      </p:sp>
      <p:sp>
        <p:nvSpPr>
          <p:cNvPr id="12" name="AutoShape 11"/>
          <p:cNvSpPr/>
          <p:nvPr/>
        </p:nvSpPr>
        <p:spPr bwMode="auto">
          <a:xfrm>
            <a:off x="1835785" y="4587875"/>
            <a:ext cx="360680" cy="1506855"/>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a:p>
        </p:txBody>
      </p:sp>
      <p:sp>
        <p:nvSpPr>
          <p:cNvPr id="8" name="文本框 7"/>
          <p:cNvSpPr txBox="1"/>
          <p:nvPr/>
        </p:nvSpPr>
        <p:spPr>
          <a:xfrm>
            <a:off x="2339975" y="4796790"/>
            <a:ext cx="1758950" cy="521970"/>
          </a:xfrm>
          <a:prstGeom prst="rect">
            <a:avLst/>
          </a:prstGeom>
          <a:noFill/>
        </p:spPr>
        <p:txBody>
          <a:bodyPr wrap="square" rtlCol="0">
            <a:spAutoFit/>
          </a:bodyPr>
          <a:p>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电压：</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V </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 </a:t>
            </a:r>
            <a:endPar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9" name="文本框 8"/>
          <p:cNvSpPr txBox="1"/>
          <p:nvPr/>
        </p:nvSpPr>
        <p:spPr>
          <a:xfrm>
            <a:off x="2353945" y="5732780"/>
            <a:ext cx="1892935" cy="521970"/>
          </a:xfrm>
          <a:prstGeom prst="rect">
            <a:avLst/>
          </a:prstGeom>
          <a:noFill/>
        </p:spPr>
        <p:txBody>
          <a:bodyPr wrap="square" rtlCol="0">
            <a:spAutoFit/>
          </a:bodyPr>
          <a:p>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时间：</a:t>
            </a:r>
            <a:r>
              <a:rPr lang="en-US" altLang="zh-CN"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rPr>
              <a:t>S</a:t>
            </a:r>
            <a:r>
              <a:rPr lang="en-US" altLang="zh-CN"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sym typeface="+mn-ea"/>
              </a:rPr>
              <a:t> </a:t>
            </a:r>
            <a:endParaRPr lang="en-US" altLang="zh-CN" sz="2800">
              <a:solidFill>
                <a:srgbClr val="329664"/>
              </a:solidFill>
              <a:effectLst>
                <a:outerShdw blurRad="38100" dist="38100" dir="2700000" algn="tl">
                  <a:srgbClr val="000000"/>
                </a:outerShdw>
              </a:effectLst>
              <a:latin typeface="宋体" panose="02010600030101010101" pitchFamily="2" charset="-122"/>
              <a:ea typeface="宋体" panose="02010600030101010101" pitchFamily="2" charset="-122"/>
              <a:sym typeface="+mn-ea"/>
            </a:endParaRPr>
          </a:p>
        </p:txBody>
      </p:sp>
      <p:sp>
        <p:nvSpPr>
          <p:cNvPr id="10" name="文本框 9"/>
          <p:cNvSpPr txBox="1"/>
          <p:nvPr/>
        </p:nvSpPr>
        <p:spPr>
          <a:xfrm>
            <a:off x="2339975" y="5276850"/>
            <a:ext cx="1906905" cy="521970"/>
          </a:xfrm>
          <a:prstGeom prst="rect">
            <a:avLst/>
          </a:prstGeom>
          <a:noFill/>
        </p:spPr>
        <p:txBody>
          <a:bodyPr wrap="square" rtlCol="0">
            <a:spAutoFit/>
          </a:bodyPr>
          <a:p>
            <a:r>
              <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rPr>
              <a:t>电流：</a:t>
            </a:r>
            <a:r>
              <a:rPr lang="en-US" altLang="zh-CN"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A </a:t>
            </a:r>
            <a:endParaRPr lang="zh-CN" altLang="en-US" sz="2800">
              <a:solidFill>
                <a:srgbClr val="329664"/>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7" name="文本框 6"/>
          <p:cNvSpPr txBox="1"/>
          <p:nvPr/>
        </p:nvSpPr>
        <p:spPr>
          <a:xfrm>
            <a:off x="828040" y="5080000"/>
            <a:ext cx="1198880"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单位：</a:t>
            </a:r>
            <a:endPar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11" name="文本框 10"/>
          <p:cNvSpPr txBox="1"/>
          <p:nvPr/>
        </p:nvSpPr>
        <p:spPr>
          <a:xfrm>
            <a:off x="2323465" y="4349750"/>
            <a:ext cx="1758950" cy="521970"/>
          </a:xfrm>
          <a:prstGeom prst="rect">
            <a:avLst/>
          </a:prstGeom>
          <a:noFill/>
        </p:spPr>
        <p:txBody>
          <a:bodyPr wrap="square" rtlCol="0">
            <a:spAutoFit/>
          </a:bodyPr>
          <a:p>
            <a:r>
              <a:rPr lang="zh-CN" altLang="en-US"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电功：</a:t>
            </a: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J </a:t>
            </a:r>
            <a:endPar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59781"/>
                                        </p:tgtEl>
                                        <p:attrNameLst>
                                          <p:attrName>style.visibility</p:attrName>
                                        </p:attrNameLst>
                                      </p:cBhvr>
                                      <p:to>
                                        <p:strVal val="visible"/>
                                      </p:to>
                                    </p:set>
                                    <p:animEffect transition="in" filter="checkerboard(across)">
                                      <p:cBhvr>
                                        <p:cTn id="7" dur="1000"/>
                                        <p:tgtEl>
                                          <p:spTgt spid="45978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59782"/>
                                        </p:tgtEl>
                                        <p:attrNameLst>
                                          <p:attrName>style.visibility</p:attrName>
                                        </p:attrNameLst>
                                      </p:cBhvr>
                                      <p:to>
                                        <p:strVal val="visible"/>
                                      </p:to>
                                    </p:set>
                                    <p:anim calcmode="lin" valueType="num">
                                      <p:cBhvr additive="base">
                                        <p:cTn id="12" dur="5000" fill="hold"/>
                                        <p:tgtEl>
                                          <p:spTgt spid="459782"/>
                                        </p:tgtEl>
                                        <p:attrNameLst>
                                          <p:attrName>ppt_x</p:attrName>
                                        </p:attrNameLst>
                                      </p:cBhvr>
                                      <p:tavLst>
                                        <p:tav tm="0">
                                          <p:val>
                                            <p:strVal val="#ppt_x"/>
                                          </p:val>
                                        </p:tav>
                                        <p:tav tm="100000">
                                          <p:val>
                                            <p:strVal val="#ppt_x"/>
                                          </p:val>
                                        </p:tav>
                                      </p:tavLst>
                                    </p:anim>
                                    <p:anim calcmode="lin" valueType="num">
                                      <p:cBhvr additive="base">
                                        <p:cTn id="13" dur="5000" fill="hold"/>
                                        <p:tgtEl>
                                          <p:spTgt spid="45978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0" fill="hold"/>
                                        <p:tgtEl>
                                          <p:spTgt spid="2"/>
                                        </p:tgtEl>
                                        <p:attrNameLst>
                                          <p:attrName>ppt_x</p:attrName>
                                        </p:attrNameLst>
                                      </p:cBhvr>
                                      <p:tavLst>
                                        <p:tav tm="0">
                                          <p:val>
                                            <p:strVal val="#ppt_x"/>
                                          </p:val>
                                        </p:tav>
                                        <p:tav tm="100000">
                                          <p:val>
                                            <p:strVal val="#ppt_x"/>
                                          </p:val>
                                        </p:tav>
                                      </p:tavLst>
                                    </p:anim>
                                    <p:anim calcmode="lin" valueType="num">
                                      <p:cBhvr additive="base">
                                        <p:cTn id="19"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0" fill="hold"/>
                                        <p:tgtEl>
                                          <p:spTgt spid="6"/>
                                        </p:tgtEl>
                                        <p:attrNameLst>
                                          <p:attrName>ppt_x</p:attrName>
                                        </p:attrNameLst>
                                      </p:cBhvr>
                                      <p:tavLst>
                                        <p:tav tm="0">
                                          <p:val>
                                            <p:strVal val="#ppt_x"/>
                                          </p:val>
                                        </p:tav>
                                        <p:tav tm="100000">
                                          <p:val>
                                            <p:strVal val="#ppt_x"/>
                                          </p:val>
                                        </p:tav>
                                      </p:tavLst>
                                    </p:anim>
                                    <p:anim calcmode="lin" valueType="num">
                                      <p:cBhvr additive="base">
                                        <p:cTn id="30"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plus(in)">
                                      <p:cBhvr>
                                        <p:cTn id="35" dur="2000"/>
                                        <p:tgtEl>
                                          <p:spTgt spid="7"/>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linds(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edge">
                                      <p:cBhvr>
                                        <p:cTn id="54" dur="2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plus(in)">
                                      <p:cBhvr>
                                        <p:cTn id="5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1" grpId="0" bldLvl="0" animBg="1"/>
      <p:bldP spid="459782" grpId="0" bldLvl="0" animBg="1"/>
      <p:bldP spid="2" grpId="0" bldLvl="0" animBg="1"/>
      <p:bldP spid="6" grpId="0" bldLvl="0" animBg="1"/>
      <p:bldP spid="12" grpId="0" bldLvl="0" animBg="1"/>
      <p:bldP spid="8" grpId="0"/>
      <p:bldP spid="10" grpId="0"/>
      <p:bldP spid="9" grpId="0"/>
      <p:bldP spid="7"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5977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5978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59781" name="Text Box 5"/>
          <p:cNvSpPr txBox="1">
            <a:spLocks noChangeArrowheads="1"/>
          </p:cNvSpPr>
          <p:nvPr/>
        </p:nvSpPr>
        <p:spPr bwMode="auto">
          <a:xfrm>
            <a:off x="1115695" y="133985"/>
            <a:ext cx="691642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1.5  </a:t>
            </a:r>
            <a:r>
              <a:rPr lang="zh-CN" altLang="en-US"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电能、电功率及电流的热效应</a:t>
            </a:r>
            <a:endParaRPr lang="zh-CN" altLang="en-US"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59784" name="Rectangle 8"/>
          <p:cNvSpPr>
            <a:spLocks noChangeArrowheads="1"/>
          </p:cNvSpPr>
          <p:nvPr/>
        </p:nvSpPr>
        <p:spPr bwMode="auto">
          <a:xfrm>
            <a:off x="191135" y="1052830"/>
            <a:ext cx="8833485" cy="42354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kumimoji="1" lang="zh-CN" altLang="en-US" sz="2400">
                <a:solidFill>
                  <a:srgbClr val="FF0000"/>
                </a:solidFill>
                <a:ea typeface="隶书" panose="02010509060101010101" pitchFamily="49" charset="-122"/>
              </a:rPr>
              <a:t>特例：</a:t>
            </a:r>
            <a:r>
              <a:rPr kumimoji="1" lang="zh-CN" altLang="en-US" sz="2400">
                <a:solidFill>
                  <a:srgbClr val="000066"/>
                </a:solidFill>
                <a:ea typeface="隶书" panose="02010509060101010101" pitchFamily="49" charset="-122"/>
              </a:rPr>
              <a:t>若</a:t>
            </a:r>
            <a:r>
              <a:rPr kumimoji="1" lang="en-US" altLang="zh-CN" sz="2400" i="1">
                <a:solidFill>
                  <a:srgbClr val="000066"/>
                </a:solidFill>
                <a:latin typeface="Times New Roman" panose="02020603050405020304" pitchFamily="18" charset="0"/>
                <a:ea typeface="隶书" panose="02010509060101010101" pitchFamily="49" charset="-122"/>
              </a:rPr>
              <a:t>U</a:t>
            </a:r>
            <a:r>
              <a:rPr kumimoji="1" lang="en-US" altLang="zh-CN" sz="2400">
                <a:solidFill>
                  <a:srgbClr val="000066"/>
                </a:solidFill>
                <a:latin typeface="Times New Roman" panose="02020603050405020304" pitchFamily="18" charset="0"/>
                <a:ea typeface="隶书" panose="02010509060101010101" pitchFamily="49" charset="-122"/>
              </a:rPr>
              <a:t>【KV】</a:t>
            </a:r>
            <a:r>
              <a:rPr kumimoji="1" lang="zh-CN" altLang="en-US" sz="2400">
                <a:solidFill>
                  <a:srgbClr val="000066"/>
                </a:solidFill>
                <a:latin typeface="Times New Roman" panose="02020603050405020304" pitchFamily="18" charset="0"/>
                <a:ea typeface="隶书" panose="02010509060101010101" pitchFamily="49" charset="-122"/>
              </a:rPr>
              <a:t>；</a:t>
            </a:r>
            <a:r>
              <a:rPr kumimoji="1" lang="en-US" altLang="zh-CN" sz="2400" i="1">
                <a:solidFill>
                  <a:srgbClr val="000066"/>
                </a:solidFill>
                <a:latin typeface="Times New Roman" panose="02020603050405020304" pitchFamily="18" charset="0"/>
                <a:ea typeface="隶书" panose="02010509060101010101" pitchFamily="49" charset="-122"/>
              </a:rPr>
              <a:t>I</a:t>
            </a:r>
            <a:r>
              <a:rPr kumimoji="1" lang="en-US" altLang="zh-CN" sz="2400">
                <a:solidFill>
                  <a:srgbClr val="000066"/>
                </a:solidFill>
                <a:latin typeface="Times New Roman" panose="02020603050405020304" pitchFamily="18" charset="0"/>
                <a:ea typeface="隶书" panose="02010509060101010101" pitchFamily="49" charset="-122"/>
              </a:rPr>
              <a:t>【A】</a:t>
            </a:r>
            <a:r>
              <a:rPr kumimoji="1" lang="zh-CN" altLang="en-US" sz="2400">
                <a:solidFill>
                  <a:srgbClr val="000066"/>
                </a:solidFill>
                <a:latin typeface="Times New Roman" panose="02020603050405020304" pitchFamily="18" charset="0"/>
                <a:ea typeface="隶书" panose="02010509060101010101" pitchFamily="49" charset="-122"/>
              </a:rPr>
              <a:t>；</a:t>
            </a:r>
            <a:r>
              <a:rPr kumimoji="1" lang="en-US" altLang="zh-CN" sz="2400" i="1">
                <a:solidFill>
                  <a:srgbClr val="000066"/>
                </a:solidFill>
                <a:latin typeface="Times New Roman" panose="02020603050405020304" pitchFamily="18" charset="0"/>
                <a:ea typeface="隶书" panose="02010509060101010101" pitchFamily="49" charset="-122"/>
              </a:rPr>
              <a:t>t</a:t>
            </a:r>
            <a:r>
              <a:rPr kumimoji="1" lang="en-US" altLang="zh-CN" sz="2400">
                <a:solidFill>
                  <a:srgbClr val="000066"/>
                </a:solidFill>
                <a:latin typeface="Times New Roman" panose="02020603050405020304" pitchFamily="18" charset="0"/>
                <a:ea typeface="隶书" panose="02010509060101010101" pitchFamily="49" charset="-122"/>
              </a:rPr>
              <a:t>【h】</a:t>
            </a:r>
            <a:r>
              <a:rPr kumimoji="1" lang="zh-CN" altLang="en-US" sz="2400">
                <a:solidFill>
                  <a:srgbClr val="000066"/>
                </a:solidFill>
                <a:latin typeface="Times New Roman" panose="02020603050405020304" pitchFamily="18" charset="0"/>
                <a:ea typeface="隶书" panose="02010509060101010101" pitchFamily="49" charset="-122"/>
              </a:rPr>
              <a:t>时，电功</a:t>
            </a:r>
            <a:r>
              <a:rPr kumimoji="1" lang="en-US" altLang="zh-CN" sz="2400">
                <a:solidFill>
                  <a:srgbClr val="000066"/>
                </a:solidFill>
                <a:latin typeface="Times New Roman" panose="02020603050405020304" pitchFamily="18" charset="0"/>
                <a:ea typeface="隶书" panose="02010509060101010101" pitchFamily="49" charset="-122"/>
              </a:rPr>
              <a:t>W</a:t>
            </a:r>
            <a:r>
              <a:rPr kumimoji="1" lang="zh-CN" altLang="en-US" sz="2400">
                <a:solidFill>
                  <a:srgbClr val="000066"/>
                </a:solidFill>
                <a:latin typeface="Times New Roman" panose="02020603050405020304" pitchFamily="18" charset="0"/>
                <a:ea typeface="隶书" panose="02010509060101010101" pitchFamily="49" charset="-122"/>
              </a:rPr>
              <a:t>为</a:t>
            </a:r>
            <a:r>
              <a:rPr kumimoji="1" lang="en-US" altLang="zh-CN" sz="2400">
                <a:solidFill>
                  <a:srgbClr val="000066"/>
                </a:solidFill>
                <a:latin typeface="Times New Roman" panose="02020603050405020304" pitchFamily="18" charset="0"/>
                <a:ea typeface="隶书" panose="02010509060101010101" pitchFamily="49" charset="-122"/>
              </a:rPr>
              <a:t>【KW</a:t>
            </a:r>
            <a:r>
              <a:rPr kumimoji="1" lang="en-US" altLang="zh-CN" sz="2400">
                <a:solidFill>
                  <a:srgbClr val="000066"/>
                </a:solidFill>
              </a:rPr>
              <a:t>·h</a:t>
            </a:r>
            <a:r>
              <a:rPr kumimoji="1" lang="en-US" altLang="zh-CN" sz="2400">
                <a:solidFill>
                  <a:srgbClr val="000066"/>
                </a:solidFill>
                <a:latin typeface="Times New Roman" panose="02020603050405020304" pitchFamily="18" charset="0"/>
                <a:ea typeface="隶书" panose="02010509060101010101" pitchFamily="49" charset="-122"/>
              </a:rPr>
              <a:t>】</a:t>
            </a:r>
            <a:r>
              <a:rPr kumimoji="1" lang="zh-CN" altLang="en-US" sz="2400">
                <a:solidFill>
                  <a:srgbClr val="000066"/>
                </a:solidFill>
                <a:latin typeface="Times New Roman" panose="02020603050405020304" pitchFamily="18" charset="0"/>
                <a:ea typeface="隶书" panose="02010509060101010101" pitchFamily="49" charset="-122"/>
              </a:rPr>
              <a:t>。</a:t>
            </a:r>
            <a:endParaRPr kumimoji="1" lang="zh-CN" altLang="en-US" sz="2400">
              <a:solidFill>
                <a:srgbClr val="000066"/>
              </a:solidFill>
              <a:latin typeface="Times New Roman" panose="02020603050405020304" pitchFamily="18" charset="0"/>
              <a:ea typeface="隶书" panose="02010509060101010101" pitchFamily="49" charset="-122"/>
            </a:endParaRPr>
          </a:p>
        </p:txBody>
      </p:sp>
      <p:sp>
        <p:nvSpPr>
          <p:cNvPr id="459785" name="Rectangle 9"/>
          <p:cNvSpPr>
            <a:spLocks noChangeArrowheads="1"/>
          </p:cNvSpPr>
          <p:nvPr/>
        </p:nvSpPr>
        <p:spPr bwMode="auto">
          <a:xfrm>
            <a:off x="1042988" y="2891155"/>
            <a:ext cx="2555875"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kumimoji="1" lang="en-US" altLang="zh-CN" sz="2800">
                <a:solidFill>
                  <a:srgbClr val="CC6600"/>
                </a:solidFill>
                <a:effectLst>
                  <a:outerShdw blurRad="38100" dist="38100" dir="2700000" algn="tl">
                    <a:srgbClr val="000000"/>
                  </a:outerShdw>
                </a:effectLst>
                <a:latin typeface="Times New Roman" panose="02020603050405020304" pitchFamily="18" charset="0"/>
                <a:ea typeface="隶书" panose="02010509060101010101" pitchFamily="49" charset="-122"/>
              </a:rPr>
              <a:t>1</a:t>
            </a:r>
            <a:r>
              <a:rPr kumimoji="1" lang="zh-CN" altLang="en-US" sz="2800">
                <a:solidFill>
                  <a:srgbClr val="CC6600"/>
                </a:solidFill>
                <a:effectLst>
                  <a:outerShdw blurRad="38100" dist="38100" dir="2700000" algn="tl">
                    <a:srgbClr val="000000"/>
                  </a:outerShdw>
                </a:effectLst>
                <a:ea typeface="隶书" panose="02010509060101010101" pitchFamily="49" charset="-122"/>
              </a:rPr>
              <a:t>度电的概念</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59786" name="AutoShape 10"/>
          <p:cNvSpPr/>
          <p:nvPr/>
        </p:nvSpPr>
        <p:spPr bwMode="auto">
          <a:xfrm>
            <a:off x="3203575" y="2675255"/>
            <a:ext cx="252413" cy="1116013"/>
          </a:xfrm>
          <a:prstGeom prst="leftBrace">
            <a:avLst>
              <a:gd name="adj1" fmla="val 36845"/>
              <a:gd name="adj2" fmla="val 50000"/>
            </a:avLst>
          </a:prstGeom>
          <a:noFill/>
          <a:ln w="38100">
            <a:solidFill>
              <a:srgbClr val="6633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9787" name="Rectangle 11"/>
          <p:cNvSpPr>
            <a:spLocks noChangeArrowheads="1"/>
          </p:cNvSpPr>
          <p:nvPr/>
        </p:nvSpPr>
        <p:spPr bwMode="auto">
          <a:xfrm>
            <a:off x="3419475" y="2494280"/>
            <a:ext cx="4356100"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kumimoji="1" lang="en-US" altLang="zh-CN" sz="2800">
                <a:solidFill>
                  <a:srgbClr val="CC6600"/>
                </a:solidFill>
                <a:effectLst>
                  <a:outerShdw blurRad="38100" dist="38100" dir="2700000" algn="tl">
                    <a:srgbClr val="000000"/>
                  </a:outerShdw>
                </a:effectLst>
                <a:latin typeface="Times New Roman" panose="02020603050405020304" pitchFamily="18" charset="0"/>
                <a:ea typeface="隶书" panose="02010509060101010101" pitchFamily="49" charset="-122"/>
              </a:rPr>
              <a:t>1000W</a:t>
            </a:r>
            <a:r>
              <a:rPr kumimoji="1" lang="zh-CN" altLang="en-US" sz="2800">
                <a:solidFill>
                  <a:srgbClr val="CC6600"/>
                </a:solidFill>
                <a:effectLst>
                  <a:outerShdw blurRad="38100" dist="38100" dir="2700000" algn="tl">
                    <a:srgbClr val="000000"/>
                  </a:outerShdw>
                </a:effectLst>
                <a:ea typeface="隶书" panose="02010509060101010101" pitchFamily="49" charset="-122"/>
              </a:rPr>
              <a:t>的电炉加热</a:t>
            </a:r>
            <a:r>
              <a:rPr kumimoji="1" lang="en-US" altLang="zh-CN" sz="2800">
                <a:solidFill>
                  <a:srgbClr val="CC6600"/>
                </a:solidFill>
                <a:effectLst>
                  <a:outerShdw blurRad="38100" dist="38100" dir="2700000" algn="tl">
                    <a:srgbClr val="000000"/>
                  </a:outerShdw>
                </a:effectLst>
                <a:latin typeface="Times New Roman" panose="02020603050405020304" pitchFamily="18" charset="0"/>
                <a:ea typeface="隶书" panose="02010509060101010101" pitchFamily="49" charset="-122"/>
              </a:rPr>
              <a:t>1</a:t>
            </a:r>
            <a:r>
              <a:rPr kumimoji="1" lang="zh-CN" altLang="en-US" sz="2800">
                <a:solidFill>
                  <a:srgbClr val="CC6600"/>
                </a:solidFill>
                <a:effectLst>
                  <a:outerShdw blurRad="38100" dist="38100" dir="2700000" algn="tl">
                    <a:srgbClr val="000000"/>
                  </a:outerShdw>
                </a:effectLst>
                <a:ea typeface="隶书" panose="02010509060101010101" pitchFamily="49" charset="-122"/>
              </a:rPr>
              <a:t>小时；</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59788" name="Rectangle 12"/>
          <p:cNvSpPr>
            <a:spLocks noChangeArrowheads="1"/>
          </p:cNvSpPr>
          <p:nvPr/>
        </p:nvSpPr>
        <p:spPr bwMode="auto">
          <a:xfrm>
            <a:off x="3419475" y="2999105"/>
            <a:ext cx="4356100"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kumimoji="1" lang="en-US" altLang="zh-CN" sz="2800">
                <a:solidFill>
                  <a:srgbClr val="CC6600"/>
                </a:solidFill>
                <a:effectLst>
                  <a:outerShdw blurRad="38100" dist="38100" dir="2700000" algn="tl">
                    <a:srgbClr val="000000"/>
                  </a:outerShdw>
                </a:effectLst>
                <a:latin typeface="Times New Roman" panose="02020603050405020304" pitchFamily="18" charset="0"/>
                <a:ea typeface="隶书" panose="02010509060101010101" pitchFamily="49" charset="-122"/>
              </a:rPr>
              <a:t>100W</a:t>
            </a:r>
            <a:r>
              <a:rPr kumimoji="1" lang="zh-CN" altLang="en-US" sz="2800">
                <a:solidFill>
                  <a:srgbClr val="CC6600"/>
                </a:solidFill>
                <a:effectLst>
                  <a:outerShdw blurRad="38100" dist="38100" dir="2700000" algn="tl">
                    <a:srgbClr val="000000"/>
                  </a:outerShdw>
                </a:effectLst>
                <a:ea typeface="隶书" panose="02010509060101010101" pitchFamily="49" charset="-122"/>
              </a:rPr>
              <a:t>的灯泡照明</a:t>
            </a:r>
            <a:r>
              <a:rPr kumimoji="1" lang="en-US" altLang="zh-CN" sz="2800">
                <a:solidFill>
                  <a:srgbClr val="CC6600"/>
                </a:solidFill>
                <a:effectLst>
                  <a:outerShdw blurRad="38100" dist="38100" dir="2700000" algn="tl">
                    <a:srgbClr val="000000"/>
                  </a:outerShdw>
                </a:effectLst>
                <a:latin typeface="Times New Roman" panose="02020603050405020304" pitchFamily="18" charset="0"/>
                <a:ea typeface="隶书" panose="02010509060101010101" pitchFamily="49" charset="-122"/>
              </a:rPr>
              <a:t>10</a:t>
            </a:r>
            <a:r>
              <a:rPr kumimoji="1" lang="zh-CN" altLang="en-US" sz="2800">
                <a:solidFill>
                  <a:srgbClr val="CC6600"/>
                </a:solidFill>
                <a:effectLst>
                  <a:outerShdw blurRad="38100" dist="38100" dir="2700000" algn="tl">
                    <a:srgbClr val="000000"/>
                  </a:outerShdw>
                </a:effectLst>
                <a:ea typeface="隶书" panose="02010509060101010101" pitchFamily="49" charset="-122"/>
              </a:rPr>
              <a:t>小时；</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59789" name="Rectangle 13"/>
          <p:cNvSpPr>
            <a:spLocks noChangeArrowheads="1"/>
          </p:cNvSpPr>
          <p:nvPr/>
        </p:nvSpPr>
        <p:spPr bwMode="auto">
          <a:xfrm>
            <a:off x="3419475" y="3501073"/>
            <a:ext cx="4356100" cy="4762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kumimoji="1" lang="en-US" altLang="zh-CN" sz="2800">
                <a:solidFill>
                  <a:srgbClr val="CC6600"/>
                </a:solidFill>
                <a:effectLst>
                  <a:outerShdw blurRad="38100" dist="38100" dir="2700000" algn="tl">
                    <a:srgbClr val="000000"/>
                  </a:outerShdw>
                </a:effectLst>
                <a:latin typeface="Times New Roman" panose="02020603050405020304" pitchFamily="18" charset="0"/>
                <a:ea typeface="隶书" panose="02010509060101010101" pitchFamily="49" charset="-122"/>
              </a:rPr>
              <a:t>40W</a:t>
            </a:r>
            <a:r>
              <a:rPr kumimoji="1" lang="zh-CN" altLang="en-US" sz="2800">
                <a:solidFill>
                  <a:srgbClr val="CC6600"/>
                </a:solidFill>
                <a:effectLst>
                  <a:outerShdw blurRad="38100" dist="38100" dir="2700000" algn="tl">
                    <a:srgbClr val="000000"/>
                  </a:outerShdw>
                </a:effectLst>
                <a:ea typeface="隶书" panose="02010509060101010101" pitchFamily="49" charset="-122"/>
              </a:rPr>
              <a:t>的灯泡照明</a:t>
            </a:r>
            <a:r>
              <a:rPr kumimoji="1" lang="en-US" altLang="zh-CN" sz="2800">
                <a:solidFill>
                  <a:srgbClr val="CC6600"/>
                </a:solidFill>
                <a:effectLst>
                  <a:outerShdw blurRad="38100" dist="38100" dir="2700000" algn="tl">
                    <a:srgbClr val="000000"/>
                  </a:outerShdw>
                </a:effectLst>
                <a:ea typeface="隶书" panose="02010509060101010101" pitchFamily="49" charset="-122"/>
              </a:rPr>
              <a:t>25</a:t>
            </a:r>
            <a:r>
              <a:rPr kumimoji="1" lang="zh-CN" altLang="en-US" sz="2800">
                <a:solidFill>
                  <a:srgbClr val="CC6600"/>
                </a:solidFill>
                <a:effectLst>
                  <a:outerShdw blurRad="38100" dist="38100" dir="2700000" algn="tl">
                    <a:srgbClr val="000000"/>
                  </a:outerShdw>
                </a:effectLst>
                <a:ea typeface="隶书" panose="02010509060101010101" pitchFamily="49" charset="-122"/>
              </a:rPr>
              <a:t>小时。</a:t>
            </a:r>
            <a:endParaRPr kumimoji="1" lang="zh-CN" altLang="en-US" sz="2800">
              <a:solidFill>
                <a:srgbClr val="CC6600"/>
              </a:solidFill>
              <a:effectLst>
                <a:outerShdw blurRad="38100" dist="38100" dir="2700000" algn="tl">
                  <a:srgbClr val="000000"/>
                </a:outerShdw>
              </a:effectLst>
              <a:ea typeface="隶书" panose="02010509060101010101" pitchFamily="49" charset="-122"/>
            </a:endParaRPr>
          </a:p>
        </p:txBody>
      </p:sp>
      <p:sp>
        <p:nvSpPr>
          <p:cNvPr id="459790" name="Rectangle 14"/>
          <p:cNvSpPr>
            <a:spLocks noChangeArrowheads="1"/>
          </p:cNvSpPr>
          <p:nvPr/>
        </p:nvSpPr>
        <p:spPr bwMode="auto">
          <a:xfrm>
            <a:off x="467360" y="4205923"/>
            <a:ext cx="8135938" cy="18637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kumimoji="1" lang="en-US" altLang="zh-CN" sz="2800">
                <a:solidFill>
                  <a:srgbClr val="003300"/>
                </a:solidFill>
                <a:latin typeface="Times New Roman" panose="02020603050405020304" pitchFamily="18" charset="0"/>
                <a:ea typeface="隶书" panose="02010509060101010101" pitchFamily="49" charset="-122"/>
              </a:rPr>
              <a:t>        </a:t>
            </a:r>
            <a:r>
              <a:rPr kumimoji="1" lang="zh-CN" altLang="en-US" sz="2800">
                <a:solidFill>
                  <a:srgbClr val="003300"/>
                </a:solidFill>
                <a:latin typeface="Times New Roman" panose="02020603050405020304" pitchFamily="18" charset="0"/>
                <a:ea typeface="隶书" panose="02010509060101010101" pitchFamily="49" charset="-122"/>
              </a:rPr>
              <a:t>日常生活中，</a:t>
            </a:r>
            <a:r>
              <a:rPr kumimoji="1" lang="zh-CN" altLang="en-US" sz="3600">
                <a:solidFill>
                  <a:srgbClr val="FF0000"/>
                </a:solidFill>
                <a:latin typeface="Times New Roman" panose="02020603050405020304" pitchFamily="18" charset="0"/>
                <a:ea typeface="隶书" panose="02010509060101010101" pitchFamily="49" charset="-122"/>
              </a:rPr>
              <a:t>家用电度表（火表）</a:t>
            </a:r>
            <a:r>
              <a:rPr kumimoji="1" lang="zh-CN" altLang="en-US" sz="2800">
                <a:solidFill>
                  <a:srgbClr val="003300"/>
                </a:solidFill>
                <a:latin typeface="Times New Roman" panose="02020603050405020304" pitchFamily="18" charset="0"/>
                <a:ea typeface="隶书" panose="02010509060101010101" pitchFamily="49" charset="-122"/>
              </a:rPr>
              <a:t>就是用来</a:t>
            </a:r>
            <a:r>
              <a:rPr kumimoji="1" lang="zh-CN" altLang="en-US" sz="3600">
                <a:solidFill>
                  <a:srgbClr val="FF0000"/>
                </a:solidFill>
                <a:latin typeface="Times New Roman" panose="02020603050405020304" pitchFamily="18" charset="0"/>
                <a:ea typeface="隶书" panose="02010509060101010101" pitchFamily="49" charset="-122"/>
              </a:rPr>
              <a:t>测量电功</a:t>
            </a:r>
            <a:r>
              <a:rPr kumimoji="1" lang="zh-CN" altLang="en-US" sz="2800">
                <a:solidFill>
                  <a:srgbClr val="003300"/>
                </a:solidFill>
                <a:latin typeface="Times New Roman" panose="02020603050405020304" pitchFamily="18" charset="0"/>
                <a:ea typeface="隶书" panose="02010509060101010101" pitchFamily="49" charset="-122"/>
              </a:rPr>
              <a:t>的装置。</a:t>
            </a:r>
            <a:endParaRPr kumimoji="1" lang="zh-CN" altLang="en-US" sz="2800">
              <a:solidFill>
                <a:srgbClr val="003300"/>
              </a:solidFill>
              <a:latin typeface="Times New Roman" panose="02020603050405020304" pitchFamily="18" charset="0"/>
              <a:ea typeface="隶书" panose="02010509060101010101" pitchFamily="49" charset="-122"/>
            </a:endParaRPr>
          </a:p>
          <a:p>
            <a:pPr algn="l">
              <a:lnSpc>
                <a:spcPct val="80000"/>
              </a:lnSpc>
              <a:buClrTx/>
              <a:buSzTx/>
              <a:buFontTx/>
            </a:pPr>
            <a:r>
              <a:rPr kumimoji="1" lang="zh-CN" altLang="en-US" sz="2800">
                <a:solidFill>
                  <a:srgbClr val="003300"/>
                </a:solidFill>
                <a:latin typeface="Times New Roman" panose="02020603050405020304" pitchFamily="18" charset="0"/>
                <a:ea typeface="隶书" panose="02010509060101010101" pitchFamily="49" charset="-122"/>
              </a:rPr>
              <a:t>只要用电器工作，电度表就会转动并且</a:t>
            </a:r>
            <a:r>
              <a:rPr kumimoji="1" lang="zh-CN" altLang="en-US" sz="3600">
                <a:solidFill>
                  <a:srgbClr val="FF0000"/>
                </a:solidFill>
                <a:latin typeface="Times New Roman" panose="02020603050405020304" pitchFamily="18" charset="0"/>
                <a:ea typeface="隶书" panose="02010509060101010101" pitchFamily="49" charset="-122"/>
              </a:rPr>
              <a:t>显示电流作功的多少。</a:t>
            </a:r>
            <a:endParaRPr kumimoji="1" lang="zh-CN" altLang="en-US" sz="3600">
              <a:solidFill>
                <a:srgbClr val="FF0000"/>
              </a:solidFill>
              <a:latin typeface="Times New Roman" panose="02020603050405020304" pitchFamily="18" charset="0"/>
              <a:ea typeface="隶书" panose="02010509060101010101" pitchFamily="49" charset="-122"/>
            </a:endParaRPr>
          </a:p>
        </p:txBody>
      </p:sp>
      <p:sp>
        <p:nvSpPr>
          <p:cNvPr id="2" name="Rectangle 8"/>
          <p:cNvSpPr>
            <a:spLocks noChangeArrowheads="1"/>
          </p:cNvSpPr>
          <p:nvPr/>
        </p:nvSpPr>
        <p:spPr bwMode="auto">
          <a:xfrm>
            <a:off x="443230" y="1844675"/>
            <a:ext cx="8833485" cy="42354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nSpc>
                <a:spcPct val="90000"/>
              </a:lnSpc>
            </a:pPr>
            <a:r>
              <a:rPr kumimoji="1" lang="en-US" altLang="zh-CN" sz="2400" b="1">
                <a:solidFill>
                  <a:srgbClr val="FF0000"/>
                </a:solidFill>
                <a:latin typeface="Times New Roman" panose="02020603050405020304" pitchFamily="18" charset="0"/>
                <a:ea typeface="隶书" panose="02010509060101010101" pitchFamily="49" charset="-122"/>
              </a:rPr>
              <a:t>1KW</a:t>
            </a:r>
            <a:r>
              <a:rPr kumimoji="1" lang="en-US" altLang="zh-CN" sz="2400" b="1">
                <a:solidFill>
                  <a:srgbClr val="FF0000"/>
                </a:solidFill>
              </a:rPr>
              <a:t>·h=1</a:t>
            </a:r>
            <a:r>
              <a:rPr kumimoji="1" lang="zh-CN" altLang="en-US" sz="2400" b="1">
                <a:solidFill>
                  <a:srgbClr val="FF0000"/>
                </a:solidFill>
              </a:rPr>
              <a:t>度</a:t>
            </a:r>
            <a:endParaRPr kumimoji="1" lang="zh-CN" altLang="en-US" sz="2400" b="1">
              <a:solidFill>
                <a:srgbClr val="FF0000"/>
              </a:solidFill>
              <a:latin typeface="Times New Roman" panose="02020603050405020304" pitchFamily="18" charset="0"/>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59781"/>
                                        </p:tgtEl>
                                        <p:attrNameLst>
                                          <p:attrName>style.visibility</p:attrName>
                                        </p:attrNameLst>
                                      </p:cBhvr>
                                      <p:to>
                                        <p:strVal val="visible"/>
                                      </p:to>
                                    </p:set>
                                    <p:animEffect transition="in" filter="checkerboard(across)">
                                      <p:cBhvr>
                                        <p:cTn id="7" dur="1000"/>
                                        <p:tgtEl>
                                          <p:spTgt spid="4597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9784"/>
                                        </p:tgtEl>
                                        <p:attrNameLst>
                                          <p:attrName>style.visibility</p:attrName>
                                        </p:attrNameLst>
                                      </p:cBhvr>
                                      <p:to>
                                        <p:strVal val="visible"/>
                                      </p:to>
                                    </p:set>
                                    <p:animEffect transition="in" filter="wipe(left)">
                                      <p:cBhvr>
                                        <p:cTn id="12" dur="2000"/>
                                        <p:tgtEl>
                                          <p:spTgt spid="4597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9785"/>
                                        </p:tgtEl>
                                        <p:attrNameLst>
                                          <p:attrName>style.visibility</p:attrName>
                                        </p:attrNameLst>
                                      </p:cBhvr>
                                      <p:to>
                                        <p:strVal val="visible"/>
                                      </p:to>
                                    </p:set>
                                    <p:animEffect transition="in" filter="wipe(left)">
                                      <p:cBhvr>
                                        <p:cTn id="22" dur="2000"/>
                                        <p:tgtEl>
                                          <p:spTgt spid="459785"/>
                                        </p:tgtEl>
                                      </p:cBhvr>
                                    </p:animEffect>
                                  </p:childTnLst>
                                </p:cTn>
                              </p:par>
                            </p:childTnLst>
                          </p:cTn>
                        </p:par>
                        <p:par>
                          <p:cTn id="23" fill="hold">
                            <p:stCondLst>
                              <p:cond delay="2000"/>
                            </p:stCondLst>
                            <p:childTnLst>
                              <p:par>
                                <p:cTn id="24" presetID="16" presetClass="entr" presetSubtype="42" fill="hold" grpId="0" nodeType="afterEffect">
                                  <p:stCondLst>
                                    <p:cond delay="0"/>
                                  </p:stCondLst>
                                  <p:childTnLst>
                                    <p:set>
                                      <p:cBhvr>
                                        <p:cTn id="25" dur="1" fill="hold">
                                          <p:stCondLst>
                                            <p:cond delay="0"/>
                                          </p:stCondLst>
                                        </p:cTn>
                                        <p:tgtEl>
                                          <p:spTgt spid="459786"/>
                                        </p:tgtEl>
                                        <p:attrNameLst>
                                          <p:attrName>style.visibility</p:attrName>
                                        </p:attrNameLst>
                                      </p:cBhvr>
                                      <p:to>
                                        <p:strVal val="visible"/>
                                      </p:to>
                                    </p:set>
                                    <p:animEffect transition="in" filter="barn(outHorizontal)">
                                      <p:cBhvr>
                                        <p:cTn id="26" dur="2000"/>
                                        <p:tgtEl>
                                          <p:spTgt spid="459786"/>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459787"/>
                                        </p:tgtEl>
                                        <p:attrNameLst>
                                          <p:attrName>style.visibility</p:attrName>
                                        </p:attrNameLst>
                                      </p:cBhvr>
                                      <p:to>
                                        <p:strVal val="visible"/>
                                      </p:to>
                                    </p:set>
                                    <p:animEffect transition="in" filter="wipe(left)">
                                      <p:cBhvr>
                                        <p:cTn id="30" dur="2000"/>
                                        <p:tgtEl>
                                          <p:spTgt spid="459787"/>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459788"/>
                                        </p:tgtEl>
                                        <p:attrNameLst>
                                          <p:attrName>style.visibility</p:attrName>
                                        </p:attrNameLst>
                                      </p:cBhvr>
                                      <p:to>
                                        <p:strVal val="visible"/>
                                      </p:to>
                                    </p:set>
                                    <p:animEffect transition="in" filter="wipe(left)">
                                      <p:cBhvr>
                                        <p:cTn id="34" dur="2000"/>
                                        <p:tgtEl>
                                          <p:spTgt spid="459788"/>
                                        </p:tgtEl>
                                      </p:cBhvr>
                                    </p:animEffect>
                                  </p:childTnLst>
                                </p:cTn>
                              </p:par>
                            </p:childTnLst>
                          </p:cTn>
                        </p:par>
                        <p:par>
                          <p:cTn id="35" fill="hold">
                            <p:stCondLst>
                              <p:cond delay="8000"/>
                            </p:stCondLst>
                            <p:childTnLst>
                              <p:par>
                                <p:cTn id="36" presetID="22" presetClass="entr" presetSubtype="8" fill="hold" grpId="0" nodeType="afterEffect">
                                  <p:stCondLst>
                                    <p:cond delay="0"/>
                                  </p:stCondLst>
                                  <p:childTnLst>
                                    <p:set>
                                      <p:cBhvr>
                                        <p:cTn id="37" dur="1" fill="hold">
                                          <p:stCondLst>
                                            <p:cond delay="0"/>
                                          </p:stCondLst>
                                        </p:cTn>
                                        <p:tgtEl>
                                          <p:spTgt spid="459789"/>
                                        </p:tgtEl>
                                        <p:attrNameLst>
                                          <p:attrName>style.visibility</p:attrName>
                                        </p:attrNameLst>
                                      </p:cBhvr>
                                      <p:to>
                                        <p:strVal val="visible"/>
                                      </p:to>
                                    </p:set>
                                    <p:animEffect transition="in" filter="wipe(left)">
                                      <p:cBhvr>
                                        <p:cTn id="38" dur="2000"/>
                                        <p:tgtEl>
                                          <p:spTgt spid="459789"/>
                                        </p:tgtEl>
                                      </p:cBhvr>
                                    </p:animEffect>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459790"/>
                                        </p:tgtEl>
                                        <p:attrNameLst>
                                          <p:attrName>style.visibility</p:attrName>
                                        </p:attrNameLst>
                                      </p:cBhvr>
                                      <p:to>
                                        <p:strVal val="visible"/>
                                      </p:to>
                                    </p:set>
                                    <p:anim calcmode="lin" valueType="num">
                                      <p:cBhvr additive="base">
                                        <p:cTn id="43" dur="5000" fill="hold"/>
                                        <p:tgtEl>
                                          <p:spTgt spid="459790"/>
                                        </p:tgtEl>
                                        <p:attrNameLst>
                                          <p:attrName>ppt_x</p:attrName>
                                        </p:attrNameLst>
                                      </p:cBhvr>
                                      <p:tavLst>
                                        <p:tav tm="0">
                                          <p:val>
                                            <p:strVal val="#ppt_x"/>
                                          </p:val>
                                        </p:tav>
                                        <p:tav tm="100000">
                                          <p:val>
                                            <p:strVal val="#ppt_x"/>
                                          </p:val>
                                        </p:tav>
                                      </p:tavLst>
                                    </p:anim>
                                    <p:anim calcmode="lin" valueType="num">
                                      <p:cBhvr additive="base">
                                        <p:cTn id="44" dur="5000" fill="hold"/>
                                        <p:tgtEl>
                                          <p:spTgt spid="4597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1" grpId="0" bldLvl="0" animBg="1"/>
      <p:bldP spid="459784" grpId="0" bldLvl="0" animBg="1"/>
      <p:bldP spid="459785" grpId="0" bldLvl="0" animBg="1"/>
      <p:bldP spid="459786" grpId="0" bldLvl="0" animBg="1"/>
      <p:bldP spid="459787" grpId="0" bldLvl="0" animBg="1"/>
      <p:bldP spid="459788" grpId="0" bldLvl="0" animBg="1"/>
      <p:bldP spid="459789" grpId="0" bldLvl="0" animBg="1"/>
      <p:bldP spid="459790" grpId="0" bldLvl="0" animBg="1"/>
      <p:bldP spid="2"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ChangeArrowheads="1"/>
          </p:cNvSpPr>
          <p:nvPr/>
        </p:nvSpPr>
        <p:spPr bwMode="auto">
          <a:xfrm>
            <a:off x="539750" y="1124585"/>
            <a:ext cx="8482330" cy="58928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kumimoji="1" lang="zh-CN" altLang="en-US" sz="3600">
                <a:solidFill>
                  <a:srgbClr val="FF0000"/>
                </a:solidFill>
                <a:latin typeface="Times New Roman" panose="02020603050405020304" pitchFamily="18" charset="0"/>
                <a:ea typeface="隶书" panose="02010509060101010101" pitchFamily="49" charset="-122"/>
              </a:rPr>
              <a:t>单位时间</a:t>
            </a:r>
            <a:r>
              <a:rPr kumimoji="1" lang="zh-CN" altLang="en-US" sz="2800">
                <a:solidFill>
                  <a:srgbClr val="003300"/>
                </a:solidFill>
                <a:latin typeface="Times New Roman" panose="02020603050405020304" pitchFamily="18" charset="0"/>
                <a:ea typeface="隶书" panose="02010509060101010101" pitchFamily="49" charset="-122"/>
              </a:rPr>
              <a:t>内电流做的功称为</a:t>
            </a:r>
            <a:r>
              <a:rPr kumimoji="1" lang="zh-CN" altLang="en-US" sz="2800">
                <a:solidFill>
                  <a:srgbClr val="FF0000"/>
                </a:solidFill>
                <a:effectLst>
                  <a:outerShdw blurRad="38100" dist="38100" dir="2700000" algn="tl">
                    <a:srgbClr val="000000"/>
                  </a:outerShdw>
                </a:effectLst>
                <a:latin typeface="Times New Roman" panose="02020603050405020304" pitchFamily="18" charset="0"/>
                <a:ea typeface="隶书" panose="02010509060101010101" pitchFamily="49" charset="-122"/>
              </a:rPr>
              <a:t>电功率</a:t>
            </a:r>
            <a:r>
              <a:rPr kumimoji="1" lang="zh-CN" altLang="en-US" sz="2800">
                <a:solidFill>
                  <a:srgbClr val="003300"/>
                </a:solidFill>
                <a:latin typeface="Times New Roman" panose="02020603050405020304" pitchFamily="18" charset="0"/>
                <a:ea typeface="隶书" panose="02010509060101010101" pitchFamily="49" charset="-122"/>
              </a:rPr>
              <a:t>，用“</a:t>
            </a:r>
            <a:r>
              <a:rPr kumimoji="1" lang="en-US" altLang="zh-CN" sz="2800" i="1">
                <a:solidFill>
                  <a:srgbClr val="003300"/>
                </a:solidFill>
                <a:latin typeface="Times New Roman" panose="02020603050405020304" pitchFamily="18" charset="0"/>
                <a:ea typeface="隶书" panose="02010509060101010101" pitchFamily="49" charset="-122"/>
              </a:rPr>
              <a:t>P </a:t>
            </a:r>
            <a:r>
              <a:rPr kumimoji="1" lang="en-US" altLang="zh-CN" sz="2800">
                <a:solidFill>
                  <a:srgbClr val="003300"/>
                </a:solidFill>
                <a:latin typeface="Times New Roman" panose="02020603050405020304" pitchFamily="18" charset="0"/>
                <a:ea typeface="隶书" panose="02010509060101010101" pitchFamily="49" charset="-122"/>
              </a:rPr>
              <a:t>”</a:t>
            </a:r>
            <a:r>
              <a:rPr kumimoji="1" lang="zh-CN" altLang="en-US" sz="2800">
                <a:solidFill>
                  <a:srgbClr val="003300"/>
                </a:solidFill>
                <a:latin typeface="Times New Roman" panose="02020603050405020304" pitchFamily="18" charset="0"/>
                <a:ea typeface="隶书" panose="02010509060101010101" pitchFamily="49" charset="-122"/>
              </a:rPr>
              <a:t>表示：</a:t>
            </a:r>
            <a:endParaRPr kumimoji="1" lang="zh-CN" altLang="en-US" sz="2800">
              <a:solidFill>
                <a:srgbClr val="003300"/>
              </a:solidFill>
              <a:ea typeface="隶书" panose="02010509060101010101" pitchFamily="49" charset="-122"/>
            </a:endParaRPr>
          </a:p>
        </p:txBody>
      </p:sp>
      <p:sp>
        <p:nvSpPr>
          <p:cNvPr id="460803" name="Rectangle 3"/>
          <p:cNvSpPr>
            <a:spLocks noChangeArrowheads="1"/>
          </p:cNvSpPr>
          <p:nvPr/>
        </p:nvSpPr>
        <p:spPr bwMode="auto">
          <a:xfrm>
            <a:off x="449898" y="3284538"/>
            <a:ext cx="8243887" cy="420687"/>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kumimoji="1" lang="zh-CN" altLang="en-US" sz="2400">
                <a:solidFill>
                  <a:srgbClr val="000066"/>
                </a:solidFill>
                <a:latin typeface="Times New Roman" panose="02020603050405020304" pitchFamily="18" charset="0"/>
                <a:ea typeface="隶书" panose="02010509060101010101" pitchFamily="49" charset="-122"/>
              </a:rPr>
              <a:t>国际单位制：</a:t>
            </a:r>
            <a:r>
              <a:rPr kumimoji="1" lang="en-US" altLang="zh-CN" sz="2400" i="1">
                <a:solidFill>
                  <a:srgbClr val="000066"/>
                </a:solidFill>
                <a:latin typeface="Times New Roman" panose="02020603050405020304" pitchFamily="18" charset="0"/>
                <a:ea typeface="隶书" panose="02010509060101010101" pitchFamily="49" charset="-122"/>
              </a:rPr>
              <a:t>U </a:t>
            </a:r>
            <a:r>
              <a:rPr kumimoji="1" lang="en-US" altLang="zh-CN" sz="2400">
                <a:solidFill>
                  <a:srgbClr val="000066"/>
                </a:solidFill>
                <a:latin typeface="Times New Roman" panose="02020603050405020304" pitchFamily="18" charset="0"/>
                <a:ea typeface="隶书" panose="02010509060101010101" pitchFamily="49" charset="-122"/>
              </a:rPr>
              <a:t>【V】</a:t>
            </a:r>
            <a:r>
              <a:rPr kumimoji="1" lang="zh-CN" altLang="en-US" sz="2400">
                <a:solidFill>
                  <a:srgbClr val="000066"/>
                </a:solidFill>
                <a:latin typeface="Times New Roman" panose="02020603050405020304" pitchFamily="18" charset="0"/>
                <a:ea typeface="隶书" panose="02010509060101010101" pitchFamily="49" charset="-122"/>
              </a:rPr>
              <a:t>，</a:t>
            </a:r>
            <a:r>
              <a:rPr kumimoji="1" lang="en-US" altLang="zh-CN" sz="2400" i="1">
                <a:solidFill>
                  <a:srgbClr val="000066"/>
                </a:solidFill>
                <a:latin typeface="Times New Roman" panose="02020603050405020304" pitchFamily="18" charset="0"/>
                <a:ea typeface="隶书" panose="02010509060101010101" pitchFamily="49" charset="-122"/>
              </a:rPr>
              <a:t>I</a:t>
            </a:r>
            <a:r>
              <a:rPr kumimoji="1" lang="en-US" altLang="zh-CN" sz="2400">
                <a:solidFill>
                  <a:srgbClr val="000066"/>
                </a:solidFill>
                <a:latin typeface="Times New Roman" panose="02020603050405020304" pitchFamily="18" charset="0"/>
                <a:ea typeface="隶书" panose="02010509060101010101" pitchFamily="49" charset="-122"/>
              </a:rPr>
              <a:t>【A】</a:t>
            </a:r>
            <a:r>
              <a:rPr kumimoji="1" lang="zh-CN" altLang="en-US" sz="2400">
                <a:solidFill>
                  <a:srgbClr val="000066"/>
                </a:solidFill>
                <a:latin typeface="Times New Roman" panose="02020603050405020304" pitchFamily="18" charset="0"/>
                <a:ea typeface="隶书" panose="02010509060101010101" pitchFamily="49" charset="-122"/>
              </a:rPr>
              <a:t>，电功率</a:t>
            </a:r>
            <a:r>
              <a:rPr kumimoji="1" lang="en-US" altLang="zh-CN" sz="2400" i="1">
                <a:solidFill>
                  <a:srgbClr val="000066"/>
                </a:solidFill>
                <a:latin typeface="Times New Roman" panose="02020603050405020304" pitchFamily="18" charset="0"/>
                <a:ea typeface="隶书" panose="02010509060101010101" pitchFamily="49" charset="-122"/>
              </a:rPr>
              <a:t>P</a:t>
            </a:r>
            <a:r>
              <a:rPr kumimoji="1" lang="zh-CN" altLang="en-US" sz="2400">
                <a:solidFill>
                  <a:srgbClr val="000066"/>
                </a:solidFill>
                <a:latin typeface="Times New Roman" panose="02020603050405020304" pitchFamily="18" charset="0"/>
                <a:ea typeface="隶书" panose="02010509060101010101" pitchFamily="49" charset="-122"/>
              </a:rPr>
              <a:t>用瓦特</a:t>
            </a:r>
            <a:r>
              <a:rPr kumimoji="1" lang="en-US" altLang="zh-CN" sz="2400">
                <a:solidFill>
                  <a:srgbClr val="000066"/>
                </a:solidFill>
                <a:latin typeface="Times New Roman" panose="02020603050405020304" pitchFamily="18" charset="0"/>
                <a:ea typeface="隶书" panose="02010509060101010101" pitchFamily="49" charset="-122"/>
              </a:rPr>
              <a:t>【W】</a:t>
            </a:r>
            <a:r>
              <a:rPr kumimoji="1" lang="zh-CN" altLang="en-US" sz="2400">
                <a:solidFill>
                  <a:srgbClr val="000066"/>
                </a:solidFill>
                <a:latin typeface="Times New Roman" panose="02020603050405020304" pitchFamily="18" charset="0"/>
                <a:ea typeface="隶书" panose="02010509060101010101" pitchFamily="49" charset="-122"/>
              </a:rPr>
              <a:t>。</a:t>
            </a:r>
            <a:endParaRPr kumimoji="1" lang="zh-CN" altLang="en-US" sz="2400">
              <a:solidFill>
                <a:srgbClr val="000066"/>
              </a:solidFill>
              <a:latin typeface="Times New Roman" panose="02020603050405020304" pitchFamily="18" charset="0"/>
              <a:ea typeface="隶书" panose="02010509060101010101" pitchFamily="49" charset="-122"/>
            </a:endParaRPr>
          </a:p>
        </p:txBody>
      </p:sp>
      <p:pic>
        <p:nvPicPr>
          <p:cNvPr id="460819" name="Picture 19"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60820" name="Picture 20"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60821" name="Picture 21"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59781" name="Text Box 5"/>
          <p:cNvSpPr txBox="1">
            <a:spLocks noChangeArrowheads="1"/>
          </p:cNvSpPr>
          <p:nvPr/>
        </p:nvSpPr>
        <p:spPr bwMode="auto">
          <a:xfrm>
            <a:off x="1078230" y="0"/>
            <a:ext cx="691642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ctr">
              <a:spcBef>
                <a:spcPct val="50000"/>
              </a:spcBef>
            </a:pPr>
            <a:r>
              <a:rPr lang="en-US" altLang="zh-CN"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1.5  </a:t>
            </a:r>
            <a:r>
              <a:rPr lang="zh-CN" altLang="en-US"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电能、电功率及电流的热效应</a:t>
            </a:r>
            <a:endParaRPr lang="zh-CN" altLang="en-US"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grpSp>
        <p:nvGrpSpPr>
          <p:cNvPr id="7" name="组合 6"/>
          <p:cNvGrpSpPr/>
          <p:nvPr/>
        </p:nvGrpSpPr>
        <p:grpSpPr>
          <a:xfrm>
            <a:off x="450215" y="1888490"/>
            <a:ext cx="8045450" cy="877570"/>
            <a:chOff x="709" y="3018"/>
            <a:chExt cx="12670" cy="1382"/>
          </a:xfrm>
        </p:grpSpPr>
        <p:grpSp>
          <p:nvGrpSpPr>
            <p:cNvPr id="5" name="组合 4"/>
            <p:cNvGrpSpPr/>
            <p:nvPr/>
          </p:nvGrpSpPr>
          <p:grpSpPr>
            <a:xfrm>
              <a:off x="709" y="3018"/>
              <a:ext cx="12671" cy="1382"/>
              <a:chOff x="483" y="4719"/>
              <a:chExt cx="12870" cy="1382"/>
            </a:xfrm>
          </p:grpSpPr>
          <p:sp>
            <p:nvSpPr>
              <p:cNvPr id="3" name="Rectangle 6"/>
              <p:cNvSpPr>
                <a:spLocks noChangeArrowheads="1"/>
              </p:cNvSpPr>
              <p:nvPr/>
            </p:nvSpPr>
            <p:spPr bwMode="auto">
              <a:xfrm>
                <a:off x="483" y="4990"/>
                <a:ext cx="12870" cy="110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en-US" altLang="zh-CN" sz="2800">
                    <a:solidFill>
                      <a:srgbClr val="008000"/>
                    </a:solidFill>
                    <a:effectLst>
                      <a:outerShdw blurRad="38100" dist="38100" dir="2700000" algn="tl">
                        <a:srgbClr val="000000"/>
                      </a:outerShdw>
                    </a:effectLst>
                    <a:ea typeface="隶书" panose="02010509060101010101" pitchFamily="49" charset="-122"/>
                  </a:rPr>
                  <a:t> </a:t>
                </a:r>
                <a:r>
                  <a:rPr kumimoji="1" lang="en-US" altLang="zh-CN" sz="3600">
                    <a:solidFill>
                      <a:srgbClr val="008000"/>
                    </a:solidFill>
                    <a:effectLst>
                      <a:outerShdw blurRad="38100" dist="38100" dir="2700000" algn="tl">
                        <a:srgbClr val="000000"/>
                      </a:outerShdw>
                    </a:effectLst>
                    <a:ea typeface="隶书" panose="02010509060101010101" pitchFamily="49" charset="-122"/>
                  </a:rPr>
                  <a:t> P</a:t>
                </a:r>
                <a:r>
                  <a:rPr kumimoji="1" lang="en-US" altLang="zh-CN" sz="2800" i="1">
                    <a:solidFill>
                      <a:srgbClr val="C80000"/>
                    </a:solidFill>
                    <a:latin typeface="Times New Roman" panose="02020603050405020304" pitchFamily="18" charset="0"/>
                    <a:ea typeface="隶书" panose="02010509060101010101" pitchFamily="49" charset="-122"/>
                  </a:rPr>
                  <a:t>=       = </a:t>
                </a:r>
                <a:r>
                  <a:rPr lang="zh-CN" altLang="en-US" sz="44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UI</a:t>
                </a:r>
                <a:r>
                  <a:rPr lang="en-US" altLang="zh-CN" sz="44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 </a:t>
                </a:r>
                <a:r>
                  <a:rPr kumimoji="1" lang="en-US" altLang="zh-CN" sz="2800" i="1">
                    <a:solidFill>
                      <a:srgbClr val="C80000"/>
                    </a:solidFill>
                    <a:latin typeface="Times New Roman" panose="02020603050405020304" pitchFamily="18" charset="0"/>
                    <a:ea typeface="隶书" panose="02010509060101010101" pitchFamily="49" charset="-122"/>
                    <a:sym typeface="+mn-ea"/>
                  </a:rPr>
                  <a:t>= I</a:t>
                </a:r>
                <a:r>
                  <a:rPr kumimoji="1" lang="en-US" altLang="zh-CN" sz="2800" i="1" baseline="30000">
                    <a:solidFill>
                      <a:srgbClr val="C80000"/>
                    </a:solidFill>
                    <a:latin typeface="Times New Roman" panose="02020603050405020304" pitchFamily="18" charset="0"/>
                    <a:ea typeface="隶书" panose="02010509060101010101" pitchFamily="49" charset="-122"/>
                    <a:sym typeface="+mn-ea"/>
                  </a:rPr>
                  <a:t>2</a:t>
                </a:r>
                <a:r>
                  <a:rPr kumimoji="1" lang="en-US" altLang="zh-CN" sz="2800" i="1">
                    <a:solidFill>
                      <a:srgbClr val="C80000"/>
                    </a:solidFill>
                    <a:latin typeface="Times New Roman" panose="02020603050405020304" pitchFamily="18" charset="0"/>
                    <a:ea typeface="隶书" panose="02010509060101010101" pitchFamily="49" charset="-122"/>
                    <a:sym typeface="+mn-ea"/>
                  </a:rPr>
                  <a:t>R = </a:t>
                </a:r>
                <a:endParaRPr kumimoji="1" lang="en-US" altLang="zh-CN" sz="2800" i="1">
                  <a:solidFill>
                    <a:srgbClr val="C80000"/>
                  </a:solidFill>
                  <a:latin typeface="Times New Roman" panose="02020603050405020304" pitchFamily="18" charset="0"/>
                  <a:ea typeface="隶书" panose="02010509060101010101" pitchFamily="49" charset="-122"/>
                </a:endParaRPr>
              </a:p>
            </p:txBody>
          </p:sp>
          <p:graphicFrame>
            <p:nvGraphicFramePr>
              <p:cNvPr id="4" name="对象 3">
                <a:hlinkClick r:id="" action="ppaction://ole?verb="/>
              </p:cNvPr>
              <p:cNvGraphicFramePr>
                <a:graphicFrameLocks noChangeAspect="1"/>
              </p:cNvGraphicFramePr>
              <p:nvPr/>
            </p:nvGraphicFramePr>
            <p:xfrm>
              <a:off x="6143" y="4719"/>
              <a:ext cx="837" cy="1382"/>
            </p:xfrm>
            <a:graphic>
              <a:graphicData uri="http://schemas.openxmlformats.org/presentationml/2006/ole">
                <mc:AlternateContent xmlns:mc="http://schemas.openxmlformats.org/markup-compatibility/2006">
                  <mc:Choice xmlns:v="urn:schemas-microsoft-com:vml" Requires="v">
                    <p:oleObj spid="_x0000_s1025" name="" r:id="rId4" imgW="254000" imgH="419100" progId="Equation.KSEE3">
                      <p:embed/>
                    </p:oleObj>
                  </mc:Choice>
                  <mc:Fallback>
                    <p:oleObj name="" r:id="rId4" imgW="254000" imgH="419100" progId="Equation.KSEE3">
                      <p:embed/>
                      <p:pic>
                        <p:nvPicPr>
                          <p:cNvPr id="0" name="图片 1024"/>
                          <p:cNvPicPr/>
                          <p:nvPr/>
                        </p:nvPicPr>
                        <p:blipFill>
                          <a:blip r:embed="rId5"/>
                          <a:stretch>
                            <a:fillRect/>
                          </a:stretch>
                        </p:blipFill>
                        <p:spPr>
                          <a:xfrm>
                            <a:off x="6143" y="4719"/>
                            <a:ext cx="837" cy="1382"/>
                          </a:xfrm>
                          <a:prstGeom prst="rect">
                            <a:avLst/>
                          </a:prstGeom>
                        </p:spPr>
                      </p:pic>
                    </p:oleObj>
                  </mc:Fallback>
                </mc:AlternateContent>
              </a:graphicData>
            </a:graphic>
          </p:graphicFrame>
        </p:grpSp>
        <p:graphicFrame>
          <p:nvGraphicFramePr>
            <p:cNvPr id="6" name="对象 5">
              <a:hlinkClick r:id="" action="ppaction://ole?verb="/>
            </p:cNvPr>
            <p:cNvGraphicFramePr>
              <a:graphicFrameLocks noChangeAspect="1"/>
            </p:cNvGraphicFramePr>
            <p:nvPr/>
          </p:nvGraphicFramePr>
          <p:xfrm>
            <a:off x="1871" y="3030"/>
            <a:ext cx="776" cy="1339"/>
          </p:xfrm>
          <a:graphic>
            <a:graphicData uri="http://schemas.openxmlformats.org/presentationml/2006/ole">
              <mc:AlternateContent xmlns:mc="http://schemas.openxmlformats.org/markup-compatibility/2006">
                <mc:Choice xmlns:v="urn:schemas-microsoft-com:vml" Requires="v">
                  <p:oleObj spid="_x0000_s2049" name="" r:id="rId6" imgW="228600" imgH="393700" progId="Equation.KSEE3">
                    <p:embed/>
                  </p:oleObj>
                </mc:Choice>
                <mc:Fallback>
                  <p:oleObj name="" r:id="rId6" imgW="228600" imgH="393700" progId="Equation.KSEE3">
                    <p:embed/>
                    <p:pic>
                      <p:nvPicPr>
                        <p:cNvPr id="0" name="图片 2048"/>
                        <p:cNvPicPr/>
                        <p:nvPr/>
                      </p:nvPicPr>
                      <p:blipFill>
                        <a:blip r:embed="rId7"/>
                        <a:stretch>
                          <a:fillRect/>
                        </a:stretch>
                      </p:blipFill>
                      <p:spPr>
                        <a:xfrm>
                          <a:off x="1871" y="3030"/>
                          <a:ext cx="776" cy="1339"/>
                        </a:xfrm>
                        <a:prstGeom prst="rect">
                          <a:avLst/>
                        </a:prstGeom>
                      </p:spPr>
                    </p:pic>
                  </p:oleObj>
                </mc:Fallback>
              </mc:AlternateContent>
            </a:graphicData>
          </a:graphic>
        </p:graphicFrame>
      </p:grpSp>
      <p:sp>
        <p:nvSpPr>
          <p:cNvPr id="8" name="Rectangle 3"/>
          <p:cNvSpPr>
            <a:spLocks noChangeArrowheads="1"/>
          </p:cNvSpPr>
          <p:nvPr/>
        </p:nvSpPr>
        <p:spPr bwMode="auto">
          <a:xfrm>
            <a:off x="433388" y="4129088"/>
            <a:ext cx="8243887" cy="42354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nSpc>
                <a:spcPct val="90000"/>
              </a:lnSpc>
            </a:pPr>
            <a:r>
              <a:rPr kumimoji="1" lang="zh-CN" altLang="en-US" sz="2400">
                <a:solidFill>
                  <a:srgbClr val="000066"/>
                </a:solidFill>
                <a:latin typeface="Times New Roman" panose="02020603050405020304" pitchFamily="18" charset="0"/>
                <a:ea typeface="隶书" panose="02010509060101010101" pitchFamily="49" charset="-122"/>
              </a:rPr>
              <a:t>功率描述的是</a:t>
            </a:r>
            <a:r>
              <a:rPr kumimoji="1" lang="zh-CN" altLang="en-US" sz="2400" b="1">
                <a:solidFill>
                  <a:srgbClr val="FF0000"/>
                </a:solidFill>
                <a:latin typeface="Times New Roman" panose="02020603050405020304" pitchFamily="18" charset="0"/>
                <a:ea typeface="隶书" panose="02010509060101010101" pitchFamily="49" charset="-122"/>
              </a:rPr>
              <a:t>电流做功的快慢（速度）</a:t>
            </a:r>
            <a:r>
              <a:rPr kumimoji="1" lang="zh-CN" altLang="en-US" sz="2400">
                <a:solidFill>
                  <a:srgbClr val="000066"/>
                </a:solidFill>
                <a:latin typeface="Times New Roman" panose="02020603050405020304" pitchFamily="18" charset="0"/>
                <a:ea typeface="隶书" panose="02010509060101010101" pitchFamily="49" charset="-122"/>
              </a:rPr>
              <a:t>的物理量。</a:t>
            </a:r>
            <a:endParaRPr kumimoji="1" lang="zh-CN" altLang="en-US" sz="2400">
              <a:solidFill>
                <a:srgbClr val="000066"/>
              </a:solidFill>
              <a:latin typeface="Times New Roman" panose="02020603050405020304" pitchFamily="18" charset="0"/>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59781"/>
                                        </p:tgtEl>
                                        <p:attrNameLst>
                                          <p:attrName>style.visibility</p:attrName>
                                        </p:attrNameLst>
                                      </p:cBhvr>
                                      <p:to>
                                        <p:strVal val="visible"/>
                                      </p:to>
                                    </p:set>
                                    <p:animEffect transition="in" filter="checkerboard(across)">
                                      <p:cBhvr>
                                        <p:cTn id="7" dur="1000"/>
                                        <p:tgtEl>
                                          <p:spTgt spid="4597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02"/>
                                        </p:tgtEl>
                                        <p:attrNameLst>
                                          <p:attrName>style.visibility</p:attrName>
                                        </p:attrNameLst>
                                      </p:cBhvr>
                                      <p:to>
                                        <p:strVal val="visible"/>
                                      </p:to>
                                    </p:set>
                                    <p:animEffect transition="in" filter="wipe(left)">
                                      <p:cBhvr>
                                        <p:cTn id="12" dur="2000"/>
                                        <p:tgtEl>
                                          <p:spTgt spid="4608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03"/>
                                        </p:tgtEl>
                                        <p:attrNameLst>
                                          <p:attrName>style.visibility</p:attrName>
                                        </p:attrNameLst>
                                      </p:cBhvr>
                                      <p:to>
                                        <p:strVal val="visible"/>
                                      </p:to>
                                    </p:set>
                                    <p:animEffect transition="in" filter="wipe(left)">
                                      <p:cBhvr>
                                        <p:cTn id="17" dur="2000"/>
                                        <p:tgtEl>
                                          <p:spTgt spid="4608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bldLvl="0" animBg="1"/>
      <p:bldP spid="460803" grpId="0" bldLvl="0" animBg="1"/>
      <p:bldP spid="459781" grpId="0" bldLvl="0" animBg="1"/>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81283"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81284"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81285" name="Text Box 5"/>
          <p:cNvSpPr txBox="1">
            <a:spLocks noChangeArrowheads="1"/>
          </p:cNvSpPr>
          <p:nvPr/>
        </p:nvSpPr>
        <p:spPr bwMode="auto">
          <a:xfrm>
            <a:off x="2016125" y="728663"/>
            <a:ext cx="5003800" cy="64516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600" b="1">
                <a:solidFill>
                  <a:srgbClr val="008200"/>
                </a:solidFill>
                <a:effectLst>
                  <a:outerShdw blurRad="38100" dist="38100" dir="2700000" algn="tl">
                    <a:srgbClr val="000000"/>
                  </a:outerShdw>
                </a:effectLst>
                <a:ea typeface="隶书" panose="02010509060101010101" pitchFamily="49" charset="-122"/>
              </a:rPr>
              <a:t>本章教学目标及要求</a:t>
            </a:r>
            <a:endParaRPr lang="zh-CN" altLang="en-US" sz="3600" b="1">
              <a:solidFill>
                <a:srgbClr val="008200"/>
              </a:solidFill>
              <a:effectLst>
                <a:outerShdw blurRad="38100" dist="38100" dir="2700000" algn="tl">
                  <a:srgbClr val="000000"/>
                </a:outerShdw>
              </a:effectLst>
              <a:ea typeface="隶书" panose="02010509060101010101" pitchFamily="49" charset="-122"/>
            </a:endParaRPr>
          </a:p>
        </p:txBody>
      </p:sp>
      <p:grpSp>
        <p:nvGrpSpPr>
          <p:cNvPr id="481286" name="Group 6"/>
          <p:cNvGrpSpPr/>
          <p:nvPr/>
        </p:nvGrpSpPr>
        <p:grpSpPr bwMode="auto">
          <a:xfrm>
            <a:off x="755650" y="1196975"/>
            <a:ext cx="7488238" cy="4573588"/>
            <a:chOff x="476" y="754"/>
            <a:chExt cx="4718" cy="2881"/>
          </a:xfrm>
        </p:grpSpPr>
        <p:grpSp>
          <p:nvGrpSpPr>
            <p:cNvPr id="481287" name="Group 7"/>
            <p:cNvGrpSpPr/>
            <p:nvPr/>
          </p:nvGrpSpPr>
          <p:grpSpPr bwMode="auto">
            <a:xfrm>
              <a:off x="476" y="754"/>
              <a:ext cx="130" cy="2881"/>
              <a:chOff x="453" y="1162"/>
              <a:chExt cx="136" cy="1769"/>
            </a:xfrm>
          </p:grpSpPr>
          <p:sp>
            <p:nvSpPr>
              <p:cNvPr id="481288" name="Rectangle 8"/>
              <p:cNvSpPr>
                <a:spLocks noChangeArrowheads="1"/>
              </p:cNvSpPr>
              <p:nvPr/>
            </p:nvSpPr>
            <p:spPr bwMode="auto">
              <a:xfrm>
                <a:off x="476" y="1230"/>
                <a:ext cx="91" cy="1633"/>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289" name="Rectangle 9"/>
              <p:cNvSpPr>
                <a:spLocks noChangeArrowheads="1"/>
              </p:cNvSpPr>
              <p:nvPr/>
            </p:nvSpPr>
            <p:spPr bwMode="auto">
              <a:xfrm>
                <a:off x="453" y="1162"/>
                <a:ext cx="136" cy="68"/>
              </a:xfrm>
              <a:prstGeom prst="rect">
                <a:avLst/>
              </a:prstGeom>
              <a:solidFill>
                <a:srgbClr val="863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290" name="Rectangle 10"/>
              <p:cNvSpPr>
                <a:spLocks noChangeArrowheads="1"/>
              </p:cNvSpPr>
              <p:nvPr/>
            </p:nvSpPr>
            <p:spPr bwMode="auto">
              <a:xfrm>
                <a:off x="453" y="2863"/>
                <a:ext cx="136" cy="68"/>
              </a:xfrm>
              <a:prstGeom prst="rect">
                <a:avLst/>
              </a:prstGeom>
              <a:solidFill>
                <a:srgbClr val="863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81291" name="Group 11"/>
            <p:cNvGrpSpPr/>
            <p:nvPr/>
          </p:nvGrpSpPr>
          <p:grpSpPr bwMode="auto">
            <a:xfrm>
              <a:off x="5064" y="754"/>
              <a:ext cx="130" cy="2881"/>
              <a:chOff x="5261" y="1230"/>
              <a:chExt cx="136" cy="1769"/>
            </a:xfrm>
          </p:grpSpPr>
          <p:sp>
            <p:nvSpPr>
              <p:cNvPr id="481292" name="Rectangle 12"/>
              <p:cNvSpPr>
                <a:spLocks noChangeArrowheads="1"/>
              </p:cNvSpPr>
              <p:nvPr/>
            </p:nvSpPr>
            <p:spPr bwMode="auto">
              <a:xfrm>
                <a:off x="5284" y="1298"/>
                <a:ext cx="91" cy="1633"/>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293" name="Rectangle 13"/>
              <p:cNvSpPr>
                <a:spLocks noChangeArrowheads="1"/>
              </p:cNvSpPr>
              <p:nvPr/>
            </p:nvSpPr>
            <p:spPr bwMode="auto">
              <a:xfrm>
                <a:off x="5261" y="1230"/>
                <a:ext cx="136" cy="68"/>
              </a:xfrm>
              <a:prstGeom prst="rect">
                <a:avLst/>
              </a:prstGeom>
              <a:solidFill>
                <a:srgbClr val="863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294" name="Rectangle 14"/>
              <p:cNvSpPr>
                <a:spLocks noChangeArrowheads="1"/>
              </p:cNvSpPr>
              <p:nvPr/>
            </p:nvSpPr>
            <p:spPr bwMode="auto">
              <a:xfrm>
                <a:off x="5261" y="2931"/>
                <a:ext cx="136" cy="68"/>
              </a:xfrm>
              <a:prstGeom prst="rect">
                <a:avLst/>
              </a:prstGeom>
              <a:solidFill>
                <a:srgbClr val="863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81295" name="Rectangle 15"/>
            <p:cNvSpPr>
              <a:spLocks noChangeArrowheads="1"/>
            </p:cNvSpPr>
            <p:nvPr/>
          </p:nvSpPr>
          <p:spPr bwMode="auto">
            <a:xfrm>
              <a:off x="585" y="902"/>
              <a:ext cx="4501" cy="2586"/>
            </a:xfrm>
            <a:prstGeom prst="rect">
              <a:avLst/>
            </a:prstGeom>
            <a:solidFill>
              <a:srgbClr val="FF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 name="文本框 1"/>
          <p:cNvSpPr txBox="1"/>
          <p:nvPr/>
        </p:nvSpPr>
        <p:spPr>
          <a:xfrm>
            <a:off x="996950" y="1492885"/>
            <a:ext cx="7040245" cy="3418840"/>
          </a:xfrm>
          <a:prstGeom prst="rect">
            <a:avLst/>
          </a:prstGeom>
          <a:noFill/>
        </p:spPr>
        <p:txBody>
          <a:bodyPr wrap="square" rtlCol="0">
            <a:noAutofit/>
          </a:bodyPr>
          <a:p>
            <a:r>
              <a:rPr lang="en-US" altLang="zh-CN">
                <a:latin typeface="Arial" panose="020B0604020202020204" pitchFamily="34" charset="0"/>
                <a:sym typeface="+mn-ea"/>
              </a:rPr>
              <a:t>      </a:t>
            </a:r>
            <a:endParaRPr lang="en-US" altLang="zh-CN">
              <a:latin typeface="Arial" panose="020B0604020202020204" pitchFamily="34" charset="0"/>
              <a:sym typeface="+mn-ea"/>
            </a:endParaRPr>
          </a:p>
          <a:p>
            <a:r>
              <a:rPr lang="en-US" altLang="zh-CN" sz="2800" b="1">
                <a:solidFill>
                  <a:srgbClr val="FF0000"/>
                </a:solidFill>
                <a:latin typeface="Arial" panose="020B0604020202020204" pitchFamily="34" charset="0"/>
                <a:sym typeface="+mn-ea"/>
              </a:rPr>
              <a:t>     5.</a:t>
            </a:r>
            <a:r>
              <a:rPr lang="zh-CN" altLang="en-US" sz="2800" b="1">
                <a:solidFill>
                  <a:srgbClr val="FF0000"/>
                </a:solidFill>
                <a:latin typeface="Arial" panose="020B0604020202020204" pitchFamily="34" charset="0"/>
                <a:sym typeface="+mn-ea"/>
              </a:rPr>
              <a:t>理解电功和电功率的概念，并掌握其计算公式，了解电流的热效应。</a:t>
            </a:r>
            <a:endParaRPr lang="zh-CN" altLang="en-US" sz="2800" b="1">
              <a:solidFill>
                <a:srgbClr val="FF0000"/>
              </a:solidFill>
              <a:latin typeface="Arial" panose="020B0604020202020204" pitchFamily="34" charset="0"/>
              <a:sym typeface="+mn-ea"/>
            </a:endParaRPr>
          </a:p>
          <a:p>
            <a:endParaRPr lang="en-US" altLang="zh-CN" sz="2800" b="1">
              <a:solidFill>
                <a:srgbClr val="FF0000"/>
              </a:solidFill>
              <a:latin typeface="Arial" panose="020B0604020202020204" pitchFamily="34" charset="0"/>
              <a:sym typeface="+mn-ea"/>
            </a:endParaRPr>
          </a:p>
          <a:p>
            <a:r>
              <a:rPr lang="en-US" altLang="zh-CN">
                <a:latin typeface="Arial" panose="020B0604020202020204" pitchFamily="34" charset="0"/>
                <a:sym typeface="+mn-ea"/>
              </a:rPr>
              <a:t>   </a:t>
            </a:r>
            <a:r>
              <a:rPr lang="en-US" altLang="zh-CN" sz="2800" b="1">
                <a:solidFill>
                  <a:srgbClr val="FF0000"/>
                </a:solidFill>
                <a:latin typeface="Arial" panose="020B0604020202020204" pitchFamily="34" charset="0"/>
                <a:sym typeface="+mn-ea"/>
              </a:rPr>
              <a:t>6.</a:t>
            </a:r>
            <a:r>
              <a:rPr lang="zh-CN" altLang="en-US" sz="2800" b="1">
                <a:solidFill>
                  <a:srgbClr val="FF0000"/>
                </a:solidFill>
                <a:latin typeface="Arial" panose="020B0604020202020204" pitchFamily="34" charset="0"/>
                <a:sym typeface="+mn-ea"/>
              </a:rPr>
              <a:t>初步掌握用伏安法测量电阻的技能。</a:t>
            </a:r>
            <a:endParaRPr lang="zh-CN" altLang="en-US" sz="2800" b="1">
              <a:solidFill>
                <a:srgbClr val="FF0000"/>
              </a:solidFill>
              <a:latin typeface="Arial" panose="020B0604020202020204" pitchFamily="34" charset="0"/>
            </a:endParaRPr>
          </a:p>
          <a:p>
            <a:r>
              <a:rPr lang="zh-CN" altLang="en-US" sz="2800" b="1">
                <a:solidFill>
                  <a:srgbClr val="FF0000"/>
                </a:solidFill>
                <a:latin typeface="Arial" panose="020B0604020202020204" pitchFamily="34" charset="0"/>
                <a:sym typeface="+mn-ea"/>
              </a:rPr>
              <a:t>      </a:t>
            </a:r>
            <a:endParaRPr lang="zh-CN" altLang="en-US" sz="2800" b="1">
              <a:solidFill>
                <a:srgbClr val="FF0000"/>
              </a:solidFill>
              <a:latin typeface="Arial" panose="020B0604020202020204" pitchFamily="34" charset="0"/>
            </a:endParaRPr>
          </a:p>
          <a:p>
            <a:r>
              <a:rPr lang="zh-CN" altLang="en-US" sz="2800" b="1">
                <a:solidFill>
                  <a:srgbClr val="FF0000"/>
                </a:solidFill>
                <a:latin typeface="Arial" panose="020B0604020202020204" pitchFamily="34" charset="0"/>
                <a:sym typeface="+mn-ea"/>
              </a:rPr>
              <a:t>   </a:t>
            </a:r>
            <a:r>
              <a:rPr lang="en-US" sz="2800" b="1">
                <a:solidFill>
                  <a:srgbClr val="FF0000"/>
                </a:solidFill>
                <a:latin typeface="Arial" panose="020B0604020202020204" pitchFamily="34" charset="0"/>
                <a:sym typeface="+mn-ea"/>
              </a:rPr>
              <a:t>7</a:t>
            </a:r>
            <a:r>
              <a:rPr lang="en-US" altLang="zh-CN" sz="2800" b="1">
                <a:solidFill>
                  <a:srgbClr val="FF0000"/>
                </a:solidFill>
                <a:latin typeface="Arial" panose="020B0604020202020204" pitchFamily="34" charset="0"/>
                <a:sym typeface="+mn-ea"/>
              </a:rPr>
              <a:t>.</a:t>
            </a:r>
            <a:r>
              <a:rPr lang="zh-CN" altLang="en-US" sz="2800" b="1">
                <a:solidFill>
                  <a:srgbClr val="FF0000"/>
                </a:solidFill>
                <a:latin typeface="Arial" panose="020B0604020202020204" pitchFamily="34" charset="0"/>
                <a:sym typeface="+mn-ea"/>
              </a:rPr>
              <a:t>初步建立用生活中的经验和方法解决实际问题的意识。</a:t>
            </a:r>
            <a:endParaRPr lang="zh-CN" altLang="en-US" sz="2800" b="1">
              <a:solidFill>
                <a:srgbClr val="FF0000"/>
              </a:solidFill>
              <a:latin typeface="Arial" panose="020B0604020202020204" pitchFamily="34" charset="0"/>
            </a:endParaRPr>
          </a:p>
          <a:p>
            <a:endParaRPr lang="zh-CN" altLang="en-US" sz="2800" b="1">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81285"/>
                                        </p:tgtEl>
                                        <p:attrNameLst>
                                          <p:attrName>style.visibility</p:attrName>
                                        </p:attrNameLst>
                                      </p:cBhvr>
                                      <p:to>
                                        <p:strVal val="visible"/>
                                      </p:to>
                                    </p:set>
                                    <p:anim calcmode="lin" valueType="num">
                                      <p:cBhvr>
                                        <p:cTn id="7" dur="1000" fill="hold"/>
                                        <p:tgtEl>
                                          <p:spTgt spid="481285"/>
                                        </p:tgtEl>
                                        <p:attrNameLst>
                                          <p:attrName>ppt_w</p:attrName>
                                        </p:attrNameLst>
                                      </p:cBhvr>
                                      <p:tavLst>
                                        <p:tav tm="0">
                                          <p:val>
                                            <p:strVal val="#ppt_w*0.70"/>
                                          </p:val>
                                        </p:tav>
                                        <p:tav tm="100000">
                                          <p:val>
                                            <p:strVal val="#ppt_w"/>
                                          </p:val>
                                        </p:tav>
                                      </p:tavLst>
                                    </p:anim>
                                    <p:anim calcmode="lin" valueType="num">
                                      <p:cBhvr>
                                        <p:cTn id="8" dur="1000" fill="hold"/>
                                        <p:tgtEl>
                                          <p:spTgt spid="481285"/>
                                        </p:tgtEl>
                                        <p:attrNameLst>
                                          <p:attrName>ppt_h</p:attrName>
                                        </p:attrNameLst>
                                      </p:cBhvr>
                                      <p:tavLst>
                                        <p:tav tm="0">
                                          <p:val>
                                            <p:strVal val="#ppt_h"/>
                                          </p:val>
                                        </p:tav>
                                        <p:tav tm="100000">
                                          <p:val>
                                            <p:strVal val="#ppt_h"/>
                                          </p:val>
                                        </p:tav>
                                      </p:tavLst>
                                    </p:anim>
                                    <p:animEffect transition="in" filter="fade">
                                      <p:cBhvr>
                                        <p:cTn id="9" dur="1000"/>
                                        <p:tgtEl>
                                          <p:spTgt spid="48128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81286"/>
                                        </p:tgtEl>
                                        <p:attrNameLst>
                                          <p:attrName>style.visibility</p:attrName>
                                        </p:attrNameLst>
                                      </p:cBhvr>
                                      <p:to>
                                        <p:strVal val="visible"/>
                                      </p:to>
                                    </p:set>
                                    <p:anim calcmode="lin" valueType="num">
                                      <p:cBhvr>
                                        <p:cTn id="13" dur="1000" fill="hold"/>
                                        <p:tgtEl>
                                          <p:spTgt spid="481286"/>
                                        </p:tgtEl>
                                        <p:attrNameLst>
                                          <p:attrName>ppt_w</p:attrName>
                                        </p:attrNameLst>
                                      </p:cBhvr>
                                      <p:tavLst>
                                        <p:tav tm="0">
                                          <p:val>
                                            <p:strVal val="#ppt_w*0.70"/>
                                          </p:val>
                                        </p:tav>
                                        <p:tav tm="100000">
                                          <p:val>
                                            <p:strVal val="#ppt_w"/>
                                          </p:val>
                                        </p:tav>
                                      </p:tavLst>
                                    </p:anim>
                                    <p:anim calcmode="lin" valueType="num">
                                      <p:cBhvr>
                                        <p:cTn id="14" dur="1000" fill="hold"/>
                                        <p:tgtEl>
                                          <p:spTgt spid="481286"/>
                                        </p:tgtEl>
                                        <p:attrNameLst>
                                          <p:attrName>ppt_h</p:attrName>
                                        </p:attrNameLst>
                                      </p:cBhvr>
                                      <p:tavLst>
                                        <p:tav tm="0">
                                          <p:val>
                                            <p:strVal val="#ppt_h"/>
                                          </p:val>
                                        </p:tav>
                                        <p:tav tm="100000">
                                          <p:val>
                                            <p:strVal val="#ppt_h"/>
                                          </p:val>
                                        </p:tav>
                                      </p:tavLst>
                                    </p:anim>
                                    <p:animEffect transition="in" filter="fade">
                                      <p:cBhvr>
                                        <p:cTn id="15" dur="1000"/>
                                        <p:tgtEl>
                                          <p:spTgt spid="48128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5" grpId="0" bldLvl="0" animBg="1"/>
      <p:bldP spid="2" grpId="0"/>
      <p:bldP spid="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8" name="Rectangle 18"/>
          <p:cNvSpPr>
            <a:spLocks noChangeArrowheads="1"/>
          </p:cNvSpPr>
          <p:nvPr/>
        </p:nvSpPr>
        <p:spPr bwMode="auto">
          <a:xfrm>
            <a:off x="107315" y="3644900"/>
            <a:ext cx="8946515" cy="202755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kumimoji="1" lang="en-US" altLang="zh-CN" sz="2800">
                <a:solidFill>
                  <a:srgbClr val="003300"/>
                </a:solidFill>
                <a:latin typeface="Times New Roman" panose="02020603050405020304" pitchFamily="18" charset="0"/>
                <a:ea typeface="隶书" panose="02010509060101010101" pitchFamily="49" charset="-122"/>
              </a:rPr>
              <a:t>      </a:t>
            </a:r>
            <a:r>
              <a:rPr kumimoji="1" lang="zh-CN" altLang="en-US" sz="2800">
                <a:solidFill>
                  <a:srgbClr val="003300"/>
                </a:solidFill>
                <a:latin typeface="Times New Roman" panose="02020603050405020304" pitchFamily="18" charset="0"/>
                <a:ea typeface="隶书" panose="02010509060101010101" pitchFamily="49" charset="-122"/>
              </a:rPr>
              <a:t>例如额定值为“</a:t>
            </a:r>
            <a:r>
              <a:rPr kumimoji="1" lang="en-US" altLang="zh-CN" sz="2800">
                <a:solidFill>
                  <a:srgbClr val="003300"/>
                </a:solidFill>
                <a:latin typeface="Times New Roman" panose="02020603050405020304" pitchFamily="18" charset="0"/>
                <a:ea typeface="隶书" panose="02010509060101010101" pitchFamily="49" charset="-122"/>
              </a:rPr>
              <a:t>220V</a:t>
            </a:r>
            <a:r>
              <a:rPr kumimoji="1" lang="zh-CN" altLang="en-US" sz="2800">
                <a:solidFill>
                  <a:srgbClr val="003300"/>
                </a:solidFill>
                <a:latin typeface="Times New Roman" panose="02020603050405020304" pitchFamily="18" charset="0"/>
                <a:ea typeface="隶书" panose="02010509060101010101" pitchFamily="49" charset="-122"/>
              </a:rPr>
              <a:t>、</a:t>
            </a:r>
            <a:r>
              <a:rPr kumimoji="1" lang="en-US" altLang="zh-CN" sz="2800">
                <a:solidFill>
                  <a:srgbClr val="003300"/>
                </a:solidFill>
                <a:latin typeface="Times New Roman" panose="02020603050405020304" pitchFamily="18" charset="0"/>
                <a:ea typeface="隶书" panose="02010509060101010101" pitchFamily="49" charset="-122"/>
              </a:rPr>
              <a:t>1000W”</a:t>
            </a:r>
            <a:r>
              <a:rPr kumimoji="1" lang="zh-CN" altLang="en-US" sz="2800">
                <a:solidFill>
                  <a:srgbClr val="003300"/>
                </a:solidFill>
                <a:latin typeface="Times New Roman" panose="02020603050405020304" pitchFamily="18" charset="0"/>
                <a:ea typeface="隶书" panose="02010509060101010101" pitchFamily="49" charset="-122"/>
              </a:rPr>
              <a:t>的电动机，是指该电动机运行在</a:t>
            </a:r>
            <a:r>
              <a:rPr kumimoji="1" lang="en-US" altLang="zh-CN" sz="2800">
                <a:solidFill>
                  <a:srgbClr val="003300"/>
                </a:solidFill>
                <a:latin typeface="Times New Roman" panose="02020603050405020304" pitchFamily="18" charset="0"/>
                <a:ea typeface="隶书" panose="02010509060101010101" pitchFamily="49" charset="-122"/>
              </a:rPr>
              <a:t>220V</a:t>
            </a:r>
            <a:r>
              <a:rPr kumimoji="1" lang="zh-CN" altLang="en-US" sz="2800">
                <a:solidFill>
                  <a:srgbClr val="003300"/>
                </a:solidFill>
                <a:latin typeface="Times New Roman" panose="02020603050405020304" pitchFamily="18" charset="0"/>
                <a:ea typeface="隶书" panose="02010509060101010101" pitchFamily="49" charset="-122"/>
              </a:rPr>
              <a:t>电压时、</a:t>
            </a:r>
            <a:r>
              <a:rPr kumimoji="1" lang="en-US" altLang="zh-CN" sz="2800">
                <a:solidFill>
                  <a:srgbClr val="003300"/>
                </a:solidFill>
                <a:latin typeface="Times New Roman" panose="02020603050405020304" pitchFamily="18" charset="0"/>
                <a:ea typeface="隶书" panose="02010509060101010101" pitchFamily="49" charset="-122"/>
              </a:rPr>
              <a:t>1</a:t>
            </a:r>
            <a:r>
              <a:rPr kumimoji="1" lang="zh-CN" altLang="en-US" sz="2800">
                <a:solidFill>
                  <a:srgbClr val="003300"/>
                </a:solidFill>
                <a:latin typeface="Times New Roman" panose="02020603050405020304" pitchFamily="18" charset="0"/>
                <a:ea typeface="隶书" panose="02010509060101010101" pitchFamily="49" charset="-122"/>
              </a:rPr>
              <a:t>秒钟内可将</a:t>
            </a:r>
            <a:r>
              <a:rPr kumimoji="1" lang="en-US" altLang="zh-CN" sz="2800">
                <a:solidFill>
                  <a:srgbClr val="003300"/>
                </a:solidFill>
                <a:latin typeface="Times New Roman" panose="02020603050405020304" pitchFamily="18" charset="0"/>
                <a:ea typeface="隶书" panose="02010509060101010101" pitchFamily="49" charset="-122"/>
              </a:rPr>
              <a:t>1000</a:t>
            </a:r>
            <a:r>
              <a:rPr kumimoji="1" lang="zh-CN" altLang="en-US" sz="2800">
                <a:solidFill>
                  <a:srgbClr val="003300"/>
                </a:solidFill>
                <a:latin typeface="Times New Roman" panose="02020603050405020304" pitchFamily="18" charset="0"/>
                <a:ea typeface="隶书" panose="02010509060101010101" pitchFamily="49" charset="-122"/>
              </a:rPr>
              <a:t>焦耳的电能转换成机械能和热能；“</a:t>
            </a:r>
            <a:r>
              <a:rPr kumimoji="1" lang="en-US" altLang="zh-CN" sz="2800">
                <a:solidFill>
                  <a:srgbClr val="003300"/>
                </a:solidFill>
                <a:latin typeface="Times New Roman" panose="02020603050405020304" pitchFamily="18" charset="0"/>
                <a:ea typeface="隶书" panose="02010509060101010101" pitchFamily="49" charset="-122"/>
              </a:rPr>
              <a:t>220V</a:t>
            </a:r>
            <a:r>
              <a:rPr kumimoji="1" lang="zh-CN" altLang="en-US" sz="2800">
                <a:solidFill>
                  <a:srgbClr val="003300"/>
                </a:solidFill>
                <a:latin typeface="Times New Roman" panose="02020603050405020304" pitchFamily="18" charset="0"/>
                <a:ea typeface="隶书" panose="02010509060101010101" pitchFamily="49" charset="-122"/>
              </a:rPr>
              <a:t>、</a:t>
            </a:r>
            <a:r>
              <a:rPr kumimoji="1" lang="en-US" altLang="zh-CN" sz="2800">
                <a:solidFill>
                  <a:srgbClr val="003300"/>
                </a:solidFill>
                <a:latin typeface="Times New Roman" panose="02020603050405020304" pitchFamily="18" charset="0"/>
                <a:ea typeface="隶书" panose="02010509060101010101" pitchFamily="49" charset="-122"/>
              </a:rPr>
              <a:t>40W”</a:t>
            </a:r>
            <a:r>
              <a:rPr kumimoji="1" lang="zh-CN" altLang="en-US" sz="2800">
                <a:solidFill>
                  <a:srgbClr val="003300"/>
                </a:solidFill>
                <a:latin typeface="Times New Roman" panose="02020603050405020304" pitchFamily="18" charset="0"/>
                <a:ea typeface="隶书" panose="02010509060101010101" pitchFamily="49" charset="-122"/>
              </a:rPr>
              <a:t>的电灯，说明在它两端加</a:t>
            </a:r>
            <a:r>
              <a:rPr kumimoji="1" lang="en-US" altLang="zh-CN" sz="2800">
                <a:solidFill>
                  <a:srgbClr val="003300"/>
                </a:solidFill>
                <a:latin typeface="Times New Roman" panose="02020603050405020304" pitchFamily="18" charset="0"/>
                <a:ea typeface="隶书" panose="02010509060101010101" pitchFamily="49" charset="-122"/>
              </a:rPr>
              <a:t>220V</a:t>
            </a:r>
            <a:r>
              <a:rPr kumimoji="1" lang="zh-CN" altLang="en-US" sz="2800">
                <a:solidFill>
                  <a:srgbClr val="003300"/>
                </a:solidFill>
                <a:latin typeface="Times New Roman" panose="02020603050405020304" pitchFamily="18" charset="0"/>
                <a:ea typeface="隶书" panose="02010509060101010101" pitchFamily="49" charset="-122"/>
              </a:rPr>
              <a:t>电压时，</a:t>
            </a:r>
            <a:r>
              <a:rPr kumimoji="1" lang="en-US" altLang="zh-CN" sz="2800">
                <a:solidFill>
                  <a:srgbClr val="003300"/>
                </a:solidFill>
                <a:latin typeface="Times New Roman" panose="02020603050405020304" pitchFamily="18" charset="0"/>
                <a:ea typeface="隶书" panose="02010509060101010101" pitchFamily="49" charset="-122"/>
              </a:rPr>
              <a:t>1</a:t>
            </a:r>
            <a:r>
              <a:rPr kumimoji="1" lang="zh-CN" altLang="en-US" sz="2800">
                <a:solidFill>
                  <a:srgbClr val="003300"/>
                </a:solidFill>
                <a:latin typeface="Times New Roman" panose="02020603050405020304" pitchFamily="18" charset="0"/>
                <a:ea typeface="隶书" panose="02010509060101010101" pitchFamily="49" charset="-122"/>
              </a:rPr>
              <a:t>秒钟内它可将</a:t>
            </a:r>
            <a:r>
              <a:rPr kumimoji="1" lang="en-US" altLang="zh-CN" sz="2800">
                <a:solidFill>
                  <a:srgbClr val="003300"/>
                </a:solidFill>
                <a:latin typeface="Times New Roman" panose="02020603050405020304" pitchFamily="18" charset="0"/>
                <a:ea typeface="隶书" panose="02010509060101010101" pitchFamily="49" charset="-122"/>
              </a:rPr>
              <a:t>40</a:t>
            </a:r>
            <a:r>
              <a:rPr kumimoji="1" lang="zh-CN" altLang="en-US" sz="2800">
                <a:solidFill>
                  <a:srgbClr val="003300"/>
                </a:solidFill>
                <a:latin typeface="Times New Roman" panose="02020603050405020304" pitchFamily="18" charset="0"/>
                <a:ea typeface="隶书" panose="02010509060101010101" pitchFamily="49" charset="-122"/>
              </a:rPr>
              <a:t>焦耳的电能转换成光能和热能。</a:t>
            </a:r>
            <a:endParaRPr kumimoji="1" lang="zh-CN" altLang="en-US" sz="2800">
              <a:solidFill>
                <a:srgbClr val="003300"/>
              </a:solidFill>
              <a:ea typeface="隶书" panose="02010509060101010101" pitchFamily="49" charset="-122"/>
            </a:endParaRPr>
          </a:p>
        </p:txBody>
      </p:sp>
      <p:pic>
        <p:nvPicPr>
          <p:cNvPr id="460819" name="Picture 19"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60820" name="Picture 20"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60821" name="Picture 21"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59781" name="Text Box 5"/>
          <p:cNvSpPr txBox="1">
            <a:spLocks noChangeArrowheads="1"/>
          </p:cNvSpPr>
          <p:nvPr/>
        </p:nvSpPr>
        <p:spPr bwMode="auto">
          <a:xfrm>
            <a:off x="1078230" y="0"/>
            <a:ext cx="691642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ctr">
              <a:spcBef>
                <a:spcPct val="50000"/>
              </a:spcBef>
            </a:pPr>
            <a:r>
              <a:rPr lang="en-US" altLang="zh-CN"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1.5  </a:t>
            </a:r>
            <a:r>
              <a:rPr lang="zh-CN" altLang="en-US"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电能、电功率及电流的热效应</a:t>
            </a:r>
            <a:endParaRPr lang="zh-CN" altLang="en-US"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Rectangle 18"/>
          <p:cNvSpPr>
            <a:spLocks noChangeArrowheads="1"/>
          </p:cNvSpPr>
          <p:nvPr/>
        </p:nvSpPr>
        <p:spPr bwMode="auto">
          <a:xfrm>
            <a:off x="130175" y="764540"/>
            <a:ext cx="8993505" cy="47815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nSpc>
                <a:spcPct val="90000"/>
              </a:lnSpc>
            </a:pPr>
            <a:r>
              <a:rPr kumimoji="1" lang="en-US" altLang="zh-CN" sz="2800">
                <a:solidFill>
                  <a:srgbClr val="003300"/>
                </a:solidFill>
                <a:latin typeface="Times New Roman" panose="02020603050405020304" pitchFamily="18" charset="0"/>
                <a:ea typeface="隶书" panose="02010509060101010101" pitchFamily="49" charset="-122"/>
              </a:rPr>
              <a:t>        </a:t>
            </a:r>
            <a:r>
              <a:rPr kumimoji="1" lang="zh-CN" altLang="en-US" sz="2800">
                <a:solidFill>
                  <a:srgbClr val="003300"/>
                </a:solidFill>
                <a:latin typeface="Times New Roman" panose="02020603050405020304" pitchFamily="18" charset="0"/>
                <a:ea typeface="隶书" panose="02010509060101010101" pitchFamily="49" charset="-122"/>
              </a:rPr>
              <a:t>用</a:t>
            </a:r>
            <a:r>
              <a:rPr kumimoji="1" lang="zh-CN" altLang="en-US" sz="2800">
                <a:solidFill>
                  <a:srgbClr val="FF0000"/>
                </a:solidFill>
                <a:latin typeface="Times New Roman" panose="02020603050405020304" pitchFamily="18" charset="0"/>
                <a:ea typeface="隶书" panose="02010509060101010101" pitchFamily="49" charset="-122"/>
              </a:rPr>
              <a:t>电器铭牌</a:t>
            </a:r>
            <a:r>
              <a:rPr kumimoji="1" lang="zh-CN" altLang="en-US" sz="2800">
                <a:solidFill>
                  <a:srgbClr val="003300"/>
                </a:solidFill>
                <a:latin typeface="Times New Roman" panose="02020603050405020304" pitchFamily="18" charset="0"/>
                <a:ea typeface="隶书" panose="02010509060101010101" pitchFamily="49" charset="-122"/>
              </a:rPr>
              <a:t>上标注的电压、电流、功率值称</a:t>
            </a:r>
            <a:r>
              <a:rPr kumimoji="1" lang="zh-CN" altLang="en-US" sz="2800">
                <a:solidFill>
                  <a:srgbClr val="FF0000"/>
                </a:solidFill>
                <a:effectLst>
                  <a:outerShdw blurRad="38100" dist="38100" dir="2700000" algn="tl">
                    <a:srgbClr val="000000"/>
                  </a:outerShdw>
                </a:effectLst>
                <a:latin typeface="Times New Roman" panose="02020603050405020304" pitchFamily="18" charset="0"/>
                <a:ea typeface="隶书" panose="02010509060101010101" pitchFamily="49" charset="-122"/>
              </a:rPr>
              <a:t>额定值。</a:t>
            </a:r>
            <a:endParaRPr kumimoji="1" lang="zh-CN" altLang="en-US" sz="2800">
              <a:solidFill>
                <a:srgbClr val="003300"/>
              </a:solidFill>
              <a:ea typeface="隶书" panose="02010509060101010101" pitchFamily="49" charset="-122"/>
            </a:endParaRPr>
          </a:p>
        </p:txBody>
      </p:sp>
      <p:sp>
        <p:nvSpPr>
          <p:cNvPr id="3" name="Rectangle 18"/>
          <p:cNvSpPr>
            <a:spLocks noChangeArrowheads="1"/>
          </p:cNvSpPr>
          <p:nvPr/>
        </p:nvSpPr>
        <p:spPr bwMode="auto">
          <a:xfrm>
            <a:off x="71120" y="2636520"/>
            <a:ext cx="9072880" cy="86550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nSpc>
                <a:spcPct val="90000"/>
              </a:lnSpc>
            </a:pPr>
            <a:r>
              <a:rPr kumimoji="1" lang="en-US" altLang="zh-CN" sz="2800">
                <a:solidFill>
                  <a:srgbClr val="003300"/>
                </a:solidFill>
                <a:latin typeface="Times New Roman" panose="02020603050405020304" pitchFamily="18" charset="0"/>
                <a:ea typeface="隶书" panose="02010509060101010101" pitchFamily="49" charset="-122"/>
              </a:rPr>
              <a:t>        </a:t>
            </a:r>
            <a:r>
              <a:rPr kumimoji="1" lang="zh-CN" altLang="en-US" sz="2800">
                <a:solidFill>
                  <a:srgbClr val="FF0000"/>
                </a:solidFill>
                <a:effectLst>
                  <a:outerShdw blurRad="38100" dist="38100" dir="2700000" algn="tl">
                    <a:srgbClr val="000000"/>
                  </a:outerShdw>
                </a:effectLst>
                <a:latin typeface="Times New Roman" panose="02020603050405020304" pitchFamily="18" charset="0"/>
                <a:ea typeface="隶书" panose="02010509060101010101" pitchFamily="49" charset="-122"/>
              </a:rPr>
              <a:t>额定电功率</a:t>
            </a:r>
            <a:r>
              <a:rPr kumimoji="1" lang="zh-CN" altLang="en-US" sz="2800">
                <a:solidFill>
                  <a:srgbClr val="2A7E2A"/>
                </a:solidFill>
                <a:effectLst>
                  <a:outerShdw blurRad="38100" dist="38100" dir="2700000" algn="tl">
                    <a:srgbClr val="000000"/>
                  </a:outerShdw>
                </a:effectLst>
                <a:latin typeface="Times New Roman" panose="02020603050405020304" pitchFamily="18" charset="0"/>
                <a:ea typeface="隶书" panose="02010509060101010101" pitchFamily="49" charset="-122"/>
              </a:rPr>
              <a:t>反映了用电器在</a:t>
            </a:r>
            <a:r>
              <a:rPr kumimoji="1" lang="zh-CN" altLang="en-US" sz="2800">
                <a:solidFill>
                  <a:srgbClr val="FF0000"/>
                </a:solidFill>
                <a:effectLst>
                  <a:outerShdw blurRad="38100" dist="38100" dir="2700000" algn="tl">
                    <a:srgbClr val="000000"/>
                  </a:outerShdw>
                </a:effectLst>
                <a:latin typeface="Times New Roman" panose="02020603050405020304" pitchFamily="18" charset="0"/>
                <a:ea typeface="隶书" panose="02010509060101010101" pitchFamily="49" charset="-122"/>
              </a:rPr>
              <a:t>额定条件下</a:t>
            </a:r>
            <a:r>
              <a:rPr kumimoji="1" lang="zh-CN" altLang="en-US" sz="2800">
                <a:solidFill>
                  <a:srgbClr val="2A7E2A"/>
                </a:solidFill>
                <a:effectLst>
                  <a:outerShdw blurRad="38100" dist="38100" dir="2700000" algn="tl">
                    <a:srgbClr val="000000"/>
                  </a:outerShdw>
                </a:effectLst>
                <a:latin typeface="Times New Roman" panose="02020603050405020304" pitchFamily="18" charset="0"/>
                <a:ea typeface="隶书" panose="02010509060101010101" pitchFamily="49" charset="-122"/>
              </a:rPr>
              <a:t>能量转换的本领</a:t>
            </a:r>
            <a:r>
              <a:rPr kumimoji="1" lang="zh-CN" altLang="en-US" sz="2800">
                <a:solidFill>
                  <a:srgbClr val="003300"/>
                </a:solidFill>
                <a:latin typeface="Times New Roman" panose="02020603050405020304" pitchFamily="18" charset="0"/>
                <a:ea typeface="隶书" panose="02010509060101010101" pitchFamily="49" charset="-122"/>
              </a:rPr>
              <a:t>。</a:t>
            </a:r>
            <a:endParaRPr kumimoji="1" lang="zh-CN" altLang="en-US" sz="2800">
              <a:solidFill>
                <a:srgbClr val="003300"/>
              </a:solidFill>
              <a:ea typeface="隶书" panose="02010509060101010101" pitchFamily="49" charset="-122"/>
            </a:endParaRPr>
          </a:p>
        </p:txBody>
      </p:sp>
      <p:sp>
        <p:nvSpPr>
          <p:cNvPr id="4" name="Rectangle 18"/>
          <p:cNvSpPr>
            <a:spLocks noChangeArrowheads="1"/>
          </p:cNvSpPr>
          <p:nvPr/>
        </p:nvSpPr>
        <p:spPr bwMode="auto">
          <a:xfrm>
            <a:off x="150495" y="1628140"/>
            <a:ext cx="8993505" cy="86550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nSpc>
                <a:spcPct val="90000"/>
              </a:lnSpc>
            </a:pPr>
            <a:r>
              <a:rPr kumimoji="1" lang="zh-CN" altLang="en-US" sz="2800">
                <a:solidFill>
                  <a:srgbClr val="003300"/>
                </a:solidFill>
                <a:latin typeface="Times New Roman" panose="02020603050405020304" pitchFamily="18" charset="0"/>
                <a:ea typeface="隶书" panose="02010509060101010101" pitchFamily="49" charset="-122"/>
              </a:rPr>
              <a:t>所谓额定值是指用电器长期、安全工作条件下的</a:t>
            </a:r>
            <a:r>
              <a:rPr kumimoji="1" lang="zh-CN" altLang="en-US" sz="2800">
                <a:solidFill>
                  <a:srgbClr val="FF0000"/>
                </a:solidFill>
                <a:effectLst>
                  <a:outerShdw blurRad="38100" dist="38100" dir="2700000" algn="tl">
                    <a:srgbClr val="000000"/>
                  </a:outerShdw>
                </a:effectLst>
                <a:latin typeface="Times New Roman" panose="02020603050405020304" pitchFamily="18" charset="0"/>
                <a:ea typeface="隶书" panose="02010509060101010101" pitchFamily="49" charset="-122"/>
              </a:rPr>
              <a:t>最高限值</a:t>
            </a:r>
            <a:r>
              <a:rPr kumimoji="1" lang="zh-CN" altLang="en-US" sz="2800">
                <a:solidFill>
                  <a:srgbClr val="003300"/>
                </a:solidFill>
                <a:latin typeface="Times New Roman" panose="02020603050405020304" pitchFamily="18" charset="0"/>
                <a:ea typeface="隶书" panose="02010509060101010101" pitchFamily="49" charset="-122"/>
              </a:rPr>
              <a:t>，一般在出厂时标定。</a:t>
            </a:r>
            <a:endParaRPr kumimoji="1" lang="zh-CN" altLang="en-US" sz="2800">
              <a:solidFill>
                <a:srgbClr val="003300"/>
              </a:solidFill>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59781"/>
                                        </p:tgtEl>
                                        <p:attrNameLst>
                                          <p:attrName>style.visibility</p:attrName>
                                        </p:attrNameLst>
                                      </p:cBhvr>
                                      <p:to>
                                        <p:strVal val="visible"/>
                                      </p:to>
                                    </p:set>
                                    <p:animEffect transition="in" filter="checkerboard(across)">
                                      <p:cBhvr>
                                        <p:cTn id="7" dur="1000"/>
                                        <p:tgtEl>
                                          <p:spTgt spid="45978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0" fill="hold"/>
                                        <p:tgtEl>
                                          <p:spTgt spid="3"/>
                                        </p:tgtEl>
                                        <p:attrNameLst>
                                          <p:attrName>ppt_x</p:attrName>
                                        </p:attrNameLst>
                                      </p:cBhvr>
                                      <p:tavLst>
                                        <p:tav tm="0">
                                          <p:val>
                                            <p:strVal val="#ppt_x"/>
                                          </p:val>
                                        </p:tav>
                                        <p:tav tm="100000">
                                          <p:val>
                                            <p:strVal val="#ppt_x"/>
                                          </p:val>
                                        </p:tav>
                                      </p:tavLst>
                                    </p:anim>
                                    <p:anim calcmode="lin" valueType="num">
                                      <p:cBhvr additive="base">
                                        <p:cTn id="25"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460818"/>
                                        </p:tgtEl>
                                        <p:attrNameLst>
                                          <p:attrName>style.visibility</p:attrName>
                                        </p:attrNameLst>
                                      </p:cBhvr>
                                      <p:to>
                                        <p:strVal val="visible"/>
                                      </p:to>
                                    </p:set>
                                    <p:anim calcmode="lin" valueType="num">
                                      <p:cBhvr additive="base">
                                        <p:cTn id="30" dur="5000" fill="hold"/>
                                        <p:tgtEl>
                                          <p:spTgt spid="460818"/>
                                        </p:tgtEl>
                                        <p:attrNameLst>
                                          <p:attrName>ppt_x</p:attrName>
                                        </p:attrNameLst>
                                      </p:cBhvr>
                                      <p:tavLst>
                                        <p:tav tm="0">
                                          <p:val>
                                            <p:strVal val="#ppt_x"/>
                                          </p:val>
                                        </p:tav>
                                        <p:tav tm="100000">
                                          <p:val>
                                            <p:strVal val="#ppt_x"/>
                                          </p:val>
                                        </p:tav>
                                      </p:tavLst>
                                    </p:anim>
                                    <p:anim calcmode="lin" valueType="num">
                                      <p:cBhvr additive="base">
                                        <p:cTn id="31" dur="5000" fill="hold"/>
                                        <p:tgtEl>
                                          <p:spTgt spid="460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8" grpId="0" bldLvl="0" animBg="1"/>
      <p:bldP spid="459781" grpId="0" bldLvl="0" animBg="1"/>
      <p:bldP spid="2" grpId="0" bldLvl="0" animBg="1"/>
      <p:bldP spid="3" grpId="0" bldLvl="0" animBg="1"/>
      <p:bldP spid="4"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bwMode="auto">
          <a:xfrm>
            <a:off x="683895" y="692785"/>
            <a:ext cx="7772400" cy="609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normAutofit fontScale="90000"/>
          </a:bodyPr>
          <a:lstStyle/>
          <a:p>
            <a:pPr>
              <a:spcBef>
                <a:spcPct val="50000"/>
              </a:spcBef>
            </a:pPr>
            <a:r>
              <a:rPr lang="zh-CN" altLang="en-US" sz="3600" b="1">
                <a:solidFill>
                  <a:srgbClr val="FF0000"/>
                </a:solidFill>
                <a:effectLst>
                  <a:outerShdw blurRad="38100" dist="38100" dir="2700000" algn="tl">
                    <a:srgbClr val="C0C0C0"/>
                  </a:outerShdw>
                </a:effectLst>
                <a:ea typeface="隶书" panose="02010509060101010101" pitchFamily="49" charset="-122"/>
              </a:rPr>
              <a:t>焦耳</a:t>
            </a:r>
            <a:r>
              <a:rPr lang="en-US" altLang="zh-CN" sz="3600" b="1">
                <a:solidFill>
                  <a:srgbClr val="FF0000"/>
                </a:solidFill>
                <a:effectLst>
                  <a:outerShdw blurRad="38100" dist="38100" dir="2700000" algn="tl">
                    <a:srgbClr val="C0C0C0"/>
                  </a:outerShdw>
                </a:effectLst>
                <a:ea typeface="隶书" panose="02010509060101010101" pitchFamily="49" charset="-122"/>
              </a:rPr>
              <a:t>-</a:t>
            </a:r>
            <a:r>
              <a:rPr lang="zh-CN" altLang="en-US" sz="3600" b="1">
                <a:solidFill>
                  <a:srgbClr val="FF0000"/>
                </a:solidFill>
                <a:effectLst>
                  <a:outerShdw blurRad="38100" dist="38100" dir="2700000" algn="tl">
                    <a:srgbClr val="C0C0C0"/>
                  </a:outerShdw>
                </a:effectLst>
                <a:ea typeface="隶书" panose="02010509060101010101" pitchFamily="49" charset="-122"/>
              </a:rPr>
              <a:t>楞茨定律</a:t>
            </a:r>
            <a:endParaRPr lang="zh-CN" altLang="en-US" sz="3600" b="1">
              <a:solidFill>
                <a:srgbClr val="FF0000"/>
              </a:solidFill>
              <a:effectLst>
                <a:outerShdw blurRad="38100" dist="38100" dir="2700000" algn="tl">
                  <a:srgbClr val="C0C0C0"/>
                </a:outerShdw>
              </a:effectLst>
              <a:ea typeface="隶书" panose="02010509060101010101" pitchFamily="49" charset="-122"/>
            </a:endParaRPr>
          </a:p>
        </p:txBody>
      </p:sp>
      <p:graphicFrame>
        <p:nvGraphicFramePr>
          <p:cNvPr id="463877" name="Object 5"/>
          <p:cNvGraphicFramePr>
            <a:graphicFrameLocks noChangeAspect="1"/>
          </p:cNvGraphicFramePr>
          <p:nvPr/>
        </p:nvGraphicFramePr>
        <p:xfrm>
          <a:off x="1908175" y="2420620"/>
          <a:ext cx="5034280" cy="1044575"/>
        </p:xfrm>
        <a:graphic>
          <a:graphicData uri="http://schemas.openxmlformats.org/presentationml/2006/ole">
            <mc:AlternateContent xmlns:mc="http://schemas.openxmlformats.org/markup-compatibility/2006">
              <mc:Choice xmlns:v="urn:schemas-microsoft-com:vml" Requires="v">
                <p:oleObj spid="_x0000_s2051" name="Microsoft 公式 3.0" r:id="rId1" imgW="2019300" imgH="419100" progId="Equation.3">
                  <p:embed/>
                </p:oleObj>
              </mc:Choice>
              <mc:Fallback>
                <p:oleObj name="Microsoft 公式 3.0" r:id="rId1" imgW="2019300" imgH="419100" progId="Equation.3">
                  <p:embed/>
                  <p:pic>
                    <p:nvPicPr>
                      <p:cNvPr id="0" name="图片 2050"/>
                      <p:cNvPicPr>
                        <a:picLocks noChangeAspect="1" noChangeArrowheads="1"/>
                      </p:cNvPicPr>
                      <p:nvPr/>
                    </p:nvPicPr>
                    <p:blipFill>
                      <a:blip r:embed="rId2"/>
                      <a:srcRect/>
                      <a:stretch>
                        <a:fillRect/>
                      </a:stretch>
                    </p:blipFill>
                    <p:spPr bwMode="auto">
                      <a:xfrm>
                        <a:off x="1908175" y="2420620"/>
                        <a:ext cx="5034280"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3878" name="Text Box 6"/>
          <p:cNvSpPr txBox="1">
            <a:spLocks noChangeArrowheads="1"/>
          </p:cNvSpPr>
          <p:nvPr/>
        </p:nvSpPr>
        <p:spPr bwMode="auto">
          <a:xfrm>
            <a:off x="-10160" y="3356610"/>
            <a:ext cx="9093835" cy="141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spcBef>
                <a:spcPct val="50000"/>
              </a:spcBef>
            </a:pP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焦耳-楞茨定律的内容：</a:t>
            </a:r>
            <a:r>
              <a:rPr lang="zh-CN" altLang="en-US" sz="30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电流通过电阻时产生的热量Q与电流的平方、电阻的阻值、通电时间成正比。</a:t>
            </a:r>
            <a:endParaRPr lang="zh-CN" altLang="en-US" sz="30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63879" name="Text Box 7"/>
          <p:cNvSpPr txBox="1">
            <a:spLocks noChangeArrowheads="1"/>
          </p:cNvSpPr>
          <p:nvPr/>
        </p:nvSpPr>
        <p:spPr bwMode="auto">
          <a:xfrm>
            <a:off x="467995" y="1315720"/>
            <a:ext cx="8503920"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ClrTx/>
              <a:buSzTx/>
              <a:buFontTx/>
            </a:pP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如果电阻元件把接受的电能转换成热能,称为电流的热效应。 </a:t>
            </a:r>
            <a:endPar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endParaRPr>
          </a:p>
        </p:txBody>
      </p:sp>
      <p:sp>
        <p:nvSpPr>
          <p:cNvPr id="459781" name="Text Box 5"/>
          <p:cNvSpPr txBox="1">
            <a:spLocks noChangeArrowheads="1"/>
          </p:cNvSpPr>
          <p:nvPr/>
        </p:nvSpPr>
        <p:spPr bwMode="auto">
          <a:xfrm>
            <a:off x="1078230" y="0"/>
            <a:ext cx="691642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ctr">
              <a:spcBef>
                <a:spcPct val="50000"/>
              </a:spcBef>
            </a:pPr>
            <a:r>
              <a:rPr lang="en-US" altLang="zh-CN"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1.5  </a:t>
            </a:r>
            <a:r>
              <a:rPr lang="zh-CN" altLang="en-US"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电能、电功率及电流的热效应</a:t>
            </a:r>
            <a:endParaRPr lang="zh-CN" altLang="en-US" sz="3200">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2" name="Text Box 6"/>
          <p:cNvSpPr txBox="1">
            <a:spLocks noChangeArrowheads="1"/>
          </p:cNvSpPr>
          <p:nvPr/>
        </p:nvSpPr>
        <p:spPr bwMode="auto">
          <a:xfrm>
            <a:off x="177165" y="5207635"/>
            <a:ext cx="9093835" cy="81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nSpc>
                <a:spcPct val="130000"/>
              </a:lnSpc>
              <a:spcBef>
                <a:spcPct val="50000"/>
              </a:spcBef>
            </a:pP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焦耳-楞茨定律的只适用于纯电阻电路。</a:t>
            </a:r>
            <a:endParaRPr lang="en-US" altLang="zh-CN" sz="3600" b="1">
              <a:solidFill>
                <a:srgbClr val="FF0000"/>
              </a:solidFill>
              <a:effectLst>
                <a:outerShdw blurRad="38100" dist="38100" dir="2700000" algn="tl">
                  <a:srgbClr val="C0C0C0"/>
                </a:outerShdw>
              </a:effectLst>
              <a:latin typeface="+mj-lt"/>
              <a:ea typeface="隶书" panose="02010509060101010101" pitchFamily="49"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59781"/>
                                        </p:tgtEl>
                                        <p:attrNameLst>
                                          <p:attrName>style.visibility</p:attrName>
                                        </p:attrNameLst>
                                      </p:cBhvr>
                                      <p:to>
                                        <p:strVal val="visible"/>
                                      </p:to>
                                    </p:set>
                                    <p:animEffect transition="in" filter="checkerboard(across)">
                                      <p:cBhvr>
                                        <p:cTn id="7" dur="1000"/>
                                        <p:tgtEl>
                                          <p:spTgt spid="45978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63874"/>
                                        </p:tgtEl>
                                        <p:attrNameLst>
                                          <p:attrName>style.visibility</p:attrName>
                                        </p:attrNameLst>
                                      </p:cBhvr>
                                      <p:to>
                                        <p:strVal val="visible"/>
                                      </p:to>
                                    </p:set>
                                    <p:anim calcmode="lin" valueType="num">
                                      <p:cBhvr>
                                        <p:cTn id="12" dur="3000" fill="hold"/>
                                        <p:tgtEl>
                                          <p:spTgt spid="463874"/>
                                        </p:tgtEl>
                                        <p:attrNameLst>
                                          <p:attrName>ppt_w</p:attrName>
                                        </p:attrNameLst>
                                      </p:cBhvr>
                                      <p:tavLst>
                                        <p:tav tm="0">
                                          <p:val>
                                            <p:fltVal val="0"/>
                                          </p:val>
                                        </p:tav>
                                        <p:tav tm="100000">
                                          <p:val>
                                            <p:strVal val="#ppt_w"/>
                                          </p:val>
                                        </p:tav>
                                      </p:tavLst>
                                    </p:anim>
                                    <p:anim calcmode="lin" valueType="num">
                                      <p:cBhvr>
                                        <p:cTn id="13" dur="3000" fill="hold"/>
                                        <p:tgtEl>
                                          <p:spTgt spid="463874"/>
                                        </p:tgtEl>
                                        <p:attrNameLst>
                                          <p:attrName>ppt_h</p:attrName>
                                        </p:attrNameLst>
                                      </p:cBhvr>
                                      <p:tavLst>
                                        <p:tav tm="0">
                                          <p:val>
                                            <p:fltVal val="0"/>
                                          </p:val>
                                        </p:tav>
                                        <p:tav tm="100000">
                                          <p:val>
                                            <p:strVal val="#ppt_h"/>
                                          </p:val>
                                        </p:tav>
                                      </p:tavLst>
                                    </p:anim>
                                    <p:anim calcmode="lin" valueType="num">
                                      <p:cBhvr>
                                        <p:cTn id="14" dur="3000" fill="hold"/>
                                        <p:tgtEl>
                                          <p:spTgt spid="463874"/>
                                        </p:tgtEl>
                                        <p:attrNameLst>
                                          <p:attrName>ppt_x</p:attrName>
                                        </p:attrNameLst>
                                      </p:cBhvr>
                                      <p:tavLst>
                                        <p:tav tm="0" fmla="#ppt_x+(cos(-2*pi*(1-$))*-#ppt_x-sin(-2*pi*(1-$))*(1-#ppt_y))*(1-$)">
                                          <p:val>
                                            <p:fltVal val="0"/>
                                          </p:val>
                                        </p:tav>
                                        <p:tav tm="100000">
                                          <p:val>
                                            <p:fltVal val="1"/>
                                          </p:val>
                                        </p:tav>
                                      </p:tavLst>
                                    </p:anim>
                                    <p:anim calcmode="lin" valueType="num">
                                      <p:cBhvr>
                                        <p:cTn id="15" dur="3000" fill="hold"/>
                                        <p:tgtEl>
                                          <p:spTgt spid="463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463879"/>
                                        </p:tgtEl>
                                        <p:attrNameLst>
                                          <p:attrName>style.visibility</p:attrName>
                                        </p:attrNameLst>
                                      </p:cBhvr>
                                      <p:to>
                                        <p:strVal val="visible"/>
                                      </p:to>
                                    </p:set>
                                    <p:animEffect transition="in" filter="wedge">
                                      <p:cBhvr>
                                        <p:cTn id="20" dur="2000"/>
                                        <p:tgtEl>
                                          <p:spTgt spid="463879"/>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463877"/>
                                        </p:tgtEl>
                                        <p:attrNameLst>
                                          <p:attrName>style.visibility</p:attrName>
                                        </p:attrNameLst>
                                      </p:cBhvr>
                                      <p:to>
                                        <p:strVal val="visible"/>
                                      </p:to>
                                    </p:set>
                                    <p:anim calcmode="lin" valueType="num">
                                      <p:cBhvr>
                                        <p:cTn id="25" dur="1000" fill="hold"/>
                                        <p:tgtEl>
                                          <p:spTgt spid="463877"/>
                                        </p:tgtEl>
                                        <p:attrNameLst>
                                          <p:attrName>ppt_w</p:attrName>
                                        </p:attrNameLst>
                                      </p:cBhvr>
                                      <p:tavLst>
                                        <p:tav tm="0">
                                          <p:val>
                                            <p:fltVal val="0"/>
                                          </p:val>
                                        </p:tav>
                                        <p:tav tm="100000">
                                          <p:val>
                                            <p:strVal val="#ppt_w"/>
                                          </p:val>
                                        </p:tav>
                                      </p:tavLst>
                                    </p:anim>
                                    <p:anim calcmode="lin" valueType="num">
                                      <p:cBhvr>
                                        <p:cTn id="26" dur="1000" fill="hold"/>
                                        <p:tgtEl>
                                          <p:spTgt spid="463877"/>
                                        </p:tgtEl>
                                        <p:attrNameLst>
                                          <p:attrName>ppt_h</p:attrName>
                                        </p:attrNameLst>
                                      </p:cBhvr>
                                      <p:tavLst>
                                        <p:tav tm="0">
                                          <p:val>
                                            <p:fltVal val="0"/>
                                          </p:val>
                                        </p:tav>
                                        <p:tav tm="100000">
                                          <p:val>
                                            <p:strVal val="#ppt_h"/>
                                          </p:val>
                                        </p:tav>
                                      </p:tavLst>
                                    </p:anim>
                                    <p:anim calcmode="lin" valueType="num">
                                      <p:cBhvr>
                                        <p:cTn id="27" dur="1000" fill="hold"/>
                                        <p:tgtEl>
                                          <p:spTgt spid="46387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638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463878"/>
                                        </p:tgtEl>
                                        <p:attrNameLst>
                                          <p:attrName>style.visibility</p:attrName>
                                        </p:attrNameLst>
                                      </p:cBhvr>
                                      <p:to>
                                        <p:strVal val="visible"/>
                                      </p:to>
                                    </p:set>
                                    <p:anim calcmode="discrete" valueType="clr">
                                      <p:cBhvr override="childStyle">
                                        <p:cTn id="33" dur="1000"/>
                                        <p:tgtEl>
                                          <p:spTgt spid="463878"/>
                                        </p:tgtEl>
                                        <p:attrNameLst>
                                          <p:attrName>style.color</p:attrName>
                                        </p:attrNameLst>
                                      </p:cBhvr>
                                      <p:tavLst>
                                        <p:tav tm="0">
                                          <p:val>
                                            <p:clrVal>
                                              <a:schemeClr val="accent2"/>
                                            </p:clrVal>
                                          </p:val>
                                        </p:tav>
                                        <p:tav tm="50000">
                                          <p:val>
                                            <p:clrVal>
                                              <a:schemeClr val="hlink"/>
                                            </p:clrVal>
                                          </p:val>
                                        </p:tav>
                                      </p:tavLst>
                                    </p:anim>
                                    <p:anim calcmode="discrete" valueType="clr">
                                      <p:cBhvr>
                                        <p:cTn id="34" dur="1000"/>
                                        <p:tgtEl>
                                          <p:spTgt spid="463878"/>
                                        </p:tgtEl>
                                        <p:attrNameLst>
                                          <p:attrName>fillcolor</p:attrName>
                                        </p:attrNameLst>
                                      </p:cBhvr>
                                      <p:tavLst>
                                        <p:tav tm="0">
                                          <p:val>
                                            <p:clrVal>
                                              <a:schemeClr val="accent2"/>
                                            </p:clrVal>
                                          </p:val>
                                        </p:tav>
                                        <p:tav tm="50000">
                                          <p:val>
                                            <p:clrVal>
                                              <a:schemeClr val="hlink"/>
                                            </p:clrVal>
                                          </p:val>
                                        </p:tav>
                                      </p:tavLst>
                                    </p:anim>
                                    <p:set>
                                      <p:cBhvr>
                                        <p:cTn id="35" dur="1000"/>
                                        <p:tgtEl>
                                          <p:spTgt spid="46387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2"/>
                                        </p:tgtEl>
                                        <p:attrNameLst>
                                          <p:attrName>style.visibility</p:attrName>
                                        </p:attrNameLst>
                                      </p:cBhvr>
                                      <p:to>
                                        <p:strVal val="visible"/>
                                      </p:to>
                                    </p:set>
                                    <p:anim calcmode="discrete" valueType="clr">
                                      <p:cBhvr override="childStyle">
                                        <p:cTn id="40" dur="10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41" dur="1000"/>
                                        <p:tgtEl>
                                          <p:spTgt spid="2"/>
                                        </p:tgtEl>
                                        <p:attrNameLst>
                                          <p:attrName>fillcolor</p:attrName>
                                        </p:attrNameLst>
                                      </p:cBhvr>
                                      <p:tavLst>
                                        <p:tav tm="0">
                                          <p:val>
                                            <p:clrVal>
                                              <a:schemeClr val="accent2"/>
                                            </p:clrVal>
                                          </p:val>
                                        </p:tav>
                                        <p:tav tm="50000">
                                          <p:val>
                                            <p:clrVal>
                                              <a:schemeClr val="hlink"/>
                                            </p:clrVal>
                                          </p:val>
                                        </p:tav>
                                      </p:tavLst>
                                    </p:anim>
                                    <p:set>
                                      <p:cBhvr>
                                        <p:cTn id="42" dur="10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4" grpId="0" animBg="1"/>
      <p:bldP spid="463878" grpId="0"/>
      <p:bldP spid="463879" grpId="0" bldLvl="0" animBg="1"/>
      <p:bldP spid="459781" grpId="0" bldLvl="0" animBg="1"/>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bwMode="auto">
          <a:xfrm>
            <a:off x="0" y="228600"/>
            <a:ext cx="1752600"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r>
              <a:rPr lang="zh-CN" altLang="en-US" sz="3600" b="1">
                <a:solidFill>
                  <a:srgbClr val="FF0000"/>
                </a:solidFill>
                <a:effectLst>
                  <a:outerShdw blurRad="38100" dist="38100" dir="2700000" algn="tl">
                    <a:srgbClr val="C0C0C0"/>
                  </a:outerShdw>
                </a:effectLst>
                <a:ea typeface="隶书" panose="02010509060101010101" pitchFamily="49" charset="-122"/>
              </a:rPr>
              <a:t>例</a:t>
            </a:r>
            <a:r>
              <a:rPr lang="en-US" altLang="zh-CN" sz="3600" b="1">
                <a:solidFill>
                  <a:srgbClr val="FF0000"/>
                </a:solidFill>
                <a:effectLst>
                  <a:outerShdw blurRad="38100" dist="38100" dir="2700000" algn="tl">
                    <a:srgbClr val="C0C0C0"/>
                  </a:outerShdw>
                </a:effectLst>
                <a:ea typeface="隶书" panose="02010509060101010101" pitchFamily="49" charset="-122"/>
              </a:rPr>
              <a:t>1</a:t>
            </a:r>
            <a:endParaRPr lang="en-US" altLang="zh-CN" sz="3600" b="1">
              <a:solidFill>
                <a:srgbClr val="FF0000"/>
              </a:solidFill>
              <a:effectLst>
                <a:outerShdw blurRad="38100" dist="38100" dir="2700000" algn="tl">
                  <a:srgbClr val="C0C0C0"/>
                </a:outerShdw>
              </a:effectLst>
              <a:ea typeface="隶书" panose="02010509060101010101" pitchFamily="49" charset="-122"/>
            </a:endParaRPr>
          </a:p>
        </p:txBody>
      </p:sp>
      <p:sp>
        <p:nvSpPr>
          <p:cNvPr id="466947" name="Rectangle 3"/>
          <p:cNvSpPr>
            <a:spLocks noChangeArrowheads="1"/>
          </p:cNvSpPr>
          <p:nvPr/>
        </p:nvSpPr>
        <p:spPr bwMode="auto">
          <a:xfrm>
            <a:off x="0" y="914400"/>
            <a:ext cx="9144000" cy="247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spcBef>
                <a:spcPct val="50000"/>
              </a:spcBef>
            </a:pPr>
            <a:r>
              <a:rPr lang="zh-CN" altLang="en-US" sz="3600" b="1">
                <a:solidFill>
                  <a:srgbClr val="FF0000"/>
                </a:solidFill>
                <a:effectLst>
                  <a:outerShdw blurRad="38100" dist="38100" dir="2700000" algn="tl">
                    <a:srgbClr val="C0C0C0"/>
                  </a:outerShdw>
                </a:effectLst>
                <a:ea typeface="隶书" panose="02010509060101010101" pitchFamily="49" charset="-122"/>
              </a:rPr>
              <a:t>有</a:t>
            </a:r>
            <a:r>
              <a:rPr lang="zh-CN" sz="3600" b="1">
                <a:solidFill>
                  <a:srgbClr val="FF0000"/>
                </a:solidFill>
                <a:effectLst>
                  <a:outerShdw blurRad="38100" dist="38100" dir="2700000" algn="tl">
                    <a:srgbClr val="C0C0C0"/>
                  </a:outerShdw>
                </a:effectLst>
                <a:ea typeface="隶书" panose="02010509060101010101" pitchFamily="49" charset="-122"/>
              </a:rPr>
              <a:t>一直流电动机，其端电压</a:t>
            </a:r>
            <a:r>
              <a:rPr lang="en-US" altLang="zh-CN" sz="3600" b="1">
                <a:solidFill>
                  <a:srgbClr val="FF0000"/>
                </a:solidFill>
                <a:effectLst>
                  <a:outerShdw blurRad="38100" dist="38100" dir="2700000" algn="tl">
                    <a:srgbClr val="C0C0C0"/>
                  </a:outerShdw>
                </a:effectLst>
                <a:ea typeface="隶书" panose="02010509060101010101" pitchFamily="49" charset="-122"/>
              </a:rPr>
              <a:t>U=237V</a:t>
            </a:r>
            <a:r>
              <a:rPr lang="zh-CN" altLang="en-US" sz="3600" b="1">
                <a:solidFill>
                  <a:srgbClr val="FF0000"/>
                </a:solidFill>
                <a:effectLst>
                  <a:outerShdw blurRad="38100" dist="38100" dir="2700000" algn="tl">
                    <a:srgbClr val="C0C0C0"/>
                  </a:outerShdw>
                </a:effectLst>
                <a:ea typeface="隶书" panose="02010509060101010101" pitchFamily="49" charset="-122"/>
              </a:rPr>
              <a:t>，内阻</a:t>
            </a:r>
            <a:r>
              <a:rPr lang="en-US" altLang="zh-CN" sz="3600" b="1">
                <a:solidFill>
                  <a:srgbClr val="FF0000"/>
                </a:solidFill>
                <a:effectLst>
                  <a:outerShdw blurRad="38100" dist="38100" dir="2700000" algn="tl">
                    <a:srgbClr val="C0C0C0"/>
                  </a:outerShdw>
                </a:effectLst>
                <a:ea typeface="隶书" panose="02010509060101010101" pitchFamily="49" charset="-122"/>
              </a:rPr>
              <a:t>r=0.6</a:t>
            </a:r>
            <a:r>
              <a:rPr lang="zh-CN" altLang="en-US" sz="3600" b="1">
                <a:solidFill>
                  <a:srgbClr val="FF0000"/>
                </a:solidFill>
                <a:effectLst>
                  <a:outerShdw blurRad="38100" dist="38100" dir="2700000" algn="tl">
                    <a:srgbClr val="C0C0C0"/>
                  </a:outerShdw>
                </a:effectLst>
                <a:ea typeface="隶书" panose="02010509060101010101" pitchFamily="49" charset="-122"/>
              </a:rPr>
              <a:t>，输出电流</a:t>
            </a:r>
            <a:r>
              <a:rPr lang="en-US" altLang="zh-CN" sz="3600" b="1">
                <a:solidFill>
                  <a:srgbClr val="FF0000"/>
                </a:solidFill>
                <a:effectLst>
                  <a:outerShdw blurRad="38100" dist="38100" dir="2700000" algn="tl">
                    <a:srgbClr val="C0C0C0"/>
                  </a:outerShdw>
                </a:effectLst>
                <a:ea typeface="隶书" panose="02010509060101010101" pitchFamily="49" charset="-122"/>
              </a:rPr>
              <a:t>I=5A</a:t>
            </a:r>
            <a:r>
              <a:rPr lang="zh-CN" altLang="en-US" sz="3600" b="1">
                <a:solidFill>
                  <a:srgbClr val="FF0000"/>
                </a:solidFill>
                <a:effectLst>
                  <a:outerShdw blurRad="38100" dist="38100" dir="2700000" algn="tl">
                    <a:srgbClr val="C0C0C0"/>
                  </a:outerShdw>
                </a:effectLst>
                <a:ea typeface="隶书" panose="02010509060101010101" pitchFamily="49" charset="-122"/>
              </a:rPr>
              <a:t>。（</a:t>
            </a:r>
            <a:r>
              <a:rPr lang="en-US" altLang="zh-CN" sz="3600" b="1">
                <a:solidFill>
                  <a:srgbClr val="FF0000"/>
                </a:solidFill>
                <a:effectLst>
                  <a:outerShdw blurRad="38100" dist="38100" dir="2700000" algn="tl">
                    <a:srgbClr val="C0C0C0"/>
                  </a:outerShdw>
                </a:effectLst>
                <a:ea typeface="隶书" panose="02010509060101010101" pitchFamily="49" charset="-122"/>
              </a:rPr>
              <a:t>1</a:t>
            </a:r>
            <a:r>
              <a:rPr lang="zh-CN" altLang="en-US" sz="3600" b="1">
                <a:solidFill>
                  <a:srgbClr val="FF0000"/>
                </a:solidFill>
                <a:effectLst>
                  <a:outerShdw blurRad="38100" dist="38100" dir="2700000" algn="tl">
                    <a:srgbClr val="C0C0C0"/>
                  </a:outerShdw>
                </a:effectLst>
                <a:ea typeface="隶书" panose="02010509060101010101" pitchFamily="49" charset="-122"/>
              </a:rPr>
              <a:t>）试求发电机的电动势</a:t>
            </a:r>
            <a:r>
              <a:rPr lang="en-US" altLang="zh-CN" sz="3600" b="1">
                <a:solidFill>
                  <a:srgbClr val="FF0000"/>
                </a:solidFill>
                <a:effectLst>
                  <a:outerShdw blurRad="38100" dist="38100" dir="2700000" algn="tl">
                    <a:srgbClr val="C0C0C0"/>
                  </a:outerShdw>
                </a:effectLst>
                <a:ea typeface="隶书" panose="02010509060101010101" pitchFamily="49" charset="-122"/>
              </a:rPr>
              <a:t>E</a:t>
            </a:r>
            <a:r>
              <a:rPr lang="zh-CN" altLang="en-US" sz="3600" b="1">
                <a:solidFill>
                  <a:srgbClr val="FF0000"/>
                </a:solidFill>
                <a:effectLst>
                  <a:outerShdw blurRad="38100" dist="38100" dir="2700000" algn="tl">
                    <a:srgbClr val="C0C0C0"/>
                  </a:outerShdw>
                </a:effectLst>
                <a:ea typeface="隶书" panose="02010509060101010101" pitchFamily="49" charset="-122"/>
              </a:rPr>
              <a:t>和这时的负载电阻</a:t>
            </a:r>
            <a:r>
              <a:rPr lang="en-US" altLang="zh-CN" sz="3600" b="1">
                <a:solidFill>
                  <a:srgbClr val="FF0000"/>
                </a:solidFill>
                <a:effectLst>
                  <a:outerShdw blurRad="38100" dist="38100" dir="2700000" algn="tl">
                    <a:srgbClr val="C0C0C0"/>
                  </a:outerShdw>
                </a:effectLst>
                <a:ea typeface="隶书" panose="02010509060101010101" pitchFamily="49" charset="-122"/>
              </a:rPr>
              <a:t>R</a:t>
            </a:r>
            <a:r>
              <a:rPr lang="zh-CN" altLang="en-US" sz="3600" b="1">
                <a:solidFill>
                  <a:srgbClr val="FF0000"/>
                </a:solidFill>
                <a:effectLst>
                  <a:outerShdw blurRad="38100" dist="38100" dir="2700000" algn="tl">
                    <a:srgbClr val="C0C0C0"/>
                  </a:outerShdw>
                </a:effectLst>
                <a:ea typeface="隶书" panose="02010509060101010101" pitchFamily="49" charset="-122"/>
              </a:rPr>
              <a:t>，（</a:t>
            </a:r>
            <a:r>
              <a:rPr lang="en-US" altLang="zh-CN" sz="3600" b="1">
                <a:solidFill>
                  <a:srgbClr val="FF0000"/>
                </a:solidFill>
                <a:effectLst>
                  <a:outerShdw blurRad="38100" dist="38100" dir="2700000" algn="tl">
                    <a:srgbClr val="C0C0C0"/>
                  </a:outerShdw>
                </a:effectLst>
                <a:ea typeface="隶书" panose="02010509060101010101" pitchFamily="49" charset="-122"/>
              </a:rPr>
              <a:t>2</a:t>
            </a:r>
            <a:r>
              <a:rPr lang="zh-CN" altLang="en-US" sz="3600" b="1">
                <a:solidFill>
                  <a:srgbClr val="FF0000"/>
                </a:solidFill>
                <a:effectLst>
                  <a:outerShdw blurRad="38100" dist="38100" dir="2700000" algn="tl">
                    <a:srgbClr val="C0C0C0"/>
                  </a:outerShdw>
                </a:effectLst>
                <a:ea typeface="隶书" panose="02010509060101010101" pitchFamily="49" charset="-122"/>
              </a:rPr>
              <a:t>）写出功率平衡式，并求各项功率？</a:t>
            </a:r>
            <a:r>
              <a:rPr kumimoji="1" lang="zh-CN" altLang="en-US" sz="3200">
                <a:latin typeface="Times New Roman" panose="02020603050405020304" pitchFamily="18" charset="0"/>
              </a:rPr>
              <a:t></a:t>
            </a:r>
            <a:endParaRPr kumimoji="1" lang="zh-CN" altLang="en-US" sz="3200">
              <a:latin typeface="Times New Roman" panose="02020603050405020304" pitchFamily="18" charset="0"/>
            </a:endParaRPr>
          </a:p>
          <a:p>
            <a:pPr>
              <a:lnSpc>
                <a:spcPct val="130000"/>
              </a:lnSpc>
              <a:spcBef>
                <a:spcPct val="50000"/>
              </a:spcBef>
            </a:pPr>
            <a:endParaRPr kumimoji="1" lang="zh-CN" altLang="en-US" sz="3200" b="1">
              <a:solidFill>
                <a:srgbClr val="000000"/>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6946"/>
                                        </p:tgtEl>
                                        <p:attrNameLst>
                                          <p:attrName>style.visibility</p:attrName>
                                        </p:attrNameLst>
                                      </p:cBhvr>
                                      <p:to>
                                        <p:strVal val="visible"/>
                                      </p:to>
                                    </p:set>
                                    <p:anim calcmode="lin" valueType="num">
                                      <p:cBhvr additive="base">
                                        <p:cTn id="7" dur="500" fill="hold"/>
                                        <p:tgtEl>
                                          <p:spTgt spid="466946"/>
                                        </p:tgtEl>
                                        <p:attrNameLst>
                                          <p:attrName>ppt_x</p:attrName>
                                        </p:attrNameLst>
                                      </p:cBhvr>
                                      <p:tavLst>
                                        <p:tav tm="0">
                                          <p:val>
                                            <p:strVal val="0-#ppt_w/2"/>
                                          </p:val>
                                        </p:tav>
                                        <p:tav tm="100000">
                                          <p:val>
                                            <p:strVal val="#ppt_x"/>
                                          </p:val>
                                        </p:tav>
                                      </p:tavLst>
                                    </p:anim>
                                    <p:anim calcmode="lin" valueType="num">
                                      <p:cBhvr additive="base">
                                        <p:cTn id="8" dur="500" fill="hold"/>
                                        <p:tgtEl>
                                          <p:spTgt spid="4669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66947">
                                            <p:txEl>
                                              <p:pRg st="0" end="0"/>
                                            </p:txEl>
                                          </p:spTgt>
                                        </p:tgtEl>
                                        <p:attrNameLst>
                                          <p:attrName>style.visibility</p:attrName>
                                        </p:attrNameLst>
                                      </p:cBhvr>
                                      <p:to>
                                        <p:strVal val="visible"/>
                                      </p:to>
                                    </p:set>
                                    <p:animEffect transition="in" filter="strips(downLeft)">
                                      <p:cBhvr>
                                        <p:cTn id="13" dur="500"/>
                                        <p:tgtEl>
                                          <p:spTgt spid="466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bwMode="auto">
          <a:xfrm>
            <a:off x="0" y="228600"/>
            <a:ext cx="1752600"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r>
              <a:rPr lang="zh-CN" altLang="en-US" sz="3600" b="1">
                <a:solidFill>
                  <a:srgbClr val="FF0000"/>
                </a:solidFill>
                <a:effectLst>
                  <a:outerShdw blurRad="38100" dist="38100" dir="2700000" algn="tl">
                    <a:srgbClr val="C0C0C0"/>
                  </a:outerShdw>
                </a:effectLst>
                <a:ea typeface="隶书" panose="02010509060101010101" pitchFamily="49" charset="-122"/>
              </a:rPr>
              <a:t>例</a:t>
            </a:r>
            <a:r>
              <a:rPr lang="en-US" altLang="zh-CN" sz="3600" b="1">
                <a:solidFill>
                  <a:srgbClr val="FF0000"/>
                </a:solidFill>
                <a:effectLst>
                  <a:outerShdw blurRad="38100" dist="38100" dir="2700000" algn="tl">
                    <a:srgbClr val="C0C0C0"/>
                  </a:outerShdw>
                </a:effectLst>
                <a:ea typeface="隶书" panose="02010509060101010101" pitchFamily="49" charset="-122"/>
              </a:rPr>
              <a:t>2</a:t>
            </a:r>
            <a:endParaRPr lang="en-US" altLang="zh-CN" sz="3600" b="1">
              <a:solidFill>
                <a:srgbClr val="FF0000"/>
              </a:solidFill>
              <a:effectLst>
                <a:outerShdw blurRad="38100" dist="38100" dir="2700000" algn="tl">
                  <a:srgbClr val="C0C0C0"/>
                </a:outerShdw>
              </a:effectLst>
              <a:ea typeface="隶书" panose="02010509060101010101" pitchFamily="49" charset="-122"/>
            </a:endParaRPr>
          </a:p>
        </p:txBody>
      </p:sp>
      <p:sp>
        <p:nvSpPr>
          <p:cNvPr id="466947" name="Rectangle 3"/>
          <p:cNvSpPr>
            <a:spLocks noChangeArrowheads="1"/>
          </p:cNvSpPr>
          <p:nvPr/>
        </p:nvSpPr>
        <p:spPr bwMode="auto">
          <a:xfrm>
            <a:off x="0" y="914400"/>
            <a:ext cx="9144000" cy="197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spcBef>
                <a:spcPct val="50000"/>
              </a:spcBef>
            </a:pPr>
            <a:r>
              <a:rPr lang="zh-CN" altLang="en-US" sz="3600" b="1">
                <a:solidFill>
                  <a:srgbClr val="FF0000"/>
                </a:solidFill>
                <a:effectLst>
                  <a:outerShdw blurRad="38100" dist="38100" dir="2700000" algn="tl">
                    <a:srgbClr val="C0C0C0"/>
                  </a:outerShdw>
                </a:effectLst>
                <a:ea typeface="隶书" panose="02010509060101010101" pitchFamily="49" charset="-122"/>
              </a:rPr>
              <a:t>有</a:t>
            </a:r>
            <a:r>
              <a:rPr lang="en-US" altLang="zh-CN" sz="3600" b="1">
                <a:solidFill>
                  <a:srgbClr val="FF0000"/>
                </a:solidFill>
                <a:effectLst>
                  <a:outerShdw blurRad="38100" dist="38100" dir="2700000" algn="tl">
                    <a:srgbClr val="C0C0C0"/>
                  </a:outerShdw>
                </a:effectLst>
                <a:ea typeface="隶书" panose="02010509060101010101" pitchFamily="49" charset="-122"/>
              </a:rPr>
              <a:t>220V, 100 W</a:t>
            </a:r>
            <a:r>
              <a:rPr lang="zh-CN" altLang="en-US" sz="3600" b="1">
                <a:solidFill>
                  <a:srgbClr val="FF0000"/>
                </a:solidFill>
                <a:effectLst>
                  <a:outerShdw blurRad="38100" dist="38100" dir="2700000" algn="tl">
                    <a:srgbClr val="C0C0C0"/>
                  </a:outerShdw>
                </a:effectLst>
                <a:ea typeface="隶书" panose="02010509060101010101" pitchFamily="49" charset="-122"/>
              </a:rPr>
              <a:t>灯泡一个</a:t>
            </a:r>
            <a:r>
              <a:rPr lang="en-US" altLang="zh-CN" sz="3600" b="1">
                <a:solidFill>
                  <a:srgbClr val="FF0000"/>
                </a:solidFill>
                <a:effectLst>
                  <a:outerShdw blurRad="38100" dist="38100" dir="2700000" algn="tl">
                    <a:srgbClr val="C0C0C0"/>
                  </a:outerShdw>
                </a:effectLst>
                <a:ea typeface="隶书" panose="02010509060101010101" pitchFamily="49" charset="-122"/>
              </a:rPr>
              <a:t>, </a:t>
            </a:r>
            <a:r>
              <a:rPr lang="zh-CN" altLang="en-US" sz="3600" b="1">
                <a:solidFill>
                  <a:srgbClr val="FF0000"/>
                </a:solidFill>
                <a:effectLst>
                  <a:outerShdw blurRad="38100" dist="38100" dir="2700000" algn="tl">
                    <a:srgbClr val="C0C0C0"/>
                  </a:outerShdw>
                </a:effectLst>
                <a:ea typeface="隶书" panose="02010509060101010101" pitchFamily="49" charset="-122"/>
              </a:rPr>
              <a:t>其灯丝电阻是多少？每天用</a:t>
            </a:r>
            <a:r>
              <a:rPr lang="en-US" altLang="zh-CN" sz="3600" b="1">
                <a:solidFill>
                  <a:srgbClr val="FF0000"/>
                </a:solidFill>
                <a:effectLst>
                  <a:outerShdw blurRad="38100" dist="38100" dir="2700000" algn="tl">
                    <a:srgbClr val="C0C0C0"/>
                  </a:outerShdw>
                </a:effectLst>
                <a:ea typeface="隶书" panose="02010509060101010101" pitchFamily="49" charset="-122"/>
              </a:rPr>
              <a:t>5h, </a:t>
            </a:r>
            <a:r>
              <a:rPr lang="zh-CN" altLang="en-US" sz="3600" b="1">
                <a:solidFill>
                  <a:srgbClr val="FF0000"/>
                </a:solidFill>
                <a:effectLst>
                  <a:outerShdw blurRad="38100" dist="38100" dir="2700000" algn="tl">
                    <a:srgbClr val="C0C0C0"/>
                  </a:outerShdw>
                </a:effectLst>
                <a:ea typeface="隶书" panose="02010509060101010101" pitchFamily="49" charset="-122"/>
              </a:rPr>
              <a:t>一个月（按</a:t>
            </a:r>
            <a:r>
              <a:rPr lang="en-US" altLang="zh-CN" sz="3600" b="1">
                <a:solidFill>
                  <a:srgbClr val="FF0000"/>
                </a:solidFill>
                <a:effectLst>
                  <a:outerShdw blurRad="38100" dist="38100" dir="2700000" algn="tl">
                    <a:srgbClr val="C0C0C0"/>
                  </a:outerShdw>
                </a:effectLst>
                <a:ea typeface="隶书" panose="02010509060101010101" pitchFamily="49" charset="-122"/>
              </a:rPr>
              <a:t>30</a:t>
            </a:r>
            <a:r>
              <a:rPr lang="zh-CN" altLang="en-US" sz="3600" b="1">
                <a:solidFill>
                  <a:srgbClr val="FF0000"/>
                </a:solidFill>
                <a:effectLst>
                  <a:outerShdw blurRad="38100" dist="38100" dir="2700000" algn="tl">
                    <a:srgbClr val="C0C0C0"/>
                  </a:outerShdw>
                </a:effectLst>
                <a:ea typeface="隶书" panose="02010509060101010101" pitchFamily="49" charset="-122"/>
              </a:rPr>
              <a:t>天计算）消耗的电能是多少度？</a:t>
            </a:r>
            <a:r>
              <a:rPr kumimoji="1" lang="zh-CN" altLang="en-US" sz="3200">
                <a:latin typeface="Times New Roman" panose="02020603050405020304" pitchFamily="18" charset="0"/>
              </a:rPr>
              <a:t></a:t>
            </a:r>
            <a:endParaRPr kumimoji="1" lang="zh-CN" altLang="en-US" sz="3200">
              <a:latin typeface="Times New Roman" panose="02020603050405020304" pitchFamily="18" charset="0"/>
            </a:endParaRPr>
          </a:p>
          <a:p>
            <a:pPr>
              <a:lnSpc>
                <a:spcPct val="130000"/>
              </a:lnSpc>
              <a:spcBef>
                <a:spcPct val="50000"/>
              </a:spcBef>
            </a:pPr>
            <a:endParaRPr kumimoji="1" lang="zh-CN" altLang="en-US" sz="3200" b="1">
              <a:solidFill>
                <a:srgbClr val="000000"/>
              </a:solidFill>
              <a:latin typeface="楷体_GB2312" pitchFamily="49" charset="-122"/>
              <a:ea typeface="楷体_GB2312" pitchFamily="49" charset="-122"/>
            </a:endParaRPr>
          </a:p>
        </p:txBody>
      </p:sp>
      <p:sp>
        <p:nvSpPr>
          <p:cNvPr id="2" name="Rectangle 2"/>
          <p:cNvSpPr>
            <a:spLocks noGrp="1" noChangeArrowheads="1"/>
          </p:cNvSpPr>
          <p:nvPr/>
        </p:nvSpPr>
        <p:spPr bwMode="auto">
          <a:xfrm>
            <a:off x="127000" y="3010535"/>
            <a:ext cx="1752600" cy="685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600" b="1">
                <a:solidFill>
                  <a:srgbClr val="FF0000"/>
                </a:solidFill>
                <a:effectLst>
                  <a:outerShdw blurRad="38100" dist="38100" dir="2700000" algn="tl">
                    <a:srgbClr val="C0C0C0"/>
                  </a:outerShdw>
                </a:effectLst>
                <a:ea typeface="隶书" panose="02010509060101010101" pitchFamily="49" charset="-122"/>
              </a:rPr>
              <a:t>例</a:t>
            </a:r>
            <a:r>
              <a:rPr lang="en-US" altLang="zh-CN" sz="3600" b="1">
                <a:solidFill>
                  <a:srgbClr val="FF0000"/>
                </a:solidFill>
                <a:effectLst>
                  <a:outerShdw blurRad="38100" dist="38100" dir="2700000" algn="tl">
                    <a:srgbClr val="C0C0C0"/>
                  </a:outerShdw>
                </a:effectLst>
                <a:ea typeface="隶书" panose="02010509060101010101" pitchFamily="49" charset="-122"/>
              </a:rPr>
              <a:t>3</a:t>
            </a:r>
            <a:endParaRPr lang="en-US" altLang="zh-CN" sz="3600" b="1">
              <a:solidFill>
                <a:srgbClr val="FF0000"/>
              </a:solidFill>
              <a:effectLst>
                <a:outerShdw blurRad="38100" dist="38100" dir="2700000" algn="tl">
                  <a:srgbClr val="C0C0C0"/>
                </a:outerShdw>
              </a:effectLst>
              <a:ea typeface="隶书" panose="02010509060101010101" pitchFamily="49" charset="-122"/>
            </a:endParaRPr>
          </a:p>
        </p:txBody>
      </p:sp>
      <p:sp>
        <p:nvSpPr>
          <p:cNvPr id="3" name="Rectangle 3"/>
          <p:cNvSpPr>
            <a:spLocks noChangeArrowheads="1"/>
          </p:cNvSpPr>
          <p:nvPr/>
        </p:nvSpPr>
        <p:spPr bwMode="auto">
          <a:xfrm>
            <a:off x="127000" y="3911600"/>
            <a:ext cx="9144000" cy="197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p>
            <a:pPr>
              <a:spcBef>
                <a:spcPct val="50000"/>
              </a:spcBef>
            </a:pPr>
            <a:r>
              <a:rPr lang="zh-CN" sz="3600" b="1">
                <a:solidFill>
                  <a:srgbClr val="FF0000"/>
                </a:solidFill>
                <a:effectLst>
                  <a:outerShdw blurRad="38100" dist="38100" dir="2700000" algn="tl">
                    <a:srgbClr val="C0C0C0"/>
                  </a:outerShdw>
                </a:effectLst>
                <a:ea typeface="隶书" panose="02010509060101010101" pitchFamily="49" charset="-122"/>
              </a:rPr>
              <a:t>由</a:t>
            </a:r>
            <a:r>
              <a:rPr lang="en-US" altLang="zh-CN" sz="3600" b="1">
                <a:solidFill>
                  <a:srgbClr val="FF0000"/>
                </a:solidFill>
                <a:effectLst>
                  <a:outerShdw blurRad="38100" dist="38100" dir="2700000" algn="tl">
                    <a:srgbClr val="C0C0C0"/>
                  </a:outerShdw>
                </a:effectLst>
                <a:ea typeface="隶书" panose="02010509060101010101" pitchFamily="49" charset="-122"/>
              </a:rPr>
              <a:t>P=I2R</a:t>
            </a:r>
            <a:r>
              <a:rPr lang="zh-CN" altLang="en-US" sz="3600" b="1">
                <a:solidFill>
                  <a:srgbClr val="FF0000"/>
                </a:solidFill>
                <a:effectLst>
                  <a:outerShdw blurRad="38100" dist="38100" dir="2700000" algn="tl">
                    <a:srgbClr val="C0C0C0"/>
                  </a:outerShdw>
                </a:effectLst>
                <a:ea typeface="隶书" panose="02010509060101010101" pitchFamily="49" charset="-122"/>
              </a:rPr>
              <a:t>可知道</a:t>
            </a:r>
            <a:r>
              <a:rPr lang="en-US" altLang="zh-CN" sz="3600" b="1">
                <a:solidFill>
                  <a:srgbClr val="FF0000"/>
                </a:solidFill>
                <a:effectLst>
                  <a:outerShdw blurRad="38100" dist="38100" dir="2700000" algn="tl">
                    <a:srgbClr val="C0C0C0"/>
                  </a:outerShdw>
                </a:effectLst>
                <a:ea typeface="隶书" panose="02010509060101010101" pitchFamily="49" charset="-122"/>
              </a:rPr>
              <a:t>P</a:t>
            </a:r>
            <a:r>
              <a:rPr lang="zh-CN" altLang="en-US" sz="3600" b="1">
                <a:solidFill>
                  <a:srgbClr val="FF0000"/>
                </a:solidFill>
                <a:effectLst>
                  <a:outerShdw blurRad="38100" dist="38100" dir="2700000" algn="tl">
                    <a:srgbClr val="C0C0C0"/>
                  </a:outerShdw>
                </a:effectLst>
                <a:ea typeface="隶书" panose="02010509060101010101" pitchFamily="49" charset="-122"/>
              </a:rPr>
              <a:t>与</a:t>
            </a:r>
            <a:r>
              <a:rPr lang="en-US" altLang="zh-CN" sz="3600" b="1">
                <a:solidFill>
                  <a:srgbClr val="FF0000"/>
                </a:solidFill>
                <a:effectLst>
                  <a:outerShdw blurRad="38100" dist="38100" dir="2700000" algn="tl">
                    <a:srgbClr val="C0C0C0"/>
                  </a:outerShdw>
                </a:effectLst>
                <a:ea typeface="隶书" panose="02010509060101010101" pitchFamily="49" charset="-122"/>
              </a:rPr>
              <a:t>R</a:t>
            </a:r>
            <a:r>
              <a:rPr lang="zh-CN" altLang="en-US" sz="3600" b="1">
                <a:solidFill>
                  <a:srgbClr val="FF0000"/>
                </a:solidFill>
                <a:effectLst>
                  <a:outerShdw blurRad="38100" dist="38100" dir="2700000" algn="tl">
                    <a:srgbClr val="C0C0C0"/>
                  </a:outerShdw>
                </a:effectLst>
                <a:ea typeface="隶书" panose="02010509060101010101" pitchFamily="49" charset="-122"/>
              </a:rPr>
              <a:t>成正比；而由</a:t>
            </a:r>
            <a:r>
              <a:rPr lang="en-US" altLang="zh-CN" sz="3600" b="1">
                <a:solidFill>
                  <a:srgbClr val="FF0000"/>
                </a:solidFill>
                <a:effectLst>
                  <a:outerShdw blurRad="38100" dist="38100" dir="2700000" algn="tl">
                    <a:srgbClr val="C0C0C0"/>
                  </a:outerShdw>
                </a:effectLst>
                <a:ea typeface="隶书" panose="02010509060101010101" pitchFamily="49" charset="-122"/>
              </a:rPr>
              <a:t>P=U2/R</a:t>
            </a:r>
            <a:r>
              <a:rPr lang="zh-CN" altLang="en-US" sz="3600" b="1">
                <a:solidFill>
                  <a:srgbClr val="FF0000"/>
                </a:solidFill>
                <a:effectLst>
                  <a:outerShdw blurRad="38100" dist="38100" dir="2700000" algn="tl">
                    <a:srgbClr val="C0C0C0"/>
                  </a:outerShdw>
                </a:effectLst>
                <a:ea typeface="隶书" panose="02010509060101010101" pitchFamily="49" charset="-122"/>
              </a:rPr>
              <a:t>可知</a:t>
            </a:r>
            <a:r>
              <a:rPr lang="en-US" altLang="zh-CN" sz="3600" b="1">
                <a:solidFill>
                  <a:srgbClr val="FF0000"/>
                </a:solidFill>
                <a:effectLst>
                  <a:outerShdw blurRad="38100" dist="38100" dir="2700000" algn="tl">
                    <a:srgbClr val="C0C0C0"/>
                  </a:outerShdw>
                </a:effectLst>
                <a:ea typeface="隶书" panose="02010509060101010101" pitchFamily="49" charset="-122"/>
              </a:rPr>
              <a:t>P</a:t>
            </a:r>
            <a:r>
              <a:rPr lang="zh-CN" altLang="en-US" sz="3600" b="1">
                <a:solidFill>
                  <a:srgbClr val="FF0000"/>
                </a:solidFill>
                <a:effectLst>
                  <a:outerShdw blurRad="38100" dist="38100" dir="2700000" algn="tl">
                    <a:srgbClr val="C0C0C0"/>
                  </a:outerShdw>
                </a:effectLst>
                <a:ea typeface="隶书" panose="02010509060101010101" pitchFamily="49" charset="-122"/>
              </a:rPr>
              <a:t>与</a:t>
            </a:r>
            <a:r>
              <a:rPr lang="en-US" altLang="zh-CN" sz="3600" b="1">
                <a:solidFill>
                  <a:srgbClr val="FF0000"/>
                </a:solidFill>
                <a:effectLst>
                  <a:outerShdw blurRad="38100" dist="38100" dir="2700000" algn="tl">
                    <a:srgbClr val="C0C0C0"/>
                  </a:outerShdw>
                </a:effectLst>
                <a:ea typeface="隶书" panose="02010509060101010101" pitchFamily="49" charset="-122"/>
              </a:rPr>
              <a:t>R</a:t>
            </a:r>
            <a:r>
              <a:rPr lang="zh-CN" altLang="en-US" sz="3600" b="1">
                <a:solidFill>
                  <a:srgbClr val="FF0000"/>
                </a:solidFill>
                <a:effectLst>
                  <a:outerShdw blurRad="38100" dist="38100" dir="2700000" algn="tl">
                    <a:srgbClr val="C0C0C0"/>
                  </a:outerShdw>
                </a:effectLst>
                <a:ea typeface="隶书" panose="02010509060101010101" pitchFamily="49" charset="-122"/>
              </a:rPr>
              <a:t>成反比。这些说法对吗？为什么？</a:t>
            </a:r>
            <a:endParaRPr kumimoji="1" lang="zh-CN" altLang="en-US" sz="3200">
              <a:latin typeface="Times New Roman" panose="02020603050405020304" pitchFamily="18" charset="0"/>
            </a:endParaRPr>
          </a:p>
          <a:p>
            <a:pPr>
              <a:lnSpc>
                <a:spcPct val="130000"/>
              </a:lnSpc>
              <a:spcBef>
                <a:spcPct val="50000"/>
              </a:spcBef>
            </a:pPr>
            <a:endParaRPr kumimoji="1" lang="zh-CN" altLang="en-US" sz="3200" b="1">
              <a:solidFill>
                <a:srgbClr val="000000"/>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6946"/>
                                        </p:tgtEl>
                                        <p:attrNameLst>
                                          <p:attrName>style.visibility</p:attrName>
                                        </p:attrNameLst>
                                      </p:cBhvr>
                                      <p:to>
                                        <p:strVal val="visible"/>
                                      </p:to>
                                    </p:set>
                                    <p:anim calcmode="lin" valueType="num">
                                      <p:cBhvr additive="base">
                                        <p:cTn id="7" dur="500" fill="hold"/>
                                        <p:tgtEl>
                                          <p:spTgt spid="466946"/>
                                        </p:tgtEl>
                                        <p:attrNameLst>
                                          <p:attrName>ppt_x</p:attrName>
                                        </p:attrNameLst>
                                      </p:cBhvr>
                                      <p:tavLst>
                                        <p:tav tm="0">
                                          <p:val>
                                            <p:strVal val="0-#ppt_w/2"/>
                                          </p:val>
                                        </p:tav>
                                        <p:tav tm="100000">
                                          <p:val>
                                            <p:strVal val="#ppt_x"/>
                                          </p:val>
                                        </p:tav>
                                      </p:tavLst>
                                    </p:anim>
                                    <p:anim calcmode="lin" valueType="num">
                                      <p:cBhvr additive="base">
                                        <p:cTn id="8" dur="500" fill="hold"/>
                                        <p:tgtEl>
                                          <p:spTgt spid="4669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66947">
                                            <p:txEl>
                                              <p:pRg st="0" end="0"/>
                                            </p:txEl>
                                          </p:spTgt>
                                        </p:tgtEl>
                                        <p:attrNameLst>
                                          <p:attrName>style.visibility</p:attrName>
                                        </p:attrNameLst>
                                      </p:cBhvr>
                                      <p:to>
                                        <p:strVal val="visible"/>
                                      </p:to>
                                    </p:set>
                                    <p:animEffect transition="in" filter="strips(downLeft)">
                                      <p:cBhvr>
                                        <p:cTn id="13" dur="500"/>
                                        <p:tgtEl>
                                          <p:spTgt spid="4669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edge">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animBg="1"/>
      <p:bldP spid="2"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0"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67971"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67972"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67973" name="Rectangle 5"/>
          <p:cNvSpPr>
            <a:spLocks noChangeArrowheads="1"/>
          </p:cNvSpPr>
          <p:nvPr/>
        </p:nvSpPr>
        <p:spPr bwMode="auto">
          <a:xfrm>
            <a:off x="214313" y="585788"/>
            <a:ext cx="5041900" cy="701675"/>
          </a:xfrm>
          <a:prstGeom prst="rect">
            <a:avLst/>
          </a:prstGeom>
          <a:gradFill rotWithShape="1">
            <a:gsLst>
              <a:gs pos="0">
                <a:srgbClr val="2E8A5C"/>
              </a:gs>
              <a:gs pos="100000">
                <a:srgbClr val="2E8A5C">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eaLnBrk="0" hangingPunct="0"/>
            <a:r>
              <a:rPr lang="zh-CN" altLang="en-US" sz="4000" b="1">
                <a:solidFill>
                  <a:srgbClr val="FF0000"/>
                </a:solidFill>
                <a:effectLst>
                  <a:outerShdw blurRad="38100" dist="38100" dir="2700000" algn="tl">
                    <a:srgbClr val="000000"/>
                  </a:outerShdw>
                </a:effectLst>
                <a:ea typeface="隶书" panose="02010509060101010101" pitchFamily="49" charset="-122"/>
              </a:rPr>
              <a:t>想想  练练</a:t>
            </a:r>
            <a:endParaRPr lang="zh-CN" altLang="en-US" sz="4000" b="1">
              <a:solidFill>
                <a:srgbClr val="FF0000"/>
              </a:solidFill>
              <a:effectLst>
                <a:outerShdw blurRad="38100" dist="38100" dir="2700000" algn="tl">
                  <a:srgbClr val="000000"/>
                </a:outerShdw>
              </a:effectLst>
              <a:ea typeface="隶书" panose="02010509060101010101" pitchFamily="49" charset="-122"/>
            </a:endParaRPr>
          </a:p>
        </p:txBody>
      </p:sp>
      <p:grpSp>
        <p:nvGrpSpPr>
          <p:cNvPr id="467974" name="Group 6"/>
          <p:cNvGrpSpPr/>
          <p:nvPr/>
        </p:nvGrpSpPr>
        <p:grpSpPr bwMode="auto">
          <a:xfrm>
            <a:off x="827088" y="2636838"/>
            <a:ext cx="2376487" cy="3600450"/>
            <a:chOff x="5091" y="2591"/>
            <a:chExt cx="816" cy="1550"/>
          </a:xfrm>
        </p:grpSpPr>
        <p:sp>
          <p:nvSpPr>
            <p:cNvPr id="467975" name="Freeform 7"/>
            <p:cNvSpPr/>
            <p:nvPr/>
          </p:nvSpPr>
          <p:spPr bwMode="auto">
            <a:xfrm>
              <a:off x="5091" y="3066"/>
              <a:ext cx="319" cy="527"/>
            </a:xfrm>
            <a:custGeom>
              <a:avLst/>
              <a:gdLst>
                <a:gd name="T0" fmla="*/ 338 w 638"/>
                <a:gd name="T1" fmla="*/ 157 h 1055"/>
                <a:gd name="T2" fmla="*/ 404 w 638"/>
                <a:gd name="T3" fmla="*/ 91 h 1055"/>
                <a:gd name="T4" fmla="*/ 495 w 638"/>
                <a:gd name="T5" fmla="*/ 27 h 1055"/>
                <a:gd name="T6" fmla="*/ 560 w 638"/>
                <a:gd name="T7" fmla="*/ 0 h 1055"/>
                <a:gd name="T8" fmla="*/ 638 w 638"/>
                <a:gd name="T9" fmla="*/ 5 h 1055"/>
                <a:gd name="T10" fmla="*/ 638 w 638"/>
                <a:gd name="T11" fmla="*/ 66 h 1055"/>
                <a:gd name="T12" fmla="*/ 599 w 638"/>
                <a:gd name="T13" fmla="*/ 118 h 1055"/>
                <a:gd name="T14" fmla="*/ 525 w 638"/>
                <a:gd name="T15" fmla="*/ 157 h 1055"/>
                <a:gd name="T16" fmla="*/ 343 w 638"/>
                <a:gd name="T17" fmla="*/ 239 h 1055"/>
                <a:gd name="T18" fmla="*/ 168 w 638"/>
                <a:gd name="T19" fmla="*/ 339 h 1055"/>
                <a:gd name="T20" fmla="*/ 95 w 638"/>
                <a:gd name="T21" fmla="*/ 365 h 1055"/>
                <a:gd name="T22" fmla="*/ 69 w 638"/>
                <a:gd name="T23" fmla="*/ 404 h 1055"/>
                <a:gd name="T24" fmla="*/ 95 w 638"/>
                <a:gd name="T25" fmla="*/ 443 h 1055"/>
                <a:gd name="T26" fmla="*/ 247 w 638"/>
                <a:gd name="T27" fmla="*/ 590 h 1055"/>
                <a:gd name="T28" fmla="*/ 316 w 638"/>
                <a:gd name="T29" fmla="*/ 638 h 1055"/>
                <a:gd name="T30" fmla="*/ 420 w 638"/>
                <a:gd name="T31" fmla="*/ 721 h 1055"/>
                <a:gd name="T32" fmla="*/ 525 w 638"/>
                <a:gd name="T33" fmla="*/ 799 h 1055"/>
                <a:gd name="T34" fmla="*/ 520 w 638"/>
                <a:gd name="T35" fmla="*/ 838 h 1055"/>
                <a:gd name="T36" fmla="*/ 442 w 638"/>
                <a:gd name="T37" fmla="*/ 851 h 1055"/>
                <a:gd name="T38" fmla="*/ 325 w 638"/>
                <a:gd name="T39" fmla="*/ 851 h 1055"/>
                <a:gd name="T40" fmla="*/ 252 w 638"/>
                <a:gd name="T41" fmla="*/ 890 h 1055"/>
                <a:gd name="T42" fmla="*/ 225 w 638"/>
                <a:gd name="T43" fmla="*/ 990 h 1055"/>
                <a:gd name="T44" fmla="*/ 225 w 638"/>
                <a:gd name="T45" fmla="*/ 1042 h 1055"/>
                <a:gd name="T46" fmla="*/ 195 w 638"/>
                <a:gd name="T47" fmla="*/ 1055 h 1055"/>
                <a:gd name="T48" fmla="*/ 147 w 638"/>
                <a:gd name="T49" fmla="*/ 1008 h 1055"/>
                <a:gd name="T50" fmla="*/ 155 w 638"/>
                <a:gd name="T51" fmla="*/ 925 h 1055"/>
                <a:gd name="T52" fmla="*/ 198 w 638"/>
                <a:gd name="T53" fmla="*/ 864 h 1055"/>
                <a:gd name="T54" fmla="*/ 286 w 638"/>
                <a:gd name="T55" fmla="*/ 812 h 1055"/>
                <a:gd name="T56" fmla="*/ 381 w 638"/>
                <a:gd name="T57" fmla="*/ 787 h 1055"/>
                <a:gd name="T58" fmla="*/ 390 w 638"/>
                <a:gd name="T59" fmla="*/ 760 h 1055"/>
                <a:gd name="T60" fmla="*/ 343 w 638"/>
                <a:gd name="T61" fmla="*/ 708 h 1055"/>
                <a:gd name="T62" fmla="*/ 143 w 638"/>
                <a:gd name="T63" fmla="*/ 578 h 1055"/>
                <a:gd name="T64" fmla="*/ 82 w 638"/>
                <a:gd name="T65" fmla="*/ 526 h 1055"/>
                <a:gd name="T66" fmla="*/ 25 w 638"/>
                <a:gd name="T67" fmla="*/ 456 h 1055"/>
                <a:gd name="T68" fmla="*/ 0 w 638"/>
                <a:gd name="T69" fmla="*/ 377 h 1055"/>
                <a:gd name="T70" fmla="*/ 16 w 638"/>
                <a:gd name="T71" fmla="*/ 331 h 1055"/>
                <a:gd name="T72" fmla="*/ 116 w 638"/>
                <a:gd name="T73" fmla="*/ 300 h 1055"/>
                <a:gd name="T74" fmla="*/ 238 w 638"/>
                <a:gd name="T75" fmla="*/ 248 h 1055"/>
                <a:gd name="T76" fmla="*/ 316 w 638"/>
                <a:gd name="T77" fmla="*/ 195 h 1055"/>
                <a:gd name="T78" fmla="*/ 338 w 638"/>
                <a:gd name="T79" fmla="*/ 15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8" h="1055">
                  <a:moveTo>
                    <a:pt x="338" y="157"/>
                  </a:moveTo>
                  <a:lnTo>
                    <a:pt x="404" y="91"/>
                  </a:lnTo>
                  <a:lnTo>
                    <a:pt x="495" y="27"/>
                  </a:lnTo>
                  <a:lnTo>
                    <a:pt x="560" y="0"/>
                  </a:lnTo>
                  <a:lnTo>
                    <a:pt x="638" y="5"/>
                  </a:lnTo>
                  <a:lnTo>
                    <a:pt x="638" y="66"/>
                  </a:lnTo>
                  <a:lnTo>
                    <a:pt x="599" y="118"/>
                  </a:lnTo>
                  <a:lnTo>
                    <a:pt x="525" y="157"/>
                  </a:lnTo>
                  <a:lnTo>
                    <a:pt x="343" y="239"/>
                  </a:lnTo>
                  <a:lnTo>
                    <a:pt x="168" y="339"/>
                  </a:lnTo>
                  <a:lnTo>
                    <a:pt x="95" y="365"/>
                  </a:lnTo>
                  <a:lnTo>
                    <a:pt x="69" y="404"/>
                  </a:lnTo>
                  <a:lnTo>
                    <a:pt x="95" y="443"/>
                  </a:lnTo>
                  <a:lnTo>
                    <a:pt x="247" y="590"/>
                  </a:lnTo>
                  <a:lnTo>
                    <a:pt x="316" y="638"/>
                  </a:lnTo>
                  <a:lnTo>
                    <a:pt x="420" y="721"/>
                  </a:lnTo>
                  <a:lnTo>
                    <a:pt x="525" y="799"/>
                  </a:lnTo>
                  <a:lnTo>
                    <a:pt x="520" y="838"/>
                  </a:lnTo>
                  <a:lnTo>
                    <a:pt x="442" y="851"/>
                  </a:lnTo>
                  <a:lnTo>
                    <a:pt x="325" y="851"/>
                  </a:lnTo>
                  <a:lnTo>
                    <a:pt x="252" y="890"/>
                  </a:lnTo>
                  <a:lnTo>
                    <a:pt x="225" y="990"/>
                  </a:lnTo>
                  <a:lnTo>
                    <a:pt x="225" y="1042"/>
                  </a:lnTo>
                  <a:lnTo>
                    <a:pt x="195" y="1055"/>
                  </a:lnTo>
                  <a:lnTo>
                    <a:pt x="147" y="1008"/>
                  </a:lnTo>
                  <a:lnTo>
                    <a:pt x="155" y="925"/>
                  </a:lnTo>
                  <a:lnTo>
                    <a:pt x="198" y="864"/>
                  </a:lnTo>
                  <a:lnTo>
                    <a:pt x="286" y="812"/>
                  </a:lnTo>
                  <a:lnTo>
                    <a:pt x="381" y="787"/>
                  </a:lnTo>
                  <a:lnTo>
                    <a:pt x="390" y="760"/>
                  </a:lnTo>
                  <a:lnTo>
                    <a:pt x="343" y="708"/>
                  </a:lnTo>
                  <a:lnTo>
                    <a:pt x="143" y="578"/>
                  </a:lnTo>
                  <a:lnTo>
                    <a:pt x="82" y="526"/>
                  </a:lnTo>
                  <a:lnTo>
                    <a:pt x="25" y="456"/>
                  </a:lnTo>
                  <a:lnTo>
                    <a:pt x="0" y="377"/>
                  </a:lnTo>
                  <a:lnTo>
                    <a:pt x="16" y="331"/>
                  </a:lnTo>
                  <a:lnTo>
                    <a:pt x="116" y="300"/>
                  </a:lnTo>
                  <a:lnTo>
                    <a:pt x="238" y="248"/>
                  </a:lnTo>
                  <a:lnTo>
                    <a:pt x="316" y="195"/>
                  </a:lnTo>
                  <a:lnTo>
                    <a:pt x="338" y="15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7976" name="Freeform 8"/>
            <p:cNvSpPr/>
            <p:nvPr/>
          </p:nvSpPr>
          <p:spPr bwMode="auto">
            <a:xfrm>
              <a:off x="5375" y="3042"/>
              <a:ext cx="223" cy="505"/>
            </a:xfrm>
            <a:custGeom>
              <a:avLst/>
              <a:gdLst>
                <a:gd name="T0" fmla="*/ 95 w 445"/>
                <a:gd name="T1" fmla="*/ 77 h 1011"/>
                <a:gd name="T2" fmla="*/ 135 w 445"/>
                <a:gd name="T3" fmla="*/ 13 h 1011"/>
                <a:gd name="T4" fmla="*/ 183 w 445"/>
                <a:gd name="T5" fmla="*/ 0 h 1011"/>
                <a:gd name="T6" fmla="*/ 249 w 445"/>
                <a:gd name="T7" fmla="*/ 0 h 1011"/>
                <a:gd name="T8" fmla="*/ 331 w 445"/>
                <a:gd name="T9" fmla="*/ 47 h 1011"/>
                <a:gd name="T10" fmla="*/ 383 w 445"/>
                <a:gd name="T11" fmla="*/ 152 h 1011"/>
                <a:gd name="T12" fmla="*/ 422 w 445"/>
                <a:gd name="T13" fmla="*/ 286 h 1011"/>
                <a:gd name="T14" fmla="*/ 445 w 445"/>
                <a:gd name="T15" fmla="*/ 424 h 1011"/>
                <a:gd name="T16" fmla="*/ 445 w 445"/>
                <a:gd name="T17" fmla="*/ 612 h 1011"/>
                <a:gd name="T18" fmla="*/ 397 w 445"/>
                <a:gd name="T19" fmla="*/ 816 h 1011"/>
                <a:gd name="T20" fmla="*/ 327 w 445"/>
                <a:gd name="T21" fmla="*/ 936 h 1011"/>
                <a:gd name="T22" fmla="*/ 235 w 445"/>
                <a:gd name="T23" fmla="*/ 997 h 1011"/>
                <a:gd name="T24" fmla="*/ 149 w 445"/>
                <a:gd name="T25" fmla="*/ 1011 h 1011"/>
                <a:gd name="T26" fmla="*/ 83 w 445"/>
                <a:gd name="T27" fmla="*/ 972 h 1011"/>
                <a:gd name="T28" fmla="*/ 31 w 445"/>
                <a:gd name="T29" fmla="*/ 923 h 1011"/>
                <a:gd name="T30" fmla="*/ 17 w 445"/>
                <a:gd name="T31" fmla="*/ 846 h 1011"/>
                <a:gd name="T32" fmla="*/ 0 w 445"/>
                <a:gd name="T33" fmla="*/ 698 h 1011"/>
                <a:gd name="T34" fmla="*/ 13 w 445"/>
                <a:gd name="T35" fmla="*/ 516 h 1011"/>
                <a:gd name="T36" fmla="*/ 52 w 445"/>
                <a:gd name="T37" fmla="*/ 326 h 1011"/>
                <a:gd name="T38" fmla="*/ 78 w 445"/>
                <a:gd name="T39" fmla="*/ 190 h 1011"/>
                <a:gd name="T40" fmla="*/ 95 w 445"/>
                <a:gd name="T41" fmla="*/ 77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5" h="1011">
                  <a:moveTo>
                    <a:pt x="95" y="77"/>
                  </a:moveTo>
                  <a:lnTo>
                    <a:pt x="135" y="13"/>
                  </a:lnTo>
                  <a:lnTo>
                    <a:pt x="183" y="0"/>
                  </a:lnTo>
                  <a:lnTo>
                    <a:pt x="249" y="0"/>
                  </a:lnTo>
                  <a:lnTo>
                    <a:pt x="331" y="47"/>
                  </a:lnTo>
                  <a:lnTo>
                    <a:pt x="383" y="152"/>
                  </a:lnTo>
                  <a:lnTo>
                    <a:pt x="422" y="286"/>
                  </a:lnTo>
                  <a:lnTo>
                    <a:pt x="445" y="424"/>
                  </a:lnTo>
                  <a:lnTo>
                    <a:pt x="445" y="612"/>
                  </a:lnTo>
                  <a:lnTo>
                    <a:pt x="397" y="816"/>
                  </a:lnTo>
                  <a:lnTo>
                    <a:pt x="327" y="936"/>
                  </a:lnTo>
                  <a:lnTo>
                    <a:pt x="235" y="997"/>
                  </a:lnTo>
                  <a:lnTo>
                    <a:pt x="149" y="1011"/>
                  </a:lnTo>
                  <a:lnTo>
                    <a:pt x="83" y="972"/>
                  </a:lnTo>
                  <a:lnTo>
                    <a:pt x="31" y="923"/>
                  </a:lnTo>
                  <a:lnTo>
                    <a:pt x="17" y="846"/>
                  </a:lnTo>
                  <a:lnTo>
                    <a:pt x="0" y="698"/>
                  </a:lnTo>
                  <a:lnTo>
                    <a:pt x="13" y="516"/>
                  </a:lnTo>
                  <a:lnTo>
                    <a:pt x="52" y="326"/>
                  </a:lnTo>
                  <a:lnTo>
                    <a:pt x="78" y="190"/>
                  </a:lnTo>
                  <a:lnTo>
                    <a:pt x="95" y="7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7977" name="Freeform 9"/>
            <p:cNvSpPr/>
            <p:nvPr/>
          </p:nvSpPr>
          <p:spPr bwMode="auto">
            <a:xfrm>
              <a:off x="5437" y="3482"/>
              <a:ext cx="129" cy="659"/>
            </a:xfrm>
            <a:custGeom>
              <a:avLst/>
              <a:gdLst>
                <a:gd name="T0" fmla="*/ 126 w 260"/>
                <a:gd name="T1" fmla="*/ 233 h 1318"/>
                <a:gd name="T2" fmla="*/ 90 w 260"/>
                <a:gd name="T3" fmla="*/ 147 h 1318"/>
                <a:gd name="T4" fmla="*/ 90 w 260"/>
                <a:gd name="T5" fmla="*/ 52 h 1318"/>
                <a:gd name="T6" fmla="*/ 138 w 260"/>
                <a:gd name="T7" fmla="*/ 0 h 1318"/>
                <a:gd name="T8" fmla="*/ 194 w 260"/>
                <a:gd name="T9" fmla="*/ 25 h 1318"/>
                <a:gd name="T10" fmla="*/ 233 w 260"/>
                <a:gd name="T11" fmla="*/ 117 h 1318"/>
                <a:gd name="T12" fmla="*/ 255 w 260"/>
                <a:gd name="T13" fmla="*/ 272 h 1318"/>
                <a:gd name="T14" fmla="*/ 260 w 260"/>
                <a:gd name="T15" fmla="*/ 467 h 1318"/>
                <a:gd name="T16" fmla="*/ 246 w 260"/>
                <a:gd name="T17" fmla="*/ 637 h 1318"/>
                <a:gd name="T18" fmla="*/ 221 w 260"/>
                <a:gd name="T19" fmla="*/ 820 h 1318"/>
                <a:gd name="T20" fmla="*/ 221 w 260"/>
                <a:gd name="T21" fmla="*/ 1040 h 1318"/>
                <a:gd name="T22" fmla="*/ 255 w 260"/>
                <a:gd name="T23" fmla="*/ 1131 h 1318"/>
                <a:gd name="T24" fmla="*/ 242 w 260"/>
                <a:gd name="T25" fmla="*/ 1174 h 1318"/>
                <a:gd name="T26" fmla="*/ 181 w 260"/>
                <a:gd name="T27" fmla="*/ 1188 h 1318"/>
                <a:gd name="T28" fmla="*/ 117 w 260"/>
                <a:gd name="T29" fmla="*/ 1249 h 1318"/>
                <a:gd name="T30" fmla="*/ 86 w 260"/>
                <a:gd name="T31" fmla="*/ 1301 h 1318"/>
                <a:gd name="T32" fmla="*/ 13 w 260"/>
                <a:gd name="T33" fmla="*/ 1318 h 1318"/>
                <a:gd name="T34" fmla="*/ 0 w 260"/>
                <a:gd name="T35" fmla="*/ 1261 h 1318"/>
                <a:gd name="T36" fmla="*/ 26 w 260"/>
                <a:gd name="T37" fmla="*/ 1213 h 1318"/>
                <a:gd name="T38" fmla="*/ 117 w 260"/>
                <a:gd name="T39" fmla="*/ 1174 h 1318"/>
                <a:gd name="T40" fmla="*/ 181 w 260"/>
                <a:gd name="T41" fmla="*/ 1145 h 1318"/>
                <a:gd name="T42" fmla="*/ 203 w 260"/>
                <a:gd name="T43" fmla="*/ 1118 h 1318"/>
                <a:gd name="T44" fmla="*/ 178 w 260"/>
                <a:gd name="T45" fmla="*/ 1045 h 1318"/>
                <a:gd name="T46" fmla="*/ 156 w 260"/>
                <a:gd name="T47" fmla="*/ 897 h 1318"/>
                <a:gd name="T48" fmla="*/ 151 w 260"/>
                <a:gd name="T49" fmla="*/ 719 h 1318"/>
                <a:gd name="T50" fmla="*/ 156 w 260"/>
                <a:gd name="T51" fmla="*/ 602 h 1318"/>
                <a:gd name="T52" fmla="*/ 164 w 260"/>
                <a:gd name="T53" fmla="*/ 442 h 1318"/>
                <a:gd name="T54" fmla="*/ 151 w 260"/>
                <a:gd name="T55" fmla="*/ 299 h 1318"/>
                <a:gd name="T56" fmla="*/ 126 w 260"/>
                <a:gd name="T57" fmla="*/ 233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1318">
                  <a:moveTo>
                    <a:pt x="126" y="233"/>
                  </a:moveTo>
                  <a:lnTo>
                    <a:pt x="90" y="147"/>
                  </a:lnTo>
                  <a:lnTo>
                    <a:pt x="90" y="52"/>
                  </a:lnTo>
                  <a:lnTo>
                    <a:pt x="138" y="0"/>
                  </a:lnTo>
                  <a:lnTo>
                    <a:pt x="194" y="25"/>
                  </a:lnTo>
                  <a:lnTo>
                    <a:pt x="233" y="117"/>
                  </a:lnTo>
                  <a:lnTo>
                    <a:pt x="255" y="272"/>
                  </a:lnTo>
                  <a:lnTo>
                    <a:pt x="260" y="467"/>
                  </a:lnTo>
                  <a:lnTo>
                    <a:pt x="246" y="637"/>
                  </a:lnTo>
                  <a:lnTo>
                    <a:pt x="221" y="820"/>
                  </a:lnTo>
                  <a:lnTo>
                    <a:pt x="221" y="1040"/>
                  </a:lnTo>
                  <a:lnTo>
                    <a:pt x="255" y="1131"/>
                  </a:lnTo>
                  <a:lnTo>
                    <a:pt x="242" y="1174"/>
                  </a:lnTo>
                  <a:lnTo>
                    <a:pt x="181" y="1188"/>
                  </a:lnTo>
                  <a:lnTo>
                    <a:pt x="117" y="1249"/>
                  </a:lnTo>
                  <a:lnTo>
                    <a:pt x="86" y="1301"/>
                  </a:lnTo>
                  <a:lnTo>
                    <a:pt x="13" y="1318"/>
                  </a:lnTo>
                  <a:lnTo>
                    <a:pt x="0" y="1261"/>
                  </a:lnTo>
                  <a:lnTo>
                    <a:pt x="26" y="1213"/>
                  </a:lnTo>
                  <a:lnTo>
                    <a:pt x="117" y="1174"/>
                  </a:lnTo>
                  <a:lnTo>
                    <a:pt x="181" y="1145"/>
                  </a:lnTo>
                  <a:lnTo>
                    <a:pt x="203" y="1118"/>
                  </a:lnTo>
                  <a:lnTo>
                    <a:pt x="178" y="1045"/>
                  </a:lnTo>
                  <a:lnTo>
                    <a:pt x="156" y="897"/>
                  </a:lnTo>
                  <a:lnTo>
                    <a:pt x="151" y="719"/>
                  </a:lnTo>
                  <a:lnTo>
                    <a:pt x="156" y="602"/>
                  </a:lnTo>
                  <a:lnTo>
                    <a:pt x="164" y="442"/>
                  </a:lnTo>
                  <a:lnTo>
                    <a:pt x="151" y="299"/>
                  </a:lnTo>
                  <a:lnTo>
                    <a:pt x="126" y="2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7978" name="Freeform 10"/>
            <p:cNvSpPr/>
            <p:nvPr/>
          </p:nvSpPr>
          <p:spPr bwMode="auto">
            <a:xfrm>
              <a:off x="5255" y="3483"/>
              <a:ext cx="202" cy="657"/>
            </a:xfrm>
            <a:custGeom>
              <a:avLst/>
              <a:gdLst>
                <a:gd name="T0" fmla="*/ 248 w 404"/>
                <a:gd name="T1" fmla="*/ 121 h 1314"/>
                <a:gd name="T2" fmla="*/ 291 w 404"/>
                <a:gd name="T3" fmla="*/ 39 h 1314"/>
                <a:gd name="T4" fmla="*/ 343 w 404"/>
                <a:gd name="T5" fmla="*/ 0 h 1314"/>
                <a:gd name="T6" fmla="*/ 404 w 404"/>
                <a:gd name="T7" fmla="*/ 25 h 1314"/>
                <a:gd name="T8" fmla="*/ 395 w 404"/>
                <a:gd name="T9" fmla="*/ 104 h 1314"/>
                <a:gd name="T10" fmla="*/ 356 w 404"/>
                <a:gd name="T11" fmla="*/ 159 h 1314"/>
                <a:gd name="T12" fmla="*/ 278 w 404"/>
                <a:gd name="T13" fmla="*/ 299 h 1314"/>
                <a:gd name="T14" fmla="*/ 226 w 404"/>
                <a:gd name="T15" fmla="*/ 433 h 1314"/>
                <a:gd name="T16" fmla="*/ 196 w 404"/>
                <a:gd name="T17" fmla="*/ 576 h 1314"/>
                <a:gd name="T18" fmla="*/ 200 w 404"/>
                <a:gd name="T19" fmla="*/ 715 h 1314"/>
                <a:gd name="T20" fmla="*/ 248 w 404"/>
                <a:gd name="T21" fmla="*/ 901 h 1314"/>
                <a:gd name="T22" fmla="*/ 287 w 404"/>
                <a:gd name="T23" fmla="*/ 1080 h 1314"/>
                <a:gd name="T24" fmla="*/ 343 w 404"/>
                <a:gd name="T25" fmla="*/ 1157 h 1314"/>
                <a:gd name="T26" fmla="*/ 339 w 404"/>
                <a:gd name="T27" fmla="*/ 1201 h 1314"/>
                <a:gd name="T28" fmla="*/ 291 w 404"/>
                <a:gd name="T29" fmla="*/ 1223 h 1314"/>
                <a:gd name="T30" fmla="*/ 182 w 404"/>
                <a:gd name="T31" fmla="*/ 1239 h 1314"/>
                <a:gd name="T32" fmla="*/ 105 w 404"/>
                <a:gd name="T33" fmla="*/ 1288 h 1314"/>
                <a:gd name="T34" fmla="*/ 66 w 404"/>
                <a:gd name="T35" fmla="*/ 1314 h 1314"/>
                <a:gd name="T36" fmla="*/ 0 w 404"/>
                <a:gd name="T37" fmla="*/ 1253 h 1314"/>
                <a:gd name="T38" fmla="*/ 14 w 404"/>
                <a:gd name="T39" fmla="*/ 1214 h 1314"/>
                <a:gd name="T40" fmla="*/ 78 w 404"/>
                <a:gd name="T41" fmla="*/ 1188 h 1314"/>
                <a:gd name="T42" fmla="*/ 161 w 404"/>
                <a:gd name="T43" fmla="*/ 1175 h 1314"/>
                <a:gd name="T44" fmla="*/ 239 w 404"/>
                <a:gd name="T45" fmla="*/ 1175 h 1314"/>
                <a:gd name="T46" fmla="*/ 252 w 404"/>
                <a:gd name="T47" fmla="*/ 1150 h 1314"/>
                <a:gd name="T48" fmla="*/ 239 w 404"/>
                <a:gd name="T49" fmla="*/ 1105 h 1314"/>
                <a:gd name="T50" fmla="*/ 173 w 404"/>
                <a:gd name="T51" fmla="*/ 937 h 1314"/>
                <a:gd name="T52" fmla="*/ 130 w 404"/>
                <a:gd name="T53" fmla="*/ 771 h 1314"/>
                <a:gd name="T54" fmla="*/ 109 w 404"/>
                <a:gd name="T55" fmla="*/ 651 h 1314"/>
                <a:gd name="T56" fmla="*/ 105 w 404"/>
                <a:gd name="T57" fmla="*/ 538 h 1314"/>
                <a:gd name="T58" fmla="*/ 121 w 404"/>
                <a:gd name="T59" fmla="*/ 429 h 1314"/>
                <a:gd name="T60" fmla="*/ 161 w 404"/>
                <a:gd name="T61" fmla="*/ 316 h 1314"/>
                <a:gd name="T62" fmla="*/ 221 w 404"/>
                <a:gd name="T63" fmla="*/ 168 h 1314"/>
                <a:gd name="T64" fmla="*/ 248 w 404"/>
                <a:gd name="T65" fmla="*/ 121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1314">
                  <a:moveTo>
                    <a:pt x="248" y="121"/>
                  </a:moveTo>
                  <a:lnTo>
                    <a:pt x="291" y="39"/>
                  </a:lnTo>
                  <a:lnTo>
                    <a:pt x="343" y="0"/>
                  </a:lnTo>
                  <a:lnTo>
                    <a:pt x="404" y="25"/>
                  </a:lnTo>
                  <a:lnTo>
                    <a:pt x="395" y="104"/>
                  </a:lnTo>
                  <a:lnTo>
                    <a:pt x="356" y="159"/>
                  </a:lnTo>
                  <a:lnTo>
                    <a:pt x="278" y="299"/>
                  </a:lnTo>
                  <a:lnTo>
                    <a:pt x="226" y="433"/>
                  </a:lnTo>
                  <a:lnTo>
                    <a:pt x="196" y="576"/>
                  </a:lnTo>
                  <a:lnTo>
                    <a:pt x="200" y="715"/>
                  </a:lnTo>
                  <a:lnTo>
                    <a:pt x="248" y="901"/>
                  </a:lnTo>
                  <a:lnTo>
                    <a:pt x="287" y="1080"/>
                  </a:lnTo>
                  <a:lnTo>
                    <a:pt x="343" y="1157"/>
                  </a:lnTo>
                  <a:lnTo>
                    <a:pt x="339" y="1201"/>
                  </a:lnTo>
                  <a:lnTo>
                    <a:pt x="291" y="1223"/>
                  </a:lnTo>
                  <a:lnTo>
                    <a:pt x="182" y="1239"/>
                  </a:lnTo>
                  <a:lnTo>
                    <a:pt x="105" y="1288"/>
                  </a:lnTo>
                  <a:lnTo>
                    <a:pt x="66" y="1314"/>
                  </a:lnTo>
                  <a:lnTo>
                    <a:pt x="0" y="1253"/>
                  </a:lnTo>
                  <a:lnTo>
                    <a:pt x="14" y="1214"/>
                  </a:lnTo>
                  <a:lnTo>
                    <a:pt x="78" y="1188"/>
                  </a:lnTo>
                  <a:lnTo>
                    <a:pt x="161" y="1175"/>
                  </a:lnTo>
                  <a:lnTo>
                    <a:pt x="239" y="1175"/>
                  </a:lnTo>
                  <a:lnTo>
                    <a:pt x="252" y="1150"/>
                  </a:lnTo>
                  <a:lnTo>
                    <a:pt x="239" y="1105"/>
                  </a:lnTo>
                  <a:lnTo>
                    <a:pt x="173" y="937"/>
                  </a:lnTo>
                  <a:lnTo>
                    <a:pt x="130" y="771"/>
                  </a:lnTo>
                  <a:lnTo>
                    <a:pt x="109" y="651"/>
                  </a:lnTo>
                  <a:lnTo>
                    <a:pt x="105" y="538"/>
                  </a:lnTo>
                  <a:lnTo>
                    <a:pt x="121" y="429"/>
                  </a:lnTo>
                  <a:lnTo>
                    <a:pt x="161" y="316"/>
                  </a:lnTo>
                  <a:lnTo>
                    <a:pt x="221" y="168"/>
                  </a:lnTo>
                  <a:lnTo>
                    <a:pt x="248"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7979" name="Freeform 11"/>
            <p:cNvSpPr/>
            <p:nvPr/>
          </p:nvSpPr>
          <p:spPr bwMode="auto">
            <a:xfrm>
              <a:off x="5293" y="2663"/>
              <a:ext cx="261" cy="344"/>
            </a:xfrm>
            <a:custGeom>
              <a:avLst/>
              <a:gdLst>
                <a:gd name="T0" fmla="*/ 190 w 521"/>
                <a:gd name="T1" fmla="*/ 574 h 686"/>
                <a:gd name="T2" fmla="*/ 229 w 521"/>
                <a:gd name="T3" fmla="*/ 660 h 686"/>
                <a:gd name="T4" fmla="*/ 320 w 521"/>
                <a:gd name="T5" fmla="*/ 686 h 686"/>
                <a:gd name="T6" fmla="*/ 399 w 521"/>
                <a:gd name="T7" fmla="*/ 677 h 686"/>
                <a:gd name="T8" fmla="*/ 464 w 521"/>
                <a:gd name="T9" fmla="*/ 622 h 686"/>
                <a:gd name="T10" fmla="*/ 516 w 521"/>
                <a:gd name="T11" fmla="*/ 508 h 686"/>
                <a:gd name="T12" fmla="*/ 521 w 521"/>
                <a:gd name="T13" fmla="*/ 374 h 686"/>
                <a:gd name="T14" fmla="*/ 503 w 521"/>
                <a:gd name="T15" fmla="*/ 256 h 686"/>
                <a:gd name="T16" fmla="*/ 429 w 521"/>
                <a:gd name="T17" fmla="*/ 125 h 686"/>
                <a:gd name="T18" fmla="*/ 376 w 521"/>
                <a:gd name="T19" fmla="*/ 64 h 686"/>
                <a:gd name="T20" fmla="*/ 320 w 521"/>
                <a:gd name="T21" fmla="*/ 27 h 686"/>
                <a:gd name="T22" fmla="*/ 269 w 521"/>
                <a:gd name="T23" fmla="*/ 0 h 686"/>
                <a:gd name="T24" fmla="*/ 177 w 521"/>
                <a:gd name="T25" fmla="*/ 9 h 686"/>
                <a:gd name="T26" fmla="*/ 129 w 521"/>
                <a:gd name="T27" fmla="*/ 87 h 686"/>
                <a:gd name="T28" fmla="*/ 104 w 521"/>
                <a:gd name="T29" fmla="*/ 170 h 686"/>
                <a:gd name="T30" fmla="*/ 104 w 521"/>
                <a:gd name="T31" fmla="*/ 300 h 686"/>
                <a:gd name="T32" fmla="*/ 125 w 521"/>
                <a:gd name="T33" fmla="*/ 425 h 686"/>
                <a:gd name="T34" fmla="*/ 151 w 521"/>
                <a:gd name="T35" fmla="*/ 495 h 686"/>
                <a:gd name="T36" fmla="*/ 8 w 521"/>
                <a:gd name="T37" fmla="*/ 599 h 686"/>
                <a:gd name="T38" fmla="*/ 0 w 521"/>
                <a:gd name="T39" fmla="*/ 638 h 686"/>
                <a:gd name="T40" fmla="*/ 22 w 521"/>
                <a:gd name="T41" fmla="*/ 660 h 686"/>
                <a:gd name="T42" fmla="*/ 177 w 521"/>
                <a:gd name="T43" fmla="*/ 543 h 686"/>
                <a:gd name="T44" fmla="*/ 190 w 521"/>
                <a:gd name="T45" fmla="*/ 574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1" h="686">
                  <a:moveTo>
                    <a:pt x="190" y="574"/>
                  </a:moveTo>
                  <a:lnTo>
                    <a:pt x="229" y="660"/>
                  </a:lnTo>
                  <a:lnTo>
                    <a:pt x="320" y="686"/>
                  </a:lnTo>
                  <a:lnTo>
                    <a:pt x="399" y="677"/>
                  </a:lnTo>
                  <a:lnTo>
                    <a:pt x="464" y="622"/>
                  </a:lnTo>
                  <a:lnTo>
                    <a:pt x="516" y="508"/>
                  </a:lnTo>
                  <a:lnTo>
                    <a:pt x="521" y="374"/>
                  </a:lnTo>
                  <a:lnTo>
                    <a:pt x="503" y="256"/>
                  </a:lnTo>
                  <a:lnTo>
                    <a:pt x="429" y="125"/>
                  </a:lnTo>
                  <a:lnTo>
                    <a:pt x="376" y="64"/>
                  </a:lnTo>
                  <a:lnTo>
                    <a:pt x="320" y="27"/>
                  </a:lnTo>
                  <a:lnTo>
                    <a:pt x="269" y="0"/>
                  </a:lnTo>
                  <a:lnTo>
                    <a:pt x="177" y="9"/>
                  </a:lnTo>
                  <a:lnTo>
                    <a:pt x="129" y="87"/>
                  </a:lnTo>
                  <a:lnTo>
                    <a:pt x="104" y="170"/>
                  </a:lnTo>
                  <a:lnTo>
                    <a:pt x="104" y="300"/>
                  </a:lnTo>
                  <a:lnTo>
                    <a:pt x="125" y="425"/>
                  </a:lnTo>
                  <a:lnTo>
                    <a:pt x="151" y="495"/>
                  </a:lnTo>
                  <a:lnTo>
                    <a:pt x="8" y="599"/>
                  </a:lnTo>
                  <a:lnTo>
                    <a:pt x="0" y="638"/>
                  </a:lnTo>
                  <a:lnTo>
                    <a:pt x="22" y="660"/>
                  </a:lnTo>
                  <a:lnTo>
                    <a:pt x="177" y="543"/>
                  </a:lnTo>
                  <a:lnTo>
                    <a:pt x="190" y="57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7980" name="Freeform 12"/>
            <p:cNvSpPr/>
            <p:nvPr/>
          </p:nvSpPr>
          <p:spPr bwMode="auto">
            <a:xfrm>
              <a:off x="5389" y="2591"/>
              <a:ext cx="518" cy="574"/>
            </a:xfrm>
            <a:custGeom>
              <a:avLst/>
              <a:gdLst>
                <a:gd name="T0" fmla="*/ 689 w 1036"/>
                <a:gd name="T1" fmla="*/ 794 h 1149"/>
                <a:gd name="T2" fmla="*/ 637 w 1036"/>
                <a:gd name="T3" fmla="*/ 846 h 1149"/>
                <a:gd name="T4" fmla="*/ 528 w 1036"/>
                <a:gd name="T5" fmla="*/ 911 h 1149"/>
                <a:gd name="T6" fmla="*/ 429 w 1036"/>
                <a:gd name="T7" fmla="*/ 950 h 1149"/>
                <a:gd name="T8" fmla="*/ 360 w 1036"/>
                <a:gd name="T9" fmla="*/ 989 h 1149"/>
                <a:gd name="T10" fmla="*/ 294 w 1036"/>
                <a:gd name="T11" fmla="*/ 1041 h 1149"/>
                <a:gd name="T12" fmla="*/ 286 w 1036"/>
                <a:gd name="T13" fmla="*/ 1132 h 1149"/>
                <a:gd name="T14" fmla="*/ 351 w 1036"/>
                <a:gd name="T15" fmla="*/ 1149 h 1149"/>
                <a:gd name="T16" fmla="*/ 516 w 1036"/>
                <a:gd name="T17" fmla="*/ 1054 h 1149"/>
                <a:gd name="T18" fmla="*/ 637 w 1036"/>
                <a:gd name="T19" fmla="*/ 941 h 1149"/>
                <a:gd name="T20" fmla="*/ 780 w 1036"/>
                <a:gd name="T21" fmla="*/ 798 h 1149"/>
                <a:gd name="T22" fmla="*/ 897 w 1036"/>
                <a:gd name="T23" fmla="*/ 707 h 1149"/>
                <a:gd name="T24" fmla="*/ 997 w 1036"/>
                <a:gd name="T25" fmla="*/ 637 h 1149"/>
                <a:gd name="T26" fmla="*/ 1036 w 1036"/>
                <a:gd name="T27" fmla="*/ 603 h 1149"/>
                <a:gd name="T28" fmla="*/ 1022 w 1036"/>
                <a:gd name="T29" fmla="*/ 560 h 1149"/>
                <a:gd name="T30" fmla="*/ 975 w 1036"/>
                <a:gd name="T31" fmla="*/ 499 h 1149"/>
                <a:gd name="T32" fmla="*/ 802 w 1036"/>
                <a:gd name="T33" fmla="*/ 404 h 1149"/>
                <a:gd name="T34" fmla="*/ 637 w 1036"/>
                <a:gd name="T35" fmla="*/ 317 h 1149"/>
                <a:gd name="T36" fmla="*/ 437 w 1036"/>
                <a:gd name="T37" fmla="*/ 226 h 1149"/>
                <a:gd name="T38" fmla="*/ 364 w 1036"/>
                <a:gd name="T39" fmla="*/ 174 h 1149"/>
                <a:gd name="T40" fmla="*/ 286 w 1036"/>
                <a:gd name="T41" fmla="*/ 104 h 1149"/>
                <a:gd name="T42" fmla="*/ 208 w 1036"/>
                <a:gd name="T43" fmla="*/ 27 h 1149"/>
                <a:gd name="T44" fmla="*/ 138 w 1036"/>
                <a:gd name="T45" fmla="*/ 0 h 1149"/>
                <a:gd name="T46" fmla="*/ 0 w 1036"/>
                <a:gd name="T47" fmla="*/ 97 h 1149"/>
                <a:gd name="T48" fmla="*/ 9 w 1036"/>
                <a:gd name="T49" fmla="*/ 186 h 1149"/>
                <a:gd name="T50" fmla="*/ 34 w 1036"/>
                <a:gd name="T51" fmla="*/ 222 h 1149"/>
                <a:gd name="T52" fmla="*/ 104 w 1036"/>
                <a:gd name="T53" fmla="*/ 208 h 1149"/>
                <a:gd name="T54" fmla="*/ 91 w 1036"/>
                <a:gd name="T55" fmla="*/ 170 h 1149"/>
                <a:gd name="T56" fmla="*/ 65 w 1036"/>
                <a:gd name="T57" fmla="*/ 156 h 1149"/>
                <a:gd name="T58" fmla="*/ 52 w 1036"/>
                <a:gd name="T59" fmla="*/ 109 h 1149"/>
                <a:gd name="T60" fmla="*/ 129 w 1036"/>
                <a:gd name="T61" fmla="*/ 57 h 1149"/>
                <a:gd name="T62" fmla="*/ 195 w 1036"/>
                <a:gd name="T63" fmla="*/ 109 h 1149"/>
                <a:gd name="T64" fmla="*/ 195 w 1036"/>
                <a:gd name="T65" fmla="*/ 156 h 1149"/>
                <a:gd name="T66" fmla="*/ 168 w 1036"/>
                <a:gd name="T67" fmla="*/ 213 h 1149"/>
                <a:gd name="T68" fmla="*/ 190 w 1036"/>
                <a:gd name="T69" fmla="*/ 252 h 1149"/>
                <a:gd name="T70" fmla="*/ 321 w 1036"/>
                <a:gd name="T71" fmla="*/ 286 h 1149"/>
                <a:gd name="T72" fmla="*/ 372 w 1036"/>
                <a:gd name="T73" fmla="*/ 238 h 1149"/>
                <a:gd name="T74" fmla="*/ 546 w 1036"/>
                <a:gd name="T75" fmla="*/ 343 h 1149"/>
                <a:gd name="T76" fmla="*/ 689 w 1036"/>
                <a:gd name="T77" fmla="*/ 408 h 1149"/>
                <a:gd name="T78" fmla="*/ 768 w 1036"/>
                <a:gd name="T79" fmla="*/ 447 h 1149"/>
                <a:gd name="T80" fmla="*/ 845 w 1036"/>
                <a:gd name="T81" fmla="*/ 487 h 1149"/>
                <a:gd name="T82" fmla="*/ 906 w 1036"/>
                <a:gd name="T83" fmla="*/ 538 h 1149"/>
                <a:gd name="T84" fmla="*/ 945 w 1036"/>
                <a:gd name="T85" fmla="*/ 590 h 1149"/>
                <a:gd name="T86" fmla="*/ 910 w 1036"/>
                <a:gd name="T87" fmla="*/ 628 h 1149"/>
                <a:gd name="T88" fmla="*/ 827 w 1036"/>
                <a:gd name="T89" fmla="*/ 682 h 1149"/>
                <a:gd name="T90" fmla="*/ 741 w 1036"/>
                <a:gd name="T91" fmla="*/ 741 h 1149"/>
                <a:gd name="T92" fmla="*/ 689 w 1036"/>
                <a:gd name="T93" fmla="*/ 79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6" h="1149">
                  <a:moveTo>
                    <a:pt x="689" y="794"/>
                  </a:moveTo>
                  <a:lnTo>
                    <a:pt x="637" y="846"/>
                  </a:lnTo>
                  <a:lnTo>
                    <a:pt x="528" y="911"/>
                  </a:lnTo>
                  <a:lnTo>
                    <a:pt x="429" y="950"/>
                  </a:lnTo>
                  <a:lnTo>
                    <a:pt x="360" y="989"/>
                  </a:lnTo>
                  <a:lnTo>
                    <a:pt x="294" y="1041"/>
                  </a:lnTo>
                  <a:lnTo>
                    <a:pt x="286" y="1132"/>
                  </a:lnTo>
                  <a:lnTo>
                    <a:pt x="351" y="1149"/>
                  </a:lnTo>
                  <a:lnTo>
                    <a:pt x="516" y="1054"/>
                  </a:lnTo>
                  <a:lnTo>
                    <a:pt x="637" y="941"/>
                  </a:lnTo>
                  <a:lnTo>
                    <a:pt x="780" y="798"/>
                  </a:lnTo>
                  <a:lnTo>
                    <a:pt x="897" y="707"/>
                  </a:lnTo>
                  <a:lnTo>
                    <a:pt x="997" y="637"/>
                  </a:lnTo>
                  <a:lnTo>
                    <a:pt x="1036" y="603"/>
                  </a:lnTo>
                  <a:lnTo>
                    <a:pt x="1022" y="560"/>
                  </a:lnTo>
                  <a:lnTo>
                    <a:pt x="975" y="499"/>
                  </a:lnTo>
                  <a:lnTo>
                    <a:pt x="802" y="404"/>
                  </a:lnTo>
                  <a:lnTo>
                    <a:pt x="637" y="317"/>
                  </a:lnTo>
                  <a:lnTo>
                    <a:pt x="437" y="226"/>
                  </a:lnTo>
                  <a:lnTo>
                    <a:pt x="364" y="174"/>
                  </a:lnTo>
                  <a:lnTo>
                    <a:pt x="286" y="104"/>
                  </a:lnTo>
                  <a:lnTo>
                    <a:pt x="208" y="27"/>
                  </a:lnTo>
                  <a:lnTo>
                    <a:pt x="138" y="0"/>
                  </a:lnTo>
                  <a:lnTo>
                    <a:pt x="0" y="97"/>
                  </a:lnTo>
                  <a:lnTo>
                    <a:pt x="9" y="186"/>
                  </a:lnTo>
                  <a:lnTo>
                    <a:pt x="34" y="222"/>
                  </a:lnTo>
                  <a:lnTo>
                    <a:pt x="104" y="208"/>
                  </a:lnTo>
                  <a:lnTo>
                    <a:pt x="91" y="170"/>
                  </a:lnTo>
                  <a:lnTo>
                    <a:pt x="65" y="156"/>
                  </a:lnTo>
                  <a:lnTo>
                    <a:pt x="52" y="109"/>
                  </a:lnTo>
                  <a:lnTo>
                    <a:pt x="129" y="57"/>
                  </a:lnTo>
                  <a:lnTo>
                    <a:pt x="195" y="109"/>
                  </a:lnTo>
                  <a:lnTo>
                    <a:pt x="195" y="156"/>
                  </a:lnTo>
                  <a:lnTo>
                    <a:pt x="168" y="213"/>
                  </a:lnTo>
                  <a:lnTo>
                    <a:pt x="190" y="252"/>
                  </a:lnTo>
                  <a:lnTo>
                    <a:pt x="321" y="286"/>
                  </a:lnTo>
                  <a:lnTo>
                    <a:pt x="372" y="238"/>
                  </a:lnTo>
                  <a:lnTo>
                    <a:pt x="546" y="343"/>
                  </a:lnTo>
                  <a:lnTo>
                    <a:pt x="689" y="408"/>
                  </a:lnTo>
                  <a:lnTo>
                    <a:pt x="768" y="447"/>
                  </a:lnTo>
                  <a:lnTo>
                    <a:pt x="845" y="487"/>
                  </a:lnTo>
                  <a:lnTo>
                    <a:pt x="906" y="538"/>
                  </a:lnTo>
                  <a:lnTo>
                    <a:pt x="945" y="590"/>
                  </a:lnTo>
                  <a:lnTo>
                    <a:pt x="910" y="628"/>
                  </a:lnTo>
                  <a:lnTo>
                    <a:pt x="827" y="682"/>
                  </a:lnTo>
                  <a:lnTo>
                    <a:pt x="741" y="741"/>
                  </a:lnTo>
                  <a:lnTo>
                    <a:pt x="689" y="79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67981" name="AutoShape 13"/>
          <p:cNvSpPr>
            <a:spLocks noChangeArrowheads="1"/>
          </p:cNvSpPr>
          <p:nvPr/>
        </p:nvSpPr>
        <p:spPr bwMode="auto">
          <a:xfrm>
            <a:off x="3671888" y="948898"/>
            <a:ext cx="4705350" cy="1424842"/>
          </a:xfrm>
          <a:prstGeom prst="cloudCallout">
            <a:avLst>
              <a:gd name="adj1" fmla="val -83097"/>
              <a:gd name="adj2" fmla="val 85491"/>
            </a:avLst>
          </a:prstGeom>
          <a:gradFill rotWithShape="0">
            <a:gsLst>
              <a:gs pos="0">
                <a:srgbClr val="FBEAC7"/>
              </a:gs>
              <a:gs pos="9000">
                <a:srgbClr val="FEE7F2"/>
              </a:gs>
              <a:gs pos="18000">
                <a:srgbClr val="FAC77D"/>
              </a:gs>
              <a:gs pos="30500">
                <a:srgbClr val="FBA97D"/>
              </a:gs>
              <a:gs pos="41001">
                <a:srgbClr val="FBD49C"/>
              </a:gs>
              <a:gs pos="50000">
                <a:srgbClr val="FEE7F2"/>
              </a:gs>
              <a:gs pos="59000">
                <a:srgbClr val="FBD49C"/>
              </a:gs>
              <a:gs pos="69500">
                <a:srgbClr val="FBA97D"/>
              </a:gs>
              <a:gs pos="82000">
                <a:srgbClr val="FAC77D"/>
              </a:gs>
              <a:gs pos="91001">
                <a:srgbClr val="FEE7F2"/>
              </a:gs>
              <a:gs pos="100000">
                <a:srgbClr val="FBEAC7"/>
              </a:gs>
            </a:gsLst>
            <a:lin ang="18900000" scaled="1"/>
          </a:gradFill>
          <a:ln w="9525">
            <a:solidFill>
              <a:srgbClr val="FF33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spcBef>
                <a:spcPct val="50000"/>
              </a:spcBef>
            </a:pPr>
            <a:r>
              <a:rPr kumimoji="1" lang="zh-CN" altLang="en-US" sz="2400" b="1">
                <a:solidFill>
                  <a:srgbClr val="003300"/>
                </a:solidFill>
                <a:latin typeface="楷体_GB2312" pitchFamily="49" charset="-122"/>
                <a:ea typeface="楷体_GB2312" pitchFamily="49" charset="-122"/>
              </a:rPr>
              <a:t>线性电阻元件接受功率的计算公式有哪些？</a:t>
            </a:r>
            <a:endParaRPr kumimoji="1" lang="en-US" altLang="zh-CN" sz="2400" b="1">
              <a:solidFill>
                <a:srgbClr val="003300"/>
              </a:solidFill>
              <a:latin typeface="宋体" panose="02010600030101010101" pitchFamily="2" charset="-122"/>
            </a:endParaRPr>
          </a:p>
        </p:txBody>
      </p:sp>
      <p:sp>
        <p:nvSpPr>
          <p:cNvPr id="467982" name="AutoShape 14"/>
          <p:cNvSpPr>
            <a:spLocks noChangeArrowheads="1"/>
          </p:cNvSpPr>
          <p:nvPr/>
        </p:nvSpPr>
        <p:spPr bwMode="auto">
          <a:xfrm>
            <a:off x="3276600" y="3429000"/>
            <a:ext cx="4789488" cy="1690688"/>
          </a:xfrm>
          <a:prstGeom prst="cloudCallout">
            <a:avLst>
              <a:gd name="adj1" fmla="val -71778"/>
              <a:gd name="adj2" fmla="val -63801"/>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solidFill>
              <a:srgbClr val="0066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kumimoji="1" lang="en-US" altLang="zh-CN" sz="2400" b="1">
                <a:solidFill>
                  <a:srgbClr val="000000"/>
                </a:solidFill>
                <a:latin typeface="宋体" panose="02010600030101010101" pitchFamily="2" charset="-122"/>
              </a:rPr>
              <a:t>  </a:t>
            </a:r>
            <a:r>
              <a:rPr kumimoji="1" lang="zh-CN" altLang="en-US" sz="2400" b="1">
                <a:solidFill>
                  <a:srgbClr val="003300"/>
                </a:solidFill>
                <a:latin typeface="楷体_GB2312" pitchFamily="49" charset="-122"/>
                <a:ea typeface="楷体_GB2312" pitchFamily="49" charset="-122"/>
              </a:rPr>
              <a:t>电功率大的用电器，电功也一定大，这种说法正确吗？为什么？</a:t>
            </a:r>
            <a:endParaRPr kumimoji="1" lang="zh-CN" altLang="en-US" sz="2400" b="1">
              <a:solidFill>
                <a:srgbClr val="003300"/>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67973"/>
                                        </p:tgtEl>
                                        <p:attrNameLst>
                                          <p:attrName>style.visibility</p:attrName>
                                        </p:attrNameLst>
                                      </p:cBhvr>
                                      <p:to>
                                        <p:strVal val="visible"/>
                                      </p:to>
                                    </p:set>
                                    <p:animEffect transition="in" filter="diamond(out)">
                                      <p:cBhvr>
                                        <p:cTn id="7" dur="2000"/>
                                        <p:tgtEl>
                                          <p:spTgt spid="467973"/>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467981"/>
                                        </p:tgtEl>
                                        <p:attrNameLst>
                                          <p:attrName>style.visibility</p:attrName>
                                        </p:attrNameLst>
                                      </p:cBhvr>
                                      <p:to>
                                        <p:strVal val="visible"/>
                                      </p:to>
                                    </p:set>
                                    <p:animEffect transition="in" filter="dissolve">
                                      <p:cBhvr>
                                        <p:cTn id="11" dur="1000"/>
                                        <p:tgtEl>
                                          <p:spTgt spid="467981"/>
                                        </p:tgtEl>
                                      </p:cBhvr>
                                    </p:animEffect>
                                  </p:childTnLst>
                                </p:cTn>
                              </p:par>
                            </p:childTnLst>
                          </p:cTn>
                        </p:par>
                        <p:par>
                          <p:cTn id="12" fill="hold">
                            <p:stCondLst>
                              <p:cond delay="3000"/>
                            </p:stCondLst>
                            <p:childTnLst>
                              <p:par>
                                <p:cTn id="13" presetID="35" presetClass="entr" presetSubtype="0" fill="hold" grpId="0" nodeType="afterEffect">
                                  <p:stCondLst>
                                    <p:cond delay="0"/>
                                  </p:stCondLst>
                                  <p:childTnLst>
                                    <p:set>
                                      <p:cBhvr>
                                        <p:cTn id="14" dur="1" fill="hold">
                                          <p:stCondLst>
                                            <p:cond delay="0"/>
                                          </p:stCondLst>
                                        </p:cTn>
                                        <p:tgtEl>
                                          <p:spTgt spid="467982"/>
                                        </p:tgtEl>
                                        <p:attrNameLst>
                                          <p:attrName>style.visibility</p:attrName>
                                        </p:attrNameLst>
                                      </p:cBhvr>
                                      <p:to>
                                        <p:strVal val="visible"/>
                                      </p:to>
                                    </p:set>
                                    <p:animEffect transition="in" filter="fade">
                                      <p:cBhvr>
                                        <p:cTn id="15" dur="2000"/>
                                        <p:tgtEl>
                                          <p:spTgt spid="467982"/>
                                        </p:tgtEl>
                                      </p:cBhvr>
                                    </p:animEffect>
                                    <p:anim calcmode="lin" valueType="num">
                                      <p:cBhvr>
                                        <p:cTn id="16" dur="2000" fill="hold"/>
                                        <p:tgtEl>
                                          <p:spTgt spid="467982"/>
                                        </p:tgtEl>
                                        <p:attrNameLst>
                                          <p:attrName>style.rotation</p:attrName>
                                        </p:attrNameLst>
                                      </p:cBhvr>
                                      <p:tavLst>
                                        <p:tav tm="0">
                                          <p:val>
                                            <p:fltVal val="720"/>
                                          </p:val>
                                        </p:tav>
                                        <p:tav tm="100000">
                                          <p:val>
                                            <p:fltVal val="0"/>
                                          </p:val>
                                        </p:tav>
                                      </p:tavLst>
                                    </p:anim>
                                    <p:anim calcmode="lin" valueType="num">
                                      <p:cBhvr>
                                        <p:cTn id="17" dur="2000" fill="hold"/>
                                        <p:tgtEl>
                                          <p:spTgt spid="467982"/>
                                        </p:tgtEl>
                                        <p:attrNameLst>
                                          <p:attrName>ppt_h</p:attrName>
                                        </p:attrNameLst>
                                      </p:cBhvr>
                                      <p:tavLst>
                                        <p:tav tm="0">
                                          <p:val>
                                            <p:fltVal val="0"/>
                                          </p:val>
                                        </p:tav>
                                        <p:tav tm="100000">
                                          <p:val>
                                            <p:strVal val="#ppt_h"/>
                                          </p:val>
                                        </p:tav>
                                      </p:tavLst>
                                    </p:anim>
                                    <p:anim calcmode="lin" valueType="num">
                                      <p:cBhvr>
                                        <p:cTn id="18" dur="2000" fill="hold"/>
                                        <p:tgtEl>
                                          <p:spTgt spid="467982"/>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46798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3" grpId="0" animBg="1"/>
      <p:bldP spid="467981" grpId="0" bldLvl="0" animBg="1"/>
      <p:bldP spid="467982"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7667"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sp>
        <p:nvSpPr>
          <p:cNvPr id="497668" name="WordArt 4">
            <a:hlinkClick r:id="rId3" action="ppaction://hlinksldjump"/>
          </p:cNvPr>
          <p:cNvSpPr>
            <a:spLocks noChangeArrowheads="1" noChangeShapeType="1"/>
          </p:cNvSpPr>
          <p:nvPr/>
        </p:nvSpPr>
        <p:spPr bwMode="auto">
          <a:xfrm>
            <a:off x="2895600" y="609600"/>
            <a:ext cx="3241675" cy="611188"/>
          </a:xfrm>
          <a:prstGeom prst="rect">
            <a:avLst/>
          </a:prstGeom>
          <a:extLst>
            <a:ext uri="{AF507438-7753-43E0-B8FC-AC1667EBCBE1}">
              <a14:hiddenEffects xmlns:a14="http://schemas.microsoft.com/office/drawing/2010/main">
                <a:effectLst/>
              </a14:hiddenEffects>
            </a:ext>
          </a:extLst>
        </p:spPr>
        <p:txBody>
          <a:bodyPr wrap="none" fromWordArt="1">
            <a:prstTxWarp prst="textWave4">
              <a:avLst>
                <a:gd name="adj1" fmla="val 6500"/>
                <a:gd name="adj2" fmla="val 0"/>
              </a:avLst>
            </a:prstTxWarp>
            <a:scene3d>
              <a:camera prst="legacyObliqueTopLeft"/>
              <a:lightRig rig="legacyNormal3" dir="r"/>
            </a:scene3d>
            <a:sp3d extrusionH="201600" prstMaterial="legacyMatte">
              <a:extrusionClr>
                <a:srgbClr val="0066CC"/>
              </a:extrusionClr>
            </a:sp3d>
          </a:bodyPr>
          <a:lstStyle/>
          <a:p>
            <a:pPr algn="ctr"/>
            <a:r>
              <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rPr>
              <a:t>本节小结</a:t>
            </a:r>
            <a:endPar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endParaRPr>
          </a:p>
        </p:txBody>
      </p:sp>
      <p:pic>
        <p:nvPicPr>
          <p:cNvPr id="497669" name="Picture 5" descr="jif2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56050" y="3160713"/>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497671" name="AutoShape 7"/>
          <p:cNvSpPr>
            <a:spLocks noChangeArrowheads="1"/>
          </p:cNvSpPr>
          <p:nvPr/>
        </p:nvSpPr>
        <p:spPr bwMode="auto">
          <a:xfrm>
            <a:off x="1905000" y="3124200"/>
            <a:ext cx="1798638" cy="1944688"/>
          </a:xfrm>
          <a:prstGeom prst="cloudCallout">
            <a:avLst>
              <a:gd name="adj1" fmla="val 84597"/>
              <a:gd name="adj2" fmla="val -6245"/>
            </a:avLst>
          </a:prstGeom>
          <a:solidFill>
            <a:srgbClr val="FFCCFF">
              <a:alpha val="53000"/>
            </a:srgbClr>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b="1">
                <a:solidFill>
                  <a:srgbClr val="660066"/>
                </a:solidFill>
                <a:ea typeface="楷体_GB2312" pitchFamily="49" charset="-122"/>
              </a:rPr>
              <a:t>电功率的计算：</a:t>
            </a:r>
            <a:endParaRPr lang="zh-CN" altLang="en-US" b="1">
              <a:solidFill>
                <a:srgbClr val="660066"/>
              </a:solidFill>
              <a:ea typeface="楷体_GB2312" pitchFamily="49" charset="-122"/>
            </a:endParaRPr>
          </a:p>
        </p:txBody>
      </p:sp>
      <p:grpSp>
        <p:nvGrpSpPr>
          <p:cNvPr id="497673" name="Group 9"/>
          <p:cNvGrpSpPr/>
          <p:nvPr/>
        </p:nvGrpSpPr>
        <p:grpSpPr bwMode="auto">
          <a:xfrm>
            <a:off x="2267585" y="1628775"/>
            <a:ext cx="1808163" cy="1152525"/>
            <a:chOff x="2903" y="2750"/>
            <a:chExt cx="1043" cy="726"/>
          </a:xfrm>
        </p:grpSpPr>
        <p:sp>
          <p:nvSpPr>
            <p:cNvPr id="497674" name="AutoShape 10"/>
            <p:cNvSpPr>
              <a:spLocks noChangeArrowheads="1"/>
            </p:cNvSpPr>
            <p:nvPr/>
          </p:nvSpPr>
          <p:spPr bwMode="auto">
            <a:xfrm>
              <a:off x="2903" y="2750"/>
              <a:ext cx="998" cy="726"/>
            </a:xfrm>
            <a:prstGeom prst="cloudCallout">
              <a:avLst>
                <a:gd name="adj1" fmla="val 75924"/>
                <a:gd name="adj2" fmla="val 105977"/>
              </a:avLst>
            </a:prstGeom>
            <a:solidFill>
              <a:srgbClr val="B84FFF">
                <a:alpha val="39999"/>
              </a:srgbClr>
            </a:solidFill>
            <a:ln w="12700">
              <a:solidFill>
                <a:srgbClr val="66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257125"/>
                </a:solidFill>
                <a:ea typeface="楷体_GB2312" pitchFamily="49" charset="-122"/>
              </a:endParaRPr>
            </a:p>
          </p:txBody>
        </p:sp>
        <p:sp>
          <p:nvSpPr>
            <p:cNvPr id="497675" name="Rectangle 11"/>
            <p:cNvSpPr>
              <a:spLocks noChangeArrowheads="1"/>
            </p:cNvSpPr>
            <p:nvPr/>
          </p:nvSpPr>
          <p:spPr bwMode="auto">
            <a:xfrm>
              <a:off x="3016" y="2818"/>
              <a:ext cx="930"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7A4810"/>
                  </a:solidFill>
                  <a:ea typeface="楷体_GB2312" pitchFamily="49" charset="-122"/>
                </a:rPr>
                <a:t>电功的计算：</a:t>
              </a:r>
              <a:endParaRPr lang="zh-CN" altLang="en-US" b="1">
                <a:solidFill>
                  <a:srgbClr val="7A4810"/>
                </a:solidFill>
                <a:ea typeface="楷体_GB2312" pitchFamily="49" charset="-122"/>
              </a:endParaRPr>
            </a:p>
          </p:txBody>
        </p:sp>
      </p:grpSp>
      <p:grpSp>
        <p:nvGrpSpPr>
          <p:cNvPr id="497676" name="Group 12"/>
          <p:cNvGrpSpPr/>
          <p:nvPr/>
        </p:nvGrpSpPr>
        <p:grpSpPr bwMode="auto">
          <a:xfrm>
            <a:off x="5613400" y="1828800"/>
            <a:ext cx="1981200" cy="1152525"/>
            <a:chOff x="3470" y="822"/>
            <a:chExt cx="1248" cy="726"/>
          </a:xfrm>
        </p:grpSpPr>
        <p:sp>
          <p:nvSpPr>
            <p:cNvPr id="497677" name="AutoShape 13"/>
            <p:cNvSpPr>
              <a:spLocks noChangeArrowheads="1"/>
            </p:cNvSpPr>
            <p:nvPr/>
          </p:nvSpPr>
          <p:spPr bwMode="auto">
            <a:xfrm>
              <a:off x="3470" y="822"/>
              <a:ext cx="1248" cy="726"/>
            </a:xfrm>
            <a:prstGeom prst="cloudCallout">
              <a:avLst>
                <a:gd name="adj1" fmla="val -88139"/>
                <a:gd name="adj2" fmla="val 71903"/>
              </a:avLst>
            </a:prstGeom>
            <a:solidFill>
              <a:srgbClr val="E28700">
                <a:alpha val="53000"/>
              </a:srgbClr>
            </a:solidFill>
            <a:ln w="12700">
              <a:solidFill>
                <a:srgbClr val="257125"/>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800000"/>
                </a:solidFill>
                <a:ea typeface="楷体_GB2312" pitchFamily="49" charset="-122"/>
              </a:endParaRPr>
            </a:p>
          </p:txBody>
        </p:sp>
        <p:sp>
          <p:nvSpPr>
            <p:cNvPr id="497678" name="Rectangle 14"/>
            <p:cNvSpPr>
              <a:spLocks noChangeArrowheads="1"/>
            </p:cNvSpPr>
            <p:nvPr/>
          </p:nvSpPr>
          <p:spPr bwMode="auto">
            <a:xfrm>
              <a:off x="3628" y="890"/>
              <a:ext cx="1007"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800000"/>
                  </a:solidFill>
                  <a:ea typeface="楷体_GB2312" pitchFamily="49" charset="-122"/>
                </a:rPr>
                <a:t>电流的热效应：</a:t>
              </a:r>
              <a:endParaRPr lang="zh-CN" altLang="en-US" b="1">
                <a:solidFill>
                  <a:srgbClr val="800000"/>
                </a:solidFill>
                <a:ea typeface="楷体_GB2312" pitchFamily="49" charset="-122"/>
              </a:endParaRPr>
            </a:p>
          </p:txBody>
        </p:sp>
      </p:grpSp>
      <p:sp>
        <p:nvSpPr>
          <p:cNvPr id="497679" name="Text Box 15"/>
          <p:cNvSpPr txBox="1">
            <a:spLocks noChangeArrowheads="1"/>
          </p:cNvSpPr>
          <p:nvPr/>
        </p:nvSpPr>
        <p:spPr bwMode="auto">
          <a:xfrm>
            <a:off x="1143000" y="51816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BD1503"/>
                </a:solidFill>
                <a:latin typeface="隶书" panose="02010509060101010101" pitchFamily="49" charset="-122"/>
                <a:ea typeface="隶书" panose="02010509060101010101" pitchFamily="49" charset="-122"/>
              </a:rPr>
              <a:t>作业：</a:t>
            </a:r>
            <a:endParaRPr lang="zh-CN" altLang="en-US" sz="2800" b="1">
              <a:solidFill>
                <a:srgbClr val="BD1503"/>
              </a:solidFill>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97668"/>
                                        </p:tgtEl>
                                        <p:attrNameLst>
                                          <p:attrName>style.visibility</p:attrName>
                                        </p:attrNameLst>
                                      </p:cBhvr>
                                      <p:to>
                                        <p:strVal val="visible"/>
                                      </p:to>
                                    </p:set>
                                    <p:animEffect transition="in" filter="randombar(vertical)">
                                      <p:cBhvr>
                                        <p:cTn id="7" dur="1000"/>
                                        <p:tgtEl>
                                          <p:spTgt spid="497668"/>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par>
                          <p:cTn id="8" fill="hold">
                            <p:stCondLst>
                              <p:cond delay="1000"/>
                            </p:stCondLst>
                            <p:childTnLst>
                              <p:par>
                                <p:cTn id="9" presetID="24" presetClass="entr" presetSubtype="0" fill="hold" nodeType="afterEffect">
                                  <p:stCondLst>
                                    <p:cond delay="0"/>
                                  </p:stCondLst>
                                  <p:childTnLst>
                                    <p:set>
                                      <p:cBhvr>
                                        <p:cTn id="10" dur="1" fill="hold">
                                          <p:stCondLst>
                                            <p:cond delay="0"/>
                                          </p:stCondLst>
                                        </p:cTn>
                                        <p:tgtEl>
                                          <p:spTgt spid="497673"/>
                                        </p:tgtEl>
                                        <p:attrNameLst>
                                          <p:attrName>style.visibility</p:attrName>
                                        </p:attrNameLst>
                                      </p:cBhvr>
                                      <p:to>
                                        <p:strVal val="visible"/>
                                      </p:to>
                                    </p:set>
                                    <p:anim to="" calcmode="lin" valueType="num">
                                      <p:cBhvr>
                                        <p:cTn id="11" dur="1" fill="hold"/>
                                        <p:tgtEl>
                                          <p:spTgt spid="497673"/>
                                        </p:tgtEl>
                                      </p:cBhvr>
                                    </p:anim>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497676"/>
                                        </p:tgtEl>
                                        <p:attrNameLst>
                                          <p:attrName>style.visibility</p:attrName>
                                        </p:attrNameLst>
                                      </p:cBhvr>
                                      <p:to>
                                        <p:strVal val="visible"/>
                                      </p:to>
                                    </p:set>
                                    <p:anim to="" calcmode="lin" valueType="num">
                                      <p:cBhvr>
                                        <p:cTn id="15" dur="1" fill="hold"/>
                                        <p:tgtEl>
                                          <p:spTgt spid="497676"/>
                                        </p:tgtEl>
                                      </p:cBhvr>
                                    </p:anim>
                                  </p:childTnLst>
                                </p:cTn>
                              </p:par>
                            </p:childTnLst>
                          </p:cTn>
                        </p:par>
                        <p:par>
                          <p:cTn id="16" fill="hold">
                            <p:stCondLst>
                              <p:cond delay="1000"/>
                            </p:stCondLst>
                            <p:childTnLst>
                              <p:par>
                                <p:cTn id="17" presetID="24" presetClass="entr" presetSubtype="0" fill="hold" grpId="0" nodeType="afterEffect">
                                  <p:stCondLst>
                                    <p:cond delay="0"/>
                                  </p:stCondLst>
                                  <p:childTnLst>
                                    <p:set>
                                      <p:cBhvr>
                                        <p:cTn id="18" dur="1" fill="hold">
                                          <p:stCondLst>
                                            <p:cond delay="0"/>
                                          </p:stCondLst>
                                        </p:cTn>
                                        <p:tgtEl>
                                          <p:spTgt spid="497671"/>
                                        </p:tgtEl>
                                        <p:attrNameLst>
                                          <p:attrName>style.visibility</p:attrName>
                                        </p:attrNameLst>
                                      </p:cBhvr>
                                      <p:to>
                                        <p:strVal val="visible"/>
                                      </p:to>
                                    </p:set>
                                    <p:anim to="" calcmode="lin" valueType="num">
                                      <p:cBhvr>
                                        <p:cTn id="19" dur="1" fill="hold"/>
                                        <p:tgtEl>
                                          <p:spTgt spid="49767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8" grpId="0" animBg="1"/>
      <p:bldP spid="497671"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0499"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90500"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129338"/>
            <a:ext cx="503238" cy="350837"/>
          </a:xfrm>
          <a:prstGeom prst="rect">
            <a:avLst/>
          </a:prstGeom>
          <a:noFill/>
          <a:extLst>
            <a:ext uri="{909E8E84-426E-40DD-AFC4-6F175D3DCCD1}">
              <a14:hiddenFill xmlns:a14="http://schemas.microsoft.com/office/drawing/2010/main">
                <a:solidFill>
                  <a:srgbClr val="FFFFFF"/>
                </a:solidFill>
              </a14:hiddenFill>
            </a:ext>
          </a:extLst>
        </p:spPr>
      </p:pic>
      <p:sp>
        <p:nvSpPr>
          <p:cNvPr id="490504" name="Text Box 8"/>
          <p:cNvSpPr txBox="1">
            <a:spLocks noChangeArrowheads="1"/>
          </p:cNvSpPr>
          <p:nvPr/>
        </p:nvSpPr>
        <p:spPr bwMode="auto">
          <a:xfrm>
            <a:off x="1905000" y="0"/>
            <a:ext cx="6286500" cy="64516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1.6   </a:t>
            </a:r>
            <a:r>
              <a:rPr lang="zh-CN" altLang="en-US" sz="3600" b="1">
                <a:solidFill>
                  <a:srgbClr val="D25500"/>
                </a:solidFill>
                <a:effectLst>
                  <a:outerShdw blurRad="38100" dist="38100" dir="2700000" algn="tl">
                    <a:srgbClr val="000000"/>
                  </a:outerShdw>
                </a:effectLst>
                <a:ea typeface="隶书" panose="02010509060101010101" pitchFamily="49" charset="-122"/>
              </a:rPr>
              <a:t>负载获得的最大功率</a:t>
            </a:r>
            <a:endParaRPr lang="zh-CN" altLang="en-US" sz="3600" b="1">
              <a:solidFill>
                <a:srgbClr val="D25500"/>
              </a:solidFill>
              <a:effectLst>
                <a:outerShdw blurRad="38100" dist="38100" dir="2700000" algn="tl">
                  <a:srgbClr val="000000"/>
                </a:outerShdw>
              </a:effectLst>
              <a:ea typeface="隶书" panose="02010509060101010101" pitchFamily="49" charset="-122"/>
            </a:endParaRPr>
          </a:p>
        </p:txBody>
      </p:sp>
      <p:sp>
        <p:nvSpPr>
          <p:cNvPr id="490505" name="Text Box 9"/>
          <p:cNvSpPr txBox="1">
            <a:spLocks noChangeArrowheads="1"/>
          </p:cNvSpPr>
          <p:nvPr/>
        </p:nvSpPr>
        <p:spPr bwMode="auto">
          <a:xfrm>
            <a:off x="35560" y="548640"/>
            <a:ext cx="9170670" cy="58356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电源提供的功率：</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负载消耗功率</a:t>
            </a:r>
            <a:r>
              <a:rPr lang="en-US" altLang="zh-CN"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a:t>
            </a: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内阻消耗功率</a:t>
            </a:r>
            <a:endPar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 name="文本框 3"/>
          <p:cNvSpPr txBox="1"/>
          <p:nvPr/>
        </p:nvSpPr>
        <p:spPr>
          <a:xfrm>
            <a:off x="467360" y="1340485"/>
            <a:ext cx="6449060" cy="706755"/>
          </a:xfrm>
          <a:prstGeom prst="rect">
            <a:avLst/>
          </a:prstGeom>
          <a:noFill/>
        </p:spPr>
        <p:txBody>
          <a:bodyPr wrap="square" rtlCol="0">
            <a:spAutoFit/>
          </a:bodyPr>
          <a:p>
            <a:pPr algn="l">
              <a:spcBef>
                <a:spcPct val="50000"/>
              </a:spcBef>
              <a:buClrTx/>
              <a:buSzTx/>
              <a:buFontTx/>
            </a:pPr>
            <a:r>
              <a:rPr lang="zh-CN" altLang="en-US" sz="3200" b="1">
                <a:solidFill>
                  <a:srgbClr val="008200"/>
                </a:solidFill>
                <a:effectLst>
                  <a:outerShdw blurRad="38100" dist="38100" dir="2700000" algn="tl">
                    <a:srgbClr val="000000"/>
                  </a:outerShdw>
                </a:effectLst>
                <a:latin typeface="隶书" panose="02010509060101010101" pitchFamily="49" charset="-122"/>
                <a:ea typeface="隶书" panose="02010509060101010101" pitchFamily="49" charset="-122"/>
              </a:rPr>
              <a:t>负载获得最大功率的条件：</a:t>
            </a:r>
            <a:r>
              <a:rPr lang="en-US" altLang="zh-CN"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R=r</a:t>
            </a:r>
            <a:endParaRPr lang="en-US" altLang="zh-CN"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graphicFrame>
        <p:nvGraphicFramePr>
          <p:cNvPr id="2" name="对象 1">
            <a:hlinkClick r:id="" action="ppaction://ole?verb="/>
          </p:cNvPr>
          <p:cNvGraphicFramePr>
            <a:graphicFrameLocks noChangeAspect="1"/>
          </p:cNvGraphicFramePr>
          <p:nvPr/>
        </p:nvGraphicFramePr>
        <p:xfrm>
          <a:off x="4502150" y="3200400"/>
          <a:ext cx="139700" cy="457200"/>
        </p:xfrm>
        <a:graphic>
          <a:graphicData uri="http://schemas.openxmlformats.org/presentationml/2006/ole">
            <mc:AlternateContent xmlns:mc="http://schemas.openxmlformats.org/markup-compatibility/2006">
              <mc:Choice xmlns:v="urn:schemas-microsoft-com:vml" Requires="v">
                <p:oleObj spid="_x0000_s3073" name="" r:id="rId4" imgW="139700" imgH="457200" progId="Equation.KSEE3">
                  <p:embed/>
                </p:oleObj>
              </mc:Choice>
              <mc:Fallback>
                <p:oleObj name="" r:id="rId4" imgW="139700" imgH="457200" progId="Equation.KSEE3">
                  <p:embed/>
                  <p:pic>
                    <p:nvPicPr>
                      <p:cNvPr id="0" name="图片 3072"/>
                      <p:cNvPicPr/>
                      <p:nvPr/>
                    </p:nvPicPr>
                    <p:blipFill>
                      <a:blip r:embed="rId5"/>
                      <a:stretch>
                        <a:fillRect/>
                      </a:stretch>
                    </p:blipFill>
                    <p:spPr>
                      <a:xfrm>
                        <a:off x="4502150" y="3200400"/>
                        <a:ext cx="139700" cy="457200"/>
                      </a:xfrm>
                      <a:prstGeom prst="rect">
                        <a:avLst/>
                      </a:prstGeom>
                    </p:spPr>
                  </p:pic>
                </p:oleObj>
              </mc:Fallback>
            </mc:AlternateContent>
          </a:graphicData>
        </a:graphic>
      </p:graphicFrame>
      <p:grpSp>
        <p:nvGrpSpPr>
          <p:cNvPr id="6" name="组合 5"/>
          <p:cNvGrpSpPr/>
          <p:nvPr/>
        </p:nvGrpSpPr>
        <p:grpSpPr>
          <a:xfrm>
            <a:off x="589915" y="2091055"/>
            <a:ext cx="7964170" cy="1065530"/>
            <a:chOff x="929" y="3484"/>
            <a:chExt cx="12542" cy="1678"/>
          </a:xfrm>
        </p:grpSpPr>
        <p:sp>
          <p:nvSpPr>
            <p:cNvPr id="5" name="文本框 4"/>
            <p:cNvSpPr txBox="1"/>
            <p:nvPr/>
          </p:nvSpPr>
          <p:spPr>
            <a:xfrm>
              <a:off x="929" y="3926"/>
              <a:ext cx="12542" cy="822"/>
            </a:xfrm>
            <a:prstGeom prst="rect">
              <a:avLst/>
            </a:prstGeom>
            <a:noFill/>
          </p:spPr>
          <p:txBody>
            <a:bodyPr wrap="square" rtlCol="0">
              <a:spAutoFit/>
            </a:bodyPr>
            <a:p>
              <a:pPr algn="l">
                <a:spcBef>
                  <a:spcPct val="50000"/>
                </a:spcBef>
                <a:buClrTx/>
                <a:buSzTx/>
                <a:buFontTx/>
              </a:pPr>
              <a:r>
                <a:rPr lang="en-US" altLang="zh-CN" sz="2800">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zh-CN" altLang="en-US" sz="28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负载获得最大功率</a:t>
              </a:r>
              <a:r>
                <a:rPr lang="en-US" altLang="zh-CN" sz="28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rPr>
                <a:t>:Pm=</a:t>
              </a:r>
              <a:endParaRPr lang="en-US" altLang="zh-CN" sz="28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sym typeface="+mn-ea"/>
              </a:endParaRPr>
            </a:p>
          </p:txBody>
        </p:sp>
        <p:graphicFrame>
          <p:nvGraphicFramePr>
            <p:cNvPr id="3" name="对象 2">
              <a:hlinkClick r:id="" action="ppaction://ole?verb="/>
            </p:cNvPr>
            <p:cNvGraphicFramePr>
              <a:graphicFrameLocks noChangeAspect="1"/>
            </p:cNvGraphicFramePr>
            <p:nvPr/>
          </p:nvGraphicFramePr>
          <p:xfrm>
            <a:off x="7200" y="3484"/>
            <a:ext cx="1017" cy="1678"/>
          </p:xfrm>
          <a:graphic>
            <a:graphicData uri="http://schemas.openxmlformats.org/presentationml/2006/ole">
              <mc:AlternateContent xmlns:mc="http://schemas.openxmlformats.org/markup-compatibility/2006">
                <mc:Choice xmlns:v="urn:schemas-microsoft-com:vml" Requires="v">
                  <p:oleObj spid="_x0000_s3074" name="" r:id="rId6" imgW="254000" imgH="419100" progId="Equation.KSEE3">
                    <p:embed/>
                  </p:oleObj>
                </mc:Choice>
                <mc:Fallback>
                  <p:oleObj name="" r:id="rId6" imgW="254000" imgH="419100" progId="Equation.KSEE3">
                    <p:embed/>
                    <p:pic>
                      <p:nvPicPr>
                        <p:cNvPr id="0" name="图片 3073"/>
                        <p:cNvPicPr/>
                        <p:nvPr/>
                      </p:nvPicPr>
                      <p:blipFill>
                        <a:blip r:embed="rId7"/>
                        <a:stretch>
                          <a:fillRect/>
                        </a:stretch>
                      </p:blipFill>
                      <p:spPr>
                        <a:xfrm>
                          <a:off x="7200" y="3484"/>
                          <a:ext cx="1017" cy="1678"/>
                        </a:xfrm>
                        <a:prstGeom prst="rect">
                          <a:avLst/>
                        </a:prstGeom>
                      </p:spPr>
                    </p:pic>
                  </p:oleObj>
                </mc:Fallback>
              </mc:AlternateContent>
            </a:graphicData>
          </a:graphic>
        </p:graphicFrame>
      </p:grpSp>
      <p:sp>
        <p:nvSpPr>
          <p:cNvPr id="7" name="文本框 6"/>
          <p:cNvSpPr txBox="1"/>
          <p:nvPr/>
        </p:nvSpPr>
        <p:spPr>
          <a:xfrm>
            <a:off x="-635" y="3548380"/>
            <a:ext cx="5758180" cy="706755"/>
          </a:xfrm>
          <a:prstGeom prst="rect">
            <a:avLst/>
          </a:prstGeom>
          <a:noFill/>
        </p:spPr>
        <p:txBody>
          <a:bodyPr wrap="square" rtlCol="0">
            <a:spAutoFit/>
          </a:bodyPr>
          <a:p>
            <a:pPr algn="l">
              <a:spcBef>
                <a:spcPct val="50000"/>
              </a:spcBef>
              <a:buClrTx/>
              <a:buSzTx/>
              <a:buFontTx/>
            </a:pPr>
            <a:r>
              <a:rPr lang="en-US" altLang="zh-CN"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R=r,</a:t>
            </a:r>
            <a:r>
              <a:rPr lang="zh-CN" altLang="en-US"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称为阻抗匹配。</a:t>
            </a:r>
            <a:endParaRPr lang="zh-CN" altLang="en-US"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8" name="文本框 7"/>
          <p:cNvSpPr txBox="1"/>
          <p:nvPr/>
        </p:nvSpPr>
        <p:spPr>
          <a:xfrm>
            <a:off x="107950" y="4364990"/>
            <a:ext cx="8990965" cy="706755"/>
          </a:xfrm>
          <a:prstGeom prst="rect">
            <a:avLst/>
          </a:prstGeom>
          <a:noFill/>
        </p:spPr>
        <p:txBody>
          <a:bodyPr wrap="square" rtlCol="0">
            <a:spAutoFit/>
          </a:bodyPr>
          <a:p>
            <a:pPr algn="l">
              <a:spcBef>
                <a:spcPct val="50000"/>
              </a:spcBef>
              <a:buClrTx/>
              <a:buSzTx/>
              <a:buFontTx/>
            </a:pPr>
            <a:r>
              <a:rPr lang="zh-CN" altLang="en-US"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适用于电子技术？效率</a:t>
            </a:r>
            <a:r>
              <a:rPr lang="en-US" altLang="zh-CN"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50%</a:t>
            </a:r>
            <a:r>
              <a:rPr lang="zh-CN" altLang="en-US"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9" name="文本框 8"/>
          <p:cNvSpPr txBox="1"/>
          <p:nvPr/>
        </p:nvSpPr>
        <p:spPr>
          <a:xfrm>
            <a:off x="91440" y="5066030"/>
            <a:ext cx="8990965" cy="706755"/>
          </a:xfrm>
          <a:prstGeom prst="rect">
            <a:avLst/>
          </a:prstGeom>
          <a:noFill/>
        </p:spPr>
        <p:txBody>
          <a:bodyPr wrap="square" rtlCol="0">
            <a:spAutoFit/>
          </a:bodyPr>
          <a:p>
            <a:pPr algn="l">
              <a:spcBef>
                <a:spcPct val="50000"/>
              </a:spcBef>
              <a:buClrTx/>
              <a:buSzTx/>
              <a:buFontTx/>
            </a:pPr>
            <a:r>
              <a:rPr lang="zh-CN" altLang="en-US"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不适用于电力系统？效率</a:t>
            </a:r>
            <a:r>
              <a:rPr lang="en-US" altLang="zh-CN"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50%</a:t>
            </a:r>
            <a:r>
              <a:rPr lang="zh-CN" altLang="en-US"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rPr>
              <a:t>？</a:t>
            </a:r>
            <a:endParaRPr lang="zh-CN" altLang="en-US" sz="4000" b="1">
              <a:solidFill>
                <a:srgbClr val="FF00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90504"/>
                                        </p:tgtEl>
                                        <p:attrNameLst>
                                          <p:attrName>style.visibility</p:attrName>
                                        </p:attrNameLst>
                                      </p:cBhvr>
                                      <p:to>
                                        <p:strVal val="visible"/>
                                      </p:to>
                                    </p:set>
                                    <p:animEffect transition="in" filter="fade">
                                      <p:cBhvr>
                                        <p:cTn id="7" dur="770" decel="100000"/>
                                        <p:tgtEl>
                                          <p:spTgt spid="490504"/>
                                        </p:tgtEl>
                                      </p:cBhvr>
                                    </p:animEffect>
                                    <p:animScale>
                                      <p:cBhvr>
                                        <p:cTn id="8" dur="770" decel="100000"/>
                                        <p:tgtEl>
                                          <p:spTgt spid="490504"/>
                                        </p:tgtEl>
                                      </p:cBhvr>
                                      <p:from x="10000" y="10000"/>
                                      <p:to x="200000" y="450000"/>
                                    </p:animScale>
                                    <p:animScale>
                                      <p:cBhvr>
                                        <p:cTn id="9" dur="1230" accel="100000" fill="hold">
                                          <p:stCondLst>
                                            <p:cond delay="770"/>
                                          </p:stCondLst>
                                        </p:cTn>
                                        <p:tgtEl>
                                          <p:spTgt spid="490504"/>
                                        </p:tgtEl>
                                      </p:cBhvr>
                                      <p:from x="200000" y="450000"/>
                                      <p:to x="100000" y="100000"/>
                                    </p:animScale>
                                    <p:set>
                                      <p:cBhvr>
                                        <p:cTn id="10" dur="770" fill="hold"/>
                                        <p:tgtEl>
                                          <p:spTgt spid="490504"/>
                                        </p:tgtEl>
                                        <p:attrNameLst>
                                          <p:attrName>ppt_x</p:attrName>
                                        </p:attrNameLst>
                                      </p:cBhvr>
                                      <p:to>
                                        <p:strVal val="(0.5)"/>
                                      </p:to>
                                    </p:set>
                                    <p:anim from="(0.5)" to="(#ppt_x)" calcmode="lin" valueType="num">
                                      <p:cBhvr>
                                        <p:cTn id="11" dur="1230" accel="100000" fill="hold">
                                          <p:stCondLst>
                                            <p:cond delay="770"/>
                                          </p:stCondLst>
                                        </p:cTn>
                                        <p:tgtEl>
                                          <p:spTgt spid="490504"/>
                                        </p:tgtEl>
                                        <p:attrNameLst>
                                          <p:attrName>ppt_x</p:attrName>
                                        </p:attrNameLst>
                                      </p:cBhvr>
                                    </p:anim>
                                    <p:set>
                                      <p:cBhvr>
                                        <p:cTn id="12" dur="770" fill="hold"/>
                                        <p:tgtEl>
                                          <p:spTgt spid="490504"/>
                                        </p:tgtEl>
                                        <p:attrNameLst>
                                          <p:attrName>ppt_y</p:attrName>
                                        </p:attrNameLst>
                                      </p:cBhvr>
                                      <p:to>
                                        <p:strVal val="(#ppt_y+0.4)"/>
                                      </p:to>
                                    </p:set>
                                    <p:anim from="(#ppt_y+0.4)" to="(#ppt_y)" calcmode="lin" valueType="num">
                                      <p:cBhvr>
                                        <p:cTn id="13" dur="1230" accel="100000" fill="hold">
                                          <p:stCondLst>
                                            <p:cond delay="770"/>
                                          </p:stCondLst>
                                        </p:cTn>
                                        <p:tgtEl>
                                          <p:spTgt spid="49050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90505"/>
                                        </p:tgtEl>
                                        <p:attrNameLst>
                                          <p:attrName>style.visibility</p:attrName>
                                        </p:attrNameLst>
                                      </p:cBhvr>
                                      <p:to>
                                        <p:strVal val="visible"/>
                                      </p:to>
                                    </p:set>
                                    <p:anim calcmode="lin" valueType="num">
                                      <p:cBhvr>
                                        <p:cTn id="18" dur="2000" fill="hold"/>
                                        <p:tgtEl>
                                          <p:spTgt spid="490505"/>
                                        </p:tgtEl>
                                        <p:attrNameLst>
                                          <p:attrName>ppt_w</p:attrName>
                                        </p:attrNameLst>
                                      </p:cBhvr>
                                      <p:tavLst>
                                        <p:tav tm="0">
                                          <p:val>
                                            <p:fltVal val="0"/>
                                          </p:val>
                                        </p:tav>
                                        <p:tav tm="100000">
                                          <p:val>
                                            <p:strVal val="#ppt_w"/>
                                          </p:val>
                                        </p:tav>
                                      </p:tavLst>
                                    </p:anim>
                                    <p:anim calcmode="lin" valueType="num">
                                      <p:cBhvr>
                                        <p:cTn id="19" dur="2000" fill="hold"/>
                                        <p:tgtEl>
                                          <p:spTgt spid="49050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ldLvl="0" animBg="1"/>
      <p:bldP spid="490505" grpId="0" bldLvl="0" animBg="1"/>
      <p:bldP spid="4" grpId="0"/>
      <p:bldP spid="7" grpId="0"/>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bwMode="auto">
          <a:xfrm>
            <a:off x="0" y="228600"/>
            <a:ext cx="1752600"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r>
              <a:rPr lang="zh-CN" altLang="en-US" sz="3600" b="1">
                <a:solidFill>
                  <a:srgbClr val="FF0000"/>
                </a:solidFill>
                <a:effectLst>
                  <a:outerShdw blurRad="38100" dist="38100" dir="2700000" algn="tl">
                    <a:srgbClr val="C0C0C0"/>
                  </a:outerShdw>
                </a:effectLst>
                <a:ea typeface="隶书" panose="02010509060101010101" pitchFamily="49" charset="-122"/>
              </a:rPr>
              <a:t>例</a:t>
            </a:r>
            <a:r>
              <a:rPr lang="en-US" altLang="zh-CN" sz="3600" b="1">
                <a:solidFill>
                  <a:srgbClr val="FF0000"/>
                </a:solidFill>
                <a:effectLst>
                  <a:outerShdw blurRad="38100" dist="38100" dir="2700000" algn="tl">
                    <a:srgbClr val="C0C0C0"/>
                  </a:outerShdw>
                </a:effectLst>
                <a:ea typeface="隶书" panose="02010509060101010101" pitchFamily="49" charset="-122"/>
              </a:rPr>
              <a:t>1</a:t>
            </a:r>
            <a:endParaRPr lang="en-US" altLang="zh-CN" sz="3600" b="1">
              <a:solidFill>
                <a:srgbClr val="FF0000"/>
              </a:solidFill>
              <a:effectLst>
                <a:outerShdw blurRad="38100" dist="38100" dir="2700000" algn="tl">
                  <a:srgbClr val="C0C0C0"/>
                </a:outerShdw>
              </a:effectLst>
              <a:ea typeface="隶书" panose="02010509060101010101" pitchFamily="49" charset="-122"/>
            </a:endParaRPr>
          </a:p>
        </p:txBody>
      </p:sp>
      <p:sp>
        <p:nvSpPr>
          <p:cNvPr id="466947" name="Rectangle 3"/>
          <p:cNvSpPr>
            <a:spLocks noChangeArrowheads="1"/>
          </p:cNvSpPr>
          <p:nvPr/>
        </p:nvSpPr>
        <p:spPr bwMode="auto">
          <a:xfrm>
            <a:off x="0" y="914400"/>
            <a:ext cx="9144000" cy="286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如图中，E=15V，</a:t>
            </a:r>
            <a:r>
              <a:rPr lang="en-US" altLang="zh-CN" sz="3600" b="1">
                <a:solidFill>
                  <a:srgbClr val="FF0000"/>
                </a:solidFill>
                <a:effectLst>
                  <a:outerShdw blurRad="38100" dist="38100" dir="2700000" algn="tl">
                    <a:srgbClr val="C0C0C0"/>
                  </a:outerShdw>
                </a:effectLst>
                <a:latin typeface="+mj-lt"/>
                <a:ea typeface="隶书" panose="02010509060101010101" pitchFamily="49" charset="-122"/>
                <a:cs typeface="+mj-cs"/>
              </a:rPr>
              <a:t>r=1</a:t>
            </a: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sym typeface="+mn-ea"/>
              </a:rPr>
              <a:t>Ω，</a:t>
            </a: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R</a:t>
            </a:r>
            <a:r>
              <a:rPr lang="en-US" altLang="zh-CN" sz="3600" b="1" baseline="-25000">
                <a:solidFill>
                  <a:srgbClr val="FF0000"/>
                </a:solidFill>
                <a:effectLst>
                  <a:outerShdw blurRad="38100" dist="38100" dir="2700000" algn="tl">
                    <a:srgbClr val="C0C0C0"/>
                  </a:outerShdw>
                </a:effectLst>
                <a:latin typeface="+mj-lt"/>
                <a:ea typeface="隶书" panose="02010509060101010101" pitchFamily="49" charset="-122"/>
                <a:cs typeface="+mj-cs"/>
              </a:rPr>
              <a:t>1</a:t>
            </a: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=10Ω，</a:t>
            </a:r>
            <a:endPar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endParaRPr>
          </a:p>
          <a:p>
            <a:pPr>
              <a:spcBef>
                <a:spcPct val="50000"/>
              </a:spcBef>
            </a:pP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a:t>
            </a:r>
            <a:r>
              <a:rPr lang="en-US" altLang="zh-CN" sz="3600" b="1">
                <a:solidFill>
                  <a:srgbClr val="FF0000"/>
                </a:solidFill>
                <a:effectLst>
                  <a:outerShdw blurRad="38100" dist="38100" dir="2700000" algn="tl">
                    <a:srgbClr val="C0C0C0"/>
                  </a:outerShdw>
                </a:effectLst>
                <a:latin typeface="+mj-lt"/>
                <a:ea typeface="隶书" panose="02010509060101010101" pitchFamily="49" charset="-122"/>
                <a:cs typeface="+mj-cs"/>
              </a:rPr>
              <a:t>1</a:t>
            </a: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）要使R</a:t>
            </a:r>
            <a:r>
              <a:rPr lang="zh-CN" altLang="en-US" sz="3600" b="1" baseline="-25000">
                <a:solidFill>
                  <a:srgbClr val="FF0000"/>
                </a:solidFill>
                <a:effectLst>
                  <a:outerShdw blurRad="38100" dist="38100" dir="2700000" algn="tl">
                    <a:srgbClr val="C0C0C0"/>
                  </a:outerShdw>
                </a:effectLst>
                <a:latin typeface="+mj-lt"/>
                <a:ea typeface="隶书" panose="02010509060101010101" pitchFamily="49" charset="-122"/>
                <a:cs typeface="+mj-cs"/>
              </a:rPr>
              <a:t>2</a:t>
            </a: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获得最大的功率，R</a:t>
            </a:r>
            <a:r>
              <a:rPr lang="zh-CN" altLang="en-US" sz="3600" b="1" baseline="-25000">
                <a:solidFill>
                  <a:srgbClr val="FF0000"/>
                </a:solidFill>
                <a:effectLst>
                  <a:outerShdw blurRad="38100" dist="38100" dir="2700000" algn="tl">
                    <a:srgbClr val="C0C0C0"/>
                  </a:outerShdw>
                </a:effectLst>
                <a:latin typeface="+mj-lt"/>
                <a:ea typeface="隶书" panose="02010509060101010101" pitchFamily="49" charset="-122"/>
                <a:cs typeface="+mj-cs"/>
              </a:rPr>
              <a:t>2</a:t>
            </a: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的阻值应取多大?R</a:t>
            </a:r>
            <a:r>
              <a:rPr lang="zh-CN" altLang="en-US" sz="3600" b="1" baseline="-25000">
                <a:solidFill>
                  <a:srgbClr val="FF0000"/>
                </a:solidFill>
                <a:effectLst>
                  <a:outerShdw blurRad="38100" dist="38100" dir="2700000" algn="tl">
                    <a:srgbClr val="C0C0C0"/>
                  </a:outerShdw>
                </a:effectLst>
                <a:latin typeface="+mj-lt"/>
                <a:ea typeface="隶书" panose="02010509060101010101" pitchFamily="49" charset="-122"/>
                <a:cs typeface="+mj-cs"/>
              </a:rPr>
              <a:t>2</a:t>
            </a: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上得到的最大功率是多少？</a:t>
            </a:r>
            <a:endPar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endParaRPr>
          </a:p>
          <a:p>
            <a:pPr>
              <a:spcBef>
                <a:spcPct val="50000"/>
              </a:spcBef>
            </a:pP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a:t>
            </a:r>
            <a:r>
              <a:rPr lang="en-US" altLang="zh-CN" sz="3600" b="1">
                <a:solidFill>
                  <a:srgbClr val="FF0000"/>
                </a:solidFill>
                <a:effectLst>
                  <a:outerShdw blurRad="38100" dist="38100" dir="2700000" algn="tl">
                    <a:srgbClr val="C0C0C0"/>
                  </a:outerShdw>
                </a:effectLst>
                <a:latin typeface="+mj-lt"/>
                <a:ea typeface="隶书" panose="02010509060101010101" pitchFamily="49" charset="-122"/>
                <a:cs typeface="+mj-cs"/>
              </a:rPr>
              <a:t>2</a:t>
            </a: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）电源输出最大功率是多少？</a:t>
            </a:r>
            <a:endPar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endParaRPr>
          </a:p>
        </p:txBody>
      </p:sp>
      <p:pic>
        <p:nvPicPr>
          <p:cNvPr id="2" name="图片 1" descr="8949f70f-c8ad-4a1c-8da3-86895f80d1a5"/>
          <p:cNvPicPr>
            <a:picLocks noChangeAspect="1"/>
          </p:cNvPicPr>
          <p:nvPr/>
        </p:nvPicPr>
        <p:blipFill>
          <a:blip r:embed="rId1"/>
          <a:stretch>
            <a:fillRect/>
          </a:stretch>
        </p:blipFill>
        <p:spPr>
          <a:xfrm>
            <a:off x="4211955" y="4509135"/>
            <a:ext cx="3355975" cy="22047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6946"/>
                                        </p:tgtEl>
                                        <p:attrNameLst>
                                          <p:attrName>style.visibility</p:attrName>
                                        </p:attrNameLst>
                                      </p:cBhvr>
                                      <p:to>
                                        <p:strVal val="visible"/>
                                      </p:to>
                                    </p:set>
                                    <p:anim calcmode="lin" valueType="num">
                                      <p:cBhvr additive="base">
                                        <p:cTn id="7" dur="500" fill="hold"/>
                                        <p:tgtEl>
                                          <p:spTgt spid="466946"/>
                                        </p:tgtEl>
                                        <p:attrNameLst>
                                          <p:attrName>ppt_x</p:attrName>
                                        </p:attrNameLst>
                                      </p:cBhvr>
                                      <p:tavLst>
                                        <p:tav tm="0">
                                          <p:val>
                                            <p:strVal val="0-#ppt_w/2"/>
                                          </p:val>
                                        </p:tav>
                                        <p:tav tm="100000">
                                          <p:val>
                                            <p:strVal val="#ppt_x"/>
                                          </p:val>
                                        </p:tav>
                                      </p:tavLst>
                                    </p:anim>
                                    <p:anim calcmode="lin" valueType="num">
                                      <p:cBhvr additive="base">
                                        <p:cTn id="8" dur="500" fill="hold"/>
                                        <p:tgtEl>
                                          <p:spTgt spid="4669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66947">
                                            <p:txEl>
                                              <p:pRg st="0" end="0"/>
                                            </p:txEl>
                                          </p:spTgt>
                                        </p:tgtEl>
                                        <p:attrNameLst>
                                          <p:attrName>style.visibility</p:attrName>
                                        </p:attrNameLst>
                                      </p:cBhvr>
                                      <p:to>
                                        <p:strVal val="visible"/>
                                      </p:to>
                                    </p:set>
                                    <p:animEffect transition="in" filter="strips(downLeft)">
                                      <p:cBhvr>
                                        <p:cTn id="13" dur="500"/>
                                        <p:tgtEl>
                                          <p:spTgt spid="4669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66947">
                                            <p:txEl>
                                              <p:pRg st="1" end="1"/>
                                            </p:txEl>
                                          </p:spTgt>
                                        </p:tgtEl>
                                        <p:attrNameLst>
                                          <p:attrName>style.visibility</p:attrName>
                                        </p:attrNameLst>
                                      </p:cBhvr>
                                      <p:to>
                                        <p:strVal val="visible"/>
                                      </p:to>
                                    </p:set>
                                    <p:animEffect transition="in" filter="strips(downLeft)">
                                      <p:cBhvr>
                                        <p:cTn id="18" dur="500"/>
                                        <p:tgtEl>
                                          <p:spTgt spid="46694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466947">
                                            <p:txEl>
                                              <p:pRg st="2" end="2"/>
                                            </p:txEl>
                                          </p:spTgt>
                                        </p:tgtEl>
                                        <p:attrNameLst>
                                          <p:attrName>style.visibility</p:attrName>
                                        </p:attrNameLst>
                                      </p:cBhvr>
                                      <p:to>
                                        <p:strVal val="visible"/>
                                      </p:to>
                                    </p:set>
                                    <p:animEffect transition="in" filter="strips(downLeft)">
                                      <p:cBhvr>
                                        <p:cTn id="23" dur="500"/>
                                        <p:tgtEl>
                                          <p:spTgt spid="466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7667"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sp>
        <p:nvSpPr>
          <p:cNvPr id="497668" name="WordArt 4">
            <a:hlinkClick r:id="rId3" action="ppaction://hlinksldjump"/>
          </p:cNvPr>
          <p:cNvSpPr>
            <a:spLocks noChangeArrowheads="1" noChangeShapeType="1"/>
          </p:cNvSpPr>
          <p:nvPr/>
        </p:nvSpPr>
        <p:spPr bwMode="auto">
          <a:xfrm>
            <a:off x="2895600" y="609600"/>
            <a:ext cx="3241675" cy="611188"/>
          </a:xfrm>
          <a:prstGeom prst="rect">
            <a:avLst/>
          </a:prstGeom>
          <a:extLst>
            <a:ext uri="{AF507438-7753-43E0-B8FC-AC1667EBCBE1}">
              <a14:hiddenEffects xmlns:a14="http://schemas.microsoft.com/office/drawing/2010/main">
                <a:effectLst/>
              </a14:hiddenEffects>
            </a:ext>
          </a:extLst>
        </p:spPr>
        <p:txBody>
          <a:bodyPr wrap="none" fromWordArt="1">
            <a:prstTxWarp prst="textWave4">
              <a:avLst>
                <a:gd name="adj1" fmla="val 6500"/>
                <a:gd name="adj2" fmla="val 0"/>
              </a:avLst>
            </a:prstTxWarp>
            <a:scene3d>
              <a:camera prst="legacyObliqueTopLeft"/>
              <a:lightRig rig="legacyNormal3" dir="r"/>
            </a:scene3d>
            <a:sp3d extrusionH="201600" prstMaterial="legacyMatte">
              <a:extrusionClr>
                <a:srgbClr val="0066CC"/>
              </a:extrusionClr>
            </a:sp3d>
          </a:bodyPr>
          <a:lstStyle/>
          <a:p>
            <a:pPr algn="ctr"/>
            <a:r>
              <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rPr>
              <a:t>本节小结</a:t>
            </a:r>
            <a:endParaRPr lang="zh-CN" altLang="en-US" sz="4000" b="1" kern="10">
              <a:ln w="9525">
                <a:round/>
              </a:ln>
              <a:gradFill rotWithShape="0">
                <a:gsLst>
                  <a:gs pos="0">
                    <a:srgbClr val="FFFFCC"/>
                  </a:gs>
                  <a:gs pos="100000">
                    <a:srgbClr val="FF9999"/>
                  </a:gs>
                </a:gsLst>
                <a:lin ang="5400000" scaled="1"/>
              </a:gradFill>
              <a:latin typeface="方正舒体" panose="02010601030101010101" charset="-122"/>
              <a:ea typeface="方正舒体" panose="02010601030101010101" charset="-122"/>
            </a:endParaRPr>
          </a:p>
        </p:txBody>
      </p:sp>
      <p:pic>
        <p:nvPicPr>
          <p:cNvPr id="497669" name="Picture 5" descr="jif2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56050" y="3160713"/>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497671" name="AutoShape 7"/>
          <p:cNvSpPr>
            <a:spLocks noChangeArrowheads="1"/>
          </p:cNvSpPr>
          <p:nvPr/>
        </p:nvSpPr>
        <p:spPr bwMode="auto">
          <a:xfrm>
            <a:off x="1905000" y="3124200"/>
            <a:ext cx="1798638" cy="1944688"/>
          </a:xfrm>
          <a:prstGeom prst="cloudCallout">
            <a:avLst>
              <a:gd name="adj1" fmla="val 84597"/>
              <a:gd name="adj2" fmla="val -6245"/>
            </a:avLst>
          </a:prstGeom>
          <a:solidFill>
            <a:srgbClr val="FFCCFF">
              <a:alpha val="53000"/>
            </a:srgbClr>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b="1">
                <a:solidFill>
                  <a:srgbClr val="660066"/>
                </a:solidFill>
                <a:ea typeface="楷体_GB2312" pitchFamily="49" charset="-122"/>
              </a:rPr>
              <a:t>适用情况及原因：</a:t>
            </a:r>
            <a:endParaRPr lang="zh-CN" altLang="en-US" b="1">
              <a:solidFill>
                <a:srgbClr val="660066"/>
              </a:solidFill>
              <a:ea typeface="楷体_GB2312" pitchFamily="49" charset="-122"/>
            </a:endParaRPr>
          </a:p>
        </p:txBody>
      </p:sp>
      <p:grpSp>
        <p:nvGrpSpPr>
          <p:cNvPr id="497673" name="Group 9"/>
          <p:cNvGrpSpPr/>
          <p:nvPr/>
        </p:nvGrpSpPr>
        <p:grpSpPr bwMode="auto">
          <a:xfrm>
            <a:off x="2267585" y="1628775"/>
            <a:ext cx="1808163" cy="1152525"/>
            <a:chOff x="2903" y="2750"/>
            <a:chExt cx="1043" cy="726"/>
          </a:xfrm>
        </p:grpSpPr>
        <p:sp>
          <p:nvSpPr>
            <p:cNvPr id="497674" name="AutoShape 10"/>
            <p:cNvSpPr>
              <a:spLocks noChangeArrowheads="1"/>
            </p:cNvSpPr>
            <p:nvPr/>
          </p:nvSpPr>
          <p:spPr bwMode="auto">
            <a:xfrm>
              <a:off x="2903" y="2750"/>
              <a:ext cx="998" cy="726"/>
            </a:xfrm>
            <a:prstGeom prst="cloudCallout">
              <a:avLst>
                <a:gd name="adj1" fmla="val 75924"/>
                <a:gd name="adj2" fmla="val 105977"/>
              </a:avLst>
            </a:prstGeom>
            <a:solidFill>
              <a:srgbClr val="B84FFF">
                <a:alpha val="39999"/>
              </a:srgbClr>
            </a:solidFill>
            <a:ln w="12700">
              <a:solidFill>
                <a:srgbClr val="66006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257125"/>
                </a:solidFill>
                <a:ea typeface="楷体_GB2312" pitchFamily="49" charset="-122"/>
              </a:endParaRPr>
            </a:p>
          </p:txBody>
        </p:sp>
        <p:sp>
          <p:nvSpPr>
            <p:cNvPr id="497675" name="Rectangle 11"/>
            <p:cNvSpPr>
              <a:spLocks noChangeArrowheads="1"/>
            </p:cNvSpPr>
            <p:nvPr/>
          </p:nvSpPr>
          <p:spPr bwMode="auto">
            <a:xfrm>
              <a:off x="3016" y="2818"/>
              <a:ext cx="930"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7A4810"/>
                  </a:solidFill>
                  <a:ea typeface="楷体_GB2312" pitchFamily="49" charset="-122"/>
                </a:rPr>
                <a:t>负载获得最大功率的条件：</a:t>
              </a:r>
              <a:endParaRPr lang="zh-CN" altLang="en-US" b="1">
                <a:solidFill>
                  <a:srgbClr val="7A4810"/>
                </a:solidFill>
                <a:ea typeface="楷体_GB2312" pitchFamily="49" charset="-122"/>
              </a:endParaRPr>
            </a:p>
          </p:txBody>
        </p:sp>
      </p:grpSp>
      <p:grpSp>
        <p:nvGrpSpPr>
          <p:cNvPr id="497676" name="Group 12"/>
          <p:cNvGrpSpPr/>
          <p:nvPr/>
        </p:nvGrpSpPr>
        <p:grpSpPr bwMode="auto">
          <a:xfrm>
            <a:off x="5613400" y="1828800"/>
            <a:ext cx="1981200" cy="1152525"/>
            <a:chOff x="3470" y="822"/>
            <a:chExt cx="1248" cy="726"/>
          </a:xfrm>
        </p:grpSpPr>
        <p:sp>
          <p:nvSpPr>
            <p:cNvPr id="497677" name="AutoShape 13"/>
            <p:cNvSpPr>
              <a:spLocks noChangeArrowheads="1"/>
            </p:cNvSpPr>
            <p:nvPr/>
          </p:nvSpPr>
          <p:spPr bwMode="auto">
            <a:xfrm>
              <a:off x="3470" y="822"/>
              <a:ext cx="1248" cy="726"/>
            </a:xfrm>
            <a:prstGeom prst="cloudCallout">
              <a:avLst>
                <a:gd name="adj1" fmla="val -88139"/>
                <a:gd name="adj2" fmla="val 71903"/>
              </a:avLst>
            </a:prstGeom>
            <a:solidFill>
              <a:srgbClr val="E28700">
                <a:alpha val="53000"/>
              </a:srgbClr>
            </a:solidFill>
            <a:ln w="12700">
              <a:solidFill>
                <a:srgbClr val="257125"/>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zh-CN" b="1">
                <a:solidFill>
                  <a:srgbClr val="800000"/>
                </a:solidFill>
                <a:ea typeface="楷体_GB2312" pitchFamily="49" charset="-122"/>
              </a:endParaRPr>
            </a:p>
          </p:txBody>
        </p:sp>
        <p:sp>
          <p:nvSpPr>
            <p:cNvPr id="497678" name="Rectangle 14"/>
            <p:cNvSpPr>
              <a:spLocks noChangeArrowheads="1"/>
            </p:cNvSpPr>
            <p:nvPr/>
          </p:nvSpPr>
          <p:spPr bwMode="auto">
            <a:xfrm>
              <a:off x="3628" y="890"/>
              <a:ext cx="1007"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800000"/>
                  </a:solidFill>
                  <a:ea typeface="楷体_GB2312" pitchFamily="49" charset="-122"/>
                </a:rPr>
                <a:t>负载获得的最大功率：</a:t>
              </a:r>
              <a:endParaRPr lang="zh-CN" altLang="en-US" b="1">
                <a:solidFill>
                  <a:srgbClr val="800000"/>
                </a:solidFill>
                <a:ea typeface="楷体_GB2312" pitchFamily="49" charset="-122"/>
              </a:endParaRPr>
            </a:p>
          </p:txBody>
        </p:sp>
      </p:grpSp>
      <p:sp>
        <p:nvSpPr>
          <p:cNvPr id="497679" name="Text Box 15"/>
          <p:cNvSpPr txBox="1">
            <a:spLocks noChangeArrowheads="1"/>
          </p:cNvSpPr>
          <p:nvPr/>
        </p:nvSpPr>
        <p:spPr bwMode="auto">
          <a:xfrm>
            <a:off x="1143000" y="51816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BD1503"/>
                </a:solidFill>
                <a:latin typeface="隶书" panose="02010509060101010101" pitchFamily="49" charset="-122"/>
                <a:ea typeface="隶书" panose="02010509060101010101" pitchFamily="49" charset="-122"/>
              </a:rPr>
              <a:t>作业：</a:t>
            </a:r>
            <a:endParaRPr lang="zh-CN" altLang="en-US" sz="2800" b="1">
              <a:solidFill>
                <a:srgbClr val="BD1503"/>
              </a:solidFill>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97668"/>
                                        </p:tgtEl>
                                        <p:attrNameLst>
                                          <p:attrName>style.visibility</p:attrName>
                                        </p:attrNameLst>
                                      </p:cBhvr>
                                      <p:to>
                                        <p:strVal val="visible"/>
                                      </p:to>
                                    </p:set>
                                    <p:animEffect transition="in" filter="randombar(vertical)">
                                      <p:cBhvr>
                                        <p:cTn id="7" dur="1000"/>
                                        <p:tgtEl>
                                          <p:spTgt spid="497668"/>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par>
                          <p:cTn id="8" fill="hold">
                            <p:stCondLst>
                              <p:cond delay="1000"/>
                            </p:stCondLst>
                            <p:childTnLst>
                              <p:par>
                                <p:cTn id="9" presetID="24" presetClass="entr" presetSubtype="0" fill="hold" nodeType="afterEffect">
                                  <p:stCondLst>
                                    <p:cond delay="0"/>
                                  </p:stCondLst>
                                  <p:childTnLst>
                                    <p:set>
                                      <p:cBhvr>
                                        <p:cTn id="10" dur="1" fill="hold">
                                          <p:stCondLst>
                                            <p:cond delay="0"/>
                                          </p:stCondLst>
                                        </p:cTn>
                                        <p:tgtEl>
                                          <p:spTgt spid="497673"/>
                                        </p:tgtEl>
                                        <p:attrNameLst>
                                          <p:attrName>style.visibility</p:attrName>
                                        </p:attrNameLst>
                                      </p:cBhvr>
                                      <p:to>
                                        <p:strVal val="visible"/>
                                      </p:to>
                                    </p:set>
                                    <p:anim to="" calcmode="lin" valueType="num">
                                      <p:cBhvr>
                                        <p:cTn id="11" dur="1" fill="hold"/>
                                        <p:tgtEl>
                                          <p:spTgt spid="497673"/>
                                        </p:tgtEl>
                                      </p:cBhvr>
                                    </p:anim>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497676"/>
                                        </p:tgtEl>
                                        <p:attrNameLst>
                                          <p:attrName>style.visibility</p:attrName>
                                        </p:attrNameLst>
                                      </p:cBhvr>
                                      <p:to>
                                        <p:strVal val="visible"/>
                                      </p:to>
                                    </p:set>
                                    <p:anim to="" calcmode="lin" valueType="num">
                                      <p:cBhvr>
                                        <p:cTn id="15" dur="1" fill="hold"/>
                                        <p:tgtEl>
                                          <p:spTgt spid="497676"/>
                                        </p:tgtEl>
                                      </p:cBhvr>
                                    </p:anim>
                                  </p:childTnLst>
                                </p:cTn>
                              </p:par>
                            </p:childTnLst>
                          </p:cTn>
                        </p:par>
                        <p:par>
                          <p:cTn id="16" fill="hold">
                            <p:stCondLst>
                              <p:cond delay="1000"/>
                            </p:stCondLst>
                            <p:childTnLst>
                              <p:par>
                                <p:cTn id="17" presetID="24" presetClass="entr" presetSubtype="0" fill="hold" grpId="0" nodeType="afterEffect">
                                  <p:stCondLst>
                                    <p:cond delay="0"/>
                                  </p:stCondLst>
                                  <p:childTnLst>
                                    <p:set>
                                      <p:cBhvr>
                                        <p:cTn id="18" dur="1" fill="hold">
                                          <p:stCondLst>
                                            <p:cond delay="0"/>
                                          </p:stCondLst>
                                        </p:cTn>
                                        <p:tgtEl>
                                          <p:spTgt spid="497671"/>
                                        </p:tgtEl>
                                        <p:attrNameLst>
                                          <p:attrName>style.visibility</p:attrName>
                                        </p:attrNameLst>
                                      </p:cBhvr>
                                      <p:to>
                                        <p:strVal val="visible"/>
                                      </p:to>
                                    </p:set>
                                    <p:anim to="" calcmode="lin" valueType="num">
                                      <p:cBhvr>
                                        <p:cTn id="19" dur="1" fill="hold"/>
                                        <p:tgtEl>
                                          <p:spTgt spid="49767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8" grpId="0" animBg="1"/>
      <p:bldP spid="497671"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p:nvPr>
            <p:ph idx="1"/>
          </p:nvPr>
        </p:nvSpPr>
        <p:spPr>
          <a:xfrm>
            <a:off x="35560" y="0"/>
            <a:ext cx="8229600" cy="703580"/>
          </a:xfrm>
        </p:spPr>
        <p:txBody>
          <a:bodyPr/>
          <a:p>
            <a:pPr marL="0" indent="0">
              <a:buNone/>
            </a:pPr>
            <a:r>
              <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rPr>
              <a:t>实验一、电源电动势的测量：</a:t>
            </a:r>
            <a:endParaRPr lang="zh-CN" altLang="en-US" sz="3600" b="1">
              <a:solidFill>
                <a:srgbClr val="FF0000"/>
              </a:solidFill>
              <a:effectLst>
                <a:outerShdw blurRad="38100" dist="38100" dir="2700000" algn="tl">
                  <a:srgbClr val="C0C0C0"/>
                </a:outerShdw>
              </a:effectLst>
              <a:latin typeface="+mj-lt"/>
              <a:ea typeface="隶书" panose="02010509060101010101" pitchFamily="49" charset="-122"/>
              <a:cs typeface="+mj-cs"/>
            </a:endParaRPr>
          </a:p>
        </p:txBody>
      </p:sp>
      <p:sp>
        <p:nvSpPr>
          <p:cNvPr id="5" name="内容占位符 3"/>
          <p:cNvSpPr/>
          <p:nvPr/>
        </p:nvSpPr>
        <p:spPr>
          <a:xfrm>
            <a:off x="162560" y="772795"/>
            <a:ext cx="8969375" cy="14935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700" b="1">
                <a:solidFill>
                  <a:srgbClr val="0070C0"/>
                </a:solidFill>
                <a:effectLst>
                  <a:outerShdw blurRad="38100" dist="38100" dir="2700000" algn="tl">
                    <a:srgbClr val="C0C0C0"/>
                  </a:outerShdw>
                </a:effectLst>
                <a:latin typeface="+mj-lt"/>
                <a:ea typeface="隶书" panose="02010509060101010101" pitchFamily="49" charset="-122"/>
                <a:cs typeface="+mj-cs"/>
              </a:rPr>
              <a:t>         </a:t>
            </a:r>
            <a:r>
              <a:rPr lang="zh-CN" altLang="en-US" sz="2700" b="1">
                <a:solidFill>
                  <a:srgbClr val="0070C0"/>
                </a:solidFill>
                <a:effectLst>
                  <a:outerShdw blurRad="38100" dist="38100" dir="2700000" algn="tl">
                    <a:srgbClr val="C0C0C0"/>
                  </a:outerShdw>
                </a:effectLst>
                <a:latin typeface="+mj-lt"/>
                <a:ea typeface="隶书" panose="02010509060101010101" pitchFamily="49" charset="-122"/>
                <a:cs typeface="+mj-cs"/>
              </a:rPr>
              <a:t>用电压表或万用表测试的误差，因为</a:t>
            </a:r>
            <a:r>
              <a:rPr lang="zh-CN" altLang="en-US" sz="2700" b="1">
                <a:solidFill>
                  <a:srgbClr val="0070C0"/>
                </a:solidFill>
                <a:effectLst>
                  <a:outerShdw blurRad="38100" dist="38100" dir="2700000" algn="tl">
                    <a:srgbClr val="C0C0C0"/>
                  </a:outerShdw>
                </a:effectLst>
                <a:latin typeface="+mj-lt"/>
                <a:ea typeface="隶书" panose="02010509060101010101" pitchFamily="49" charset="-122"/>
                <a:cs typeface="+mj-cs"/>
                <a:sym typeface="+mn-ea"/>
              </a:rPr>
              <a:t>电压表或万用表的内阻并不为</a:t>
            </a:r>
            <a:r>
              <a:rPr lang="zh-CN" altLang="en-US" sz="2700" b="1">
                <a:solidFill>
                  <a:srgbClr val="0070C0"/>
                </a:solidFill>
                <a:effectLst>
                  <a:outerShdw blurRad="38100" dist="38100" dir="2700000" algn="tl">
                    <a:srgbClr val="C0C0C0"/>
                  </a:outerShdw>
                </a:effectLst>
                <a:latin typeface="宋体" panose="02010600030101010101" pitchFamily="2" charset="-122"/>
                <a:ea typeface="宋体" panose="02010600030101010101" pitchFamily="2" charset="-122"/>
                <a:cs typeface="+mj-cs"/>
                <a:sym typeface="+mn-ea"/>
              </a:rPr>
              <a:t>∞；</a:t>
            </a:r>
            <a:r>
              <a:rPr lang="zh-CN" altLang="en-US" sz="2700" b="1">
                <a:solidFill>
                  <a:srgbClr val="0070C0"/>
                </a:solidFill>
                <a:effectLst>
                  <a:outerShdw blurRad="38100" dist="38100" dir="2700000" algn="tl">
                    <a:srgbClr val="C0C0C0"/>
                  </a:outerShdw>
                </a:effectLst>
                <a:latin typeface="+mj-lt"/>
                <a:ea typeface="隶书" panose="02010509060101010101" pitchFamily="49" charset="-122"/>
                <a:cs typeface="+mj-cs"/>
                <a:sym typeface="+mn-ea"/>
              </a:rPr>
              <a:t>所以测试时的电压会偏小（小于电源电动势）。</a:t>
            </a:r>
            <a:endParaRPr lang="zh-CN" altLang="en-US" sz="2700" b="1">
              <a:solidFill>
                <a:srgbClr val="0070C0"/>
              </a:solidFill>
              <a:effectLst>
                <a:outerShdw blurRad="38100" dist="38100" dir="2700000" algn="tl">
                  <a:srgbClr val="C0C0C0"/>
                </a:outerShdw>
              </a:effectLst>
              <a:latin typeface="+mj-lt"/>
              <a:ea typeface="隶书" panose="02010509060101010101" pitchFamily="49" charset="-122"/>
              <a:cs typeface="+mj-cs"/>
              <a:sym typeface="+mn-ea"/>
            </a:endParaRPr>
          </a:p>
        </p:txBody>
      </p:sp>
      <p:sp>
        <p:nvSpPr>
          <p:cNvPr id="6" name="内容占位符 3"/>
          <p:cNvSpPr/>
          <p:nvPr/>
        </p:nvSpPr>
        <p:spPr>
          <a:xfrm>
            <a:off x="289560" y="2693670"/>
            <a:ext cx="8969375" cy="7035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700" b="1">
                <a:solidFill>
                  <a:srgbClr val="0070C0"/>
                </a:solidFill>
                <a:effectLst>
                  <a:outerShdw blurRad="38100" dist="38100" dir="2700000" algn="tl">
                    <a:srgbClr val="C0C0C0"/>
                  </a:outerShdw>
                </a:effectLst>
                <a:latin typeface="+mj-lt"/>
                <a:ea typeface="隶书" panose="02010509060101010101" pitchFamily="49" charset="-122"/>
                <a:cs typeface="+mj-cs"/>
              </a:rPr>
              <a:t>         </a:t>
            </a:r>
            <a:r>
              <a:rPr lang="zh-CN" altLang="en-US" sz="2700" b="1">
                <a:solidFill>
                  <a:srgbClr val="0070C0"/>
                </a:solidFill>
                <a:effectLst>
                  <a:outerShdw blurRad="38100" dist="38100" dir="2700000" algn="tl">
                    <a:srgbClr val="C0C0C0"/>
                  </a:outerShdw>
                </a:effectLst>
                <a:latin typeface="+mj-lt"/>
                <a:ea typeface="隶书" panose="02010509060101010101" pitchFamily="49" charset="-122"/>
                <a:cs typeface="+mj-cs"/>
              </a:rPr>
              <a:t>可采用全电路欧姆定律来完成测试。</a:t>
            </a:r>
            <a:endParaRPr lang="zh-CN" altLang="en-US" sz="2700" b="1">
              <a:solidFill>
                <a:srgbClr val="0070C0"/>
              </a:solidFill>
              <a:effectLst>
                <a:outerShdw blurRad="38100" dist="38100" dir="2700000" algn="tl">
                  <a:srgbClr val="C0C0C0"/>
                </a:outerShdw>
              </a:effectLst>
              <a:latin typeface="+mj-lt"/>
              <a:ea typeface="隶书" panose="02010509060101010101" pitchFamily="49" charset="-122"/>
              <a:cs typeface="+mj-cs"/>
              <a:sym typeface="+mn-ea"/>
            </a:endParaRPr>
          </a:p>
        </p:txBody>
      </p:sp>
      <p:graphicFrame>
        <p:nvGraphicFramePr>
          <p:cNvPr id="7170" name="Object 10"/>
          <p:cNvGraphicFramePr/>
          <p:nvPr/>
        </p:nvGraphicFramePr>
        <p:xfrm>
          <a:off x="3564255" y="3789045"/>
          <a:ext cx="2339340" cy="1524635"/>
        </p:xfrm>
        <a:graphic>
          <a:graphicData uri="http://schemas.openxmlformats.org/presentationml/2006/ole">
            <mc:AlternateContent xmlns:mc="http://schemas.openxmlformats.org/markup-compatibility/2006">
              <mc:Choice xmlns:v="urn:schemas-microsoft-com:vml" Requires="v">
                <p:oleObj spid="_x0000_s3078" name="" r:id="rId1" imgW="558800" imgH="368300" progId="Equation.3">
                  <p:embed/>
                </p:oleObj>
              </mc:Choice>
              <mc:Fallback>
                <p:oleObj name="" r:id="rId1" imgW="558800" imgH="368300" progId="Equation.3">
                  <p:embed/>
                  <p:pic>
                    <p:nvPicPr>
                      <p:cNvPr id="0" name="图片 3077"/>
                      <p:cNvPicPr/>
                      <p:nvPr/>
                    </p:nvPicPr>
                    <p:blipFill>
                      <a:blip r:embed="rId2"/>
                      <a:stretch>
                        <a:fillRect/>
                      </a:stretch>
                    </p:blipFill>
                    <p:spPr>
                      <a:xfrm>
                        <a:off x="3564255" y="3789045"/>
                        <a:ext cx="2339340" cy="152463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blinds(horizontal)">
                                      <p:cBhvr>
                                        <p:cTn id="2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6" name="Picture 2"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82307" name="Picture 3"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82308" name="Picture 4"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82309" name="Text Box 5"/>
          <p:cNvSpPr txBox="1">
            <a:spLocks noChangeArrowheads="1"/>
          </p:cNvSpPr>
          <p:nvPr/>
        </p:nvSpPr>
        <p:spPr bwMode="auto">
          <a:xfrm>
            <a:off x="647700" y="800100"/>
            <a:ext cx="8064500" cy="706755"/>
          </a:xfrm>
          <a:prstGeom prst="rect">
            <a:avLst/>
          </a:prstGeom>
          <a:gradFill rotWithShape="1">
            <a:gsLst>
              <a:gs pos="0">
                <a:srgbClr val="FFFFCC">
                  <a:gamma/>
                  <a:shade val="46275"/>
                  <a:invGamma/>
                </a:srgbClr>
              </a:gs>
              <a:gs pos="100000">
                <a:srgbClr val="FFFFCC">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4000" b="1">
                <a:solidFill>
                  <a:srgbClr val="008200"/>
                </a:solidFill>
                <a:effectLst>
                  <a:outerShdw blurRad="38100" dist="38100" dir="2700000" algn="tl">
                    <a:srgbClr val="000000"/>
                  </a:outerShdw>
                </a:effectLst>
                <a:ea typeface="隶书" panose="02010509060101010101" pitchFamily="49" charset="-122"/>
              </a:rPr>
              <a:t>第</a:t>
            </a:r>
            <a:r>
              <a:rPr lang="en-US" altLang="zh-CN" sz="4000" b="1">
                <a:solidFill>
                  <a:srgbClr val="008200"/>
                </a:solidFill>
                <a:effectLst>
                  <a:outerShdw blurRad="38100" dist="38100" dir="2700000" algn="tl">
                    <a:srgbClr val="000000"/>
                  </a:outerShdw>
                </a:effectLst>
                <a:ea typeface="隶书" panose="02010509060101010101" pitchFamily="49" charset="-122"/>
              </a:rPr>
              <a:t>1</a:t>
            </a:r>
            <a:r>
              <a:rPr lang="zh-CN" altLang="en-US" sz="4000" b="1">
                <a:solidFill>
                  <a:srgbClr val="008200"/>
                </a:solidFill>
                <a:effectLst>
                  <a:outerShdw blurRad="38100" dist="38100" dir="2700000" algn="tl">
                    <a:srgbClr val="000000"/>
                  </a:outerShdw>
                </a:effectLst>
                <a:ea typeface="隶书" panose="02010509060101010101" pitchFamily="49" charset="-122"/>
              </a:rPr>
              <a:t>章  电路的基本知识</a:t>
            </a:r>
            <a:endParaRPr lang="zh-CN" altLang="en-US" sz="4000" b="1">
              <a:solidFill>
                <a:srgbClr val="008200"/>
              </a:solidFill>
              <a:effectLst>
                <a:outerShdw blurRad="38100" dist="38100" dir="2700000" algn="tl">
                  <a:srgbClr val="000000"/>
                </a:outerShdw>
              </a:effectLst>
              <a:ea typeface="隶书" panose="02010509060101010101" pitchFamily="49" charset="-122"/>
            </a:endParaRPr>
          </a:p>
        </p:txBody>
      </p:sp>
      <p:grpSp>
        <p:nvGrpSpPr>
          <p:cNvPr id="482310" name="Group 6"/>
          <p:cNvGrpSpPr/>
          <p:nvPr/>
        </p:nvGrpSpPr>
        <p:grpSpPr bwMode="auto">
          <a:xfrm rot="1329981">
            <a:off x="5867400" y="3763963"/>
            <a:ext cx="2892425" cy="1352550"/>
            <a:chOff x="3840" y="2400"/>
            <a:chExt cx="1684" cy="816"/>
          </a:xfrm>
        </p:grpSpPr>
        <p:pic>
          <p:nvPicPr>
            <p:cNvPr id="482311" name="Picture 7" descr="0208">
              <a:hlinkClick r:id="rId4" action="ppaction://hlinksldjump"/>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0" y="2400"/>
              <a:ext cx="1590" cy="816"/>
            </a:xfrm>
            <a:prstGeom prst="rect">
              <a:avLst/>
            </a:prstGeom>
            <a:noFill/>
            <a:extLst>
              <a:ext uri="{909E8E84-426E-40DD-AFC4-6F175D3DCCD1}">
                <a14:hiddenFill xmlns:a14="http://schemas.microsoft.com/office/drawing/2010/main">
                  <a:solidFill>
                    <a:srgbClr val="FFFFFF"/>
                  </a:solidFill>
                </a14:hiddenFill>
              </a:ext>
            </a:extLst>
          </p:spPr>
        </p:pic>
        <p:sp>
          <p:nvSpPr>
            <p:cNvPr id="482312" name="Text Box 8">
              <a:hlinkClick r:id="" action="ppaction://noaction" highlightClick="1">
                <a:snd r:embed="rId6" name="voltage.wav"/>
              </a:hlinkClick>
              <a:hlinkHover r:id="" action="ppaction://noaction">
                <a:snd r:embed="rId7" name="Drip04.WAV"/>
              </a:hlinkHover>
            </p:cNvPr>
            <p:cNvSpPr txBox="1">
              <a:spLocks noChangeArrowheads="1"/>
            </p:cNvSpPr>
            <p:nvPr/>
          </p:nvSpPr>
          <p:spPr bwMode="auto">
            <a:xfrm rot="-1466637">
              <a:off x="3941" y="2541"/>
              <a:ext cx="1583"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800">
                  <a:solidFill>
                    <a:srgbClr val="006F6C"/>
                  </a:solidFill>
                  <a:effectLst>
                    <a:outerShdw blurRad="38100" dist="38100" dir="2700000" algn="tl">
                      <a:srgbClr val="C0C0C0"/>
                    </a:outerShdw>
                  </a:effectLst>
                  <a:latin typeface="隶书" panose="02010509060101010101" pitchFamily="49" charset="-122"/>
                  <a:ea typeface="隶书" panose="02010509060101010101" pitchFamily="49" charset="-122"/>
                </a:rPr>
                <a:t>电功及电功率</a:t>
              </a:r>
              <a:endParaRPr lang="zh-CN" altLang="en-US" sz="2800">
                <a:solidFill>
                  <a:srgbClr val="006F6C"/>
                </a:solidFill>
                <a:effectLst>
                  <a:outerShdw blurRad="38100" dist="38100" dir="2700000" algn="tl">
                    <a:srgbClr val="C0C0C0"/>
                  </a:outerShdw>
                </a:effectLst>
                <a:latin typeface="隶书" panose="02010509060101010101" pitchFamily="49" charset="-122"/>
                <a:ea typeface="隶书" panose="02010509060101010101" pitchFamily="49" charset="-122"/>
              </a:endParaRPr>
            </a:p>
          </p:txBody>
        </p:sp>
      </p:grpSp>
      <p:grpSp>
        <p:nvGrpSpPr>
          <p:cNvPr id="482313" name="Group 9"/>
          <p:cNvGrpSpPr/>
          <p:nvPr/>
        </p:nvGrpSpPr>
        <p:grpSpPr bwMode="auto">
          <a:xfrm>
            <a:off x="304800" y="3733800"/>
            <a:ext cx="3276600" cy="1295400"/>
            <a:chOff x="453" y="2296"/>
            <a:chExt cx="1225" cy="790"/>
          </a:xfrm>
        </p:grpSpPr>
        <p:pic>
          <p:nvPicPr>
            <p:cNvPr id="482314" name="Picture 10" descr="0208">
              <a:hlinkClick r:id="" action="ppaction://noaction" highlightClick="1">
                <a:snd r:embed="rId6" name="voltage.wav"/>
              </a:hlinkClick>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2211">
              <a:off x="453" y="2296"/>
              <a:ext cx="1213" cy="790"/>
            </a:xfrm>
            <a:prstGeom prst="rect">
              <a:avLst/>
            </a:prstGeom>
            <a:noFill/>
            <a:extLst>
              <a:ext uri="{909E8E84-426E-40DD-AFC4-6F175D3DCCD1}">
                <a14:hiddenFill xmlns:a14="http://schemas.microsoft.com/office/drawing/2010/main">
                  <a:solidFill>
                    <a:srgbClr val="FFFFFF"/>
                  </a:solidFill>
                </a14:hiddenFill>
              </a:ext>
            </a:extLst>
          </p:spPr>
        </p:pic>
        <p:sp>
          <p:nvSpPr>
            <p:cNvPr id="482315" name="Text Box 11">
              <a:hlinkHover r:id="rId8" action="ppaction://hlinksldjump" highlightClick="1">
                <a:snd r:embed="rId6" name="voltage.wav"/>
              </a:hlinkHover>
            </p:cNvPr>
            <p:cNvSpPr txBox="1">
              <a:spLocks noChangeArrowheads="1"/>
            </p:cNvSpPr>
            <p:nvPr/>
          </p:nvSpPr>
          <p:spPr bwMode="auto">
            <a:xfrm>
              <a:off x="544" y="2341"/>
              <a:ext cx="1134"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800">
                  <a:solidFill>
                    <a:srgbClr val="D25500"/>
                  </a:solidFill>
                  <a:effectLst>
                    <a:outerShdw blurRad="38100" dist="38100" dir="2700000" algn="tl">
                      <a:srgbClr val="C0C0C0"/>
                    </a:outerShdw>
                  </a:effectLst>
                  <a:latin typeface="隶书" panose="02010509060101010101" pitchFamily="49" charset="-122"/>
                  <a:ea typeface="隶书" panose="02010509060101010101" pitchFamily="49" charset="-122"/>
                </a:rPr>
                <a:t>电路的基本物理量</a:t>
              </a:r>
              <a:endParaRPr lang="zh-CN" altLang="en-US" sz="2800">
                <a:solidFill>
                  <a:srgbClr val="D25500"/>
                </a:solidFill>
                <a:effectLst>
                  <a:outerShdw blurRad="38100" dist="38100" dir="2700000" algn="tl">
                    <a:srgbClr val="C0C0C0"/>
                  </a:outerShdw>
                </a:effectLst>
                <a:latin typeface="隶书" panose="02010509060101010101" pitchFamily="49" charset="-122"/>
                <a:ea typeface="隶书" panose="02010509060101010101" pitchFamily="49" charset="-122"/>
              </a:endParaRPr>
            </a:p>
          </p:txBody>
        </p:sp>
      </p:grpSp>
      <p:grpSp>
        <p:nvGrpSpPr>
          <p:cNvPr id="482316" name="Group 12"/>
          <p:cNvGrpSpPr/>
          <p:nvPr/>
        </p:nvGrpSpPr>
        <p:grpSpPr bwMode="auto">
          <a:xfrm>
            <a:off x="838200" y="2362200"/>
            <a:ext cx="2286000" cy="995363"/>
            <a:chOff x="816" y="1207"/>
            <a:chExt cx="907" cy="653"/>
          </a:xfrm>
        </p:grpSpPr>
        <p:pic>
          <p:nvPicPr>
            <p:cNvPr id="482317" name="Picture 13" descr="0209">
              <a:hlinkClick r:id="rId9" action="ppaction://hlinksldjump" highlightClick="1">
                <a:snd r:embed="rId6" name="voltage.wav"/>
              </a:hlinkClick>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 y="1207"/>
              <a:ext cx="907" cy="653"/>
            </a:xfrm>
            <a:prstGeom prst="rect">
              <a:avLst/>
            </a:prstGeom>
            <a:noFill/>
            <a:extLst>
              <a:ext uri="{909E8E84-426E-40DD-AFC4-6F175D3DCCD1}">
                <a14:hiddenFill xmlns:a14="http://schemas.microsoft.com/office/drawing/2010/main">
                  <a:solidFill>
                    <a:srgbClr val="FFFFFF"/>
                  </a:solidFill>
                </a14:hiddenFill>
              </a:ext>
            </a:extLst>
          </p:spPr>
        </p:pic>
        <p:sp>
          <p:nvSpPr>
            <p:cNvPr id="482318" name="Text Box 14">
              <a:hlinkClick r:id="rId9" action="ppaction://hlinksldjump" highlightClick="1">
                <a:snd r:embed="rId11" name="CAMERA.WAV"/>
              </a:hlinkClick>
              <a:hlinkHover r:id="" action="ppaction://noaction">
                <a:snd r:embed="rId12" name="Drip02.WAV"/>
              </a:hlinkHover>
            </p:cNvPr>
            <p:cNvSpPr txBox="1">
              <a:spLocks noChangeArrowheads="1"/>
            </p:cNvSpPr>
            <p:nvPr/>
          </p:nvSpPr>
          <p:spPr bwMode="auto">
            <a:xfrm>
              <a:off x="884" y="1298"/>
              <a:ext cx="794"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800">
                  <a:solidFill>
                    <a:srgbClr val="006600"/>
                  </a:solidFill>
                  <a:effectLst>
                    <a:outerShdw blurRad="38100" dist="38100" dir="2700000" algn="tl">
                      <a:srgbClr val="C0C0C0"/>
                    </a:outerShdw>
                  </a:effectLst>
                  <a:latin typeface="隶书" panose="02010509060101010101" pitchFamily="49" charset="-122"/>
                  <a:ea typeface="隶书" panose="02010509060101010101" pitchFamily="49" charset="-122"/>
                </a:rPr>
                <a:t>电路及模型</a:t>
              </a:r>
              <a:endParaRPr lang="zh-CN" altLang="en-US" sz="2800">
                <a:solidFill>
                  <a:srgbClr val="006600"/>
                </a:solidFill>
                <a:effectLst>
                  <a:outerShdw blurRad="38100" dist="38100" dir="2700000" algn="tl">
                    <a:srgbClr val="C0C0C0"/>
                  </a:outerShdw>
                </a:effectLst>
                <a:latin typeface="隶书" panose="02010509060101010101" pitchFamily="49" charset="-122"/>
                <a:ea typeface="隶书" panose="02010509060101010101" pitchFamily="49" charset="-122"/>
              </a:endParaRPr>
            </a:p>
          </p:txBody>
        </p:sp>
      </p:grpSp>
      <p:grpSp>
        <p:nvGrpSpPr>
          <p:cNvPr id="482319" name="Group 15"/>
          <p:cNvGrpSpPr/>
          <p:nvPr/>
        </p:nvGrpSpPr>
        <p:grpSpPr bwMode="auto">
          <a:xfrm>
            <a:off x="6587476" y="2362200"/>
            <a:ext cx="1654824" cy="1036638"/>
            <a:chOff x="4191" y="1253"/>
            <a:chExt cx="979" cy="653"/>
          </a:xfrm>
        </p:grpSpPr>
        <p:pic>
          <p:nvPicPr>
            <p:cNvPr id="482320" name="Picture 16" descr="0209"/>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2159">
              <a:off x="4263" y="1253"/>
              <a:ext cx="907" cy="653"/>
            </a:xfrm>
            <a:prstGeom prst="rect">
              <a:avLst/>
            </a:prstGeom>
            <a:noFill/>
            <a:extLst>
              <a:ext uri="{909E8E84-426E-40DD-AFC4-6F175D3DCCD1}">
                <a14:hiddenFill xmlns:a14="http://schemas.microsoft.com/office/drawing/2010/main">
                  <a:solidFill>
                    <a:srgbClr val="FFFFFF"/>
                  </a:solidFill>
                </a14:hiddenFill>
              </a:ext>
            </a:extLst>
          </p:spPr>
        </p:pic>
        <p:sp>
          <p:nvSpPr>
            <p:cNvPr id="482321" name="Text Box 17">
              <a:hlinkClick r:id="" action="ppaction://noaction" highlightClick="1">
                <a:snd r:embed="rId6" name="voltage.wav"/>
              </a:hlinkClick>
              <a:hlinkHover r:id="" action="ppaction://noaction">
                <a:snd r:embed="rId7" name="Drip04.WAV"/>
              </a:hlinkHover>
            </p:cNvPr>
            <p:cNvSpPr txBox="1">
              <a:spLocks noChangeArrowheads="1"/>
            </p:cNvSpPr>
            <p:nvPr/>
          </p:nvSpPr>
          <p:spPr bwMode="auto">
            <a:xfrm>
              <a:off x="4191" y="1335"/>
              <a:ext cx="879"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400">
                  <a:solidFill>
                    <a:srgbClr val="863600"/>
                  </a:solidFill>
                  <a:effectLst>
                    <a:outerShdw blurRad="38100" dist="38100" dir="2700000" algn="tl">
                      <a:srgbClr val="C0C0C0"/>
                    </a:outerShdw>
                  </a:effectLst>
                  <a:latin typeface="隶书" panose="02010509060101010101" pitchFamily="49" charset="-122"/>
                  <a:ea typeface="隶书" panose="02010509060101010101" pitchFamily="49" charset="-122"/>
                </a:rPr>
                <a:t>欧姆定律</a:t>
              </a:r>
              <a:endParaRPr lang="zh-CN" altLang="en-US" sz="2400">
                <a:solidFill>
                  <a:srgbClr val="863600"/>
                </a:solidFill>
                <a:effectLst>
                  <a:outerShdw blurRad="38100" dist="38100" dir="2700000" algn="tl">
                    <a:srgbClr val="C0C0C0"/>
                  </a:outerShdw>
                </a:effectLst>
                <a:latin typeface="隶书" panose="02010509060101010101" pitchFamily="49" charset="-122"/>
                <a:ea typeface="隶书" panose="02010509060101010101" pitchFamily="49" charset="-122"/>
              </a:endParaRPr>
            </a:p>
          </p:txBody>
        </p:sp>
      </p:grpSp>
      <p:grpSp>
        <p:nvGrpSpPr>
          <p:cNvPr id="482322" name="Group 18"/>
          <p:cNvGrpSpPr/>
          <p:nvPr/>
        </p:nvGrpSpPr>
        <p:grpSpPr bwMode="auto">
          <a:xfrm>
            <a:off x="3810000" y="4953000"/>
            <a:ext cx="3429000" cy="1254125"/>
            <a:chOff x="3016" y="2840"/>
            <a:chExt cx="1326" cy="790"/>
          </a:xfrm>
        </p:grpSpPr>
        <p:pic>
          <p:nvPicPr>
            <p:cNvPr id="482323" name="Picture 19" descr="0208">
              <a:hlinkClick r:id="rId4" action="ppaction://hlinksldjump" highlightClick="1">
                <a:snd r:embed="rId6" name="voltage.wav"/>
              </a:hlinkClick>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06798">
              <a:off x="3129" y="2840"/>
              <a:ext cx="1213" cy="790"/>
            </a:xfrm>
            <a:prstGeom prst="rect">
              <a:avLst/>
            </a:prstGeom>
            <a:noFill/>
            <a:extLst>
              <a:ext uri="{909E8E84-426E-40DD-AFC4-6F175D3DCCD1}">
                <a14:hiddenFill xmlns:a14="http://schemas.microsoft.com/office/drawing/2010/main">
                  <a:solidFill>
                    <a:srgbClr val="FFFFFF"/>
                  </a:solidFill>
                </a14:hiddenFill>
              </a:ext>
            </a:extLst>
          </p:spPr>
        </p:pic>
        <p:sp>
          <p:nvSpPr>
            <p:cNvPr id="482324" name="Text Box 20">
              <a:hlinkClick r:id="" action="ppaction://noaction" highlightClick="1">
                <a:snd r:embed="rId6" name="voltage.wav"/>
              </a:hlinkClick>
              <a:hlinkHover r:id="rId4" action="ppaction://hlinksldjump">
                <a:snd r:embed="rId14" name="Drip01.WAV"/>
              </a:hlinkHover>
            </p:cNvPr>
            <p:cNvSpPr txBox="1">
              <a:spLocks noChangeArrowheads="1"/>
            </p:cNvSpPr>
            <p:nvPr/>
          </p:nvSpPr>
          <p:spPr bwMode="auto">
            <a:xfrm>
              <a:off x="3016" y="3067"/>
              <a:ext cx="120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800">
                  <a:solidFill>
                    <a:srgbClr val="CC3300"/>
                  </a:solidFill>
                  <a:effectLst>
                    <a:outerShdw blurRad="38100" dist="38100" dir="2700000" algn="tl">
                      <a:srgbClr val="C0C0C0"/>
                    </a:outerShdw>
                  </a:effectLst>
                  <a:latin typeface="隶书" panose="02010509060101010101" pitchFamily="49" charset="-122"/>
                  <a:ea typeface="隶书" panose="02010509060101010101" pitchFamily="49" charset="-122"/>
                </a:rPr>
                <a:t>负载获得最大功率</a:t>
              </a:r>
              <a:endParaRPr lang="zh-CN" altLang="en-US" sz="2800">
                <a:solidFill>
                  <a:srgbClr val="CC3300"/>
                </a:solidFill>
                <a:effectLst>
                  <a:outerShdw blurRad="38100" dist="38100" dir="2700000" algn="tl">
                    <a:srgbClr val="C0C0C0"/>
                  </a:outerShdw>
                </a:effectLst>
                <a:latin typeface="隶书" panose="02010509060101010101" pitchFamily="49" charset="-122"/>
                <a:ea typeface="隶书" panose="02010509060101010101" pitchFamily="49" charset="-122"/>
              </a:endParaRPr>
            </a:p>
          </p:txBody>
        </p:sp>
      </p:grpSp>
      <p:pic>
        <p:nvPicPr>
          <p:cNvPr id="482325" name="Picture 21" descr="BS00554_"/>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81400" y="1981200"/>
            <a:ext cx="2159000" cy="1660525"/>
          </a:xfrm>
          <a:prstGeom prst="rect">
            <a:avLst/>
          </a:prstGeom>
          <a:noFill/>
          <a:extLst>
            <a:ext uri="{909E8E84-426E-40DD-AFC4-6F175D3DCCD1}">
              <a14:hiddenFill xmlns:a14="http://schemas.microsoft.com/office/drawing/2010/main">
                <a:solidFill>
                  <a:srgbClr val="FFFFFF"/>
                </a:solidFill>
              </a14:hiddenFill>
            </a:ext>
          </a:extLst>
        </p:spPr>
      </p:pic>
      <p:grpSp>
        <p:nvGrpSpPr>
          <p:cNvPr id="482326" name="Group 22"/>
          <p:cNvGrpSpPr/>
          <p:nvPr/>
        </p:nvGrpSpPr>
        <p:grpSpPr bwMode="auto">
          <a:xfrm>
            <a:off x="1657350" y="5181600"/>
            <a:ext cx="2228850" cy="685800"/>
            <a:chOff x="1290" y="2840"/>
            <a:chExt cx="1404" cy="653"/>
          </a:xfrm>
        </p:grpSpPr>
        <p:pic>
          <p:nvPicPr>
            <p:cNvPr id="482327" name="Picture 23" descr="0209">
              <a:hlinkClick r:id="rId4" action="ppaction://hlinksldjump" highlightClick="1">
                <a:snd r:embed="rId6" name="voltage.wav"/>
              </a:hlinkClick>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3" y="2840"/>
              <a:ext cx="907" cy="653"/>
            </a:xfrm>
            <a:prstGeom prst="rect">
              <a:avLst/>
            </a:prstGeom>
            <a:noFill/>
            <a:extLst>
              <a:ext uri="{909E8E84-426E-40DD-AFC4-6F175D3DCCD1}">
                <a14:hiddenFill xmlns:a14="http://schemas.microsoft.com/office/drawing/2010/main">
                  <a:solidFill>
                    <a:srgbClr val="FFFFFF"/>
                  </a:solidFill>
                </a14:hiddenFill>
              </a:ext>
            </a:extLst>
          </p:spPr>
        </p:pic>
        <p:sp>
          <p:nvSpPr>
            <p:cNvPr id="482328" name="Text Box 24">
              <a:hlinkClick r:id="" action="ppaction://noaction" highlightClick="1">
                <a:snd r:embed="rId6" name="voltage.wav"/>
              </a:hlinkClick>
              <a:hlinkHover r:id="" action="ppaction://noaction">
                <a:snd r:embed="rId12" name="Drip02.WAV"/>
              </a:hlinkHover>
            </p:cNvPr>
            <p:cNvSpPr txBox="1">
              <a:spLocks noChangeArrowheads="1"/>
            </p:cNvSpPr>
            <p:nvPr/>
          </p:nvSpPr>
          <p:spPr bwMode="auto">
            <a:xfrm>
              <a:off x="1290" y="2885"/>
              <a:ext cx="1404"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000">
                  <a:solidFill>
                    <a:srgbClr val="000066"/>
                  </a:solidFill>
                  <a:effectLst>
                    <a:outerShdw blurRad="38100" dist="38100" dir="2700000" algn="tl">
                      <a:srgbClr val="C0C0C0"/>
                    </a:outerShdw>
                  </a:effectLst>
                  <a:latin typeface="隶书" panose="02010509060101010101" pitchFamily="49" charset="-122"/>
                  <a:ea typeface="隶书" panose="02010509060101010101" pitchFamily="49" charset="-122"/>
                </a:rPr>
                <a:t>电阻及电阻定律</a:t>
              </a:r>
              <a:endParaRPr lang="zh-CN" altLang="en-US" sz="2000">
                <a:solidFill>
                  <a:srgbClr val="000066"/>
                </a:solidFill>
                <a:effectLst>
                  <a:outerShdw blurRad="38100" dist="38100" dir="2700000" algn="tl">
                    <a:srgbClr val="C0C0C0"/>
                  </a:outerShdw>
                </a:effectLst>
                <a:latin typeface="隶书" panose="02010509060101010101" pitchFamily="49" charset="-122"/>
                <a:ea typeface="隶书" panose="02010509060101010101" pitchFamily="49" charset="-122"/>
              </a:endParaRPr>
            </a:p>
          </p:txBody>
        </p:sp>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651510"/>
          </a:xfrm>
        </p:spPr>
        <p:txBody>
          <a:bodyPr/>
          <a:p>
            <a:pPr algn="l"/>
            <a:r>
              <a:rPr lang="zh-CN" altLang="en-US" sz="3600" b="1">
                <a:solidFill>
                  <a:srgbClr val="FF0000"/>
                </a:solidFill>
                <a:effectLst>
                  <a:outerShdw blurRad="38100" dist="38100" dir="2700000" algn="tl">
                    <a:srgbClr val="C0C0C0"/>
                  </a:outerShdw>
                </a:effectLst>
                <a:ea typeface="隶书" panose="02010509060101010101" pitchFamily="49" charset="-122"/>
              </a:rPr>
              <a:t>实验二、伏安法测量电阻：</a:t>
            </a:r>
            <a:endParaRPr lang="zh-CN" altLang="en-US" sz="3600" b="1">
              <a:solidFill>
                <a:srgbClr val="FF0000"/>
              </a:solidFill>
              <a:effectLst>
                <a:outerShdw blurRad="38100" dist="38100" dir="2700000" algn="tl">
                  <a:srgbClr val="C0C0C0"/>
                </a:outerShdw>
              </a:effectLst>
              <a:ea typeface="隶书" panose="02010509060101010101" pitchFamily="49" charset="-122"/>
            </a:endParaRPr>
          </a:p>
        </p:txBody>
      </p:sp>
      <p:sp>
        <p:nvSpPr>
          <p:cNvPr id="3" name="内容占位符 2"/>
          <p:cNvSpPr>
            <a:spLocks noGrp="1"/>
          </p:cNvSpPr>
          <p:nvPr>
            <p:ph idx="1"/>
          </p:nvPr>
        </p:nvSpPr>
        <p:spPr>
          <a:xfrm>
            <a:off x="127635" y="982980"/>
            <a:ext cx="8989695" cy="690880"/>
          </a:xfrm>
        </p:spPr>
        <p:txBody>
          <a:bodyPr>
            <a:normAutofit/>
          </a:bodyPr>
          <a:p>
            <a:pPr marL="0" indent="0">
              <a:buNone/>
            </a:pPr>
            <a:r>
              <a:rPr lang="zh-CN" altLang="en-US"/>
              <a:t>测量电压：</a:t>
            </a:r>
            <a:r>
              <a:rPr lang="zh-CN" altLang="en-US">
                <a:sym typeface="+mn-ea"/>
              </a:rPr>
              <a:t>电压表</a:t>
            </a:r>
            <a:r>
              <a:rPr lang="zh-CN" altLang="en-US"/>
              <a:t>（</a:t>
            </a:r>
            <a:r>
              <a:rPr lang="zh-CN" altLang="en-US">
                <a:sym typeface="+mn-ea"/>
              </a:rPr>
              <a:t>伏特表</a:t>
            </a:r>
            <a:r>
              <a:rPr lang="zh-CN" altLang="en-US"/>
              <a:t>）、万用表的电压档</a:t>
            </a:r>
            <a:endParaRPr lang="zh-CN" altLang="en-US"/>
          </a:p>
        </p:txBody>
      </p:sp>
      <p:sp>
        <p:nvSpPr>
          <p:cNvPr id="4" name="内容占位符 2"/>
          <p:cNvSpPr>
            <a:spLocks noGrp="1"/>
          </p:cNvSpPr>
          <p:nvPr/>
        </p:nvSpPr>
        <p:spPr>
          <a:xfrm>
            <a:off x="35560" y="2564765"/>
            <a:ext cx="8820150" cy="690880"/>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a:t>电压表：内阻越大精度越高，理想化内阻趋近于</a:t>
            </a:r>
            <a:r>
              <a:rPr lang="zh-CN" altLang="en-US">
                <a:latin typeface="宋体" panose="02010600030101010101" pitchFamily="2" charset="-122"/>
                <a:ea typeface="宋体" panose="02010600030101010101" pitchFamily="2" charset="-122"/>
              </a:rPr>
              <a:t>∞。</a:t>
            </a:r>
            <a:endParaRPr lang="zh-CN" altLang="en-US">
              <a:latin typeface="宋体" panose="02010600030101010101" pitchFamily="2" charset="-122"/>
              <a:ea typeface="宋体" panose="02010600030101010101" pitchFamily="2" charset="-122"/>
            </a:endParaRPr>
          </a:p>
        </p:txBody>
      </p:sp>
      <p:sp>
        <p:nvSpPr>
          <p:cNvPr id="5" name="内容占位符 2"/>
          <p:cNvSpPr>
            <a:spLocks noGrp="1"/>
          </p:cNvSpPr>
          <p:nvPr/>
        </p:nvSpPr>
        <p:spPr>
          <a:xfrm>
            <a:off x="179705" y="1687830"/>
            <a:ext cx="8229600" cy="6908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a:t>测量电压时电压表与被测电路或电阻并联。</a:t>
            </a:r>
            <a:endParaRPr lang="zh-CN" altLang="en-US"/>
          </a:p>
        </p:txBody>
      </p:sp>
      <p:sp>
        <p:nvSpPr>
          <p:cNvPr id="6" name="内容占位符 2"/>
          <p:cNvSpPr>
            <a:spLocks noGrp="1"/>
          </p:cNvSpPr>
          <p:nvPr/>
        </p:nvSpPr>
        <p:spPr>
          <a:xfrm>
            <a:off x="457200" y="3781425"/>
            <a:ext cx="8229600" cy="6908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a:t>测量电流：</a:t>
            </a:r>
            <a:r>
              <a:rPr lang="zh-CN" altLang="en-US">
                <a:sym typeface="+mn-ea"/>
              </a:rPr>
              <a:t>电流表</a:t>
            </a:r>
            <a:r>
              <a:rPr lang="zh-CN" altLang="en-US"/>
              <a:t>（</a:t>
            </a:r>
            <a:r>
              <a:rPr lang="zh-CN" altLang="en-US">
                <a:sym typeface="+mn-ea"/>
              </a:rPr>
              <a:t>安培表</a:t>
            </a:r>
            <a:r>
              <a:rPr lang="zh-CN" altLang="en-US"/>
              <a:t>）</a:t>
            </a:r>
            <a:endParaRPr lang="zh-CN" altLang="en-US"/>
          </a:p>
        </p:txBody>
      </p:sp>
      <p:sp>
        <p:nvSpPr>
          <p:cNvPr id="8" name="内容占位符 2"/>
          <p:cNvSpPr>
            <a:spLocks noGrp="1"/>
          </p:cNvSpPr>
          <p:nvPr/>
        </p:nvSpPr>
        <p:spPr>
          <a:xfrm>
            <a:off x="306705" y="4685030"/>
            <a:ext cx="8229600" cy="6908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a:t>测量电流时电流表与被测电路或电阻串联。</a:t>
            </a:r>
            <a:endParaRPr lang="zh-CN" altLang="en-US"/>
          </a:p>
        </p:txBody>
      </p:sp>
      <p:sp>
        <p:nvSpPr>
          <p:cNvPr id="9" name="内容占位符 2"/>
          <p:cNvSpPr>
            <a:spLocks noGrp="1"/>
          </p:cNvSpPr>
          <p:nvPr/>
        </p:nvSpPr>
        <p:spPr>
          <a:xfrm>
            <a:off x="162560" y="5490210"/>
            <a:ext cx="8820150" cy="6908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a:t>电流表：内阻越小精度越高，理想化内阻等于零</a:t>
            </a:r>
            <a:r>
              <a:rPr lang="zh-CN" altLang="en-US">
                <a:latin typeface="宋体" panose="02010600030101010101" pitchFamily="2" charset="-122"/>
                <a:ea typeface="宋体" panose="02010600030101010101" pitchFamily="2" charset="-122"/>
              </a:rPr>
              <a:t>。</a:t>
            </a:r>
            <a:endParaRPr lang="zh-CN" altLang="en-US">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ext Box 2"/>
          <p:cNvSpPr txBox="1">
            <a:spLocks noChangeArrowheads="1"/>
          </p:cNvSpPr>
          <p:nvPr/>
        </p:nvSpPr>
        <p:spPr bwMode="auto">
          <a:xfrm>
            <a:off x="1524000" y="225425"/>
            <a:ext cx="4740275" cy="6413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3600" b="1">
                <a:solidFill>
                  <a:srgbClr val="D25500"/>
                </a:solidFill>
                <a:effectLst>
                  <a:outerShdw blurRad="38100" dist="38100" dir="2700000" algn="tl">
                    <a:srgbClr val="000000"/>
                  </a:outerShdw>
                </a:effectLst>
                <a:ea typeface="隶书" panose="02010509060101010101" pitchFamily="49" charset="-122"/>
              </a:rPr>
              <a:t>1.1   </a:t>
            </a:r>
            <a:r>
              <a:rPr lang="zh-CN" altLang="en-US" sz="3600" b="1">
                <a:solidFill>
                  <a:srgbClr val="D25500"/>
                </a:solidFill>
                <a:effectLst>
                  <a:outerShdw blurRad="38100" dist="38100" dir="2700000" algn="tl">
                    <a:srgbClr val="000000"/>
                  </a:outerShdw>
                </a:effectLst>
                <a:ea typeface="隶书" panose="02010509060101010101" pitchFamily="49" charset="-122"/>
              </a:rPr>
              <a:t>电  路和电路模型</a:t>
            </a:r>
            <a:endParaRPr lang="zh-CN" altLang="en-US" sz="3600" b="1">
              <a:solidFill>
                <a:srgbClr val="D25500"/>
              </a:solidFill>
              <a:effectLst>
                <a:outerShdw blurRad="38100" dist="38100" dir="2700000" algn="tl">
                  <a:srgbClr val="000000"/>
                </a:outerShdw>
              </a:effectLst>
              <a:ea typeface="隶书" panose="02010509060101010101" pitchFamily="49" charset="-122"/>
            </a:endParaRPr>
          </a:p>
        </p:txBody>
      </p:sp>
      <p:pic>
        <p:nvPicPr>
          <p:cNvPr id="483331" name="Picture 3"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83332" name="Picture 4"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83333" name="Picture 5"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83334" name="Text Box 6"/>
          <p:cNvSpPr txBox="1">
            <a:spLocks noChangeArrowheads="1"/>
          </p:cNvSpPr>
          <p:nvPr/>
        </p:nvSpPr>
        <p:spPr bwMode="auto">
          <a:xfrm>
            <a:off x="2484438" y="4473575"/>
            <a:ext cx="1763712"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FF0000"/>
                </a:solidFill>
                <a:effectLst>
                  <a:outerShdw blurRad="38100" dist="38100" dir="2700000" algn="tl">
                    <a:srgbClr val="000000"/>
                  </a:outerShdw>
                </a:effectLst>
                <a:ea typeface="隶书" panose="02010509060101010101" pitchFamily="49" charset="-122"/>
              </a:rPr>
              <a:t>电力系统中</a:t>
            </a:r>
            <a:endParaRPr lang="zh-CN" altLang="en-US" sz="2400" b="1">
              <a:solidFill>
                <a:srgbClr val="FF0000"/>
              </a:solidFill>
              <a:effectLst>
                <a:outerShdw blurRad="38100" dist="38100" dir="2700000" algn="tl">
                  <a:srgbClr val="000000"/>
                </a:outerShdw>
              </a:effectLst>
              <a:ea typeface="隶书" panose="02010509060101010101" pitchFamily="49" charset="-122"/>
            </a:endParaRPr>
          </a:p>
        </p:txBody>
      </p:sp>
      <p:sp>
        <p:nvSpPr>
          <p:cNvPr id="483335" name="Text Box 7"/>
          <p:cNvSpPr txBox="1">
            <a:spLocks noChangeArrowheads="1"/>
          </p:cNvSpPr>
          <p:nvPr/>
        </p:nvSpPr>
        <p:spPr bwMode="auto">
          <a:xfrm>
            <a:off x="2376488" y="2457450"/>
            <a:ext cx="1116012"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FF0000"/>
                </a:solidFill>
                <a:effectLst>
                  <a:outerShdw blurRad="38100" dist="38100" dir="2700000" algn="tl">
                    <a:srgbClr val="000000"/>
                  </a:outerShdw>
                </a:effectLst>
                <a:ea typeface="隶书" panose="02010509060101010101" pitchFamily="49" charset="-122"/>
              </a:rPr>
              <a:t>负载：</a:t>
            </a:r>
            <a:endParaRPr lang="zh-CN" altLang="en-US" sz="2400" b="1">
              <a:solidFill>
                <a:srgbClr val="FF0000"/>
              </a:solidFill>
              <a:effectLst>
                <a:outerShdw blurRad="38100" dist="38100" dir="2700000" algn="tl">
                  <a:srgbClr val="000000"/>
                </a:outerShdw>
              </a:effectLst>
              <a:ea typeface="隶书" panose="02010509060101010101" pitchFamily="49" charset="-122"/>
            </a:endParaRPr>
          </a:p>
        </p:txBody>
      </p:sp>
      <p:sp>
        <p:nvSpPr>
          <p:cNvPr id="483336" name="Text Box 8"/>
          <p:cNvSpPr txBox="1">
            <a:spLocks noChangeArrowheads="1"/>
          </p:cNvSpPr>
          <p:nvPr/>
        </p:nvSpPr>
        <p:spPr bwMode="auto">
          <a:xfrm>
            <a:off x="2195513" y="765175"/>
            <a:ext cx="4752975"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400">
                <a:solidFill>
                  <a:srgbClr val="008200"/>
                </a:solidFill>
                <a:effectLst>
                  <a:outerShdw blurRad="38100" dist="38100" dir="2700000" algn="tl">
                    <a:srgbClr val="000000"/>
                  </a:outerShdw>
                </a:effectLst>
                <a:latin typeface="黑体" panose="02010609060101010101" pitchFamily="49" charset="-122"/>
                <a:ea typeface="黑体" panose="02010609060101010101" pitchFamily="49" charset="-122"/>
              </a:rPr>
              <a:t>1.1.1  </a:t>
            </a:r>
            <a:r>
              <a:rPr lang="zh-CN" altLang="en-US" sz="2400">
                <a:solidFill>
                  <a:srgbClr val="008200"/>
                </a:solidFill>
                <a:effectLst>
                  <a:outerShdw blurRad="38100" dist="38100" dir="2700000" algn="tl">
                    <a:srgbClr val="000000"/>
                  </a:outerShdw>
                </a:effectLst>
                <a:latin typeface="黑体" panose="02010609060101010101" pitchFamily="49" charset="-122"/>
                <a:ea typeface="黑体" panose="02010609060101010101" pitchFamily="49" charset="-122"/>
              </a:rPr>
              <a:t>电路</a:t>
            </a:r>
            <a:endParaRPr lang="zh-CN" altLang="en-US" sz="2400">
              <a:solidFill>
                <a:srgbClr val="008200"/>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
        <p:nvSpPr>
          <p:cNvPr id="483337" name="Text Box 9"/>
          <p:cNvSpPr txBox="1">
            <a:spLocks noChangeArrowheads="1"/>
          </p:cNvSpPr>
          <p:nvPr/>
        </p:nvSpPr>
        <p:spPr bwMode="auto">
          <a:xfrm>
            <a:off x="755650" y="1304925"/>
            <a:ext cx="6769100" cy="4603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D25500"/>
                </a:solidFill>
                <a:effectLst>
                  <a:outerShdw blurRad="38100" dist="38100" dir="2700000" algn="tl">
                    <a:srgbClr val="000000"/>
                  </a:outerShdw>
                </a:effectLst>
              </a:rPr>
              <a:t>电路</a:t>
            </a:r>
            <a:r>
              <a:rPr lang="en-US" altLang="zh-CN" sz="2400" b="1">
                <a:solidFill>
                  <a:srgbClr val="008200"/>
                </a:solidFill>
                <a:effectLst>
                  <a:outerShdw blurRad="38100" dist="38100" dir="2700000" algn="tl">
                    <a:srgbClr val="000000"/>
                  </a:outerShdw>
                </a:effectLst>
              </a:rPr>
              <a:t>——</a:t>
            </a:r>
            <a:r>
              <a:rPr lang="zh-CN" altLang="en-US" sz="2400" b="1">
                <a:solidFill>
                  <a:srgbClr val="006600"/>
                </a:solidFill>
                <a:ea typeface="隶书" panose="02010509060101010101" pitchFamily="49" charset="-122"/>
              </a:rPr>
              <a:t>电流通过的闭合路径</a:t>
            </a:r>
            <a:r>
              <a:rPr lang="zh-CN" altLang="en-US" sz="2400" b="1">
                <a:solidFill>
                  <a:srgbClr val="008200"/>
                </a:solidFill>
                <a:effectLst>
                  <a:outerShdw blurRad="38100" dist="38100" dir="2700000" algn="tl">
                    <a:srgbClr val="000000"/>
                  </a:outerShdw>
                </a:effectLst>
              </a:rPr>
              <a:t>。</a:t>
            </a:r>
            <a:endParaRPr lang="zh-CN" altLang="en-US" sz="2400" b="1">
              <a:solidFill>
                <a:srgbClr val="008200"/>
              </a:solidFill>
              <a:effectLst>
                <a:outerShdw blurRad="38100" dist="38100" dir="2700000" algn="tl">
                  <a:srgbClr val="000000"/>
                </a:outerShdw>
              </a:effectLst>
            </a:endParaRPr>
          </a:p>
        </p:txBody>
      </p:sp>
      <p:sp>
        <p:nvSpPr>
          <p:cNvPr id="483338" name="Text Box 10"/>
          <p:cNvSpPr txBox="1">
            <a:spLocks noChangeArrowheads="1"/>
          </p:cNvSpPr>
          <p:nvPr/>
        </p:nvSpPr>
        <p:spPr bwMode="auto">
          <a:xfrm>
            <a:off x="179388" y="2853055"/>
            <a:ext cx="1692275"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D25500"/>
                </a:solidFill>
                <a:effectLst>
                  <a:outerShdw blurRad="38100" dist="38100" dir="2700000" algn="tl">
                    <a:srgbClr val="000000"/>
                  </a:outerShdw>
                </a:effectLst>
              </a:rPr>
              <a:t>电路组成</a:t>
            </a:r>
            <a:endParaRPr lang="zh-CN" altLang="en-US" sz="2400" b="1">
              <a:solidFill>
                <a:srgbClr val="D25500"/>
              </a:solidFill>
              <a:effectLst>
                <a:outerShdw blurRad="38100" dist="38100" dir="2700000" algn="tl">
                  <a:srgbClr val="000000"/>
                </a:outerShdw>
              </a:effectLst>
            </a:endParaRPr>
          </a:p>
        </p:txBody>
      </p:sp>
      <p:sp>
        <p:nvSpPr>
          <p:cNvPr id="483339" name="AutoShape 11"/>
          <p:cNvSpPr/>
          <p:nvPr/>
        </p:nvSpPr>
        <p:spPr bwMode="auto">
          <a:xfrm>
            <a:off x="1943100" y="2060575"/>
            <a:ext cx="360680" cy="2101850"/>
          </a:xfrm>
          <a:prstGeom prst="leftBrace">
            <a:avLst>
              <a:gd name="adj1" fmla="val 33333"/>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3340" name="Text Box 12"/>
          <p:cNvSpPr txBox="1">
            <a:spLocks noChangeArrowheads="1"/>
          </p:cNvSpPr>
          <p:nvPr/>
        </p:nvSpPr>
        <p:spPr bwMode="auto">
          <a:xfrm>
            <a:off x="2411413" y="1808163"/>
            <a:ext cx="1116012"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FF0000"/>
                </a:solidFill>
                <a:effectLst>
                  <a:outerShdw blurRad="38100" dist="38100" dir="2700000" algn="tl">
                    <a:srgbClr val="000000"/>
                  </a:outerShdw>
                </a:effectLst>
                <a:ea typeface="隶书" panose="02010509060101010101" pitchFamily="49" charset="-122"/>
              </a:rPr>
              <a:t>电源：</a:t>
            </a:r>
            <a:endParaRPr lang="zh-CN" altLang="en-US" sz="2400" b="1">
              <a:solidFill>
                <a:srgbClr val="FF0000"/>
              </a:solidFill>
              <a:effectLst>
                <a:outerShdw blurRad="38100" dist="38100" dir="2700000" algn="tl">
                  <a:srgbClr val="000000"/>
                </a:outerShdw>
              </a:effectLst>
              <a:ea typeface="隶书" panose="02010509060101010101" pitchFamily="49" charset="-122"/>
            </a:endParaRPr>
          </a:p>
        </p:txBody>
      </p:sp>
      <p:sp>
        <p:nvSpPr>
          <p:cNvPr id="483341" name="Text Box 13"/>
          <p:cNvSpPr txBox="1">
            <a:spLocks noChangeArrowheads="1"/>
          </p:cNvSpPr>
          <p:nvPr/>
        </p:nvSpPr>
        <p:spPr bwMode="auto">
          <a:xfrm>
            <a:off x="3348038" y="1773238"/>
            <a:ext cx="5111750" cy="82994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6600"/>
                </a:solidFill>
                <a:ea typeface="隶书" panose="02010509060101010101" pitchFamily="49" charset="-122"/>
              </a:rPr>
              <a:t>可将其他形式的能量转换成电能，向电路提供电能的装置。</a:t>
            </a:r>
            <a:endParaRPr lang="zh-CN" altLang="en-US" sz="2400" b="1">
              <a:solidFill>
                <a:srgbClr val="006600"/>
              </a:solidFill>
              <a:ea typeface="隶书" panose="02010509060101010101" pitchFamily="49" charset="-122"/>
            </a:endParaRPr>
          </a:p>
        </p:txBody>
      </p:sp>
      <p:sp>
        <p:nvSpPr>
          <p:cNvPr id="483342" name="Text Box 14"/>
          <p:cNvSpPr txBox="1">
            <a:spLocks noChangeArrowheads="1"/>
          </p:cNvSpPr>
          <p:nvPr/>
        </p:nvSpPr>
        <p:spPr bwMode="auto">
          <a:xfrm>
            <a:off x="3348038" y="2528888"/>
            <a:ext cx="5184775" cy="82994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6600"/>
                </a:solidFill>
                <a:ea typeface="隶书" panose="02010509060101010101" pitchFamily="49" charset="-122"/>
              </a:rPr>
              <a:t>可将电能转换成其他形式的能量，在电路中消耗电能的设备。</a:t>
            </a:r>
            <a:endParaRPr lang="zh-CN" altLang="en-US" sz="2400" b="1">
              <a:solidFill>
                <a:srgbClr val="006600"/>
              </a:solidFill>
              <a:ea typeface="隶书" panose="02010509060101010101" pitchFamily="49" charset="-122"/>
            </a:endParaRPr>
          </a:p>
        </p:txBody>
      </p:sp>
      <p:sp>
        <p:nvSpPr>
          <p:cNvPr id="483343" name="Text Box 15"/>
          <p:cNvSpPr txBox="1">
            <a:spLocks noChangeArrowheads="1"/>
          </p:cNvSpPr>
          <p:nvPr/>
        </p:nvSpPr>
        <p:spPr bwMode="auto">
          <a:xfrm>
            <a:off x="2232025" y="3249613"/>
            <a:ext cx="1944688" cy="4603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FF0000"/>
                </a:solidFill>
                <a:effectLst>
                  <a:outerShdw blurRad="38100" dist="38100" dir="2700000" algn="tl">
                    <a:srgbClr val="000000"/>
                  </a:outerShdw>
                </a:effectLst>
                <a:ea typeface="隶书" panose="02010509060101010101" pitchFamily="49" charset="-122"/>
              </a:rPr>
              <a:t>连接导线：</a:t>
            </a:r>
            <a:endParaRPr lang="zh-CN" altLang="en-US" sz="2400" b="1">
              <a:solidFill>
                <a:srgbClr val="FF0000"/>
              </a:solidFill>
              <a:effectLst>
                <a:outerShdw blurRad="38100" dist="38100" dir="2700000" algn="tl">
                  <a:srgbClr val="000000"/>
                </a:outerShdw>
              </a:effectLst>
              <a:ea typeface="隶书" panose="02010509060101010101" pitchFamily="49" charset="-122"/>
            </a:endParaRPr>
          </a:p>
        </p:txBody>
      </p:sp>
      <p:sp>
        <p:nvSpPr>
          <p:cNvPr id="483344" name="Text Box 16"/>
          <p:cNvSpPr txBox="1">
            <a:spLocks noChangeArrowheads="1"/>
          </p:cNvSpPr>
          <p:nvPr/>
        </p:nvSpPr>
        <p:spPr bwMode="auto">
          <a:xfrm>
            <a:off x="3816350" y="3284538"/>
            <a:ext cx="4787900" cy="4603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6600"/>
                </a:solidFill>
                <a:ea typeface="隶书" panose="02010509060101010101" pitchFamily="49" charset="-122"/>
              </a:rPr>
              <a:t>电源和负载之间不可缺少的连接</a:t>
            </a:r>
            <a:endParaRPr lang="zh-CN" altLang="en-US" sz="2400" b="1">
              <a:solidFill>
                <a:srgbClr val="006600"/>
              </a:solidFill>
              <a:ea typeface="隶书" panose="02010509060101010101" pitchFamily="49" charset="-122"/>
            </a:endParaRPr>
          </a:p>
        </p:txBody>
      </p:sp>
      <p:sp>
        <p:nvSpPr>
          <p:cNvPr id="483345" name="Text Box 17"/>
          <p:cNvSpPr txBox="1">
            <a:spLocks noChangeArrowheads="1"/>
          </p:cNvSpPr>
          <p:nvPr/>
        </p:nvSpPr>
        <p:spPr bwMode="auto">
          <a:xfrm>
            <a:off x="503238" y="4797425"/>
            <a:ext cx="19431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D25500"/>
                </a:solidFill>
                <a:effectLst>
                  <a:outerShdw blurRad="38100" dist="38100" dir="2700000" algn="tl">
                    <a:srgbClr val="000000"/>
                  </a:outerShdw>
                </a:effectLst>
              </a:rPr>
              <a:t>电路的功能</a:t>
            </a:r>
            <a:endParaRPr lang="zh-CN" altLang="en-US" sz="2400" b="1">
              <a:solidFill>
                <a:srgbClr val="D25500"/>
              </a:solidFill>
              <a:effectLst>
                <a:outerShdw blurRad="38100" dist="38100" dir="2700000" algn="tl">
                  <a:srgbClr val="000000"/>
                </a:outerShdw>
              </a:effectLst>
            </a:endParaRPr>
          </a:p>
        </p:txBody>
      </p:sp>
      <p:sp>
        <p:nvSpPr>
          <p:cNvPr id="483346" name="AutoShape 18"/>
          <p:cNvSpPr/>
          <p:nvPr/>
        </p:nvSpPr>
        <p:spPr bwMode="auto">
          <a:xfrm>
            <a:off x="2195513" y="4652963"/>
            <a:ext cx="360362" cy="720725"/>
          </a:xfrm>
          <a:prstGeom prst="leftBrace">
            <a:avLst>
              <a:gd name="adj1" fmla="val 16667"/>
              <a:gd name="adj2" fmla="val 50000"/>
            </a:avLst>
          </a:prstGeom>
          <a:noFill/>
          <a:ln w="28575">
            <a:solidFill>
              <a:srgbClr val="863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3347" name="Text Box 19"/>
          <p:cNvSpPr txBox="1">
            <a:spLocks noChangeArrowheads="1"/>
          </p:cNvSpPr>
          <p:nvPr/>
        </p:nvSpPr>
        <p:spPr bwMode="auto">
          <a:xfrm>
            <a:off x="2484438" y="5192713"/>
            <a:ext cx="1763712"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FF0000"/>
                </a:solidFill>
                <a:effectLst>
                  <a:outerShdw blurRad="38100" dist="38100" dir="2700000" algn="tl">
                    <a:srgbClr val="000000"/>
                  </a:outerShdw>
                </a:effectLst>
                <a:ea typeface="隶书" panose="02010509060101010101" pitchFamily="49" charset="-122"/>
              </a:rPr>
              <a:t>电子技术中</a:t>
            </a:r>
            <a:endParaRPr lang="zh-CN" altLang="en-US" sz="2400" b="1">
              <a:solidFill>
                <a:srgbClr val="FF0000"/>
              </a:solidFill>
              <a:effectLst>
                <a:outerShdw blurRad="38100" dist="38100" dir="2700000" algn="tl">
                  <a:srgbClr val="000000"/>
                </a:outerShdw>
              </a:effectLst>
              <a:ea typeface="隶书" panose="02010509060101010101" pitchFamily="49" charset="-122"/>
            </a:endParaRPr>
          </a:p>
        </p:txBody>
      </p:sp>
      <p:sp>
        <p:nvSpPr>
          <p:cNvPr id="483348" name="Text Box 20"/>
          <p:cNvSpPr txBox="1">
            <a:spLocks noChangeArrowheads="1"/>
          </p:cNvSpPr>
          <p:nvPr/>
        </p:nvSpPr>
        <p:spPr bwMode="auto">
          <a:xfrm>
            <a:off x="4067175" y="5192713"/>
            <a:ext cx="4679950" cy="82994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6600"/>
                </a:solidFill>
                <a:ea typeface="隶书" panose="02010509060101010101" pitchFamily="49" charset="-122"/>
              </a:rPr>
              <a:t>的电路可对电信号进行传递、处理。</a:t>
            </a:r>
            <a:endParaRPr lang="zh-CN" altLang="en-US" sz="2400" b="1">
              <a:solidFill>
                <a:srgbClr val="006600"/>
              </a:solidFill>
              <a:ea typeface="隶书" panose="02010509060101010101" pitchFamily="49" charset="-122"/>
            </a:endParaRPr>
          </a:p>
        </p:txBody>
      </p:sp>
      <p:sp>
        <p:nvSpPr>
          <p:cNvPr id="483349" name="Text Box 21"/>
          <p:cNvSpPr txBox="1">
            <a:spLocks noChangeArrowheads="1"/>
          </p:cNvSpPr>
          <p:nvPr/>
        </p:nvSpPr>
        <p:spPr bwMode="auto">
          <a:xfrm>
            <a:off x="4067175" y="4473575"/>
            <a:ext cx="4608513" cy="82994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006600"/>
                </a:solidFill>
                <a:ea typeface="隶书" panose="02010509060101010101" pitchFamily="49" charset="-122"/>
              </a:rPr>
              <a:t>的电路可对电能进行传输、分配和使用。</a:t>
            </a:r>
            <a:endParaRPr lang="zh-CN" altLang="en-US" sz="2400" b="1">
              <a:solidFill>
                <a:srgbClr val="006600"/>
              </a:solidFill>
              <a:ea typeface="隶书" panose="02010509060101010101" pitchFamily="49" charset="-122"/>
            </a:endParaRPr>
          </a:p>
        </p:txBody>
      </p:sp>
      <p:sp>
        <p:nvSpPr>
          <p:cNvPr id="2" name="Text Box 15"/>
          <p:cNvSpPr txBox="1">
            <a:spLocks noChangeArrowheads="1"/>
          </p:cNvSpPr>
          <p:nvPr/>
        </p:nvSpPr>
        <p:spPr bwMode="auto">
          <a:xfrm>
            <a:off x="2349500" y="3710305"/>
            <a:ext cx="1466850" cy="82994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spcBef>
                <a:spcPct val="50000"/>
              </a:spcBef>
            </a:pPr>
            <a:r>
              <a:rPr lang="zh-CN" altLang="en-US" sz="2400" b="1">
                <a:solidFill>
                  <a:srgbClr val="FF0000"/>
                </a:solidFill>
                <a:effectLst>
                  <a:outerShdw blurRad="38100" dist="38100" dir="2700000" algn="tl">
                    <a:srgbClr val="000000"/>
                  </a:outerShdw>
                </a:effectLst>
                <a:ea typeface="隶书" panose="02010509060101010101" pitchFamily="49" charset="-122"/>
              </a:rPr>
              <a:t>开关及保护装置：</a:t>
            </a:r>
            <a:endParaRPr lang="zh-CN" altLang="en-US" sz="2400" b="1">
              <a:solidFill>
                <a:srgbClr val="FF0000"/>
              </a:solidFill>
              <a:effectLst>
                <a:outerShdw blurRad="38100" dist="38100" dir="2700000" algn="tl">
                  <a:srgbClr val="000000"/>
                </a:outerShdw>
              </a:effectLst>
              <a:ea typeface="隶书" panose="02010509060101010101" pitchFamily="49" charset="-122"/>
            </a:endParaRPr>
          </a:p>
        </p:txBody>
      </p:sp>
      <p:sp>
        <p:nvSpPr>
          <p:cNvPr id="3" name="Text Box 16"/>
          <p:cNvSpPr txBox="1">
            <a:spLocks noChangeArrowheads="1"/>
          </p:cNvSpPr>
          <p:nvPr/>
        </p:nvSpPr>
        <p:spPr bwMode="auto">
          <a:xfrm>
            <a:off x="3745230" y="3860483"/>
            <a:ext cx="4787900" cy="4603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spcBef>
                <a:spcPct val="50000"/>
              </a:spcBef>
            </a:pPr>
            <a:r>
              <a:rPr lang="zh-CN" altLang="en-US" sz="2400" b="1">
                <a:solidFill>
                  <a:srgbClr val="006600"/>
                </a:solidFill>
                <a:ea typeface="隶书" panose="02010509060101010101" pitchFamily="49" charset="-122"/>
              </a:rPr>
              <a:t>控制电路能通断，保护安全</a:t>
            </a:r>
            <a:endParaRPr lang="zh-CN" altLang="en-US" sz="2400" b="1">
              <a:solidFill>
                <a:srgbClr val="006600"/>
              </a:solidFill>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83330"/>
                                        </p:tgtEl>
                                        <p:attrNameLst>
                                          <p:attrName>style.visibility</p:attrName>
                                        </p:attrNameLst>
                                      </p:cBhvr>
                                      <p:to>
                                        <p:strVal val="visible"/>
                                      </p:to>
                                    </p:set>
                                    <p:animEffect transition="in" filter="fade">
                                      <p:cBhvr>
                                        <p:cTn id="7" dur="770" decel="100000"/>
                                        <p:tgtEl>
                                          <p:spTgt spid="483330"/>
                                        </p:tgtEl>
                                      </p:cBhvr>
                                    </p:animEffect>
                                    <p:animScale>
                                      <p:cBhvr>
                                        <p:cTn id="8" dur="770" decel="100000"/>
                                        <p:tgtEl>
                                          <p:spTgt spid="483330"/>
                                        </p:tgtEl>
                                      </p:cBhvr>
                                      <p:from x="10000" y="10000"/>
                                      <p:to x="200000" y="450000"/>
                                    </p:animScale>
                                    <p:animScale>
                                      <p:cBhvr>
                                        <p:cTn id="9" dur="1230" accel="100000" fill="hold">
                                          <p:stCondLst>
                                            <p:cond delay="770"/>
                                          </p:stCondLst>
                                        </p:cTn>
                                        <p:tgtEl>
                                          <p:spTgt spid="483330"/>
                                        </p:tgtEl>
                                      </p:cBhvr>
                                      <p:from x="200000" y="450000"/>
                                      <p:to x="100000" y="100000"/>
                                    </p:animScale>
                                    <p:set>
                                      <p:cBhvr>
                                        <p:cTn id="10" dur="770" fill="hold"/>
                                        <p:tgtEl>
                                          <p:spTgt spid="483330"/>
                                        </p:tgtEl>
                                        <p:attrNameLst>
                                          <p:attrName>ppt_x</p:attrName>
                                        </p:attrNameLst>
                                      </p:cBhvr>
                                      <p:to>
                                        <p:strVal val="(0.5)"/>
                                      </p:to>
                                    </p:set>
                                    <p:anim from="(0.5)" to="(#ppt_x)" calcmode="lin" valueType="num">
                                      <p:cBhvr>
                                        <p:cTn id="11" dur="1230" accel="100000" fill="hold">
                                          <p:stCondLst>
                                            <p:cond delay="770"/>
                                          </p:stCondLst>
                                        </p:cTn>
                                        <p:tgtEl>
                                          <p:spTgt spid="483330"/>
                                        </p:tgtEl>
                                        <p:attrNameLst>
                                          <p:attrName>ppt_x</p:attrName>
                                        </p:attrNameLst>
                                      </p:cBhvr>
                                    </p:anim>
                                    <p:set>
                                      <p:cBhvr>
                                        <p:cTn id="12" dur="770" fill="hold"/>
                                        <p:tgtEl>
                                          <p:spTgt spid="483330"/>
                                        </p:tgtEl>
                                        <p:attrNameLst>
                                          <p:attrName>ppt_y</p:attrName>
                                        </p:attrNameLst>
                                      </p:cBhvr>
                                      <p:to>
                                        <p:strVal val="(#ppt_y+0.4)"/>
                                      </p:to>
                                    </p:set>
                                    <p:anim from="(#ppt_y+0.4)" to="(#ppt_y)" calcmode="lin" valueType="num">
                                      <p:cBhvr>
                                        <p:cTn id="13" dur="1230" accel="100000" fill="hold">
                                          <p:stCondLst>
                                            <p:cond delay="770"/>
                                          </p:stCondLst>
                                        </p:cTn>
                                        <p:tgtEl>
                                          <p:spTgt spid="483330"/>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83336"/>
                                        </p:tgtEl>
                                        <p:attrNameLst>
                                          <p:attrName>style.visibility</p:attrName>
                                        </p:attrNameLst>
                                      </p:cBhvr>
                                      <p:to>
                                        <p:strVal val="visible"/>
                                      </p:to>
                                    </p:set>
                                    <p:anim calcmode="lin" valueType="num">
                                      <p:cBhvr>
                                        <p:cTn id="17" dur="500" fill="hold"/>
                                        <p:tgtEl>
                                          <p:spTgt spid="483336"/>
                                        </p:tgtEl>
                                        <p:attrNameLst>
                                          <p:attrName>ppt_w</p:attrName>
                                        </p:attrNameLst>
                                      </p:cBhvr>
                                      <p:tavLst>
                                        <p:tav tm="0">
                                          <p:val>
                                            <p:fltVal val="0"/>
                                          </p:val>
                                        </p:tav>
                                        <p:tav tm="100000">
                                          <p:val>
                                            <p:strVal val="#ppt_w"/>
                                          </p:val>
                                        </p:tav>
                                      </p:tavLst>
                                    </p:anim>
                                    <p:anim calcmode="lin" valueType="num">
                                      <p:cBhvr>
                                        <p:cTn id="18" dur="500" fill="hold"/>
                                        <p:tgtEl>
                                          <p:spTgt spid="48333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83337"/>
                                        </p:tgtEl>
                                        <p:attrNameLst>
                                          <p:attrName>style.visibility</p:attrName>
                                        </p:attrNameLst>
                                      </p:cBhvr>
                                      <p:to>
                                        <p:strVal val="visible"/>
                                      </p:to>
                                    </p:set>
                                    <p:animEffect transition="in" filter="wipe(left)">
                                      <p:cBhvr>
                                        <p:cTn id="23" dur="1000"/>
                                        <p:tgtEl>
                                          <p:spTgt spid="48333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83338"/>
                                        </p:tgtEl>
                                        <p:attrNameLst>
                                          <p:attrName>style.visibility</p:attrName>
                                        </p:attrNameLst>
                                      </p:cBhvr>
                                      <p:to>
                                        <p:strVal val="visible"/>
                                      </p:to>
                                    </p:set>
                                    <p:anim calcmode="lin" valueType="num">
                                      <p:cBhvr>
                                        <p:cTn id="28" dur="1000" fill="hold"/>
                                        <p:tgtEl>
                                          <p:spTgt spid="483338"/>
                                        </p:tgtEl>
                                        <p:attrNameLst>
                                          <p:attrName>ppt_w</p:attrName>
                                        </p:attrNameLst>
                                      </p:cBhvr>
                                      <p:tavLst>
                                        <p:tav tm="0">
                                          <p:val>
                                            <p:strVal val="#ppt_w*0.70"/>
                                          </p:val>
                                        </p:tav>
                                        <p:tav tm="100000">
                                          <p:val>
                                            <p:strVal val="#ppt_w"/>
                                          </p:val>
                                        </p:tav>
                                      </p:tavLst>
                                    </p:anim>
                                    <p:anim calcmode="lin" valueType="num">
                                      <p:cBhvr>
                                        <p:cTn id="29" dur="1000" fill="hold"/>
                                        <p:tgtEl>
                                          <p:spTgt spid="483338"/>
                                        </p:tgtEl>
                                        <p:attrNameLst>
                                          <p:attrName>ppt_h</p:attrName>
                                        </p:attrNameLst>
                                      </p:cBhvr>
                                      <p:tavLst>
                                        <p:tav tm="0">
                                          <p:val>
                                            <p:strVal val="#ppt_h"/>
                                          </p:val>
                                        </p:tav>
                                        <p:tav tm="100000">
                                          <p:val>
                                            <p:strVal val="#ppt_h"/>
                                          </p:val>
                                        </p:tav>
                                      </p:tavLst>
                                    </p:anim>
                                    <p:animEffect transition="in" filter="fade">
                                      <p:cBhvr>
                                        <p:cTn id="30" dur="1000"/>
                                        <p:tgtEl>
                                          <p:spTgt spid="483338"/>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483339"/>
                                        </p:tgtEl>
                                        <p:attrNameLst>
                                          <p:attrName>style.visibility</p:attrName>
                                        </p:attrNameLst>
                                      </p:cBhvr>
                                      <p:to>
                                        <p:strVal val="visible"/>
                                      </p:to>
                                    </p:set>
                                    <p:animEffect transition="in" filter="wipe(up)">
                                      <p:cBhvr>
                                        <p:cTn id="34" dur="1000"/>
                                        <p:tgtEl>
                                          <p:spTgt spid="483339"/>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483340"/>
                                        </p:tgtEl>
                                        <p:attrNameLst>
                                          <p:attrName>style.visibility</p:attrName>
                                        </p:attrNameLst>
                                      </p:cBhvr>
                                      <p:to>
                                        <p:strVal val="visible"/>
                                      </p:to>
                                    </p:set>
                                    <p:animEffect transition="in" filter="fade">
                                      <p:cBhvr>
                                        <p:cTn id="39" dur="770" decel="100000"/>
                                        <p:tgtEl>
                                          <p:spTgt spid="483340"/>
                                        </p:tgtEl>
                                      </p:cBhvr>
                                    </p:animEffect>
                                    <p:animScale>
                                      <p:cBhvr>
                                        <p:cTn id="40" dur="770" decel="100000"/>
                                        <p:tgtEl>
                                          <p:spTgt spid="483340"/>
                                        </p:tgtEl>
                                      </p:cBhvr>
                                      <p:from x="10000" y="10000"/>
                                      <p:to x="200000" y="450000"/>
                                    </p:animScale>
                                    <p:animScale>
                                      <p:cBhvr>
                                        <p:cTn id="41" dur="1230" accel="100000" fill="hold">
                                          <p:stCondLst>
                                            <p:cond delay="770"/>
                                          </p:stCondLst>
                                        </p:cTn>
                                        <p:tgtEl>
                                          <p:spTgt spid="483340"/>
                                        </p:tgtEl>
                                      </p:cBhvr>
                                      <p:from x="200000" y="450000"/>
                                      <p:to x="100000" y="100000"/>
                                    </p:animScale>
                                    <p:set>
                                      <p:cBhvr>
                                        <p:cTn id="42" dur="770" fill="hold"/>
                                        <p:tgtEl>
                                          <p:spTgt spid="483340"/>
                                        </p:tgtEl>
                                        <p:attrNameLst>
                                          <p:attrName>ppt_x</p:attrName>
                                        </p:attrNameLst>
                                      </p:cBhvr>
                                      <p:to>
                                        <p:strVal val="(0.5)"/>
                                      </p:to>
                                    </p:set>
                                    <p:anim from="(0.5)" to="(#ppt_x)" calcmode="lin" valueType="num">
                                      <p:cBhvr>
                                        <p:cTn id="43" dur="1230" accel="100000" fill="hold">
                                          <p:stCondLst>
                                            <p:cond delay="770"/>
                                          </p:stCondLst>
                                        </p:cTn>
                                        <p:tgtEl>
                                          <p:spTgt spid="483340"/>
                                        </p:tgtEl>
                                        <p:attrNameLst>
                                          <p:attrName>ppt_x</p:attrName>
                                        </p:attrNameLst>
                                      </p:cBhvr>
                                    </p:anim>
                                    <p:set>
                                      <p:cBhvr>
                                        <p:cTn id="44" dur="770" fill="hold"/>
                                        <p:tgtEl>
                                          <p:spTgt spid="483340"/>
                                        </p:tgtEl>
                                        <p:attrNameLst>
                                          <p:attrName>ppt_y</p:attrName>
                                        </p:attrNameLst>
                                      </p:cBhvr>
                                      <p:to>
                                        <p:strVal val="(#ppt_y+0.4)"/>
                                      </p:to>
                                    </p:set>
                                    <p:anim from="(#ppt_y+0.4)" to="(#ppt_y)" calcmode="lin" valueType="num">
                                      <p:cBhvr>
                                        <p:cTn id="45" dur="1230" accel="100000" fill="hold">
                                          <p:stCondLst>
                                            <p:cond delay="770"/>
                                          </p:stCondLst>
                                        </p:cTn>
                                        <p:tgtEl>
                                          <p:spTgt spid="483340"/>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51" presetClass="entr" presetSubtype="0" fill="hold" grpId="0" nodeType="clickEffect">
                                  <p:stCondLst>
                                    <p:cond delay="0"/>
                                  </p:stCondLst>
                                  <p:childTnLst>
                                    <p:set>
                                      <p:cBhvr>
                                        <p:cTn id="49" dur="1" fill="hold">
                                          <p:stCondLst>
                                            <p:cond delay="0"/>
                                          </p:stCondLst>
                                        </p:cTn>
                                        <p:tgtEl>
                                          <p:spTgt spid="483335"/>
                                        </p:tgtEl>
                                        <p:attrNameLst>
                                          <p:attrName>style.visibility</p:attrName>
                                        </p:attrNameLst>
                                      </p:cBhvr>
                                      <p:to>
                                        <p:strVal val="visible"/>
                                      </p:to>
                                    </p:set>
                                    <p:animEffect transition="in" filter="fade">
                                      <p:cBhvr>
                                        <p:cTn id="50" dur="770" decel="100000"/>
                                        <p:tgtEl>
                                          <p:spTgt spid="483335"/>
                                        </p:tgtEl>
                                      </p:cBhvr>
                                    </p:animEffect>
                                    <p:animScale>
                                      <p:cBhvr>
                                        <p:cTn id="51" dur="770" decel="100000"/>
                                        <p:tgtEl>
                                          <p:spTgt spid="483335"/>
                                        </p:tgtEl>
                                      </p:cBhvr>
                                      <p:from x="10000" y="10000"/>
                                      <p:to x="200000" y="450000"/>
                                    </p:animScale>
                                    <p:animScale>
                                      <p:cBhvr>
                                        <p:cTn id="52" dur="1230" accel="100000" fill="hold">
                                          <p:stCondLst>
                                            <p:cond delay="770"/>
                                          </p:stCondLst>
                                        </p:cTn>
                                        <p:tgtEl>
                                          <p:spTgt spid="483335"/>
                                        </p:tgtEl>
                                      </p:cBhvr>
                                      <p:from x="200000" y="450000"/>
                                      <p:to x="100000" y="100000"/>
                                    </p:animScale>
                                    <p:set>
                                      <p:cBhvr>
                                        <p:cTn id="53" dur="770" fill="hold"/>
                                        <p:tgtEl>
                                          <p:spTgt spid="483335"/>
                                        </p:tgtEl>
                                        <p:attrNameLst>
                                          <p:attrName>ppt_x</p:attrName>
                                        </p:attrNameLst>
                                      </p:cBhvr>
                                      <p:to>
                                        <p:strVal val="(0.5)"/>
                                      </p:to>
                                    </p:set>
                                    <p:anim from="(0.5)" to="(#ppt_x)" calcmode="lin" valueType="num">
                                      <p:cBhvr>
                                        <p:cTn id="54" dur="1230" accel="100000" fill="hold">
                                          <p:stCondLst>
                                            <p:cond delay="770"/>
                                          </p:stCondLst>
                                        </p:cTn>
                                        <p:tgtEl>
                                          <p:spTgt spid="483335"/>
                                        </p:tgtEl>
                                        <p:attrNameLst>
                                          <p:attrName>ppt_x</p:attrName>
                                        </p:attrNameLst>
                                      </p:cBhvr>
                                    </p:anim>
                                    <p:set>
                                      <p:cBhvr>
                                        <p:cTn id="55" dur="770" fill="hold"/>
                                        <p:tgtEl>
                                          <p:spTgt spid="483335"/>
                                        </p:tgtEl>
                                        <p:attrNameLst>
                                          <p:attrName>ppt_y</p:attrName>
                                        </p:attrNameLst>
                                      </p:cBhvr>
                                      <p:to>
                                        <p:strVal val="(#ppt_y+0.4)"/>
                                      </p:to>
                                    </p:set>
                                    <p:anim from="(#ppt_y+0.4)" to="(#ppt_y)" calcmode="lin" valueType="num">
                                      <p:cBhvr>
                                        <p:cTn id="56" dur="1230" accel="100000" fill="hold">
                                          <p:stCondLst>
                                            <p:cond delay="770"/>
                                          </p:stCondLst>
                                        </p:cTn>
                                        <p:tgtEl>
                                          <p:spTgt spid="483335"/>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grpId="0" nodeType="clickEffect">
                                  <p:stCondLst>
                                    <p:cond delay="0"/>
                                  </p:stCondLst>
                                  <p:childTnLst>
                                    <p:set>
                                      <p:cBhvr>
                                        <p:cTn id="60" dur="1" fill="hold">
                                          <p:stCondLst>
                                            <p:cond delay="0"/>
                                          </p:stCondLst>
                                        </p:cTn>
                                        <p:tgtEl>
                                          <p:spTgt spid="483343"/>
                                        </p:tgtEl>
                                        <p:attrNameLst>
                                          <p:attrName>style.visibility</p:attrName>
                                        </p:attrNameLst>
                                      </p:cBhvr>
                                      <p:to>
                                        <p:strVal val="visible"/>
                                      </p:to>
                                    </p:set>
                                    <p:animEffect transition="in" filter="fade">
                                      <p:cBhvr>
                                        <p:cTn id="61" dur="770" decel="100000"/>
                                        <p:tgtEl>
                                          <p:spTgt spid="483343"/>
                                        </p:tgtEl>
                                      </p:cBhvr>
                                    </p:animEffect>
                                    <p:animScale>
                                      <p:cBhvr>
                                        <p:cTn id="62" dur="770" decel="100000"/>
                                        <p:tgtEl>
                                          <p:spTgt spid="483343"/>
                                        </p:tgtEl>
                                      </p:cBhvr>
                                      <p:from x="10000" y="10000"/>
                                      <p:to x="200000" y="450000"/>
                                    </p:animScale>
                                    <p:animScale>
                                      <p:cBhvr>
                                        <p:cTn id="63" dur="1230" accel="100000" fill="hold">
                                          <p:stCondLst>
                                            <p:cond delay="770"/>
                                          </p:stCondLst>
                                        </p:cTn>
                                        <p:tgtEl>
                                          <p:spTgt spid="483343"/>
                                        </p:tgtEl>
                                      </p:cBhvr>
                                      <p:from x="200000" y="450000"/>
                                      <p:to x="100000" y="100000"/>
                                    </p:animScale>
                                    <p:set>
                                      <p:cBhvr>
                                        <p:cTn id="64" dur="770" fill="hold"/>
                                        <p:tgtEl>
                                          <p:spTgt spid="483343"/>
                                        </p:tgtEl>
                                        <p:attrNameLst>
                                          <p:attrName>ppt_x</p:attrName>
                                        </p:attrNameLst>
                                      </p:cBhvr>
                                      <p:to>
                                        <p:strVal val="(0.5)"/>
                                      </p:to>
                                    </p:set>
                                    <p:anim from="(0.5)" to="(#ppt_x)" calcmode="lin" valueType="num">
                                      <p:cBhvr>
                                        <p:cTn id="65" dur="1230" accel="100000" fill="hold">
                                          <p:stCondLst>
                                            <p:cond delay="770"/>
                                          </p:stCondLst>
                                        </p:cTn>
                                        <p:tgtEl>
                                          <p:spTgt spid="483343"/>
                                        </p:tgtEl>
                                        <p:attrNameLst>
                                          <p:attrName>ppt_x</p:attrName>
                                        </p:attrNameLst>
                                      </p:cBhvr>
                                    </p:anim>
                                    <p:set>
                                      <p:cBhvr>
                                        <p:cTn id="66" dur="770" fill="hold"/>
                                        <p:tgtEl>
                                          <p:spTgt spid="483343"/>
                                        </p:tgtEl>
                                        <p:attrNameLst>
                                          <p:attrName>ppt_y</p:attrName>
                                        </p:attrNameLst>
                                      </p:cBhvr>
                                      <p:to>
                                        <p:strVal val="(#ppt_y+0.4)"/>
                                      </p:to>
                                    </p:set>
                                    <p:anim from="(#ppt_y+0.4)" to="(#ppt_y)" calcmode="lin" valueType="num">
                                      <p:cBhvr>
                                        <p:cTn id="67" dur="1230" accel="100000" fill="hold">
                                          <p:stCondLst>
                                            <p:cond delay="770"/>
                                          </p:stCondLst>
                                        </p:cTn>
                                        <p:tgtEl>
                                          <p:spTgt spid="483343"/>
                                        </p:tgtEl>
                                        <p:attrNameLst>
                                          <p:attrName>ppt_y</p:attrName>
                                        </p:attrNameLst>
                                      </p:cBhvr>
                                    </p:anim>
                                  </p:childTnLst>
                                </p:cTn>
                              </p:par>
                            </p:childTnLst>
                          </p:cTn>
                        </p:par>
                      </p:childTnLst>
                    </p:cTn>
                  </p:par>
                  <p:par>
                    <p:cTn id="68" fill="hold">
                      <p:stCondLst>
                        <p:cond delay="indefinite"/>
                      </p:stCondLst>
                      <p:childTnLst>
                        <p:par>
                          <p:cTn id="69" fill="hold">
                            <p:stCondLst>
                              <p:cond delay="0"/>
                            </p:stCondLst>
                            <p:childTnLst>
                              <p:par>
                                <p:cTn id="70" presetID="51"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770" decel="100000"/>
                                        <p:tgtEl>
                                          <p:spTgt spid="2"/>
                                        </p:tgtEl>
                                      </p:cBhvr>
                                    </p:animEffect>
                                    <p:animScale>
                                      <p:cBhvr>
                                        <p:cTn id="73" dur="770" decel="100000"/>
                                        <p:tgtEl>
                                          <p:spTgt spid="2"/>
                                        </p:tgtEl>
                                      </p:cBhvr>
                                      <p:from x="10000" y="10000"/>
                                      <p:to x="200000" y="450000"/>
                                    </p:animScale>
                                    <p:animScale>
                                      <p:cBhvr>
                                        <p:cTn id="74" dur="1230" accel="100000" fill="hold">
                                          <p:stCondLst>
                                            <p:cond delay="770"/>
                                          </p:stCondLst>
                                        </p:cTn>
                                        <p:tgtEl>
                                          <p:spTgt spid="2"/>
                                        </p:tgtEl>
                                      </p:cBhvr>
                                      <p:from x="200000" y="450000"/>
                                      <p:to x="100000" y="100000"/>
                                    </p:animScale>
                                    <p:set>
                                      <p:cBhvr>
                                        <p:cTn id="75" dur="770" fill="hold"/>
                                        <p:tgtEl>
                                          <p:spTgt spid="2"/>
                                        </p:tgtEl>
                                        <p:attrNameLst>
                                          <p:attrName>ppt_x</p:attrName>
                                        </p:attrNameLst>
                                      </p:cBhvr>
                                      <p:to>
                                        <p:strVal val="(0.5)"/>
                                      </p:to>
                                    </p:set>
                                    <p:anim from="(0.5)" to="(#ppt_x)" calcmode="lin" valueType="num">
                                      <p:cBhvr>
                                        <p:cTn id="76" dur="1230" accel="100000" fill="hold">
                                          <p:stCondLst>
                                            <p:cond delay="770"/>
                                          </p:stCondLst>
                                        </p:cTn>
                                        <p:tgtEl>
                                          <p:spTgt spid="2"/>
                                        </p:tgtEl>
                                        <p:attrNameLst>
                                          <p:attrName>ppt_x</p:attrName>
                                        </p:attrNameLst>
                                      </p:cBhvr>
                                    </p:anim>
                                    <p:set>
                                      <p:cBhvr>
                                        <p:cTn id="77" dur="770" fill="hold"/>
                                        <p:tgtEl>
                                          <p:spTgt spid="2"/>
                                        </p:tgtEl>
                                        <p:attrNameLst>
                                          <p:attrName>ppt_y</p:attrName>
                                        </p:attrNameLst>
                                      </p:cBhvr>
                                      <p:to>
                                        <p:strVal val="(#ppt_y+0.4)"/>
                                      </p:to>
                                    </p:set>
                                    <p:anim from="(#ppt_y+0.4)" to="(#ppt_y)" calcmode="lin" valueType="num">
                                      <p:cBhvr>
                                        <p:cTn id="78" dur="1230" accel="100000" fill="hold">
                                          <p:stCondLst>
                                            <p:cond delay="770"/>
                                          </p:stCondLst>
                                        </p:cTn>
                                        <p:tgtEl>
                                          <p:spTgt spid="2"/>
                                        </p:tgtEl>
                                        <p:attrNameLst>
                                          <p:attrName>ppt_y</p:attrName>
                                        </p:attrNameLst>
                                      </p:cBhvr>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83341"/>
                                        </p:tgtEl>
                                        <p:attrNameLst>
                                          <p:attrName>style.visibility</p:attrName>
                                        </p:attrNameLst>
                                      </p:cBhvr>
                                      <p:to>
                                        <p:strVal val="visible"/>
                                      </p:to>
                                    </p:set>
                                    <p:anim calcmode="lin" valueType="num">
                                      <p:cBhvr additive="base">
                                        <p:cTn id="83" dur="500" fill="hold"/>
                                        <p:tgtEl>
                                          <p:spTgt spid="483341"/>
                                        </p:tgtEl>
                                        <p:attrNameLst>
                                          <p:attrName>ppt_x</p:attrName>
                                        </p:attrNameLst>
                                      </p:cBhvr>
                                      <p:tavLst>
                                        <p:tav tm="0">
                                          <p:val>
                                            <p:strVal val="#ppt_x"/>
                                          </p:val>
                                        </p:tav>
                                        <p:tav tm="100000">
                                          <p:val>
                                            <p:strVal val="#ppt_x"/>
                                          </p:val>
                                        </p:tav>
                                      </p:tavLst>
                                    </p:anim>
                                    <p:anim calcmode="lin" valueType="num">
                                      <p:cBhvr additive="base">
                                        <p:cTn id="84" dur="500" fill="hold"/>
                                        <p:tgtEl>
                                          <p:spTgt spid="48334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7" presetClass="entr" presetSubtype="2" fill="hold" grpId="0" nodeType="clickEffect">
                                  <p:stCondLst>
                                    <p:cond delay="0"/>
                                  </p:stCondLst>
                                  <p:childTnLst>
                                    <p:set>
                                      <p:cBhvr>
                                        <p:cTn id="88" dur="1" fill="hold">
                                          <p:stCondLst>
                                            <p:cond delay="0"/>
                                          </p:stCondLst>
                                        </p:cTn>
                                        <p:tgtEl>
                                          <p:spTgt spid="483342"/>
                                        </p:tgtEl>
                                        <p:attrNameLst>
                                          <p:attrName>style.visibility</p:attrName>
                                        </p:attrNameLst>
                                      </p:cBhvr>
                                      <p:to>
                                        <p:strVal val="visible"/>
                                      </p:to>
                                    </p:set>
                                    <p:anim calcmode="lin" valueType="num">
                                      <p:cBhvr additive="base">
                                        <p:cTn id="89" dur="2000" fill="hold"/>
                                        <p:tgtEl>
                                          <p:spTgt spid="483342"/>
                                        </p:tgtEl>
                                        <p:attrNameLst>
                                          <p:attrName>ppt_x</p:attrName>
                                        </p:attrNameLst>
                                      </p:cBhvr>
                                      <p:tavLst>
                                        <p:tav tm="0">
                                          <p:val>
                                            <p:strVal val="1+#ppt_w/2"/>
                                          </p:val>
                                        </p:tav>
                                        <p:tav tm="100000">
                                          <p:val>
                                            <p:strVal val="#ppt_x"/>
                                          </p:val>
                                        </p:tav>
                                      </p:tavLst>
                                    </p:anim>
                                    <p:anim calcmode="lin" valueType="num">
                                      <p:cBhvr additive="base">
                                        <p:cTn id="90" dur="2000" fill="hold"/>
                                        <p:tgtEl>
                                          <p:spTgt spid="483342"/>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7" presetClass="entr" presetSubtype="2" fill="hold" grpId="0" nodeType="clickEffect">
                                  <p:stCondLst>
                                    <p:cond delay="0"/>
                                  </p:stCondLst>
                                  <p:childTnLst>
                                    <p:set>
                                      <p:cBhvr>
                                        <p:cTn id="94" dur="1" fill="hold">
                                          <p:stCondLst>
                                            <p:cond delay="0"/>
                                          </p:stCondLst>
                                        </p:cTn>
                                        <p:tgtEl>
                                          <p:spTgt spid="483344"/>
                                        </p:tgtEl>
                                        <p:attrNameLst>
                                          <p:attrName>style.visibility</p:attrName>
                                        </p:attrNameLst>
                                      </p:cBhvr>
                                      <p:to>
                                        <p:strVal val="visible"/>
                                      </p:to>
                                    </p:set>
                                    <p:anim calcmode="lin" valueType="num">
                                      <p:cBhvr additive="base">
                                        <p:cTn id="95" dur="2000" fill="hold"/>
                                        <p:tgtEl>
                                          <p:spTgt spid="483344"/>
                                        </p:tgtEl>
                                        <p:attrNameLst>
                                          <p:attrName>ppt_x</p:attrName>
                                        </p:attrNameLst>
                                      </p:cBhvr>
                                      <p:tavLst>
                                        <p:tav tm="0">
                                          <p:val>
                                            <p:strVal val="1+#ppt_w/2"/>
                                          </p:val>
                                        </p:tav>
                                        <p:tav tm="100000">
                                          <p:val>
                                            <p:strVal val="#ppt_x"/>
                                          </p:val>
                                        </p:tav>
                                      </p:tavLst>
                                    </p:anim>
                                    <p:anim calcmode="lin" valueType="num">
                                      <p:cBhvr additive="base">
                                        <p:cTn id="96" dur="2000" fill="hold"/>
                                        <p:tgtEl>
                                          <p:spTgt spid="483344"/>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7" presetClass="entr" presetSubtype="2"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additive="base">
                                        <p:cTn id="101" dur="2000" fill="hold"/>
                                        <p:tgtEl>
                                          <p:spTgt spid="3"/>
                                        </p:tgtEl>
                                        <p:attrNameLst>
                                          <p:attrName>ppt_x</p:attrName>
                                        </p:attrNameLst>
                                      </p:cBhvr>
                                      <p:tavLst>
                                        <p:tav tm="0">
                                          <p:val>
                                            <p:strVal val="1+#ppt_w/2"/>
                                          </p:val>
                                        </p:tav>
                                        <p:tav tm="100000">
                                          <p:val>
                                            <p:strVal val="#ppt_x"/>
                                          </p:val>
                                        </p:tav>
                                      </p:tavLst>
                                    </p:anim>
                                    <p:anim calcmode="lin" valueType="num">
                                      <p:cBhvr additive="base">
                                        <p:cTn id="10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grpId="0" nodeType="clickEffect">
                                  <p:stCondLst>
                                    <p:cond delay="0"/>
                                  </p:stCondLst>
                                  <p:childTnLst>
                                    <p:set>
                                      <p:cBhvr>
                                        <p:cTn id="106" dur="1" fill="hold">
                                          <p:stCondLst>
                                            <p:cond delay="0"/>
                                          </p:stCondLst>
                                        </p:cTn>
                                        <p:tgtEl>
                                          <p:spTgt spid="483345"/>
                                        </p:tgtEl>
                                        <p:attrNameLst>
                                          <p:attrName>style.visibility</p:attrName>
                                        </p:attrNameLst>
                                      </p:cBhvr>
                                      <p:to>
                                        <p:strVal val="visible"/>
                                      </p:to>
                                    </p:set>
                                    <p:anim calcmode="lin" valueType="num">
                                      <p:cBhvr>
                                        <p:cTn id="107" dur="1000" fill="hold"/>
                                        <p:tgtEl>
                                          <p:spTgt spid="483345"/>
                                        </p:tgtEl>
                                        <p:attrNameLst>
                                          <p:attrName>ppt_w</p:attrName>
                                        </p:attrNameLst>
                                      </p:cBhvr>
                                      <p:tavLst>
                                        <p:tav tm="0">
                                          <p:val>
                                            <p:strVal val="#ppt_w*0.70"/>
                                          </p:val>
                                        </p:tav>
                                        <p:tav tm="100000">
                                          <p:val>
                                            <p:strVal val="#ppt_w"/>
                                          </p:val>
                                        </p:tav>
                                      </p:tavLst>
                                    </p:anim>
                                    <p:anim calcmode="lin" valueType="num">
                                      <p:cBhvr>
                                        <p:cTn id="108" dur="1000" fill="hold"/>
                                        <p:tgtEl>
                                          <p:spTgt spid="483345"/>
                                        </p:tgtEl>
                                        <p:attrNameLst>
                                          <p:attrName>ppt_h</p:attrName>
                                        </p:attrNameLst>
                                      </p:cBhvr>
                                      <p:tavLst>
                                        <p:tav tm="0">
                                          <p:val>
                                            <p:strVal val="#ppt_h"/>
                                          </p:val>
                                        </p:tav>
                                        <p:tav tm="100000">
                                          <p:val>
                                            <p:strVal val="#ppt_h"/>
                                          </p:val>
                                        </p:tav>
                                      </p:tavLst>
                                    </p:anim>
                                    <p:animEffect transition="in" filter="fade">
                                      <p:cBhvr>
                                        <p:cTn id="109" dur="1000"/>
                                        <p:tgtEl>
                                          <p:spTgt spid="483345"/>
                                        </p:tgtEl>
                                      </p:cBhvr>
                                    </p:animEffect>
                                  </p:childTnLst>
                                </p:cTn>
                              </p:par>
                            </p:childTnLst>
                          </p:cTn>
                        </p:par>
                        <p:par>
                          <p:cTn id="110" fill="hold">
                            <p:stCondLst>
                              <p:cond delay="1000"/>
                            </p:stCondLst>
                            <p:childTnLst>
                              <p:par>
                                <p:cTn id="111" presetID="22" presetClass="entr" presetSubtype="1" fill="hold" grpId="0" nodeType="afterEffect">
                                  <p:stCondLst>
                                    <p:cond delay="0"/>
                                  </p:stCondLst>
                                  <p:childTnLst>
                                    <p:set>
                                      <p:cBhvr>
                                        <p:cTn id="112" dur="1" fill="hold">
                                          <p:stCondLst>
                                            <p:cond delay="0"/>
                                          </p:stCondLst>
                                        </p:cTn>
                                        <p:tgtEl>
                                          <p:spTgt spid="483346"/>
                                        </p:tgtEl>
                                        <p:attrNameLst>
                                          <p:attrName>style.visibility</p:attrName>
                                        </p:attrNameLst>
                                      </p:cBhvr>
                                      <p:to>
                                        <p:strVal val="visible"/>
                                      </p:to>
                                    </p:set>
                                    <p:animEffect transition="in" filter="wipe(up)">
                                      <p:cBhvr>
                                        <p:cTn id="113" dur="1000"/>
                                        <p:tgtEl>
                                          <p:spTgt spid="48334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483334"/>
                                        </p:tgtEl>
                                        <p:attrNameLst>
                                          <p:attrName>style.visibility</p:attrName>
                                        </p:attrNameLst>
                                      </p:cBhvr>
                                      <p:to>
                                        <p:strVal val="visible"/>
                                      </p:to>
                                    </p:set>
                                    <p:animEffect transition="in" filter="wipe(left)">
                                      <p:cBhvr>
                                        <p:cTn id="118" dur="1000"/>
                                        <p:tgtEl>
                                          <p:spTgt spid="483334"/>
                                        </p:tgtEl>
                                      </p:cBhvr>
                                    </p:animEffect>
                                  </p:childTnLst>
                                </p:cTn>
                              </p:par>
                            </p:childTnLst>
                          </p:cTn>
                        </p:par>
                        <p:par>
                          <p:cTn id="119" fill="hold">
                            <p:stCondLst>
                              <p:cond delay="1000"/>
                            </p:stCondLst>
                            <p:childTnLst>
                              <p:par>
                                <p:cTn id="120" presetID="27" presetClass="entr" presetSubtype="0" fill="hold" grpId="0" nodeType="afterEffect">
                                  <p:stCondLst>
                                    <p:cond delay="0"/>
                                  </p:stCondLst>
                                  <p:iterate type="lt">
                                    <p:tmPct val="50000"/>
                                  </p:iterate>
                                  <p:childTnLst>
                                    <p:set>
                                      <p:cBhvr>
                                        <p:cTn id="121" dur="1" fill="hold">
                                          <p:stCondLst>
                                            <p:cond delay="0"/>
                                          </p:stCondLst>
                                        </p:cTn>
                                        <p:tgtEl>
                                          <p:spTgt spid="483349"/>
                                        </p:tgtEl>
                                        <p:attrNameLst>
                                          <p:attrName>style.visibility</p:attrName>
                                        </p:attrNameLst>
                                      </p:cBhvr>
                                      <p:to>
                                        <p:strVal val="visible"/>
                                      </p:to>
                                    </p:set>
                                    <p:anim calcmode="discrete" valueType="clr">
                                      <p:cBhvr override="childStyle">
                                        <p:cTn id="122" dur="500"/>
                                        <p:tgtEl>
                                          <p:spTgt spid="483349"/>
                                        </p:tgtEl>
                                        <p:attrNameLst>
                                          <p:attrName>style.color</p:attrName>
                                        </p:attrNameLst>
                                      </p:cBhvr>
                                      <p:tavLst>
                                        <p:tav tm="0">
                                          <p:val>
                                            <p:clrVal>
                                              <a:schemeClr val="accent2"/>
                                            </p:clrVal>
                                          </p:val>
                                        </p:tav>
                                        <p:tav tm="50000">
                                          <p:val>
                                            <p:clrVal>
                                              <a:schemeClr val="hlink"/>
                                            </p:clrVal>
                                          </p:val>
                                        </p:tav>
                                      </p:tavLst>
                                    </p:anim>
                                    <p:anim calcmode="discrete" valueType="clr">
                                      <p:cBhvr>
                                        <p:cTn id="123" dur="500"/>
                                        <p:tgtEl>
                                          <p:spTgt spid="483349"/>
                                        </p:tgtEl>
                                        <p:attrNameLst>
                                          <p:attrName>fillcolor</p:attrName>
                                        </p:attrNameLst>
                                      </p:cBhvr>
                                      <p:tavLst>
                                        <p:tav tm="0">
                                          <p:val>
                                            <p:clrVal>
                                              <a:schemeClr val="accent2"/>
                                            </p:clrVal>
                                          </p:val>
                                        </p:tav>
                                        <p:tav tm="50000">
                                          <p:val>
                                            <p:clrVal>
                                              <a:schemeClr val="hlink"/>
                                            </p:clrVal>
                                          </p:val>
                                        </p:tav>
                                      </p:tavLst>
                                    </p:anim>
                                    <p:set>
                                      <p:cBhvr>
                                        <p:cTn id="124" dur="500"/>
                                        <p:tgtEl>
                                          <p:spTgt spid="483349"/>
                                        </p:tgtEl>
                                        <p:attrNameLst>
                                          <p:attrName>fill.type</p:attrName>
                                        </p:attrNameLst>
                                      </p:cBhvr>
                                      <p:to>
                                        <p:strVal val="solid"/>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83347"/>
                                        </p:tgtEl>
                                        <p:attrNameLst>
                                          <p:attrName>style.visibility</p:attrName>
                                        </p:attrNameLst>
                                      </p:cBhvr>
                                      <p:to>
                                        <p:strVal val="visible"/>
                                      </p:to>
                                    </p:set>
                                    <p:animEffect transition="in" filter="wipe(left)">
                                      <p:cBhvr>
                                        <p:cTn id="129" dur="1000"/>
                                        <p:tgtEl>
                                          <p:spTgt spid="483347"/>
                                        </p:tgtEl>
                                      </p:cBhvr>
                                    </p:animEffect>
                                  </p:childTnLst>
                                </p:cTn>
                              </p:par>
                            </p:childTnLst>
                          </p:cTn>
                        </p:par>
                        <p:par>
                          <p:cTn id="130" fill="hold">
                            <p:stCondLst>
                              <p:cond delay="1000"/>
                            </p:stCondLst>
                            <p:childTnLst>
                              <p:par>
                                <p:cTn id="131" presetID="27" presetClass="entr" presetSubtype="0" fill="hold" grpId="0" nodeType="afterEffect">
                                  <p:stCondLst>
                                    <p:cond delay="0"/>
                                  </p:stCondLst>
                                  <p:iterate type="lt">
                                    <p:tmPct val="50000"/>
                                  </p:iterate>
                                  <p:childTnLst>
                                    <p:set>
                                      <p:cBhvr>
                                        <p:cTn id="132" dur="1" fill="hold">
                                          <p:stCondLst>
                                            <p:cond delay="0"/>
                                          </p:stCondLst>
                                        </p:cTn>
                                        <p:tgtEl>
                                          <p:spTgt spid="483348"/>
                                        </p:tgtEl>
                                        <p:attrNameLst>
                                          <p:attrName>style.visibility</p:attrName>
                                        </p:attrNameLst>
                                      </p:cBhvr>
                                      <p:to>
                                        <p:strVal val="visible"/>
                                      </p:to>
                                    </p:set>
                                    <p:anim calcmode="discrete" valueType="clr">
                                      <p:cBhvr override="childStyle">
                                        <p:cTn id="133" dur="500"/>
                                        <p:tgtEl>
                                          <p:spTgt spid="483348"/>
                                        </p:tgtEl>
                                        <p:attrNameLst>
                                          <p:attrName>style.color</p:attrName>
                                        </p:attrNameLst>
                                      </p:cBhvr>
                                      <p:tavLst>
                                        <p:tav tm="0">
                                          <p:val>
                                            <p:clrVal>
                                              <a:schemeClr val="accent2"/>
                                            </p:clrVal>
                                          </p:val>
                                        </p:tav>
                                        <p:tav tm="50000">
                                          <p:val>
                                            <p:clrVal>
                                              <a:schemeClr val="hlink"/>
                                            </p:clrVal>
                                          </p:val>
                                        </p:tav>
                                      </p:tavLst>
                                    </p:anim>
                                    <p:anim calcmode="discrete" valueType="clr">
                                      <p:cBhvr>
                                        <p:cTn id="134" dur="500"/>
                                        <p:tgtEl>
                                          <p:spTgt spid="483348"/>
                                        </p:tgtEl>
                                        <p:attrNameLst>
                                          <p:attrName>fillcolor</p:attrName>
                                        </p:attrNameLst>
                                      </p:cBhvr>
                                      <p:tavLst>
                                        <p:tav tm="0">
                                          <p:val>
                                            <p:clrVal>
                                              <a:schemeClr val="accent2"/>
                                            </p:clrVal>
                                          </p:val>
                                        </p:tav>
                                        <p:tav tm="50000">
                                          <p:val>
                                            <p:clrVal>
                                              <a:schemeClr val="hlink"/>
                                            </p:clrVal>
                                          </p:val>
                                        </p:tav>
                                      </p:tavLst>
                                    </p:anim>
                                    <p:set>
                                      <p:cBhvr>
                                        <p:cTn id="135" dur="500"/>
                                        <p:tgtEl>
                                          <p:spTgt spid="483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0" grpId="0" animBg="1"/>
      <p:bldP spid="483334" grpId="0" animBg="1"/>
      <p:bldP spid="483335" grpId="0" animBg="1"/>
      <p:bldP spid="483336" grpId="0" animBg="1"/>
      <p:bldP spid="483337" grpId="0" bldLvl="0" animBg="1"/>
      <p:bldP spid="483338" grpId="0" bldLvl="0" animBg="1"/>
      <p:bldP spid="483339" grpId="0" bldLvl="0" animBg="1"/>
      <p:bldP spid="483340" grpId="0" animBg="1"/>
      <p:bldP spid="483341" grpId="0" bldLvl="0" animBg="1"/>
      <p:bldP spid="483342" grpId="0" bldLvl="0" animBg="1"/>
      <p:bldP spid="483343" grpId="0" bldLvl="0" animBg="1"/>
      <p:bldP spid="483344" grpId="0" bldLvl="0" animBg="1"/>
      <p:bldP spid="483345" grpId="0" animBg="1"/>
      <p:bldP spid="483346" grpId="0" animBg="1"/>
      <p:bldP spid="483347" grpId="0" animBg="1"/>
      <p:bldP spid="483348" grpId="0"/>
      <p:bldP spid="483349" grpId="0"/>
      <p:bldP spid="2"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9" descr="1t1"/>
          <p:cNvPicPr>
            <a:picLocks noChangeAspect="1"/>
          </p:cNvPicPr>
          <p:nvPr/>
        </p:nvPicPr>
        <p:blipFill>
          <a:blip r:embed="rId1"/>
          <a:stretch>
            <a:fillRect/>
          </a:stretch>
        </p:blipFill>
        <p:spPr>
          <a:xfrm>
            <a:off x="5580380" y="4329430"/>
            <a:ext cx="2590800" cy="1273175"/>
          </a:xfrm>
          <a:prstGeom prst="rect">
            <a:avLst/>
          </a:prstGeom>
          <a:noFill/>
          <a:ln w="9525">
            <a:noFill/>
          </a:ln>
        </p:spPr>
      </p:pic>
      <p:pic>
        <p:nvPicPr>
          <p:cNvPr id="484354" name="Picture 2" descr="01">
            <a:hlinkClick r:id="" action="ppaction://hlinkshowjump?jump=lastslideviewed"/>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165850"/>
            <a:ext cx="504825" cy="350838"/>
          </a:xfrm>
          <a:prstGeom prst="rect">
            <a:avLst/>
          </a:prstGeom>
          <a:noFill/>
          <a:extLst>
            <a:ext uri="{909E8E84-426E-40DD-AFC4-6F175D3DCCD1}">
              <a14:hiddenFill xmlns:a14="http://schemas.microsoft.com/office/drawing/2010/main">
                <a:solidFill>
                  <a:srgbClr val="FFFFFF"/>
                </a:solidFill>
              </a14:hiddenFill>
            </a:ext>
          </a:extLst>
        </p:spPr>
      </p:pic>
      <p:pic>
        <p:nvPicPr>
          <p:cNvPr id="484355" name="Picture 3" descr="001">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165850"/>
            <a:ext cx="539750" cy="376238"/>
          </a:xfrm>
          <a:prstGeom prst="rect">
            <a:avLst/>
          </a:prstGeom>
          <a:noFill/>
          <a:extLst>
            <a:ext uri="{909E8E84-426E-40DD-AFC4-6F175D3DCCD1}">
              <a14:hiddenFill xmlns:a14="http://schemas.microsoft.com/office/drawing/2010/main">
                <a:solidFill>
                  <a:srgbClr val="FFFFFF"/>
                </a:solidFill>
              </a14:hiddenFill>
            </a:ext>
          </a:extLst>
        </p:spPr>
      </p:pic>
      <p:pic>
        <p:nvPicPr>
          <p:cNvPr id="484356" name="Picture 4" descr="002">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6165850"/>
            <a:ext cx="503238" cy="350838"/>
          </a:xfrm>
          <a:prstGeom prst="rect">
            <a:avLst/>
          </a:prstGeom>
          <a:noFill/>
          <a:extLst>
            <a:ext uri="{909E8E84-426E-40DD-AFC4-6F175D3DCCD1}">
              <a14:hiddenFill xmlns:a14="http://schemas.microsoft.com/office/drawing/2010/main">
                <a:solidFill>
                  <a:srgbClr val="FFFFFF"/>
                </a:solidFill>
              </a14:hiddenFill>
            </a:ext>
          </a:extLst>
        </p:spPr>
      </p:pic>
      <p:sp>
        <p:nvSpPr>
          <p:cNvPr id="484357" name="Text Box 5"/>
          <p:cNvSpPr txBox="1">
            <a:spLocks noChangeArrowheads="1"/>
          </p:cNvSpPr>
          <p:nvPr/>
        </p:nvSpPr>
        <p:spPr bwMode="auto">
          <a:xfrm>
            <a:off x="2514600" y="228600"/>
            <a:ext cx="3563938" cy="5191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a:solidFill>
                  <a:srgbClr val="C06000"/>
                </a:solidFill>
                <a:effectLst>
                  <a:outerShdw blurRad="38100" dist="38100" dir="2700000" algn="tl">
                    <a:srgbClr val="000000"/>
                  </a:outerShdw>
                </a:effectLst>
                <a:latin typeface="黑体" panose="02010609060101010101" pitchFamily="49" charset="-122"/>
                <a:ea typeface="黑体" panose="02010609060101010101" pitchFamily="49" charset="-122"/>
              </a:rPr>
              <a:t>1.1.2  </a:t>
            </a:r>
            <a:r>
              <a:rPr lang="zh-CN" altLang="en-US" sz="2800" b="1">
                <a:solidFill>
                  <a:srgbClr val="C06000"/>
                </a:solidFill>
                <a:effectLst>
                  <a:outerShdw blurRad="38100" dist="38100" dir="2700000" algn="tl">
                    <a:srgbClr val="000000"/>
                  </a:outerShdw>
                </a:effectLst>
                <a:latin typeface="黑体" panose="02010609060101010101" pitchFamily="49" charset="-122"/>
                <a:ea typeface="黑体" panose="02010609060101010101" pitchFamily="49" charset="-122"/>
              </a:rPr>
              <a:t>电路模型</a:t>
            </a:r>
            <a:endParaRPr lang="zh-CN" altLang="en-US" sz="2800" b="1">
              <a:solidFill>
                <a:srgbClr val="C06000"/>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
        <p:nvSpPr>
          <p:cNvPr id="484358" name="Text Box 6"/>
          <p:cNvSpPr txBox="1">
            <a:spLocks noChangeArrowheads="1"/>
          </p:cNvSpPr>
          <p:nvPr/>
        </p:nvSpPr>
        <p:spPr bwMode="auto">
          <a:xfrm>
            <a:off x="685800" y="762000"/>
            <a:ext cx="7885113" cy="1406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zh-CN" sz="2400" b="1">
                <a:solidFill>
                  <a:srgbClr val="006000"/>
                </a:solidFill>
                <a:latin typeface="隶书" panose="02010509060101010101" pitchFamily="49" charset="-122"/>
                <a:ea typeface="隶书" panose="02010509060101010101" pitchFamily="49" charset="-122"/>
              </a:rPr>
              <a:t>    </a:t>
            </a:r>
            <a:r>
              <a:rPr lang="zh-CN" altLang="en-US" sz="2400" b="1">
                <a:solidFill>
                  <a:srgbClr val="006000"/>
                </a:solidFill>
                <a:latin typeface="隶书" panose="02010509060101010101" pitchFamily="49" charset="-122"/>
                <a:ea typeface="隶书" panose="02010509060101010101" pitchFamily="49" charset="-122"/>
              </a:rPr>
              <a:t>实际电气装置</a:t>
            </a:r>
            <a:r>
              <a:rPr kumimoji="1" lang="zh-CN" altLang="en-US" sz="2400" b="1">
                <a:solidFill>
                  <a:srgbClr val="006000"/>
                </a:solidFill>
                <a:ea typeface="隶书" panose="02010509060101010101" pitchFamily="49" charset="-122"/>
              </a:rPr>
              <a:t>种类繁多，如自动控制设备，卫星接收设备，邮电通信设备等；实际电路的几何尺寸相差甚大，如电力系统或通信系统可能跨越省界、国界甚至是洲际的，而集成电路芯片小的如同指甲。       </a:t>
            </a:r>
            <a:endParaRPr kumimoji="1" lang="zh-CN" altLang="en-US" sz="2400" b="1">
              <a:solidFill>
                <a:srgbClr val="006000"/>
              </a:solidFill>
              <a:ea typeface="隶书" panose="02010509060101010101" pitchFamily="49" charset="-122"/>
            </a:endParaRPr>
          </a:p>
        </p:txBody>
      </p:sp>
      <p:sp>
        <p:nvSpPr>
          <p:cNvPr id="484359" name="AutoShape 7"/>
          <p:cNvSpPr>
            <a:spLocks noChangeArrowheads="1"/>
          </p:cNvSpPr>
          <p:nvPr/>
        </p:nvSpPr>
        <p:spPr bwMode="auto">
          <a:xfrm>
            <a:off x="3456305" y="4221480"/>
            <a:ext cx="2340610" cy="360680"/>
          </a:xfrm>
          <a:prstGeom prst="curvedDownArrow">
            <a:avLst>
              <a:gd name="adj1" fmla="val 96000"/>
              <a:gd name="adj2" fmla="val 192000"/>
              <a:gd name="adj3" fmla="val 33333"/>
            </a:avLst>
          </a:prstGeom>
          <a:solidFill>
            <a:srgbClr val="99FF99"/>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360" name="AutoShape 8"/>
          <p:cNvSpPr>
            <a:spLocks noChangeArrowheads="1"/>
          </p:cNvSpPr>
          <p:nvPr/>
        </p:nvSpPr>
        <p:spPr bwMode="auto">
          <a:xfrm>
            <a:off x="4343400" y="5208905"/>
            <a:ext cx="962025" cy="360363"/>
          </a:xfrm>
          <a:prstGeom prst="wedgeRoundRectCallout">
            <a:avLst>
              <a:gd name="adj1" fmla="val 84324"/>
              <a:gd name="adj2" fmla="val -72028"/>
              <a:gd name="adj3" fmla="val 16667"/>
            </a:avLst>
          </a:prstGeom>
          <a:solidFill>
            <a:srgbClr val="FFFFFF"/>
          </a:solidFill>
          <a:ln w="38100">
            <a:solidFill>
              <a:srgbClr val="FF00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kumimoji="1" lang="zh-CN" altLang="en-US" sz="2400" b="1">
                <a:solidFill>
                  <a:srgbClr val="924900"/>
                </a:solidFill>
                <a:latin typeface="Times New Roman" panose="02020603050405020304" pitchFamily="18" charset="0"/>
              </a:rPr>
              <a:t>电源</a:t>
            </a:r>
            <a:endParaRPr kumimoji="1" lang="zh-CN" altLang="en-US" sz="2400" b="1">
              <a:solidFill>
                <a:srgbClr val="924900"/>
              </a:solidFill>
              <a:latin typeface="Times New Roman" panose="02020603050405020304" pitchFamily="18" charset="0"/>
            </a:endParaRPr>
          </a:p>
        </p:txBody>
      </p:sp>
      <p:sp>
        <p:nvSpPr>
          <p:cNvPr id="484361" name="AutoShape 9"/>
          <p:cNvSpPr>
            <a:spLocks noChangeArrowheads="1"/>
          </p:cNvSpPr>
          <p:nvPr/>
        </p:nvSpPr>
        <p:spPr bwMode="auto">
          <a:xfrm>
            <a:off x="8604568" y="4746308"/>
            <a:ext cx="431800" cy="755650"/>
          </a:xfrm>
          <a:prstGeom prst="wedgeRoundRectCallout">
            <a:avLst>
              <a:gd name="adj1" fmla="val -158454"/>
              <a:gd name="adj2" fmla="val 1259"/>
              <a:gd name="adj3" fmla="val 16667"/>
            </a:avLst>
          </a:prstGeom>
          <a:solidFill>
            <a:srgbClr val="FFFFFF"/>
          </a:solidFill>
          <a:ln w="38100">
            <a:solidFill>
              <a:srgbClr val="FF00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kumimoji="1" lang="zh-CN" altLang="en-US" sz="2000" b="1">
                <a:solidFill>
                  <a:srgbClr val="924900"/>
                </a:solidFill>
                <a:latin typeface="Times New Roman" panose="02020603050405020304" pitchFamily="18" charset="0"/>
              </a:rPr>
              <a:t>负</a:t>
            </a:r>
            <a:endParaRPr kumimoji="1" lang="zh-CN" altLang="en-US" sz="2000" b="1">
              <a:solidFill>
                <a:srgbClr val="924900"/>
              </a:solidFill>
              <a:latin typeface="Times New Roman" panose="02020603050405020304" pitchFamily="18" charset="0"/>
            </a:endParaRPr>
          </a:p>
          <a:p>
            <a:pPr algn="ctr" eaLnBrk="0" hangingPunct="0"/>
            <a:r>
              <a:rPr kumimoji="1" lang="zh-CN" altLang="en-US" sz="2000" b="1">
                <a:solidFill>
                  <a:srgbClr val="924900"/>
                </a:solidFill>
                <a:latin typeface="Times New Roman" panose="02020603050405020304" pitchFamily="18" charset="0"/>
              </a:rPr>
              <a:t>载</a:t>
            </a:r>
            <a:endParaRPr kumimoji="1" lang="zh-CN" altLang="en-US" sz="2000" b="1">
              <a:solidFill>
                <a:srgbClr val="924900"/>
              </a:solidFill>
              <a:latin typeface="Times New Roman" panose="02020603050405020304" pitchFamily="18" charset="0"/>
            </a:endParaRPr>
          </a:p>
        </p:txBody>
      </p:sp>
      <p:sp>
        <p:nvSpPr>
          <p:cNvPr id="484362" name="Text Box 10"/>
          <p:cNvSpPr txBox="1">
            <a:spLocks noChangeArrowheads="1"/>
          </p:cNvSpPr>
          <p:nvPr/>
        </p:nvSpPr>
        <p:spPr bwMode="auto">
          <a:xfrm flipH="1">
            <a:off x="2663825" y="5048250"/>
            <a:ext cx="27463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0" rIns="0" bIns="0">
            <a:spAutoFit/>
          </a:bodyPr>
          <a:lstStyle/>
          <a:p>
            <a:pPr eaLnBrk="0" hangingPunct="0"/>
            <a:r>
              <a:rPr kumimoji="1" lang="zh-CN" altLang="en-US" b="1">
                <a:solidFill>
                  <a:srgbClr val="924900"/>
                </a:solidFill>
                <a:latin typeface="Times New Roman" panose="02020603050405020304" pitchFamily="18" charset="0"/>
              </a:rPr>
              <a:t>负载</a:t>
            </a:r>
            <a:endParaRPr kumimoji="1" lang="zh-CN" altLang="en-US" b="1">
              <a:solidFill>
                <a:srgbClr val="924900"/>
              </a:solidFill>
              <a:latin typeface="Times New Roman" panose="02020603050405020304" pitchFamily="18" charset="0"/>
            </a:endParaRPr>
          </a:p>
        </p:txBody>
      </p:sp>
      <p:grpSp>
        <p:nvGrpSpPr>
          <p:cNvPr id="484363" name="Group 11"/>
          <p:cNvGrpSpPr/>
          <p:nvPr/>
        </p:nvGrpSpPr>
        <p:grpSpPr bwMode="auto">
          <a:xfrm>
            <a:off x="550863" y="4402138"/>
            <a:ext cx="887412" cy="900112"/>
            <a:chOff x="605" y="1311"/>
            <a:chExt cx="493" cy="921"/>
          </a:xfrm>
        </p:grpSpPr>
        <p:sp>
          <p:nvSpPr>
            <p:cNvPr id="484364" name="Text Box 12"/>
            <p:cNvSpPr txBox="1">
              <a:spLocks noChangeArrowheads="1"/>
            </p:cNvSpPr>
            <p:nvPr/>
          </p:nvSpPr>
          <p:spPr bwMode="auto">
            <a:xfrm>
              <a:off x="605" y="1525"/>
              <a:ext cx="255"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0" hangingPunct="0"/>
              <a:r>
                <a:rPr kumimoji="1" lang="zh-CN" altLang="en-US" b="1">
                  <a:solidFill>
                    <a:srgbClr val="924900"/>
                  </a:solidFill>
                  <a:latin typeface="Times New Roman" panose="02020603050405020304" pitchFamily="18" charset="0"/>
                </a:rPr>
                <a:t>电源</a:t>
              </a:r>
              <a:endParaRPr kumimoji="1" lang="zh-CN" altLang="en-US" b="1">
                <a:solidFill>
                  <a:srgbClr val="924900"/>
                </a:solidFill>
                <a:latin typeface="Times New Roman" panose="02020603050405020304" pitchFamily="18" charset="0"/>
              </a:endParaRPr>
            </a:p>
          </p:txBody>
        </p:sp>
        <p:grpSp>
          <p:nvGrpSpPr>
            <p:cNvPr id="484365" name="Group 13"/>
            <p:cNvGrpSpPr/>
            <p:nvPr/>
          </p:nvGrpSpPr>
          <p:grpSpPr bwMode="auto">
            <a:xfrm>
              <a:off x="884" y="1311"/>
              <a:ext cx="214" cy="921"/>
              <a:chOff x="884" y="1311"/>
              <a:chExt cx="214" cy="921"/>
            </a:xfrm>
          </p:grpSpPr>
          <p:grpSp>
            <p:nvGrpSpPr>
              <p:cNvPr id="484366" name="Group 14"/>
              <p:cNvGrpSpPr/>
              <p:nvPr/>
            </p:nvGrpSpPr>
            <p:grpSpPr bwMode="auto">
              <a:xfrm>
                <a:off x="884" y="1311"/>
                <a:ext cx="214" cy="492"/>
                <a:chOff x="909" y="2016"/>
                <a:chExt cx="214" cy="492"/>
              </a:xfrm>
            </p:grpSpPr>
            <p:sp>
              <p:nvSpPr>
                <p:cNvPr id="484367" name="AutoShape 15"/>
                <p:cNvSpPr>
                  <a:spLocks noChangeArrowheads="1"/>
                </p:cNvSpPr>
                <p:nvPr/>
              </p:nvSpPr>
              <p:spPr bwMode="auto">
                <a:xfrm>
                  <a:off x="909" y="2047"/>
                  <a:ext cx="214" cy="461"/>
                </a:xfrm>
                <a:prstGeom prst="can">
                  <a:avLst>
                    <a:gd name="adj" fmla="val 53855"/>
                  </a:avLst>
                </a:prstGeom>
                <a:solidFill>
                  <a:schemeClr val="bg1"/>
                </a:solidFill>
                <a:ln w="38100">
                  <a:solidFill>
                    <a:srgbClr val="0000CC"/>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368" name="AutoShape 16"/>
                <p:cNvSpPr>
                  <a:spLocks noChangeArrowheads="1"/>
                </p:cNvSpPr>
                <p:nvPr/>
              </p:nvSpPr>
              <p:spPr bwMode="auto">
                <a:xfrm>
                  <a:off x="990" y="2016"/>
                  <a:ext cx="53" cy="61"/>
                </a:xfrm>
                <a:prstGeom prst="can">
                  <a:avLst>
                    <a:gd name="adj" fmla="val 28774"/>
                  </a:avLst>
                </a:prstGeom>
                <a:solidFill>
                  <a:schemeClr val="bg1"/>
                </a:solidFill>
                <a:ln w="38100">
                  <a:solidFill>
                    <a:srgbClr val="0000CC"/>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84369" name="Group 17"/>
              <p:cNvGrpSpPr/>
              <p:nvPr/>
            </p:nvGrpSpPr>
            <p:grpSpPr bwMode="auto">
              <a:xfrm>
                <a:off x="884" y="1740"/>
                <a:ext cx="214" cy="492"/>
                <a:chOff x="909" y="2016"/>
                <a:chExt cx="214" cy="492"/>
              </a:xfrm>
            </p:grpSpPr>
            <p:sp>
              <p:nvSpPr>
                <p:cNvPr id="484370" name="AutoShape 18"/>
                <p:cNvSpPr>
                  <a:spLocks noChangeArrowheads="1"/>
                </p:cNvSpPr>
                <p:nvPr/>
              </p:nvSpPr>
              <p:spPr bwMode="auto">
                <a:xfrm>
                  <a:off x="909" y="2047"/>
                  <a:ext cx="214" cy="461"/>
                </a:xfrm>
                <a:prstGeom prst="can">
                  <a:avLst>
                    <a:gd name="adj" fmla="val 53855"/>
                  </a:avLst>
                </a:prstGeom>
                <a:solidFill>
                  <a:schemeClr val="bg1"/>
                </a:solidFill>
                <a:ln w="38100">
                  <a:solidFill>
                    <a:srgbClr val="0000CC"/>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371" name="AutoShape 19"/>
                <p:cNvSpPr>
                  <a:spLocks noChangeArrowheads="1"/>
                </p:cNvSpPr>
                <p:nvPr/>
              </p:nvSpPr>
              <p:spPr bwMode="auto">
                <a:xfrm>
                  <a:off x="990" y="2016"/>
                  <a:ext cx="53" cy="61"/>
                </a:xfrm>
                <a:prstGeom prst="can">
                  <a:avLst>
                    <a:gd name="adj" fmla="val 28774"/>
                  </a:avLst>
                </a:prstGeom>
                <a:solidFill>
                  <a:schemeClr val="bg1"/>
                </a:solidFill>
                <a:ln w="38100">
                  <a:solidFill>
                    <a:srgbClr val="0000CC"/>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484372" name="Group 20"/>
          <p:cNvGrpSpPr/>
          <p:nvPr/>
        </p:nvGrpSpPr>
        <p:grpSpPr bwMode="auto">
          <a:xfrm>
            <a:off x="1441450" y="3970338"/>
            <a:ext cx="900113" cy="598487"/>
            <a:chOff x="1111" y="935"/>
            <a:chExt cx="567" cy="377"/>
          </a:xfrm>
        </p:grpSpPr>
        <p:grpSp>
          <p:nvGrpSpPr>
            <p:cNvPr id="484373" name="Group 21"/>
            <p:cNvGrpSpPr/>
            <p:nvPr/>
          </p:nvGrpSpPr>
          <p:grpSpPr bwMode="auto">
            <a:xfrm>
              <a:off x="1111" y="935"/>
              <a:ext cx="474" cy="234"/>
              <a:chOff x="2414" y="2310"/>
              <a:chExt cx="322" cy="149"/>
            </a:xfrm>
          </p:grpSpPr>
          <p:sp>
            <p:nvSpPr>
              <p:cNvPr id="484374" name="AutoShape 22"/>
              <p:cNvSpPr>
                <a:spLocks noChangeArrowheads="1"/>
              </p:cNvSpPr>
              <p:nvPr/>
            </p:nvSpPr>
            <p:spPr bwMode="auto">
              <a:xfrm>
                <a:off x="2414" y="2310"/>
                <a:ext cx="322" cy="130"/>
              </a:xfrm>
              <a:prstGeom prst="parallelogram">
                <a:avLst>
                  <a:gd name="adj" fmla="val 61923"/>
                </a:avLst>
              </a:prstGeom>
              <a:solidFill>
                <a:schemeClr val="bg1"/>
              </a:solidFill>
              <a:ln w="38100">
                <a:solidFill>
                  <a:srgbClr val="0000FF"/>
                </a:solidFill>
                <a:miter lim="800000"/>
              </a:ln>
            </p:spPr>
            <p:txBody>
              <a:bodyPr/>
              <a:lstStyle/>
              <a:p>
                <a:endParaRPr lang="zh-CN" altLang="en-US"/>
              </a:p>
            </p:txBody>
          </p:sp>
          <p:sp>
            <p:nvSpPr>
              <p:cNvPr id="484375" name="Rectangle 23"/>
              <p:cNvSpPr>
                <a:spLocks noChangeArrowheads="1"/>
              </p:cNvSpPr>
              <p:nvPr/>
            </p:nvSpPr>
            <p:spPr bwMode="auto">
              <a:xfrm>
                <a:off x="2414" y="2440"/>
                <a:ext cx="250" cy="14"/>
              </a:xfrm>
              <a:prstGeom prst="rect">
                <a:avLst/>
              </a:prstGeom>
              <a:solidFill>
                <a:schemeClr val="bg1"/>
              </a:solidFill>
              <a:ln w="38100">
                <a:solidFill>
                  <a:srgbClr val="0000FF"/>
                </a:solidFill>
                <a:miter lim="800000"/>
              </a:ln>
            </p:spPr>
            <p:txBody>
              <a:bodyPr/>
              <a:lstStyle/>
              <a:p>
                <a:endParaRPr lang="zh-CN" altLang="en-US"/>
              </a:p>
            </p:txBody>
          </p:sp>
          <p:sp>
            <p:nvSpPr>
              <p:cNvPr id="484376" name="Line 24"/>
              <p:cNvSpPr>
                <a:spLocks noChangeShapeType="1"/>
              </p:cNvSpPr>
              <p:nvPr/>
            </p:nvSpPr>
            <p:spPr bwMode="auto">
              <a:xfrm flipH="1">
                <a:off x="2659" y="2334"/>
                <a:ext cx="77" cy="125"/>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4377" name="Line 25"/>
              <p:cNvSpPr>
                <a:spLocks noChangeShapeType="1"/>
              </p:cNvSpPr>
              <p:nvPr/>
            </p:nvSpPr>
            <p:spPr bwMode="auto">
              <a:xfrm>
                <a:off x="2736" y="2310"/>
                <a:ext cx="0" cy="24"/>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4378" name="Oval 26"/>
              <p:cNvSpPr>
                <a:spLocks noChangeArrowheads="1"/>
              </p:cNvSpPr>
              <p:nvPr/>
            </p:nvSpPr>
            <p:spPr bwMode="auto">
              <a:xfrm>
                <a:off x="2491" y="2363"/>
                <a:ext cx="24" cy="24"/>
              </a:xfrm>
              <a:prstGeom prst="ellipse">
                <a:avLst/>
              </a:prstGeom>
              <a:solidFill>
                <a:schemeClr val="bg1"/>
              </a:solidFill>
              <a:ln w="38100">
                <a:solidFill>
                  <a:srgbClr val="0000FF"/>
                </a:solidFill>
                <a:round/>
              </a:ln>
            </p:spPr>
            <p:txBody>
              <a:bodyPr/>
              <a:lstStyle/>
              <a:p>
                <a:endParaRPr lang="zh-CN" altLang="en-US"/>
              </a:p>
            </p:txBody>
          </p:sp>
          <p:sp>
            <p:nvSpPr>
              <p:cNvPr id="484379" name="Oval 27"/>
              <p:cNvSpPr>
                <a:spLocks noChangeArrowheads="1"/>
              </p:cNvSpPr>
              <p:nvPr/>
            </p:nvSpPr>
            <p:spPr bwMode="auto">
              <a:xfrm>
                <a:off x="2621" y="2363"/>
                <a:ext cx="24" cy="24"/>
              </a:xfrm>
              <a:prstGeom prst="ellipse">
                <a:avLst/>
              </a:prstGeom>
              <a:solidFill>
                <a:schemeClr val="bg1"/>
              </a:solidFill>
              <a:ln w="38100">
                <a:solidFill>
                  <a:srgbClr val="0000FF"/>
                </a:solidFill>
                <a:round/>
              </a:ln>
            </p:spPr>
            <p:txBody>
              <a:bodyPr/>
              <a:lstStyle/>
              <a:p>
                <a:endParaRPr lang="zh-CN" altLang="en-US"/>
              </a:p>
            </p:txBody>
          </p:sp>
          <p:sp>
            <p:nvSpPr>
              <p:cNvPr id="484380" name="Line 28"/>
              <p:cNvSpPr>
                <a:spLocks noChangeShapeType="1"/>
              </p:cNvSpPr>
              <p:nvPr/>
            </p:nvSpPr>
            <p:spPr bwMode="auto">
              <a:xfrm flipV="1">
                <a:off x="2510" y="2334"/>
                <a:ext cx="140" cy="34"/>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84381" name="Text Box 29"/>
            <p:cNvSpPr txBox="1">
              <a:spLocks noChangeArrowheads="1"/>
            </p:cNvSpPr>
            <p:nvPr/>
          </p:nvSpPr>
          <p:spPr bwMode="auto">
            <a:xfrm>
              <a:off x="1156" y="1139"/>
              <a:ext cx="5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r>
                <a:rPr kumimoji="1" lang="zh-CN" altLang="en-US" b="1">
                  <a:solidFill>
                    <a:srgbClr val="924900"/>
                  </a:solidFill>
                  <a:latin typeface="Times New Roman" panose="02020603050405020304" pitchFamily="18" charset="0"/>
                </a:rPr>
                <a:t>开关</a:t>
              </a:r>
              <a:endParaRPr kumimoji="1" lang="zh-CN" altLang="en-US" b="1">
                <a:solidFill>
                  <a:srgbClr val="924900"/>
                </a:solidFill>
                <a:latin typeface="Times New Roman" panose="02020603050405020304" pitchFamily="18" charset="0"/>
              </a:endParaRPr>
            </a:p>
          </p:txBody>
        </p:sp>
      </p:grpSp>
      <p:sp>
        <p:nvSpPr>
          <p:cNvPr id="484403" name="AutoShape 51"/>
          <p:cNvSpPr>
            <a:spLocks noChangeArrowheads="1"/>
          </p:cNvSpPr>
          <p:nvPr/>
        </p:nvSpPr>
        <p:spPr bwMode="auto">
          <a:xfrm>
            <a:off x="7668260" y="3573145"/>
            <a:ext cx="1260475" cy="395288"/>
          </a:xfrm>
          <a:prstGeom prst="wedgeRoundRectCallout">
            <a:avLst>
              <a:gd name="adj1" fmla="val -51889"/>
              <a:gd name="adj2" fmla="val 130722"/>
              <a:gd name="adj3" fmla="val 16667"/>
            </a:avLst>
          </a:prstGeom>
          <a:solidFill>
            <a:srgbClr val="FFFFFF"/>
          </a:solidFill>
          <a:ln w="38100">
            <a:solidFill>
              <a:srgbClr val="FF66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kumimoji="1" lang="zh-CN" altLang="en-US" sz="2000" b="1">
                <a:solidFill>
                  <a:srgbClr val="924900"/>
                </a:solidFill>
                <a:latin typeface="Times New Roman" panose="02020603050405020304" pitchFamily="18" charset="0"/>
              </a:rPr>
              <a:t>连接导线</a:t>
            </a:r>
            <a:endParaRPr kumimoji="1" lang="zh-CN" altLang="en-US" sz="2000" b="1">
              <a:solidFill>
                <a:srgbClr val="924900"/>
              </a:solidFill>
              <a:latin typeface="Times New Roman" panose="02020603050405020304" pitchFamily="18" charset="0"/>
            </a:endParaRPr>
          </a:p>
        </p:txBody>
      </p:sp>
      <p:sp>
        <p:nvSpPr>
          <p:cNvPr id="484404" name="Text Box 52"/>
          <p:cNvSpPr txBox="1">
            <a:spLocks noChangeArrowheads="1"/>
          </p:cNvSpPr>
          <p:nvPr/>
        </p:nvSpPr>
        <p:spPr bwMode="auto">
          <a:xfrm>
            <a:off x="576263" y="5732463"/>
            <a:ext cx="2700337" cy="304800"/>
          </a:xfrm>
          <a:prstGeom prst="rect">
            <a:avLst/>
          </a:prstGeom>
          <a:solidFill>
            <a:srgbClr val="FFFFCC"/>
          </a:solidFill>
          <a:ln>
            <a:noFill/>
          </a:ln>
          <a:effectLst/>
          <a:extLst>
            <a:ext uri="{91240B29-F687-4F45-9708-019B960494DF}">
              <a14:hiddenLine xmlns:a14="http://schemas.microsoft.com/office/drawing/2010/main" w="12700">
                <a:solidFill>
                  <a:srgbClr val="00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kumimoji="1" lang="zh-CN" altLang="en-US" sz="2000" b="1">
                <a:solidFill>
                  <a:srgbClr val="C06000"/>
                </a:solidFill>
                <a:effectLst>
                  <a:outerShdw blurRad="38100" dist="38100" dir="2700000" algn="tl">
                    <a:srgbClr val="000000"/>
                  </a:outerShdw>
                </a:effectLst>
                <a:latin typeface="Times New Roman" panose="02020603050405020304" pitchFamily="18" charset="0"/>
              </a:rPr>
              <a:t>手电筒的实际电路</a:t>
            </a:r>
            <a:endParaRPr kumimoji="1" lang="zh-CN" altLang="en-US" sz="2000" b="1">
              <a:solidFill>
                <a:srgbClr val="C06000"/>
              </a:solidFill>
              <a:effectLst>
                <a:outerShdw blurRad="38100" dist="38100" dir="2700000" algn="tl">
                  <a:srgbClr val="000000"/>
                </a:outerShdw>
              </a:effectLst>
              <a:latin typeface="Times New Roman" panose="02020603050405020304" pitchFamily="18" charset="0"/>
            </a:endParaRPr>
          </a:p>
        </p:txBody>
      </p:sp>
      <p:grpSp>
        <p:nvGrpSpPr>
          <p:cNvPr id="484405" name="Group 53"/>
          <p:cNvGrpSpPr/>
          <p:nvPr/>
        </p:nvGrpSpPr>
        <p:grpSpPr bwMode="auto">
          <a:xfrm>
            <a:off x="2159000" y="4581525"/>
            <a:ext cx="900113" cy="431800"/>
            <a:chOff x="1587" y="1548"/>
            <a:chExt cx="590" cy="295"/>
          </a:xfrm>
        </p:grpSpPr>
        <p:grpSp>
          <p:nvGrpSpPr>
            <p:cNvPr id="484406" name="Group 54"/>
            <p:cNvGrpSpPr/>
            <p:nvPr/>
          </p:nvGrpSpPr>
          <p:grpSpPr bwMode="auto">
            <a:xfrm>
              <a:off x="1587" y="1548"/>
              <a:ext cx="590" cy="295"/>
              <a:chOff x="1587" y="1548"/>
              <a:chExt cx="590" cy="295"/>
            </a:xfrm>
          </p:grpSpPr>
          <p:sp>
            <p:nvSpPr>
              <p:cNvPr id="484407" name="Oval 55"/>
              <p:cNvSpPr>
                <a:spLocks noChangeArrowheads="1"/>
              </p:cNvSpPr>
              <p:nvPr/>
            </p:nvSpPr>
            <p:spPr bwMode="auto">
              <a:xfrm>
                <a:off x="1769" y="1548"/>
                <a:ext cx="408" cy="295"/>
              </a:xfrm>
              <a:prstGeom prst="ellipse">
                <a:avLst/>
              </a:prstGeom>
              <a:noFill/>
              <a:ln w="38100">
                <a:solidFill>
                  <a:srgbClr val="0000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408" name="Rectangle 56"/>
              <p:cNvSpPr>
                <a:spLocks noChangeArrowheads="1"/>
              </p:cNvSpPr>
              <p:nvPr/>
            </p:nvSpPr>
            <p:spPr bwMode="auto">
              <a:xfrm>
                <a:off x="1655" y="1616"/>
                <a:ext cx="159" cy="136"/>
              </a:xfrm>
              <a:prstGeom prst="rect">
                <a:avLst/>
              </a:prstGeom>
              <a:solidFill>
                <a:schemeClr val="bg1"/>
              </a:solidFill>
              <a:ln w="38100">
                <a:solidFill>
                  <a:srgbClr val="0000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409" name="Line 57"/>
              <p:cNvSpPr>
                <a:spLocks noChangeShapeType="1"/>
              </p:cNvSpPr>
              <p:nvPr/>
            </p:nvSpPr>
            <p:spPr bwMode="auto">
              <a:xfrm>
                <a:off x="1746" y="1616"/>
                <a:ext cx="0" cy="136"/>
              </a:xfrm>
              <a:prstGeom prst="line">
                <a:avLst/>
              </a:prstGeom>
              <a:noFill/>
              <a:ln w="28575">
                <a:solidFill>
                  <a:srgbClr val="0000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4410" name="Line 58"/>
              <p:cNvSpPr>
                <a:spLocks noChangeShapeType="1"/>
              </p:cNvSpPr>
              <p:nvPr/>
            </p:nvSpPr>
            <p:spPr bwMode="auto">
              <a:xfrm>
                <a:off x="1701" y="1616"/>
                <a:ext cx="0" cy="136"/>
              </a:xfrm>
              <a:prstGeom prst="line">
                <a:avLst/>
              </a:prstGeom>
              <a:noFill/>
              <a:ln w="28575">
                <a:solidFill>
                  <a:srgbClr val="0000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4411" name="Oval 59"/>
              <p:cNvSpPr>
                <a:spLocks noChangeArrowheads="1"/>
              </p:cNvSpPr>
              <p:nvPr/>
            </p:nvSpPr>
            <p:spPr bwMode="auto">
              <a:xfrm>
                <a:off x="1587" y="1661"/>
                <a:ext cx="68" cy="68"/>
              </a:xfrm>
              <a:prstGeom prst="ellipse">
                <a:avLst/>
              </a:prstGeom>
              <a:solidFill>
                <a:schemeClr val="accent1"/>
              </a:solidFill>
              <a:ln w="38100">
                <a:solidFill>
                  <a:srgbClr val="000099"/>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84412" name="AutoShape 60"/>
            <p:cNvSpPr>
              <a:spLocks noChangeArrowheads="1"/>
            </p:cNvSpPr>
            <p:nvPr/>
          </p:nvSpPr>
          <p:spPr bwMode="auto">
            <a:xfrm rot="5400000">
              <a:off x="1825" y="1627"/>
              <a:ext cx="113" cy="13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84419" name="Group 67"/>
          <p:cNvGrpSpPr/>
          <p:nvPr/>
        </p:nvGrpSpPr>
        <p:grpSpPr bwMode="auto">
          <a:xfrm>
            <a:off x="1260475" y="4149725"/>
            <a:ext cx="1081088" cy="1516063"/>
            <a:chOff x="975" y="1049"/>
            <a:chExt cx="748" cy="1522"/>
          </a:xfrm>
        </p:grpSpPr>
        <p:sp>
          <p:nvSpPr>
            <p:cNvPr id="484420" name="Line 68"/>
            <p:cNvSpPr>
              <a:spLocks noChangeShapeType="1"/>
            </p:cNvSpPr>
            <p:nvPr/>
          </p:nvSpPr>
          <p:spPr bwMode="auto">
            <a:xfrm flipH="1" flipV="1">
              <a:off x="998" y="1049"/>
              <a:ext cx="0" cy="262"/>
            </a:xfrm>
            <a:prstGeom prst="line">
              <a:avLst/>
            </a:prstGeom>
            <a:noFill/>
            <a:ln w="38100">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421" name="Line 69"/>
            <p:cNvSpPr>
              <a:spLocks noChangeShapeType="1"/>
            </p:cNvSpPr>
            <p:nvPr/>
          </p:nvSpPr>
          <p:spPr bwMode="auto">
            <a:xfrm>
              <a:off x="1542" y="1049"/>
              <a:ext cx="181" cy="3"/>
            </a:xfrm>
            <a:prstGeom prst="line">
              <a:avLst/>
            </a:prstGeom>
            <a:noFill/>
            <a:ln w="38100">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422" name="Line 70"/>
            <p:cNvSpPr>
              <a:spLocks noChangeShapeType="1"/>
            </p:cNvSpPr>
            <p:nvPr/>
          </p:nvSpPr>
          <p:spPr bwMode="auto">
            <a:xfrm>
              <a:off x="1723" y="1052"/>
              <a:ext cx="0" cy="554"/>
            </a:xfrm>
            <a:prstGeom prst="line">
              <a:avLst/>
            </a:prstGeom>
            <a:noFill/>
            <a:ln w="38100">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423" name="Line 71"/>
            <p:cNvSpPr>
              <a:spLocks noChangeShapeType="1"/>
            </p:cNvSpPr>
            <p:nvPr/>
          </p:nvSpPr>
          <p:spPr bwMode="auto">
            <a:xfrm>
              <a:off x="1723" y="2047"/>
              <a:ext cx="0" cy="493"/>
            </a:xfrm>
            <a:prstGeom prst="line">
              <a:avLst/>
            </a:prstGeom>
            <a:noFill/>
            <a:ln w="38100">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424" name="Line 72"/>
            <p:cNvSpPr>
              <a:spLocks noChangeShapeType="1"/>
            </p:cNvSpPr>
            <p:nvPr/>
          </p:nvSpPr>
          <p:spPr bwMode="auto">
            <a:xfrm>
              <a:off x="991" y="2211"/>
              <a:ext cx="0" cy="329"/>
            </a:xfrm>
            <a:prstGeom prst="line">
              <a:avLst/>
            </a:prstGeom>
            <a:noFill/>
            <a:ln w="38100">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425" name="Line 73"/>
            <p:cNvSpPr>
              <a:spLocks noChangeShapeType="1"/>
            </p:cNvSpPr>
            <p:nvPr/>
          </p:nvSpPr>
          <p:spPr bwMode="auto">
            <a:xfrm>
              <a:off x="991" y="2540"/>
              <a:ext cx="732" cy="0"/>
            </a:xfrm>
            <a:prstGeom prst="line">
              <a:avLst/>
            </a:prstGeom>
            <a:noFill/>
            <a:ln w="38100">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426" name="Text Box 74"/>
            <p:cNvSpPr txBox="1">
              <a:spLocks noChangeArrowheads="1"/>
            </p:cNvSpPr>
            <p:nvPr/>
          </p:nvSpPr>
          <p:spPr bwMode="auto">
            <a:xfrm>
              <a:off x="1134" y="2295"/>
              <a:ext cx="586"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r>
                <a:rPr kumimoji="1" lang="zh-CN" altLang="en-US" b="1">
                  <a:solidFill>
                    <a:srgbClr val="924900"/>
                  </a:solidFill>
                  <a:latin typeface="Times New Roman" panose="02020603050405020304" pitchFamily="18" charset="0"/>
                </a:rPr>
                <a:t>导线</a:t>
              </a:r>
              <a:endParaRPr kumimoji="1" lang="zh-CN" altLang="en-US" b="1">
                <a:solidFill>
                  <a:srgbClr val="924900"/>
                </a:solidFill>
                <a:latin typeface="Times New Roman" panose="02020603050405020304" pitchFamily="18" charset="0"/>
              </a:endParaRPr>
            </a:p>
          </p:txBody>
        </p:sp>
        <p:sp>
          <p:nvSpPr>
            <p:cNvPr id="484427" name="Line 75"/>
            <p:cNvSpPr>
              <a:spLocks noChangeShapeType="1"/>
            </p:cNvSpPr>
            <p:nvPr/>
          </p:nvSpPr>
          <p:spPr bwMode="auto">
            <a:xfrm>
              <a:off x="1406" y="2069"/>
              <a:ext cx="317" cy="0"/>
            </a:xfrm>
            <a:prstGeom prst="line">
              <a:avLst/>
            </a:prstGeom>
            <a:noFill/>
            <a:ln w="38100">
              <a:solidFill>
                <a:srgbClr val="0000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4428" name="Line 76"/>
            <p:cNvSpPr>
              <a:spLocks noChangeShapeType="1"/>
            </p:cNvSpPr>
            <p:nvPr/>
          </p:nvSpPr>
          <p:spPr bwMode="auto">
            <a:xfrm flipV="1">
              <a:off x="1406" y="1684"/>
              <a:ext cx="0" cy="385"/>
            </a:xfrm>
            <a:prstGeom prst="line">
              <a:avLst/>
            </a:prstGeom>
            <a:noFill/>
            <a:ln w="38100">
              <a:solidFill>
                <a:srgbClr val="0000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4429" name="Line 77"/>
            <p:cNvSpPr>
              <a:spLocks noChangeShapeType="1"/>
            </p:cNvSpPr>
            <p:nvPr/>
          </p:nvSpPr>
          <p:spPr bwMode="auto">
            <a:xfrm>
              <a:off x="1406" y="1684"/>
              <a:ext cx="204" cy="0"/>
            </a:xfrm>
            <a:prstGeom prst="line">
              <a:avLst/>
            </a:prstGeom>
            <a:noFill/>
            <a:ln w="38100">
              <a:solidFill>
                <a:srgbClr val="0000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4430" name="Line 78"/>
            <p:cNvSpPr>
              <a:spLocks noChangeShapeType="1"/>
            </p:cNvSpPr>
            <p:nvPr/>
          </p:nvSpPr>
          <p:spPr bwMode="auto">
            <a:xfrm>
              <a:off x="975" y="1049"/>
              <a:ext cx="181" cy="0"/>
            </a:xfrm>
            <a:prstGeom prst="line">
              <a:avLst/>
            </a:prstGeom>
            <a:noFill/>
            <a:ln w="38100">
              <a:solidFill>
                <a:srgbClr val="0000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84431" name="Group 79"/>
          <p:cNvGrpSpPr/>
          <p:nvPr/>
        </p:nvGrpSpPr>
        <p:grpSpPr bwMode="auto">
          <a:xfrm>
            <a:off x="2843213" y="4184650"/>
            <a:ext cx="647700" cy="1223963"/>
            <a:chOff x="2041" y="1321"/>
            <a:chExt cx="408" cy="771"/>
          </a:xfrm>
        </p:grpSpPr>
        <p:sp>
          <p:nvSpPr>
            <p:cNvPr id="484432" name="Line 80"/>
            <p:cNvSpPr>
              <a:spLocks noChangeShapeType="1"/>
            </p:cNvSpPr>
            <p:nvPr/>
          </p:nvSpPr>
          <p:spPr bwMode="auto">
            <a:xfrm flipV="1">
              <a:off x="2041" y="1321"/>
              <a:ext cx="113" cy="181"/>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4433" name="Line 81"/>
            <p:cNvSpPr>
              <a:spLocks noChangeShapeType="1"/>
            </p:cNvSpPr>
            <p:nvPr/>
          </p:nvSpPr>
          <p:spPr bwMode="auto">
            <a:xfrm flipV="1">
              <a:off x="2177" y="1434"/>
              <a:ext cx="181" cy="13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4434" name="Line 82"/>
            <p:cNvSpPr>
              <a:spLocks noChangeShapeType="1"/>
            </p:cNvSpPr>
            <p:nvPr/>
          </p:nvSpPr>
          <p:spPr bwMode="auto">
            <a:xfrm flipV="1">
              <a:off x="2222" y="1706"/>
              <a:ext cx="227"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4435" name="Line 83"/>
            <p:cNvSpPr>
              <a:spLocks noChangeShapeType="1"/>
            </p:cNvSpPr>
            <p:nvPr/>
          </p:nvSpPr>
          <p:spPr bwMode="auto">
            <a:xfrm>
              <a:off x="2177" y="1842"/>
              <a:ext cx="227" cy="114"/>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4436" name="Line 84"/>
            <p:cNvSpPr>
              <a:spLocks noChangeShapeType="1"/>
            </p:cNvSpPr>
            <p:nvPr/>
          </p:nvSpPr>
          <p:spPr bwMode="auto">
            <a:xfrm flipH="1" flipV="1">
              <a:off x="2041" y="1888"/>
              <a:ext cx="159" cy="204"/>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484437" name="Text Box 85"/>
          <p:cNvSpPr txBox="1">
            <a:spLocks noChangeArrowheads="1"/>
          </p:cNvSpPr>
          <p:nvPr/>
        </p:nvSpPr>
        <p:spPr bwMode="auto">
          <a:xfrm>
            <a:off x="5868035" y="5876925"/>
            <a:ext cx="2447925" cy="304800"/>
          </a:xfrm>
          <a:prstGeom prst="rect">
            <a:avLst/>
          </a:prstGeom>
          <a:solidFill>
            <a:srgbClr val="FFFFCC"/>
          </a:solidFill>
          <a:ln>
            <a:noFill/>
          </a:ln>
          <a:effectLst/>
          <a:extLst>
            <a:ext uri="{91240B29-F687-4F45-9708-019B960494DF}">
              <a14:hiddenLine xmlns:a14="http://schemas.microsoft.com/office/drawing/2010/main" w="12700">
                <a:solidFill>
                  <a:srgbClr val="00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kumimoji="1" lang="zh-CN" altLang="en-US" sz="2000" b="1">
                <a:solidFill>
                  <a:srgbClr val="C06000"/>
                </a:solidFill>
                <a:effectLst>
                  <a:outerShdw blurRad="38100" dist="38100" dir="2700000" algn="tl">
                    <a:srgbClr val="000000"/>
                  </a:outerShdw>
                </a:effectLst>
                <a:latin typeface="Times New Roman" panose="02020603050405020304" pitchFamily="18" charset="0"/>
              </a:rPr>
              <a:t>手电筒的电路模型</a:t>
            </a:r>
            <a:endParaRPr kumimoji="1" lang="zh-CN" altLang="en-US" sz="2000" b="1">
              <a:solidFill>
                <a:srgbClr val="C06000"/>
              </a:solidFill>
              <a:effectLst>
                <a:outerShdw blurRad="38100" dist="38100" dir="2700000" algn="tl">
                  <a:srgbClr val="000000"/>
                </a:outerShdw>
              </a:effectLst>
              <a:latin typeface="Times New Roman" panose="02020603050405020304" pitchFamily="18" charset="0"/>
            </a:endParaRPr>
          </a:p>
        </p:txBody>
      </p:sp>
      <p:sp>
        <p:nvSpPr>
          <p:cNvPr id="484438" name="Text Box 86"/>
          <p:cNvSpPr txBox="1">
            <a:spLocks noChangeArrowheads="1"/>
          </p:cNvSpPr>
          <p:nvPr/>
        </p:nvSpPr>
        <p:spPr bwMode="auto">
          <a:xfrm>
            <a:off x="609600" y="2209800"/>
            <a:ext cx="80772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kumimoji="1" lang="en-US" altLang="zh-CN" sz="2400" b="1">
                <a:solidFill>
                  <a:srgbClr val="006000"/>
                </a:solidFill>
                <a:ea typeface="隶书" panose="02010509060101010101" pitchFamily="49" charset="-122"/>
              </a:rPr>
              <a:t>      </a:t>
            </a:r>
            <a:r>
              <a:rPr kumimoji="1" lang="zh-CN" altLang="en-US" sz="2400" b="1">
                <a:solidFill>
                  <a:srgbClr val="006000"/>
                </a:solidFill>
                <a:ea typeface="隶书" panose="02010509060101010101" pitchFamily="49" charset="-122"/>
              </a:rPr>
              <a:t>在电路分析中，为了方便于对实际电气装置的分析研究，通常在一定条件下需要对</a:t>
            </a:r>
            <a:r>
              <a:rPr kumimoji="1" lang="zh-CN" altLang="en-US" sz="2800" b="1">
                <a:solidFill>
                  <a:srgbClr val="BD1503"/>
                </a:solidFill>
                <a:ea typeface="隶书" panose="02010509060101010101" pitchFamily="49" charset="-122"/>
              </a:rPr>
              <a:t>实际电路</a:t>
            </a:r>
            <a:r>
              <a:rPr kumimoji="1" lang="zh-CN" altLang="en-US" sz="2400" b="1">
                <a:solidFill>
                  <a:srgbClr val="006000"/>
                </a:solidFill>
                <a:ea typeface="隶书" panose="02010509060101010101" pitchFamily="49" charset="-122"/>
              </a:rPr>
              <a:t>采用模型化处理，即用抽象的理想电路元件及其组合近似地代替实际的器件，从而构成了与实际电路相对应的</a:t>
            </a:r>
            <a:r>
              <a:rPr kumimoji="1" lang="zh-CN" altLang="en-US" sz="2800" b="1">
                <a:solidFill>
                  <a:srgbClr val="BD1503"/>
                </a:solidFill>
                <a:ea typeface="隶书" panose="02010509060101010101" pitchFamily="49" charset="-122"/>
              </a:rPr>
              <a:t>电路模型</a:t>
            </a:r>
            <a:r>
              <a:rPr kumimoji="1" lang="zh-CN" altLang="en-US" sz="2400" b="1">
                <a:solidFill>
                  <a:srgbClr val="006000"/>
                </a:solidFill>
                <a:ea typeface="隶书" panose="02010509060101010101" pitchFamily="49" charset="-122"/>
              </a:rPr>
              <a:t>。</a:t>
            </a:r>
            <a:endParaRPr kumimoji="1" lang="zh-CN" altLang="en-US" sz="2400" b="1">
              <a:solidFill>
                <a:srgbClr val="006000"/>
              </a:solidFill>
              <a:ea typeface="隶书" panose="02010509060101010101" pitchFamily="49" charset="-122"/>
            </a:endParaRPr>
          </a:p>
        </p:txBody>
      </p:sp>
      <p:sp>
        <p:nvSpPr>
          <p:cNvPr id="3" name="AutoShape 51"/>
          <p:cNvSpPr>
            <a:spLocks noChangeArrowheads="1"/>
          </p:cNvSpPr>
          <p:nvPr/>
        </p:nvSpPr>
        <p:spPr bwMode="auto">
          <a:xfrm>
            <a:off x="5113020" y="3644900"/>
            <a:ext cx="1511935" cy="395605"/>
          </a:xfrm>
          <a:prstGeom prst="wedgeRoundRectCallout">
            <a:avLst>
              <a:gd name="adj1" fmla="val 66505"/>
              <a:gd name="adj2" fmla="val 150321"/>
              <a:gd name="adj3" fmla="val 16667"/>
            </a:avLst>
          </a:prstGeom>
          <a:solidFill>
            <a:srgbClr val="FFFFFF"/>
          </a:solidFill>
          <a:ln w="38100">
            <a:solidFill>
              <a:srgbClr val="FF66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p>
            <a:pPr algn="ctr" eaLnBrk="0" hangingPunct="0"/>
            <a:r>
              <a:rPr kumimoji="1" lang="zh-CN" altLang="en-US" sz="2000" b="1">
                <a:solidFill>
                  <a:srgbClr val="924900"/>
                </a:solidFill>
                <a:latin typeface="Times New Roman" panose="02020603050405020304" pitchFamily="18" charset="0"/>
              </a:rPr>
              <a:t>开关、保护</a:t>
            </a:r>
            <a:endParaRPr kumimoji="1" lang="zh-CN" altLang="en-US" sz="2000" b="1">
              <a:solidFill>
                <a:srgbClr val="9249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84357"/>
                                        </p:tgtEl>
                                        <p:attrNameLst>
                                          <p:attrName>style.visibility</p:attrName>
                                        </p:attrNameLst>
                                      </p:cBhvr>
                                      <p:to>
                                        <p:strVal val="visible"/>
                                      </p:to>
                                    </p:set>
                                    <p:anim calcmode="lin" valueType="num">
                                      <p:cBhvr>
                                        <p:cTn id="7" dur="1000" fill="hold"/>
                                        <p:tgtEl>
                                          <p:spTgt spid="48435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84357"/>
                                        </p:tgtEl>
                                        <p:attrNameLst>
                                          <p:attrName>ppt_y</p:attrName>
                                        </p:attrNameLst>
                                      </p:cBhvr>
                                      <p:tavLst>
                                        <p:tav tm="0">
                                          <p:val>
                                            <p:strVal val="#ppt_y"/>
                                          </p:val>
                                        </p:tav>
                                        <p:tav tm="100000">
                                          <p:val>
                                            <p:strVal val="#ppt_y"/>
                                          </p:val>
                                        </p:tav>
                                      </p:tavLst>
                                    </p:anim>
                                    <p:anim calcmode="lin" valueType="num">
                                      <p:cBhvr>
                                        <p:cTn id="9" dur="1000" fill="hold"/>
                                        <p:tgtEl>
                                          <p:spTgt spid="48435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843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84357"/>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ntr" presetSubtype="8" fill="hold" grpId="0" nodeType="clickEffect">
                                  <p:stCondLst>
                                    <p:cond delay="0"/>
                                  </p:stCondLst>
                                  <p:childTnLst>
                                    <p:set>
                                      <p:cBhvr>
                                        <p:cTn id="15" dur="1" fill="hold">
                                          <p:stCondLst>
                                            <p:cond delay="0"/>
                                          </p:stCondLst>
                                        </p:cTn>
                                        <p:tgtEl>
                                          <p:spTgt spid="484358"/>
                                        </p:tgtEl>
                                        <p:attrNameLst>
                                          <p:attrName>style.visibility</p:attrName>
                                        </p:attrNameLst>
                                      </p:cBhvr>
                                      <p:to>
                                        <p:strVal val="visible"/>
                                      </p:to>
                                    </p:set>
                                    <p:anim calcmode="lin" valueType="num">
                                      <p:cBhvr additive="base">
                                        <p:cTn id="16" dur="2000" fill="hold"/>
                                        <p:tgtEl>
                                          <p:spTgt spid="484358"/>
                                        </p:tgtEl>
                                        <p:attrNameLst>
                                          <p:attrName>ppt_x</p:attrName>
                                        </p:attrNameLst>
                                      </p:cBhvr>
                                      <p:tavLst>
                                        <p:tav tm="0">
                                          <p:val>
                                            <p:strVal val="0-#ppt_w/2"/>
                                          </p:val>
                                        </p:tav>
                                        <p:tav tm="100000">
                                          <p:val>
                                            <p:strVal val="#ppt_x"/>
                                          </p:val>
                                        </p:tav>
                                      </p:tavLst>
                                    </p:anim>
                                    <p:anim calcmode="lin" valueType="num">
                                      <p:cBhvr additive="base">
                                        <p:cTn id="17" dur="2000" fill="hold"/>
                                        <p:tgtEl>
                                          <p:spTgt spid="48435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84438"/>
                                        </p:tgtEl>
                                        <p:attrNameLst>
                                          <p:attrName>style.visibility</p:attrName>
                                        </p:attrNameLst>
                                      </p:cBhvr>
                                      <p:to>
                                        <p:strVal val="visible"/>
                                      </p:to>
                                    </p:set>
                                    <p:anim calcmode="lin" valueType="num">
                                      <p:cBhvr additive="base">
                                        <p:cTn id="22" dur="2000" fill="hold"/>
                                        <p:tgtEl>
                                          <p:spTgt spid="484438"/>
                                        </p:tgtEl>
                                        <p:attrNameLst>
                                          <p:attrName>ppt_x</p:attrName>
                                        </p:attrNameLst>
                                      </p:cBhvr>
                                      <p:tavLst>
                                        <p:tav tm="0">
                                          <p:val>
                                            <p:strVal val="1+#ppt_w/2"/>
                                          </p:val>
                                        </p:tav>
                                        <p:tav tm="100000">
                                          <p:val>
                                            <p:strVal val="#ppt_x"/>
                                          </p:val>
                                        </p:tav>
                                      </p:tavLst>
                                    </p:anim>
                                    <p:anim calcmode="lin" valueType="num">
                                      <p:cBhvr additive="base">
                                        <p:cTn id="23" dur="2000" fill="hold"/>
                                        <p:tgtEl>
                                          <p:spTgt spid="48443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484404"/>
                                        </p:tgtEl>
                                        <p:attrNameLst>
                                          <p:attrName>style.visibility</p:attrName>
                                        </p:attrNameLst>
                                      </p:cBhvr>
                                      <p:to>
                                        <p:strVal val="visible"/>
                                      </p:to>
                                    </p:set>
                                    <p:animEffect transition="in" filter="diamond(in)">
                                      <p:cBhvr>
                                        <p:cTn id="28" dur="2000"/>
                                        <p:tgtEl>
                                          <p:spTgt spid="484404"/>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484363"/>
                                        </p:tgtEl>
                                        <p:attrNameLst>
                                          <p:attrName>style.visibility</p:attrName>
                                        </p:attrNameLst>
                                      </p:cBhvr>
                                      <p:to>
                                        <p:strVal val="visible"/>
                                      </p:to>
                                    </p:set>
                                    <p:anim to="" calcmode="lin" valueType="num">
                                      <p:cBhvr>
                                        <p:cTn id="33" dur="1" fill="hold"/>
                                        <p:tgtEl>
                                          <p:spTgt spid="484363"/>
                                        </p:tgtEl>
                                      </p:cBhvr>
                                    </p:anim>
                                  </p:childTnLst>
                                </p:cTn>
                              </p:par>
                            </p:childTnLst>
                          </p:cTn>
                        </p:par>
                        <p:par>
                          <p:cTn id="34" fill="hold">
                            <p:stCondLst>
                              <p:cond delay="0"/>
                            </p:stCondLst>
                            <p:childTnLst>
                              <p:par>
                                <p:cTn id="35" presetID="24" presetClass="entr" presetSubtype="0" fill="hold" nodeType="afterEffect">
                                  <p:stCondLst>
                                    <p:cond delay="0"/>
                                  </p:stCondLst>
                                  <p:childTnLst>
                                    <p:set>
                                      <p:cBhvr>
                                        <p:cTn id="36" dur="1" fill="hold">
                                          <p:stCondLst>
                                            <p:cond delay="0"/>
                                          </p:stCondLst>
                                        </p:cTn>
                                        <p:tgtEl>
                                          <p:spTgt spid="484405"/>
                                        </p:tgtEl>
                                        <p:attrNameLst>
                                          <p:attrName>style.visibility</p:attrName>
                                        </p:attrNameLst>
                                      </p:cBhvr>
                                      <p:to>
                                        <p:strVal val="visible"/>
                                      </p:to>
                                    </p:set>
                                    <p:anim to="" calcmode="lin" valueType="num">
                                      <p:cBhvr>
                                        <p:cTn id="37" dur="1" fill="hold"/>
                                        <p:tgtEl>
                                          <p:spTgt spid="484405"/>
                                        </p:tgtEl>
                                      </p:cBhvr>
                                    </p:anim>
                                  </p:childTnLst>
                                </p:cTn>
                              </p:par>
                            </p:childTnLst>
                          </p:cTn>
                        </p:par>
                        <p:par>
                          <p:cTn id="38" fill="hold">
                            <p:stCondLst>
                              <p:cond delay="0"/>
                            </p:stCondLst>
                            <p:childTnLst>
                              <p:par>
                                <p:cTn id="39" presetID="8" presetClass="entr" presetSubtype="16" fill="hold" grpId="0" nodeType="afterEffect">
                                  <p:stCondLst>
                                    <p:cond delay="0"/>
                                  </p:stCondLst>
                                  <p:childTnLst>
                                    <p:set>
                                      <p:cBhvr>
                                        <p:cTn id="40" dur="1" fill="hold">
                                          <p:stCondLst>
                                            <p:cond delay="0"/>
                                          </p:stCondLst>
                                        </p:cTn>
                                        <p:tgtEl>
                                          <p:spTgt spid="484362"/>
                                        </p:tgtEl>
                                        <p:attrNameLst>
                                          <p:attrName>style.visibility</p:attrName>
                                        </p:attrNameLst>
                                      </p:cBhvr>
                                      <p:to>
                                        <p:strVal val="visible"/>
                                      </p:to>
                                    </p:set>
                                    <p:animEffect transition="in" filter="diamond(in)">
                                      <p:cBhvr>
                                        <p:cTn id="41" dur="2000"/>
                                        <p:tgtEl>
                                          <p:spTgt spid="484362"/>
                                        </p:tgtEl>
                                      </p:cBhvr>
                                    </p:animEffect>
                                  </p:childTnLst>
                                </p:cTn>
                              </p:par>
                            </p:childTnLst>
                          </p:cTn>
                        </p:par>
                        <p:par>
                          <p:cTn id="42" fill="hold">
                            <p:stCondLst>
                              <p:cond delay="2000"/>
                            </p:stCondLst>
                            <p:childTnLst>
                              <p:par>
                                <p:cTn id="43" presetID="24" presetClass="entr" presetSubtype="0" fill="hold" nodeType="afterEffect">
                                  <p:stCondLst>
                                    <p:cond delay="0"/>
                                  </p:stCondLst>
                                  <p:childTnLst>
                                    <p:set>
                                      <p:cBhvr>
                                        <p:cTn id="44" dur="1" fill="hold">
                                          <p:stCondLst>
                                            <p:cond delay="0"/>
                                          </p:stCondLst>
                                        </p:cTn>
                                        <p:tgtEl>
                                          <p:spTgt spid="484372"/>
                                        </p:tgtEl>
                                        <p:attrNameLst>
                                          <p:attrName>style.visibility</p:attrName>
                                        </p:attrNameLst>
                                      </p:cBhvr>
                                      <p:to>
                                        <p:strVal val="visible"/>
                                      </p:to>
                                    </p:set>
                                    <p:anim to="" calcmode="lin" valueType="num">
                                      <p:cBhvr>
                                        <p:cTn id="45" dur="1" fill="hold"/>
                                        <p:tgtEl>
                                          <p:spTgt spid="484372"/>
                                        </p:tgtEl>
                                      </p:cBhvr>
                                    </p:anim>
                                  </p:childTnLst>
                                </p:cTn>
                              </p:par>
                            </p:childTnLst>
                          </p:cTn>
                        </p:par>
                        <p:par>
                          <p:cTn id="46" fill="hold">
                            <p:stCondLst>
                              <p:cond delay="2000"/>
                            </p:stCondLst>
                            <p:childTnLst>
                              <p:par>
                                <p:cTn id="47" presetID="2" presetClass="entr" presetSubtype="4" fill="hold" nodeType="afterEffect">
                                  <p:stCondLst>
                                    <p:cond delay="0"/>
                                  </p:stCondLst>
                                  <p:childTnLst>
                                    <p:set>
                                      <p:cBhvr>
                                        <p:cTn id="48" dur="1" fill="hold">
                                          <p:stCondLst>
                                            <p:cond delay="0"/>
                                          </p:stCondLst>
                                        </p:cTn>
                                        <p:tgtEl>
                                          <p:spTgt spid="484419"/>
                                        </p:tgtEl>
                                        <p:attrNameLst>
                                          <p:attrName>style.visibility</p:attrName>
                                        </p:attrNameLst>
                                      </p:cBhvr>
                                      <p:to>
                                        <p:strVal val="visible"/>
                                      </p:to>
                                    </p:set>
                                    <p:anim calcmode="lin" valueType="num">
                                      <p:cBhvr additive="base">
                                        <p:cTn id="49" dur="500" fill="hold"/>
                                        <p:tgtEl>
                                          <p:spTgt spid="484419"/>
                                        </p:tgtEl>
                                        <p:attrNameLst>
                                          <p:attrName>ppt_x</p:attrName>
                                        </p:attrNameLst>
                                      </p:cBhvr>
                                      <p:tavLst>
                                        <p:tav tm="0">
                                          <p:val>
                                            <p:strVal val="#ppt_x"/>
                                          </p:val>
                                        </p:tav>
                                        <p:tav tm="100000">
                                          <p:val>
                                            <p:strVal val="#ppt_x"/>
                                          </p:val>
                                        </p:tav>
                                      </p:tavLst>
                                    </p:anim>
                                    <p:anim calcmode="lin" valueType="num">
                                      <p:cBhvr additive="base">
                                        <p:cTn id="50" dur="500" fill="hold"/>
                                        <p:tgtEl>
                                          <p:spTgt spid="484419"/>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11" presetClass="entr" presetSubtype="0" fill="hold" nodeType="afterEffect">
                                  <p:stCondLst>
                                    <p:cond delay="0"/>
                                  </p:stCondLst>
                                  <p:childTnLst>
                                    <p:set>
                                      <p:cBhvr>
                                        <p:cTn id="53" dur="1000">
                                          <p:stCondLst>
                                            <p:cond delay="0"/>
                                          </p:stCondLst>
                                        </p:cTn>
                                        <p:tgtEl>
                                          <p:spTgt spid="484431"/>
                                        </p:tgtEl>
                                        <p:attrNameLst>
                                          <p:attrName>style.visibility</p:attrName>
                                        </p:attrNameLst>
                                      </p:cBhvr>
                                      <p:to>
                                        <p:strVal val="visible"/>
                                      </p:to>
                                    </p:set>
                                  </p:childTnLst>
                                </p:cTn>
                              </p:par>
                            </p:childTnLst>
                          </p:cTn>
                        </p:par>
                        <p:par>
                          <p:cTn id="54" fill="hold">
                            <p:stCondLst>
                              <p:cond delay="3500"/>
                            </p:stCondLst>
                            <p:childTnLst>
                              <p:par>
                                <p:cTn id="55" presetID="11" presetClass="entr" presetSubtype="0" fill="hold" nodeType="afterEffect">
                                  <p:stCondLst>
                                    <p:cond delay="0"/>
                                  </p:stCondLst>
                                  <p:childTnLst>
                                    <p:set>
                                      <p:cBhvr>
                                        <p:cTn id="56" dur="1000">
                                          <p:stCondLst>
                                            <p:cond delay="0"/>
                                          </p:stCondLst>
                                        </p:cTn>
                                        <p:tgtEl>
                                          <p:spTgt spid="484431"/>
                                        </p:tgtEl>
                                        <p:attrNameLst>
                                          <p:attrName>style.visibility</p:attrName>
                                        </p:attrNameLst>
                                      </p:cBhvr>
                                      <p:to>
                                        <p:strVal val="visible"/>
                                      </p:to>
                                    </p:set>
                                  </p:childTnLst>
                                </p:cTn>
                              </p:par>
                            </p:childTnLst>
                          </p:cTn>
                        </p:par>
                        <p:par>
                          <p:cTn id="57" fill="hold">
                            <p:stCondLst>
                              <p:cond delay="4500"/>
                            </p:stCondLst>
                            <p:childTnLst>
                              <p:par>
                                <p:cTn id="58" presetID="12" presetClass="entr" presetSubtype="8" fill="hold" nodeType="afterEffect">
                                  <p:stCondLst>
                                    <p:cond delay="0"/>
                                  </p:stCondLst>
                                  <p:childTnLst>
                                    <p:set>
                                      <p:cBhvr>
                                        <p:cTn id="59" dur="1" fill="hold">
                                          <p:stCondLst>
                                            <p:cond delay="0"/>
                                          </p:stCondLst>
                                        </p:cTn>
                                        <p:tgtEl>
                                          <p:spTgt spid="484431"/>
                                        </p:tgtEl>
                                        <p:attrNameLst>
                                          <p:attrName>style.visibility</p:attrName>
                                        </p:attrNameLst>
                                      </p:cBhvr>
                                      <p:to>
                                        <p:strVal val="visible"/>
                                      </p:to>
                                    </p:set>
                                    <p:animEffect transition="in" filter="slide(fromLeft)">
                                      <p:cBhvr>
                                        <p:cTn id="60" dur="500"/>
                                        <p:tgtEl>
                                          <p:spTgt spid="484431"/>
                                        </p:tgtEl>
                                      </p:cBhvr>
                                    </p:animEffect>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grpId="0" nodeType="clickEffect">
                                  <p:stCondLst>
                                    <p:cond delay="0"/>
                                  </p:stCondLst>
                                  <p:childTnLst>
                                    <p:set>
                                      <p:cBhvr>
                                        <p:cTn id="64" dur="1" fill="hold">
                                          <p:stCondLst>
                                            <p:cond delay="0"/>
                                          </p:stCondLst>
                                        </p:cTn>
                                        <p:tgtEl>
                                          <p:spTgt spid="484359"/>
                                        </p:tgtEl>
                                        <p:attrNameLst>
                                          <p:attrName>style.visibility</p:attrName>
                                        </p:attrNameLst>
                                      </p:cBhvr>
                                      <p:to>
                                        <p:strVal val="visible"/>
                                      </p:to>
                                    </p:set>
                                    <p:anim to="" calcmode="lin" valueType="num">
                                      <p:cBhvr>
                                        <p:cTn id="65" dur="1" fill="hold"/>
                                        <p:tgtEl>
                                          <p:spTgt spid="484359"/>
                                        </p:tgtEl>
                                      </p:cBhvr>
                                    </p:anim>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484437"/>
                                        </p:tgtEl>
                                        <p:attrNameLst>
                                          <p:attrName>style.visibility</p:attrName>
                                        </p:attrNameLst>
                                      </p:cBhvr>
                                      <p:to>
                                        <p:strVal val="visible"/>
                                      </p:to>
                                    </p:set>
                                    <p:animEffect transition="in" filter="diamond(in)">
                                      <p:cBhvr>
                                        <p:cTn id="70" dur="2000"/>
                                        <p:tgtEl>
                                          <p:spTgt spid="484437"/>
                                        </p:tgtEl>
                                      </p:cBhvr>
                                    </p:animEffect>
                                  </p:childTnLst>
                                </p:cTn>
                              </p:par>
                            </p:childTnLst>
                          </p:cTn>
                        </p:par>
                        <p:par>
                          <p:cTn id="71" fill="hold">
                            <p:stCondLst>
                              <p:cond delay="2000"/>
                            </p:stCondLst>
                            <p:childTnLst>
                              <p:par>
                                <p:cTn id="72" presetID="24" presetClass="entr" presetSubtype="0" fill="hold" grpId="0" nodeType="afterEffect">
                                  <p:stCondLst>
                                    <p:cond delay="0"/>
                                  </p:stCondLst>
                                  <p:childTnLst>
                                    <p:set>
                                      <p:cBhvr>
                                        <p:cTn id="73" dur="1" fill="hold">
                                          <p:stCondLst>
                                            <p:cond delay="0"/>
                                          </p:stCondLst>
                                        </p:cTn>
                                        <p:tgtEl>
                                          <p:spTgt spid="484360"/>
                                        </p:tgtEl>
                                        <p:attrNameLst>
                                          <p:attrName>style.visibility</p:attrName>
                                        </p:attrNameLst>
                                      </p:cBhvr>
                                      <p:to>
                                        <p:strVal val="visible"/>
                                      </p:to>
                                    </p:set>
                                    <p:anim to="" calcmode="lin" valueType="num">
                                      <p:cBhvr>
                                        <p:cTn id="74" dur="1" fill="hold"/>
                                        <p:tgtEl>
                                          <p:spTgt spid="484360"/>
                                        </p:tgtEl>
                                      </p:cBhvr>
                                    </p:anim>
                                  </p:childTnLst>
                                </p:cTn>
                              </p:par>
                            </p:childTnLst>
                          </p:cTn>
                        </p:par>
                        <p:par>
                          <p:cTn id="75" fill="hold">
                            <p:stCondLst>
                              <p:cond delay="2000"/>
                            </p:stCondLst>
                            <p:childTnLst>
                              <p:par>
                                <p:cTn id="76" presetID="24" presetClass="entr" presetSubtype="0" fill="hold" grpId="0" nodeType="afterEffect">
                                  <p:stCondLst>
                                    <p:cond delay="0"/>
                                  </p:stCondLst>
                                  <p:childTnLst>
                                    <p:set>
                                      <p:cBhvr>
                                        <p:cTn id="77" dur="1" fill="hold">
                                          <p:stCondLst>
                                            <p:cond delay="0"/>
                                          </p:stCondLst>
                                        </p:cTn>
                                        <p:tgtEl>
                                          <p:spTgt spid="484361"/>
                                        </p:tgtEl>
                                        <p:attrNameLst>
                                          <p:attrName>style.visibility</p:attrName>
                                        </p:attrNameLst>
                                      </p:cBhvr>
                                      <p:to>
                                        <p:strVal val="visible"/>
                                      </p:to>
                                    </p:set>
                                    <p:anim to="" calcmode="lin" valueType="num">
                                      <p:cBhvr>
                                        <p:cTn id="78" dur="1" fill="hold"/>
                                        <p:tgtEl>
                                          <p:spTgt spid="484361"/>
                                        </p:tgtEl>
                                      </p:cBhvr>
                                    </p:anim>
                                  </p:childTnLst>
                                </p:cTn>
                              </p:par>
                            </p:childTnLst>
                          </p:cTn>
                        </p:par>
                        <p:par>
                          <p:cTn id="79" fill="hold">
                            <p:stCondLst>
                              <p:cond delay="2000"/>
                            </p:stCondLst>
                            <p:childTnLst>
                              <p:par>
                                <p:cTn id="80" presetID="24" presetClass="entr" presetSubtype="0" fill="hold" grpId="0" nodeType="afterEffect">
                                  <p:stCondLst>
                                    <p:cond delay="0"/>
                                  </p:stCondLst>
                                  <p:childTnLst>
                                    <p:set>
                                      <p:cBhvr>
                                        <p:cTn id="81" dur="1" fill="hold">
                                          <p:stCondLst>
                                            <p:cond delay="0"/>
                                          </p:stCondLst>
                                        </p:cTn>
                                        <p:tgtEl>
                                          <p:spTgt spid="484403"/>
                                        </p:tgtEl>
                                        <p:attrNameLst>
                                          <p:attrName>style.visibility</p:attrName>
                                        </p:attrNameLst>
                                      </p:cBhvr>
                                      <p:to>
                                        <p:strVal val="visible"/>
                                      </p:to>
                                    </p:set>
                                    <p:anim to="" calcmode="lin" valueType="num">
                                      <p:cBhvr>
                                        <p:cTn id="82" dur="1" fill="hold"/>
                                        <p:tgtEl>
                                          <p:spTgt spid="484403"/>
                                        </p:tgtEl>
                                      </p:cBhvr>
                                    </p:anim>
                                  </p:childTnLst>
                                </p:cTn>
                              </p:par>
                            </p:childTnLst>
                          </p:cTn>
                        </p:par>
                        <p:par>
                          <p:cTn id="83" fill="hold">
                            <p:stCondLst>
                              <p:cond delay="2000"/>
                            </p:stCondLst>
                            <p:childTnLst>
                              <p:par>
                                <p:cTn id="84" presetID="24" presetClass="entr" presetSubtype="0"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to="" calcmode="lin" valueType="num">
                                      <p:cBhvr>
                                        <p:cTn id="86"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7" grpId="0" animBg="1"/>
      <p:bldP spid="484358" grpId="0" animBg="1"/>
      <p:bldP spid="484359" grpId="0" bldLvl="0" animBg="1"/>
      <p:bldP spid="484360" grpId="0" bldLvl="0" animBg="1"/>
      <p:bldP spid="484361" grpId="0" bldLvl="0" animBg="1"/>
      <p:bldP spid="484362" grpId="0"/>
      <p:bldP spid="484403" grpId="0" bldLvl="0" animBg="1"/>
      <p:bldP spid="484404" grpId="0" animBg="1"/>
      <p:bldP spid="484437" grpId="0" bldLvl="0" animBg="1"/>
      <p:bldP spid="484438" grpId="0"/>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ChangeArrowheads="1"/>
          </p:cNvSpPr>
          <p:nvPr/>
        </p:nvSpPr>
        <p:spPr bwMode="auto">
          <a:xfrm>
            <a:off x="5651500" y="3176588"/>
            <a:ext cx="1871663" cy="118745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400" b="1">
                <a:solidFill>
                  <a:srgbClr val="B02200"/>
                </a:solidFill>
                <a:latin typeface="Times New Roman" panose="02020603050405020304" pitchFamily="18" charset="0"/>
                <a:ea typeface="华文新魏" panose="02010800040101010101" pitchFamily="2" charset="-122"/>
              </a:rPr>
              <a:t>白炽灯的电路模型可表示为：</a:t>
            </a:r>
            <a:endParaRPr kumimoji="1" lang="zh-CN" altLang="en-US" sz="2400" b="1">
              <a:solidFill>
                <a:srgbClr val="B02200"/>
              </a:solidFill>
              <a:latin typeface="Times New Roman" panose="02020603050405020304" pitchFamily="18" charset="0"/>
              <a:ea typeface="华文新魏" panose="02010800040101010101" pitchFamily="2" charset="-122"/>
            </a:endParaRPr>
          </a:p>
        </p:txBody>
      </p:sp>
      <p:pic>
        <p:nvPicPr>
          <p:cNvPr id="485379" name="Picture 3" descr="01">
            <a:hlinkClick r:id="" action="ppaction://hlinkshowjump?jump=lastslideviewed"/>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6213" y="6129338"/>
            <a:ext cx="5048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485380" name="Picture 4" descr="001">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6129338"/>
            <a:ext cx="539750" cy="376237"/>
          </a:xfrm>
          <a:prstGeom prst="rect">
            <a:avLst/>
          </a:prstGeom>
          <a:noFill/>
          <a:extLst>
            <a:ext uri="{909E8E84-426E-40DD-AFC4-6F175D3DCCD1}">
              <a14:hiddenFill xmlns:a14="http://schemas.microsoft.com/office/drawing/2010/main">
                <a:solidFill>
                  <a:srgbClr val="FFFFFF"/>
                </a:solidFill>
              </a14:hiddenFill>
            </a:ext>
          </a:extLst>
        </p:spPr>
      </p:pic>
      <p:pic>
        <p:nvPicPr>
          <p:cNvPr id="485381" name="Picture 5" descr="00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6129338"/>
            <a:ext cx="503237" cy="350837"/>
          </a:xfrm>
          <a:prstGeom prst="rect">
            <a:avLst/>
          </a:prstGeom>
          <a:noFill/>
          <a:extLst>
            <a:ext uri="{909E8E84-426E-40DD-AFC4-6F175D3DCCD1}">
              <a14:hiddenFill xmlns:a14="http://schemas.microsoft.com/office/drawing/2010/main">
                <a:solidFill>
                  <a:srgbClr val="FFFFFF"/>
                </a:solidFill>
              </a14:hiddenFill>
            </a:ext>
          </a:extLst>
        </p:spPr>
      </p:pic>
      <p:sp>
        <p:nvSpPr>
          <p:cNvPr id="485382" name="Text Box 6"/>
          <p:cNvSpPr txBox="1">
            <a:spLocks noChangeArrowheads="1"/>
          </p:cNvSpPr>
          <p:nvPr/>
        </p:nvSpPr>
        <p:spPr bwMode="auto">
          <a:xfrm>
            <a:off x="774700" y="404813"/>
            <a:ext cx="7645400" cy="406400"/>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95000"/>
              </a:lnSpc>
            </a:pPr>
            <a:r>
              <a:rPr lang="en-US" altLang="zh-CN"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rPr>
              <a:t>   </a:t>
            </a:r>
            <a:r>
              <a:rPr lang="zh-CN" altLang="en-US"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rPr>
              <a:t>实际电路器件品种多，电磁特性多元而复杂，</a:t>
            </a:r>
            <a:endParaRPr lang="zh-CN" altLang="en-US" sz="2800">
              <a:solidFill>
                <a:srgbClr val="6F9600"/>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5383" name="WordArt 7"/>
          <p:cNvSpPr>
            <a:spLocks noChangeArrowheads="1" noChangeShapeType="1" noTextEdit="1"/>
          </p:cNvSpPr>
          <p:nvPr/>
        </p:nvSpPr>
        <p:spPr bwMode="auto">
          <a:xfrm>
            <a:off x="685800" y="1295400"/>
            <a:ext cx="684213" cy="7556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zh-CN" altLang="en-US" sz="4800" b="1" kern="10">
                <a:ln w="9525">
                  <a:round/>
                </a:ln>
                <a:gradFill rotWithShape="0">
                  <a:gsLst>
                    <a:gs pos="0">
                      <a:srgbClr val="FFE701"/>
                    </a:gs>
                    <a:gs pos="100000">
                      <a:srgbClr val="FE3E02"/>
                    </a:gs>
                  </a:gsLst>
                  <a:lin ang="5400000" scaled="1"/>
                </a:gradFill>
                <a:latin typeface="楷体_GB2312"/>
              </a:rPr>
              <a:t>如</a:t>
            </a:r>
            <a:endParaRPr lang="zh-CN" altLang="en-US" sz="4800" b="1" kern="10">
              <a:ln w="9525">
                <a:round/>
              </a:ln>
              <a:gradFill rotWithShape="0">
                <a:gsLst>
                  <a:gs pos="0">
                    <a:srgbClr val="FFE701"/>
                  </a:gs>
                  <a:gs pos="100000">
                    <a:srgbClr val="FE3E02"/>
                  </a:gs>
                </a:gsLst>
                <a:lin ang="5400000" scaled="1"/>
              </a:gradFill>
              <a:latin typeface="楷体_GB2312"/>
            </a:endParaRPr>
          </a:p>
        </p:txBody>
      </p:sp>
      <p:sp>
        <p:nvSpPr>
          <p:cNvPr id="485384" name="Rectangle 8"/>
          <p:cNvSpPr>
            <a:spLocks noChangeArrowheads="1"/>
          </p:cNvSpPr>
          <p:nvPr/>
        </p:nvSpPr>
        <p:spPr bwMode="auto">
          <a:xfrm>
            <a:off x="503238" y="800100"/>
            <a:ext cx="8316912" cy="519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a:solidFill>
                  <a:srgbClr val="6F9600"/>
                </a:solidFill>
                <a:effectLst>
                  <a:outerShdw blurRad="38100" dist="38100" dir="2700000" algn="tl">
                    <a:srgbClr val="000000"/>
                  </a:outerShdw>
                </a:effectLst>
                <a:ea typeface="隶书" panose="02010509060101010101" pitchFamily="49" charset="-122"/>
              </a:rPr>
              <a:t>直接画在电路图中困难而繁琐，且不易定量描述。</a:t>
            </a:r>
            <a:endParaRPr lang="zh-CN" altLang="en-US" sz="2800">
              <a:solidFill>
                <a:srgbClr val="6F9600"/>
              </a:solidFill>
              <a:effectLst>
                <a:outerShdw blurRad="38100" dist="38100" dir="2700000" algn="tl">
                  <a:srgbClr val="000000"/>
                </a:outerShdw>
              </a:effectLst>
              <a:ea typeface="隶书" panose="02010509060101010101" pitchFamily="49" charset="-122"/>
            </a:endParaRPr>
          </a:p>
        </p:txBody>
      </p:sp>
      <p:grpSp>
        <p:nvGrpSpPr>
          <p:cNvPr id="485385" name="Group 9"/>
          <p:cNvGrpSpPr/>
          <p:nvPr/>
        </p:nvGrpSpPr>
        <p:grpSpPr bwMode="auto">
          <a:xfrm>
            <a:off x="609600" y="2514600"/>
            <a:ext cx="1704975" cy="2355850"/>
            <a:chOff x="403" y="1674"/>
            <a:chExt cx="1074" cy="1484"/>
          </a:xfrm>
        </p:grpSpPr>
        <p:sp>
          <p:nvSpPr>
            <p:cNvPr id="485386" name="Arc 10"/>
            <p:cNvSpPr/>
            <p:nvPr/>
          </p:nvSpPr>
          <p:spPr bwMode="auto">
            <a:xfrm flipH="1" flipV="1">
              <a:off x="757" y="1674"/>
              <a:ext cx="720" cy="503"/>
            </a:xfrm>
            <a:custGeom>
              <a:avLst/>
              <a:gdLst>
                <a:gd name="G0" fmla="+- 21600 0 0"/>
                <a:gd name="G1" fmla="+- 13777 0 0"/>
                <a:gd name="G2" fmla="+- 21600 0 0"/>
                <a:gd name="T0" fmla="*/ 39299 w 43200"/>
                <a:gd name="T1" fmla="*/ 1396 h 35377"/>
                <a:gd name="T2" fmla="*/ 4964 w 43200"/>
                <a:gd name="T3" fmla="*/ 0 h 35377"/>
                <a:gd name="T4" fmla="*/ 21600 w 43200"/>
                <a:gd name="T5" fmla="*/ 13777 h 35377"/>
              </a:gdLst>
              <a:ahLst/>
              <a:cxnLst>
                <a:cxn ang="0">
                  <a:pos x="T0" y="T1"/>
                </a:cxn>
                <a:cxn ang="0">
                  <a:pos x="T2" y="T3"/>
                </a:cxn>
                <a:cxn ang="0">
                  <a:pos x="T4" y="T5"/>
                </a:cxn>
              </a:cxnLst>
              <a:rect l="0" t="0" r="r" b="b"/>
              <a:pathLst>
                <a:path w="43200" h="35377" fill="none" extrusionOk="0">
                  <a:moveTo>
                    <a:pt x="39299" y="1395"/>
                  </a:moveTo>
                  <a:cubicBezTo>
                    <a:pt x="41838" y="5025"/>
                    <a:pt x="43200" y="9347"/>
                    <a:pt x="43200" y="13777"/>
                  </a:cubicBezTo>
                  <a:cubicBezTo>
                    <a:pt x="43200" y="25706"/>
                    <a:pt x="33529" y="35377"/>
                    <a:pt x="21600" y="35377"/>
                  </a:cubicBezTo>
                  <a:cubicBezTo>
                    <a:pt x="9670" y="35377"/>
                    <a:pt x="0" y="25706"/>
                    <a:pt x="0" y="13777"/>
                  </a:cubicBezTo>
                  <a:cubicBezTo>
                    <a:pt x="-1" y="8746"/>
                    <a:pt x="1755" y="3874"/>
                    <a:pt x="4964" y="0"/>
                  </a:cubicBezTo>
                </a:path>
                <a:path w="43200" h="35377" stroke="0" extrusionOk="0">
                  <a:moveTo>
                    <a:pt x="39299" y="1395"/>
                  </a:moveTo>
                  <a:cubicBezTo>
                    <a:pt x="41838" y="5025"/>
                    <a:pt x="43200" y="9347"/>
                    <a:pt x="43200" y="13777"/>
                  </a:cubicBezTo>
                  <a:cubicBezTo>
                    <a:pt x="43200" y="25706"/>
                    <a:pt x="33529" y="35377"/>
                    <a:pt x="21600" y="35377"/>
                  </a:cubicBezTo>
                  <a:cubicBezTo>
                    <a:pt x="9670" y="35377"/>
                    <a:pt x="0" y="25706"/>
                    <a:pt x="0" y="13777"/>
                  </a:cubicBezTo>
                  <a:cubicBezTo>
                    <a:pt x="-1" y="8746"/>
                    <a:pt x="1755" y="3874"/>
                    <a:pt x="4964" y="0"/>
                  </a:cubicBezTo>
                  <a:lnTo>
                    <a:pt x="21600" y="13777"/>
                  </a:lnTo>
                  <a:close/>
                </a:path>
              </a:pathLst>
            </a:custGeom>
            <a:noFill/>
            <a:ln w="571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87" name="Freeform 11"/>
            <p:cNvSpPr/>
            <p:nvPr/>
          </p:nvSpPr>
          <p:spPr bwMode="auto">
            <a:xfrm flipV="1">
              <a:off x="803" y="2128"/>
              <a:ext cx="174" cy="436"/>
            </a:xfrm>
            <a:custGeom>
              <a:avLst/>
              <a:gdLst>
                <a:gd name="T0" fmla="*/ 0 w 280"/>
                <a:gd name="T1" fmla="*/ 624 h 624"/>
                <a:gd name="T2" fmla="*/ 240 w 280"/>
                <a:gd name="T3" fmla="*/ 240 h 624"/>
                <a:gd name="T4" fmla="*/ 240 w 280"/>
                <a:gd name="T5" fmla="*/ 0 h 624"/>
              </a:gdLst>
              <a:ahLst/>
              <a:cxnLst>
                <a:cxn ang="0">
                  <a:pos x="T0" y="T1"/>
                </a:cxn>
                <a:cxn ang="0">
                  <a:pos x="T2" y="T3"/>
                </a:cxn>
                <a:cxn ang="0">
                  <a:pos x="T4" y="T5"/>
                </a:cxn>
              </a:cxnLst>
              <a:rect l="0" t="0" r="r" b="b"/>
              <a:pathLst>
                <a:path w="280" h="624">
                  <a:moveTo>
                    <a:pt x="0" y="624"/>
                  </a:moveTo>
                  <a:cubicBezTo>
                    <a:pt x="100" y="484"/>
                    <a:pt x="200" y="344"/>
                    <a:pt x="240" y="240"/>
                  </a:cubicBezTo>
                  <a:cubicBezTo>
                    <a:pt x="280" y="136"/>
                    <a:pt x="240" y="48"/>
                    <a:pt x="240" y="0"/>
                  </a:cubicBezTo>
                </a:path>
              </a:pathLst>
            </a:custGeom>
            <a:noFill/>
            <a:ln w="57150" cap="flat" cmpd="sng">
              <a:solidFill>
                <a:schemeClr val="tx1"/>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88" name="Freeform 12"/>
            <p:cNvSpPr/>
            <p:nvPr/>
          </p:nvSpPr>
          <p:spPr bwMode="auto">
            <a:xfrm rot="10800000">
              <a:off x="1235" y="2154"/>
              <a:ext cx="173" cy="410"/>
            </a:xfrm>
            <a:custGeom>
              <a:avLst/>
              <a:gdLst>
                <a:gd name="T0" fmla="*/ 0 w 280"/>
                <a:gd name="T1" fmla="*/ 624 h 624"/>
                <a:gd name="T2" fmla="*/ 240 w 280"/>
                <a:gd name="T3" fmla="*/ 240 h 624"/>
                <a:gd name="T4" fmla="*/ 240 w 280"/>
                <a:gd name="T5" fmla="*/ 0 h 624"/>
              </a:gdLst>
              <a:ahLst/>
              <a:cxnLst>
                <a:cxn ang="0">
                  <a:pos x="T0" y="T1"/>
                </a:cxn>
                <a:cxn ang="0">
                  <a:pos x="T2" y="T3"/>
                </a:cxn>
                <a:cxn ang="0">
                  <a:pos x="T4" y="T5"/>
                </a:cxn>
              </a:cxnLst>
              <a:rect l="0" t="0" r="r" b="b"/>
              <a:pathLst>
                <a:path w="280" h="624">
                  <a:moveTo>
                    <a:pt x="0" y="624"/>
                  </a:moveTo>
                  <a:cubicBezTo>
                    <a:pt x="100" y="484"/>
                    <a:pt x="200" y="344"/>
                    <a:pt x="240" y="240"/>
                  </a:cubicBezTo>
                  <a:cubicBezTo>
                    <a:pt x="280" y="136"/>
                    <a:pt x="240" y="48"/>
                    <a:pt x="240" y="0"/>
                  </a:cubicBezTo>
                </a:path>
              </a:pathLst>
            </a:custGeom>
            <a:noFill/>
            <a:ln w="57150" cap="flat" cmpd="sng">
              <a:solidFill>
                <a:schemeClr val="tx1"/>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89" name="Rectangle 13"/>
            <p:cNvSpPr>
              <a:spLocks noChangeArrowheads="1"/>
            </p:cNvSpPr>
            <p:nvPr/>
          </p:nvSpPr>
          <p:spPr bwMode="auto">
            <a:xfrm>
              <a:off x="916" y="2554"/>
              <a:ext cx="392" cy="221"/>
            </a:xfrm>
            <a:prstGeom prst="rect">
              <a:avLst/>
            </a:prstGeom>
            <a:solidFill>
              <a:schemeClr val="accent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90" name="Line 14"/>
            <p:cNvSpPr>
              <a:spLocks noChangeShapeType="1"/>
            </p:cNvSpPr>
            <p:nvPr/>
          </p:nvSpPr>
          <p:spPr bwMode="auto">
            <a:xfrm>
              <a:off x="916" y="2617"/>
              <a:ext cx="39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91" name="Line 15"/>
            <p:cNvSpPr>
              <a:spLocks noChangeShapeType="1"/>
            </p:cNvSpPr>
            <p:nvPr/>
          </p:nvSpPr>
          <p:spPr bwMode="auto">
            <a:xfrm>
              <a:off x="931" y="2691"/>
              <a:ext cx="39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92" name="Line 16"/>
            <p:cNvSpPr>
              <a:spLocks noChangeShapeType="1"/>
            </p:cNvSpPr>
            <p:nvPr/>
          </p:nvSpPr>
          <p:spPr bwMode="auto">
            <a:xfrm>
              <a:off x="916" y="2743"/>
              <a:ext cx="39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93" name="Freeform 17"/>
            <p:cNvSpPr/>
            <p:nvPr/>
          </p:nvSpPr>
          <p:spPr bwMode="auto">
            <a:xfrm>
              <a:off x="883" y="1923"/>
              <a:ext cx="474" cy="647"/>
            </a:xfrm>
            <a:custGeom>
              <a:avLst/>
              <a:gdLst>
                <a:gd name="T0" fmla="*/ 199 w 696"/>
                <a:gd name="T1" fmla="*/ 940 h 984"/>
                <a:gd name="T2" fmla="*/ 196 w 696"/>
                <a:gd name="T3" fmla="*/ 527 h 984"/>
                <a:gd name="T4" fmla="*/ 94 w 696"/>
                <a:gd name="T5" fmla="*/ 366 h 984"/>
                <a:gd name="T6" fmla="*/ 40 w 696"/>
                <a:gd name="T7" fmla="*/ 300 h 984"/>
                <a:gd name="T8" fmla="*/ 6 w 696"/>
                <a:gd name="T9" fmla="*/ 132 h 984"/>
                <a:gd name="T10" fmla="*/ 79 w 696"/>
                <a:gd name="T11" fmla="*/ 44 h 984"/>
                <a:gd name="T12" fmla="*/ 240 w 696"/>
                <a:gd name="T13" fmla="*/ 44 h 984"/>
                <a:gd name="T14" fmla="*/ 284 w 696"/>
                <a:gd name="T15" fmla="*/ 293 h 984"/>
                <a:gd name="T16" fmla="*/ 167 w 696"/>
                <a:gd name="T17" fmla="*/ 278 h 984"/>
                <a:gd name="T18" fmla="*/ 172 w 696"/>
                <a:gd name="T19" fmla="*/ 139 h 984"/>
                <a:gd name="T20" fmla="*/ 240 w 696"/>
                <a:gd name="T21" fmla="*/ 59 h 984"/>
                <a:gd name="T22" fmla="*/ 430 w 696"/>
                <a:gd name="T23" fmla="*/ 29 h 984"/>
                <a:gd name="T24" fmla="*/ 489 w 696"/>
                <a:gd name="T25" fmla="*/ 234 h 984"/>
                <a:gd name="T26" fmla="*/ 416 w 696"/>
                <a:gd name="T27" fmla="*/ 322 h 984"/>
                <a:gd name="T28" fmla="*/ 357 w 696"/>
                <a:gd name="T29" fmla="*/ 263 h 984"/>
                <a:gd name="T30" fmla="*/ 386 w 696"/>
                <a:gd name="T31" fmla="*/ 161 h 984"/>
                <a:gd name="T32" fmla="*/ 489 w 696"/>
                <a:gd name="T33" fmla="*/ 88 h 984"/>
                <a:gd name="T34" fmla="*/ 606 w 696"/>
                <a:gd name="T35" fmla="*/ 73 h 984"/>
                <a:gd name="T36" fmla="*/ 684 w 696"/>
                <a:gd name="T37" fmla="*/ 271 h 984"/>
                <a:gd name="T38" fmla="*/ 533 w 696"/>
                <a:gd name="T39" fmla="*/ 410 h 984"/>
                <a:gd name="T40" fmla="*/ 460 w 696"/>
                <a:gd name="T41" fmla="*/ 556 h 984"/>
                <a:gd name="T42" fmla="*/ 462 w 696"/>
                <a:gd name="T43" fmla="*/ 984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6" h="984">
                  <a:moveTo>
                    <a:pt x="199" y="940"/>
                  </a:moveTo>
                  <a:cubicBezTo>
                    <a:pt x="196" y="871"/>
                    <a:pt x="213" y="623"/>
                    <a:pt x="196" y="527"/>
                  </a:cubicBezTo>
                  <a:cubicBezTo>
                    <a:pt x="179" y="431"/>
                    <a:pt x="120" y="404"/>
                    <a:pt x="94" y="366"/>
                  </a:cubicBezTo>
                  <a:cubicBezTo>
                    <a:pt x="68" y="328"/>
                    <a:pt x="55" y="339"/>
                    <a:pt x="40" y="300"/>
                  </a:cubicBezTo>
                  <a:cubicBezTo>
                    <a:pt x="25" y="261"/>
                    <a:pt x="0" y="175"/>
                    <a:pt x="6" y="132"/>
                  </a:cubicBezTo>
                  <a:cubicBezTo>
                    <a:pt x="12" y="89"/>
                    <a:pt x="40" y="59"/>
                    <a:pt x="79" y="44"/>
                  </a:cubicBezTo>
                  <a:cubicBezTo>
                    <a:pt x="118" y="29"/>
                    <a:pt x="206" y="3"/>
                    <a:pt x="240" y="44"/>
                  </a:cubicBezTo>
                  <a:cubicBezTo>
                    <a:pt x="274" y="85"/>
                    <a:pt x="296" y="254"/>
                    <a:pt x="284" y="293"/>
                  </a:cubicBezTo>
                  <a:cubicBezTo>
                    <a:pt x="272" y="332"/>
                    <a:pt x="186" y="304"/>
                    <a:pt x="167" y="278"/>
                  </a:cubicBezTo>
                  <a:cubicBezTo>
                    <a:pt x="148" y="252"/>
                    <a:pt x="160" y="175"/>
                    <a:pt x="172" y="139"/>
                  </a:cubicBezTo>
                  <a:cubicBezTo>
                    <a:pt x="184" y="103"/>
                    <a:pt x="197" y="77"/>
                    <a:pt x="240" y="59"/>
                  </a:cubicBezTo>
                  <a:cubicBezTo>
                    <a:pt x="283" y="41"/>
                    <a:pt x="389" y="0"/>
                    <a:pt x="430" y="29"/>
                  </a:cubicBezTo>
                  <a:cubicBezTo>
                    <a:pt x="471" y="58"/>
                    <a:pt x="491" y="185"/>
                    <a:pt x="489" y="234"/>
                  </a:cubicBezTo>
                  <a:cubicBezTo>
                    <a:pt x="487" y="283"/>
                    <a:pt x="438" y="317"/>
                    <a:pt x="416" y="322"/>
                  </a:cubicBezTo>
                  <a:cubicBezTo>
                    <a:pt x="394" y="327"/>
                    <a:pt x="362" y="290"/>
                    <a:pt x="357" y="263"/>
                  </a:cubicBezTo>
                  <a:cubicBezTo>
                    <a:pt x="352" y="236"/>
                    <a:pt x="364" y="190"/>
                    <a:pt x="386" y="161"/>
                  </a:cubicBezTo>
                  <a:cubicBezTo>
                    <a:pt x="408" y="132"/>
                    <a:pt x="452" y="103"/>
                    <a:pt x="489" y="88"/>
                  </a:cubicBezTo>
                  <a:cubicBezTo>
                    <a:pt x="526" y="73"/>
                    <a:pt x="573" y="42"/>
                    <a:pt x="606" y="73"/>
                  </a:cubicBezTo>
                  <a:cubicBezTo>
                    <a:pt x="639" y="104"/>
                    <a:pt x="696" y="215"/>
                    <a:pt x="684" y="271"/>
                  </a:cubicBezTo>
                  <a:cubicBezTo>
                    <a:pt x="672" y="327"/>
                    <a:pt x="570" y="363"/>
                    <a:pt x="533" y="410"/>
                  </a:cubicBezTo>
                  <a:cubicBezTo>
                    <a:pt x="496" y="457"/>
                    <a:pt x="472" y="460"/>
                    <a:pt x="460" y="556"/>
                  </a:cubicBezTo>
                  <a:cubicBezTo>
                    <a:pt x="448" y="652"/>
                    <a:pt x="462" y="895"/>
                    <a:pt x="462" y="984"/>
                  </a:cubicBezTo>
                </a:path>
              </a:pathLst>
            </a:custGeom>
            <a:noFill/>
            <a:ln w="9525" cap="flat" cmpd="sng">
              <a:solidFill>
                <a:schemeClr val="tx1"/>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94" name="Line 18"/>
            <p:cNvSpPr>
              <a:spLocks noChangeShapeType="1"/>
            </p:cNvSpPr>
            <p:nvPr/>
          </p:nvSpPr>
          <p:spPr bwMode="auto">
            <a:xfrm>
              <a:off x="403" y="2679"/>
              <a:ext cx="435" cy="0"/>
            </a:xfrm>
            <a:prstGeom prst="line">
              <a:avLst/>
            </a:prstGeom>
            <a:noFill/>
            <a:ln w="76200">
              <a:solidFill>
                <a:srgbClr val="0066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95" name="Oval 19"/>
            <p:cNvSpPr>
              <a:spLocks noChangeArrowheads="1"/>
            </p:cNvSpPr>
            <p:nvPr/>
          </p:nvSpPr>
          <p:spPr bwMode="auto">
            <a:xfrm>
              <a:off x="819" y="2629"/>
              <a:ext cx="76" cy="101"/>
            </a:xfrm>
            <a:prstGeom prst="ellipse">
              <a:avLst/>
            </a:prstGeom>
            <a:solidFill>
              <a:schemeClr val="tx2"/>
            </a:solidFill>
            <a:ln w="9525">
              <a:solidFill>
                <a:schemeClr val="tx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96" name="Rectangle 20"/>
            <p:cNvSpPr>
              <a:spLocks noChangeArrowheads="1"/>
            </p:cNvSpPr>
            <p:nvPr/>
          </p:nvSpPr>
          <p:spPr bwMode="auto">
            <a:xfrm>
              <a:off x="871" y="2528"/>
              <a:ext cx="444" cy="277"/>
            </a:xfrm>
            <a:prstGeom prst="rect">
              <a:avLst/>
            </a:prstGeom>
            <a:solidFill>
              <a:schemeClr val="accent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97" name="Line 21"/>
            <p:cNvSpPr>
              <a:spLocks noChangeShapeType="1"/>
            </p:cNvSpPr>
            <p:nvPr/>
          </p:nvSpPr>
          <p:spPr bwMode="auto">
            <a:xfrm>
              <a:off x="871" y="2607"/>
              <a:ext cx="44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98" name="Line 22"/>
            <p:cNvSpPr>
              <a:spLocks noChangeShapeType="1"/>
            </p:cNvSpPr>
            <p:nvPr/>
          </p:nvSpPr>
          <p:spPr bwMode="auto">
            <a:xfrm>
              <a:off x="871" y="2687"/>
              <a:ext cx="44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399" name="Line 23"/>
            <p:cNvSpPr>
              <a:spLocks noChangeShapeType="1"/>
            </p:cNvSpPr>
            <p:nvPr/>
          </p:nvSpPr>
          <p:spPr bwMode="auto">
            <a:xfrm>
              <a:off x="871" y="2766"/>
              <a:ext cx="44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00" name="Rectangle 24"/>
            <p:cNvSpPr>
              <a:spLocks noChangeArrowheads="1"/>
            </p:cNvSpPr>
            <p:nvPr/>
          </p:nvSpPr>
          <p:spPr bwMode="auto">
            <a:xfrm>
              <a:off x="970" y="2805"/>
              <a:ext cx="246" cy="51"/>
            </a:xfrm>
            <a:prstGeom prst="rect">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01" name="Line 25"/>
            <p:cNvSpPr>
              <a:spLocks noChangeShapeType="1"/>
            </p:cNvSpPr>
            <p:nvPr/>
          </p:nvSpPr>
          <p:spPr bwMode="auto">
            <a:xfrm>
              <a:off x="1084" y="2856"/>
              <a:ext cx="0" cy="302"/>
            </a:xfrm>
            <a:prstGeom prst="line">
              <a:avLst/>
            </a:prstGeom>
            <a:noFill/>
            <a:ln w="76200">
              <a:solidFill>
                <a:srgbClr val="0066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485402" name="AutoShape 26"/>
          <p:cNvSpPr>
            <a:spLocks noChangeArrowheads="1"/>
          </p:cNvSpPr>
          <p:nvPr/>
        </p:nvSpPr>
        <p:spPr bwMode="auto">
          <a:xfrm rot="16200000" flipV="1">
            <a:off x="6908007" y="3829843"/>
            <a:ext cx="215900" cy="639763"/>
          </a:xfrm>
          <a:prstGeom prst="upArrow">
            <a:avLst>
              <a:gd name="adj1" fmla="val 50000"/>
              <a:gd name="adj2" fmla="val 74081"/>
            </a:avLst>
          </a:prstGeom>
          <a:gradFill rotWithShape="1">
            <a:gsLst>
              <a:gs pos="0">
                <a:srgbClr val="FF6600"/>
              </a:gs>
              <a:gs pos="100000">
                <a:srgbClr val="FF6600">
                  <a:gamma/>
                  <a:shade val="46275"/>
                  <a:invGamma/>
                </a:srgbClr>
              </a:gs>
            </a:gsLst>
            <a:lin ang="2700000" scaled="1"/>
          </a:gradFill>
          <a:ln w="9525">
            <a:solidFill>
              <a:srgbClr val="B022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wrap="none" anchor="ctr"/>
          <a:lstStyle/>
          <a:p>
            <a:pPr algn="ctr"/>
            <a:endParaRPr lang="zh-CN" altLang="zh-CN">
              <a:solidFill>
                <a:srgbClr val="006F6C"/>
              </a:solidFill>
            </a:endParaRPr>
          </a:p>
        </p:txBody>
      </p:sp>
      <p:sp>
        <p:nvSpPr>
          <p:cNvPr id="485403" name="Freeform 27"/>
          <p:cNvSpPr/>
          <p:nvPr/>
        </p:nvSpPr>
        <p:spPr bwMode="auto">
          <a:xfrm>
            <a:off x="1393825" y="2867025"/>
            <a:ext cx="752475" cy="1027113"/>
          </a:xfrm>
          <a:custGeom>
            <a:avLst/>
            <a:gdLst>
              <a:gd name="T0" fmla="*/ 199 w 696"/>
              <a:gd name="T1" fmla="*/ 940 h 984"/>
              <a:gd name="T2" fmla="*/ 196 w 696"/>
              <a:gd name="T3" fmla="*/ 527 h 984"/>
              <a:gd name="T4" fmla="*/ 94 w 696"/>
              <a:gd name="T5" fmla="*/ 366 h 984"/>
              <a:gd name="T6" fmla="*/ 40 w 696"/>
              <a:gd name="T7" fmla="*/ 300 h 984"/>
              <a:gd name="T8" fmla="*/ 6 w 696"/>
              <a:gd name="T9" fmla="*/ 132 h 984"/>
              <a:gd name="T10" fmla="*/ 79 w 696"/>
              <a:gd name="T11" fmla="*/ 44 h 984"/>
              <a:gd name="T12" fmla="*/ 240 w 696"/>
              <a:gd name="T13" fmla="*/ 44 h 984"/>
              <a:gd name="T14" fmla="*/ 284 w 696"/>
              <a:gd name="T15" fmla="*/ 293 h 984"/>
              <a:gd name="T16" fmla="*/ 167 w 696"/>
              <a:gd name="T17" fmla="*/ 278 h 984"/>
              <a:gd name="T18" fmla="*/ 172 w 696"/>
              <a:gd name="T19" fmla="*/ 139 h 984"/>
              <a:gd name="T20" fmla="*/ 240 w 696"/>
              <a:gd name="T21" fmla="*/ 59 h 984"/>
              <a:gd name="T22" fmla="*/ 430 w 696"/>
              <a:gd name="T23" fmla="*/ 29 h 984"/>
              <a:gd name="T24" fmla="*/ 489 w 696"/>
              <a:gd name="T25" fmla="*/ 234 h 984"/>
              <a:gd name="T26" fmla="*/ 416 w 696"/>
              <a:gd name="T27" fmla="*/ 322 h 984"/>
              <a:gd name="T28" fmla="*/ 357 w 696"/>
              <a:gd name="T29" fmla="*/ 263 h 984"/>
              <a:gd name="T30" fmla="*/ 386 w 696"/>
              <a:gd name="T31" fmla="*/ 161 h 984"/>
              <a:gd name="T32" fmla="*/ 489 w 696"/>
              <a:gd name="T33" fmla="*/ 88 h 984"/>
              <a:gd name="T34" fmla="*/ 606 w 696"/>
              <a:gd name="T35" fmla="*/ 73 h 984"/>
              <a:gd name="T36" fmla="*/ 684 w 696"/>
              <a:gd name="T37" fmla="*/ 271 h 984"/>
              <a:gd name="T38" fmla="*/ 533 w 696"/>
              <a:gd name="T39" fmla="*/ 410 h 984"/>
              <a:gd name="T40" fmla="*/ 460 w 696"/>
              <a:gd name="T41" fmla="*/ 556 h 984"/>
              <a:gd name="T42" fmla="*/ 462 w 696"/>
              <a:gd name="T43" fmla="*/ 984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6" h="984">
                <a:moveTo>
                  <a:pt x="199" y="940"/>
                </a:moveTo>
                <a:cubicBezTo>
                  <a:pt x="196" y="871"/>
                  <a:pt x="213" y="623"/>
                  <a:pt x="196" y="527"/>
                </a:cubicBezTo>
                <a:cubicBezTo>
                  <a:pt x="179" y="431"/>
                  <a:pt x="120" y="404"/>
                  <a:pt x="94" y="366"/>
                </a:cubicBezTo>
                <a:cubicBezTo>
                  <a:pt x="68" y="328"/>
                  <a:pt x="55" y="339"/>
                  <a:pt x="40" y="300"/>
                </a:cubicBezTo>
                <a:cubicBezTo>
                  <a:pt x="25" y="261"/>
                  <a:pt x="0" y="175"/>
                  <a:pt x="6" y="132"/>
                </a:cubicBezTo>
                <a:cubicBezTo>
                  <a:pt x="12" y="89"/>
                  <a:pt x="40" y="59"/>
                  <a:pt x="79" y="44"/>
                </a:cubicBezTo>
                <a:cubicBezTo>
                  <a:pt x="118" y="29"/>
                  <a:pt x="206" y="3"/>
                  <a:pt x="240" y="44"/>
                </a:cubicBezTo>
                <a:cubicBezTo>
                  <a:pt x="274" y="85"/>
                  <a:pt x="296" y="254"/>
                  <a:pt x="284" y="293"/>
                </a:cubicBezTo>
                <a:cubicBezTo>
                  <a:pt x="272" y="332"/>
                  <a:pt x="186" y="304"/>
                  <a:pt x="167" y="278"/>
                </a:cubicBezTo>
                <a:cubicBezTo>
                  <a:pt x="148" y="252"/>
                  <a:pt x="160" y="175"/>
                  <a:pt x="172" y="139"/>
                </a:cubicBezTo>
                <a:cubicBezTo>
                  <a:pt x="184" y="103"/>
                  <a:pt x="197" y="77"/>
                  <a:pt x="240" y="59"/>
                </a:cubicBezTo>
                <a:cubicBezTo>
                  <a:pt x="283" y="41"/>
                  <a:pt x="389" y="0"/>
                  <a:pt x="430" y="29"/>
                </a:cubicBezTo>
                <a:cubicBezTo>
                  <a:pt x="471" y="58"/>
                  <a:pt x="491" y="185"/>
                  <a:pt x="489" y="234"/>
                </a:cubicBezTo>
                <a:cubicBezTo>
                  <a:pt x="487" y="283"/>
                  <a:pt x="438" y="317"/>
                  <a:pt x="416" y="322"/>
                </a:cubicBezTo>
                <a:cubicBezTo>
                  <a:pt x="394" y="327"/>
                  <a:pt x="362" y="290"/>
                  <a:pt x="357" y="263"/>
                </a:cubicBezTo>
                <a:cubicBezTo>
                  <a:pt x="352" y="236"/>
                  <a:pt x="364" y="190"/>
                  <a:pt x="386" y="161"/>
                </a:cubicBezTo>
                <a:cubicBezTo>
                  <a:pt x="408" y="132"/>
                  <a:pt x="452" y="103"/>
                  <a:pt x="489" y="88"/>
                </a:cubicBezTo>
                <a:cubicBezTo>
                  <a:pt x="526" y="73"/>
                  <a:pt x="573" y="42"/>
                  <a:pt x="606" y="73"/>
                </a:cubicBezTo>
                <a:cubicBezTo>
                  <a:pt x="639" y="104"/>
                  <a:pt x="696" y="215"/>
                  <a:pt x="684" y="271"/>
                </a:cubicBezTo>
                <a:cubicBezTo>
                  <a:pt x="672" y="327"/>
                  <a:pt x="570" y="363"/>
                  <a:pt x="533" y="410"/>
                </a:cubicBezTo>
                <a:cubicBezTo>
                  <a:pt x="496" y="457"/>
                  <a:pt x="472" y="460"/>
                  <a:pt x="460" y="556"/>
                </a:cubicBezTo>
                <a:cubicBezTo>
                  <a:pt x="448" y="652"/>
                  <a:pt x="462" y="895"/>
                  <a:pt x="462" y="984"/>
                </a:cubicBezTo>
              </a:path>
            </a:pathLst>
          </a:custGeom>
          <a:noFill/>
          <a:ln w="38100" cap="flat" cmpd="sng">
            <a:solidFill>
              <a:srgbClr val="FF6600"/>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485404" name="Group 28"/>
          <p:cNvGrpSpPr/>
          <p:nvPr/>
        </p:nvGrpSpPr>
        <p:grpSpPr bwMode="auto">
          <a:xfrm>
            <a:off x="719138" y="3319463"/>
            <a:ext cx="484187" cy="641350"/>
            <a:chOff x="528" y="1010"/>
            <a:chExt cx="305" cy="404"/>
          </a:xfrm>
        </p:grpSpPr>
        <p:sp>
          <p:nvSpPr>
            <p:cNvPr id="485405" name="Text Box 29"/>
            <p:cNvSpPr txBox="1">
              <a:spLocks noChangeArrowheads="1"/>
            </p:cNvSpPr>
            <p:nvPr/>
          </p:nvSpPr>
          <p:spPr bwMode="auto">
            <a:xfrm>
              <a:off x="539" y="1010"/>
              <a:ext cx="1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3600" i="1">
                  <a:solidFill>
                    <a:srgbClr val="CC0000"/>
                  </a:solidFill>
                  <a:latin typeface="Times New Roman" panose="02020603050405020304" pitchFamily="18" charset="0"/>
                  <a:ea typeface="隶书" panose="02010509060101010101" pitchFamily="49" charset="-122"/>
                </a:rPr>
                <a:t>i</a:t>
              </a:r>
              <a:endParaRPr kumimoji="1" lang="en-US" altLang="zh-CN" sz="4400">
                <a:solidFill>
                  <a:srgbClr val="CC0000"/>
                </a:solidFill>
                <a:latin typeface="Times New Roman" panose="02020603050405020304" pitchFamily="18" charset="0"/>
                <a:ea typeface="隶书" panose="02010509060101010101" pitchFamily="49" charset="-122"/>
              </a:endParaRPr>
            </a:p>
          </p:txBody>
        </p:sp>
        <p:sp>
          <p:nvSpPr>
            <p:cNvPr id="485406" name="Line 30"/>
            <p:cNvSpPr>
              <a:spLocks noChangeShapeType="1"/>
            </p:cNvSpPr>
            <p:nvPr/>
          </p:nvSpPr>
          <p:spPr bwMode="auto">
            <a:xfrm>
              <a:off x="528" y="1392"/>
              <a:ext cx="305" cy="0"/>
            </a:xfrm>
            <a:prstGeom prst="line">
              <a:avLst/>
            </a:prstGeom>
            <a:noFill/>
            <a:ln w="28575">
              <a:solidFill>
                <a:srgbClr val="FF0066"/>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485407" name="Group 31"/>
          <p:cNvGrpSpPr/>
          <p:nvPr/>
        </p:nvGrpSpPr>
        <p:grpSpPr bwMode="auto">
          <a:xfrm>
            <a:off x="736600" y="1785938"/>
            <a:ext cx="2019300" cy="1085850"/>
            <a:chOff x="576" y="1488"/>
            <a:chExt cx="1272" cy="684"/>
          </a:xfrm>
        </p:grpSpPr>
        <p:sp>
          <p:nvSpPr>
            <p:cNvPr id="485408" name="Line 32"/>
            <p:cNvSpPr>
              <a:spLocks noChangeShapeType="1"/>
            </p:cNvSpPr>
            <p:nvPr/>
          </p:nvSpPr>
          <p:spPr bwMode="auto">
            <a:xfrm>
              <a:off x="1212" y="1488"/>
              <a:ext cx="0" cy="336"/>
            </a:xfrm>
            <a:prstGeom prst="line">
              <a:avLst/>
            </a:prstGeom>
            <a:noFill/>
            <a:ln w="9525">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09" name="Line 33"/>
            <p:cNvSpPr>
              <a:spLocks noChangeShapeType="1"/>
            </p:cNvSpPr>
            <p:nvPr/>
          </p:nvSpPr>
          <p:spPr bwMode="auto">
            <a:xfrm>
              <a:off x="912" y="1584"/>
              <a:ext cx="96" cy="288"/>
            </a:xfrm>
            <a:prstGeom prst="line">
              <a:avLst/>
            </a:prstGeom>
            <a:noFill/>
            <a:ln w="9525">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10" name="Line 34"/>
            <p:cNvSpPr>
              <a:spLocks noChangeShapeType="1"/>
            </p:cNvSpPr>
            <p:nvPr/>
          </p:nvSpPr>
          <p:spPr bwMode="auto">
            <a:xfrm>
              <a:off x="672" y="1776"/>
              <a:ext cx="192" cy="192"/>
            </a:xfrm>
            <a:prstGeom prst="line">
              <a:avLst/>
            </a:prstGeom>
            <a:noFill/>
            <a:ln w="9525">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11" name="Line 35"/>
            <p:cNvSpPr>
              <a:spLocks noChangeShapeType="1"/>
            </p:cNvSpPr>
            <p:nvPr/>
          </p:nvSpPr>
          <p:spPr bwMode="auto">
            <a:xfrm>
              <a:off x="576" y="2016"/>
              <a:ext cx="192" cy="144"/>
            </a:xfrm>
            <a:prstGeom prst="line">
              <a:avLst/>
            </a:prstGeom>
            <a:noFill/>
            <a:ln w="9525">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12" name="Line 36"/>
            <p:cNvSpPr>
              <a:spLocks noChangeShapeType="1"/>
            </p:cNvSpPr>
            <p:nvPr/>
          </p:nvSpPr>
          <p:spPr bwMode="auto">
            <a:xfrm flipH="1">
              <a:off x="1392" y="1584"/>
              <a:ext cx="96" cy="288"/>
            </a:xfrm>
            <a:prstGeom prst="line">
              <a:avLst/>
            </a:prstGeom>
            <a:noFill/>
            <a:ln w="9525">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13" name="Line 37"/>
            <p:cNvSpPr>
              <a:spLocks noChangeShapeType="1"/>
            </p:cNvSpPr>
            <p:nvPr/>
          </p:nvSpPr>
          <p:spPr bwMode="auto">
            <a:xfrm flipH="1">
              <a:off x="1572" y="1776"/>
              <a:ext cx="192" cy="192"/>
            </a:xfrm>
            <a:prstGeom prst="line">
              <a:avLst/>
            </a:prstGeom>
            <a:noFill/>
            <a:ln w="9525">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14" name="Line 38"/>
            <p:cNvSpPr>
              <a:spLocks noChangeShapeType="1"/>
            </p:cNvSpPr>
            <p:nvPr/>
          </p:nvSpPr>
          <p:spPr bwMode="auto">
            <a:xfrm flipH="1">
              <a:off x="1656" y="2028"/>
              <a:ext cx="192" cy="144"/>
            </a:xfrm>
            <a:prstGeom prst="line">
              <a:avLst/>
            </a:prstGeom>
            <a:noFill/>
            <a:ln w="9525">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485415" name="Text Box 39"/>
          <p:cNvSpPr txBox="1">
            <a:spLocks noChangeArrowheads="1"/>
          </p:cNvSpPr>
          <p:nvPr/>
        </p:nvSpPr>
        <p:spPr bwMode="auto">
          <a:xfrm>
            <a:off x="5005388" y="2420938"/>
            <a:ext cx="534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800" b="1" i="1">
                <a:solidFill>
                  <a:srgbClr val="006600"/>
                </a:solidFill>
                <a:latin typeface="Times New Roman" panose="02020603050405020304" pitchFamily="18" charset="0"/>
                <a:ea typeface="隶书" panose="02010509060101010101" pitchFamily="49" charset="-122"/>
              </a:rPr>
              <a:t>R</a:t>
            </a:r>
            <a:r>
              <a:rPr kumimoji="1" lang="en-US" altLang="zh-CN" sz="3600" b="1" i="1">
                <a:latin typeface="Times New Roman" panose="02020603050405020304" pitchFamily="18" charset="0"/>
                <a:ea typeface="隶书" panose="02010509060101010101" pitchFamily="49" charset="-122"/>
              </a:rPr>
              <a:t> </a:t>
            </a:r>
            <a:endParaRPr kumimoji="1" lang="en-US" altLang="zh-CN" sz="3600" b="1" i="1">
              <a:latin typeface="Times New Roman" panose="02020603050405020304" pitchFamily="18" charset="0"/>
              <a:ea typeface="隶书" panose="02010509060101010101" pitchFamily="49" charset="-122"/>
            </a:endParaRPr>
          </a:p>
        </p:txBody>
      </p:sp>
      <p:grpSp>
        <p:nvGrpSpPr>
          <p:cNvPr id="485416" name="Group 40"/>
          <p:cNvGrpSpPr/>
          <p:nvPr/>
        </p:nvGrpSpPr>
        <p:grpSpPr bwMode="auto">
          <a:xfrm>
            <a:off x="4824413" y="2205038"/>
            <a:ext cx="246062" cy="1143000"/>
            <a:chOff x="3447" y="1797"/>
            <a:chExt cx="155" cy="720"/>
          </a:xfrm>
        </p:grpSpPr>
        <p:sp>
          <p:nvSpPr>
            <p:cNvPr id="485417" name="Rectangle 41"/>
            <p:cNvSpPr>
              <a:spLocks noChangeArrowheads="1"/>
            </p:cNvSpPr>
            <p:nvPr/>
          </p:nvSpPr>
          <p:spPr bwMode="auto">
            <a:xfrm rot="5400000">
              <a:off x="3357" y="2069"/>
              <a:ext cx="336" cy="155"/>
            </a:xfrm>
            <a:prstGeom prst="rect">
              <a:avLst/>
            </a:prstGeom>
            <a:noFill/>
            <a:ln w="38100">
              <a:solidFill>
                <a:srgbClr val="0066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18" name="Line 42"/>
            <p:cNvSpPr>
              <a:spLocks noChangeShapeType="1"/>
            </p:cNvSpPr>
            <p:nvPr/>
          </p:nvSpPr>
          <p:spPr bwMode="auto">
            <a:xfrm>
              <a:off x="3525" y="1797"/>
              <a:ext cx="0" cy="192"/>
            </a:xfrm>
            <a:prstGeom prst="line">
              <a:avLst/>
            </a:prstGeom>
            <a:noFill/>
            <a:ln w="28575">
              <a:solidFill>
                <a:srgbClr val="00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19" name="Line 43"/>
            <p:cNvSpPr>
              <a:spLocks noChangeShapeType="1"/>
            </p:cNvSpPr>
            <p:nvPr/>
          </p:nvSpPr>
          <p:spPr bwMode="auto">
            <a:xfrm>
              <a:off x="3525" y="2325"/>
              <a:ext cx="0" cy="192"/>
            </a:xfrm>
            <a:prstGeom prst="line">
              <a:avLst/>
            </a:prstGeom>
            <a:noFill/>
            <a:ln w="28575">
              <a:solidFill>
                <a:srgbClr val="00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485420" name="Group 44"/>
          <p:cNvGrpSpPr/>
          <p:nvPr/>
        </p:nvGrpSpPr>
        <p:grpSpPr bwMode="auto">
          <a:xfrm>
            <a:off x="7632700" y="3213100"/>
            <a:ext cx="798513" cy="1512888"/>
            <a:chOff x="4717" y="2142"/>
            <a:chExt cx="453" cy="812"/>
          </a:xfrm>
        </p:grpSpPr>
        <p:sp>
          <p:nvSpPr>
            <p:cNvPr id="485421" name="Text Box 45"/>
            <p:cNvSpPr txBox="1">
              <a:spLocks noChangeArrowheads="1"/>
            </p:cNvSpPr>
            <p:nvPr/>
          </p:nvSpPr>
          <p:spPr bwMode="auto">
            <a:xfrm>
              <a:off x="4866" y="2364"/>
              <a:ext cx="30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800" b="1" i="1">
                  <a:solidFill>
                    <a:srgbClr val="006600"/>
                  </a:solidFill>
                  <a:latin typeface="Times New Roman" panose="02020603050405020304" pitchFamily="18" charset="0"/>
                  <a:ea typeface="隶书" panose="02010509060101010101" pitchFamily="49" charset="-122"/>
                </a:rPr>
                <a:t>R</a:t>
              </a:r>
              <a:r>
                <a:rPr kumimoji="1" lang="en-US" altLang="zh-CN" sz="3600" b="1" i="1">
                  <a:latin typeface="Times New Roman" panose="02020603050405020304" pitchFamily="18" charset="0"/>
                  <a:ea typeface="隶书" panose="02010509060101010101" pitchFamily="49" charset="-122"/>
                </a:rPr>
                <a:t> </a:t>
              </a:r>
              <a:endParaRPr kumimoji="1" lang="en-US" altLang="zh-CN" sz="3600" b="1" i="1">
                <a:latin typeface="Times New Roman" panose="02020603050405020304" pitchFamily="18" charset="0"/>
                <a:ea typeface="隶书" panose="02010509060101010101" pitchFamily="49" charset="-122"/>
              </a:endParaRPr>
            </a:p>
          </p:txBody>
        </p:sp>
        <p:sp>
          <p:nvSpPr>
            <p:cNvPr id="485422" name="Rectangle 46"/>
            <p:cNvSpPr>
              <a:spLocks noChangeArrowheads="1"/>
            </p:cNvSpPr>
            <p:nvPr/>
          </p:nvSpPr>
          <p:spPr bwMode="auto">
            <a:xfrm rot="5400000">
              <a:off x="4629" y="2475"/>
              <a:ext cx="336" cy="159"/>
            </a:xfrm>
            <a:prstGeom prst="rect">
              <a:avLst/>
            </a:prstGeom>
            <a:noFill/>
            <a:ln w="38100">
              <a:solidFill>
                <a:srgbClr val="0066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23" name="Line 47"/>
            <p:cNvSpPr>
              <a:spLocks noChangeShapeType="1"/>
            </p:cNvSpPr>
            <p:nvPr/>
          </p:nvSpPr>
          <p:spPr bwMode="auto">
            <a:xfrm>
              <a:off x="4796" y="2190"/>
              <a:ext cx="0" cy="192"/>
            </a:xfrm>
            <a:prstGeom prst="line">
              <a:avLst/>
            </a:prstGeom>
            <a:noFill/>
            <a:ln w="28575">
              <a:solidFill>
                <a:srgbClr val="00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24" name="Line 48"/>
            <p:cNvSpPr>
              <a:spLocks noChangeShapeType="1"/>
            </p:cNvSpPr>
            <p:nvPr/>
          </p:nvSpPr>
          <p:spPr bwMode="auto">
            <a:xfrm>
              <a:off x="4796" y="2718"/>
              <a:ext cx="0" cy="192"/>
            </a:xfrm>
            <a:prstGeom prst="line">
              <a:avLst/>
            </a:prstGeom>
            <a:noFill/>
            <a:ln w="28575">
              <a:solidFill>
                <a:srgbClr val="00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25" name="Oval 49"/>
            <p:cNvSpPr>
              <a:spLocks noChangeArrowheads="1"/>
            </p:cNvSpPr>
            <p:nvPr/>
          </p:nvSpPr>
          <p:spPr bwMode="auto">
            <a:xfrm>
              <a:off x="4772" y="2142"/>
              <a:ext cx="48" cy="48"/>
            </a:xfrm>
            <a:prstGeom prst="ellipse">
              <a:avLst/>
            </a:prstGeom>
            <a:noFill/>
            <a:ln w="28575">
              <a:solidFill>
                <a:srgbClr val="006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26" name="Oval 50"/>
            <p:cNvSpPr>
              <a:spLocks noChangeArrowheads="1"/>
            </p:cNvSpPr>
            <p:nvPr/>
          </p:nvSpPr>
          <p:spPr bwMode="auto">
            <a:xfrm>
              <a:off x="4762" y="2908"/>
              <a:ext cx="46" cy="46"/>
            </a:xfrm>
            <a:prstGeom prst="ellipse">
              <a:avLst/>
            </a:prstGeom>
            <a:noFill/>
            <a:ln w="28575">
              <a:solidFill>
                <a:srgbClr val="006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485427" name="Text Box 51"/>
          <p:cNvSpPr txBox="1">
            <a:spLocks noChangeArrowheads="1"/>
          </p:cNvSpPr>
          <p:nvPr/>
        </p:nvSpPr>
        <p:spPr bwMode="auto">
          <a:xfrm>
            <a:off x="5040313" y="3392488"/>
            <a:ext cx="401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800" b="1" i="1">
                <a:solidFill>
                  <a:srgbClr val="000099"/>
                </a:solidFill>
                <a:latin typeface="Times New Roman" panose="02020603050405020304" pitchFamily="18" charset="0"/>
                <a:ea typeface="隶书" panose="02010509060101010101" pitchFamily="49" charset="-122"/>
              </a:rPr>
              <a:t>L</a:t>
            </a:r>
            <a:endParaRPr kumimoji="1" lang="en-US" altLang="zh-CN" sz="2800" b="1" i="1">
              <a:solidFill>
                <a:srgbClr val="000099"/>
              </a:solidFill>
              <a:latin typeface="Times New Roman" panose="02020603050405020304" pitchFamily="18" charset="0"/>
              <a:ea typeface="隶书" panose="02010509060101010101" pitchFamily="49" charset="-122"/>
            </a:endParaRPr>
          </a:p>
        </p:txBody>
      </p:sp>
      <p:grpSp>
        <p:nvGrpSpPr>
          <p:cNvPr id="485428" name="Group 52"/>
          <p:cNvGrpSpPr/>
          <p:nvPr/>
        </p:nvGrpSpPr>
        <p:grpSpPr bwMode="auto">
          <a:xfrm>
            <a:off x="4860925" y="3321050"/>
            <a:ext cx="228600" cy="1065213"/>
            <a:chOff x="3470" y="2523"/>
            <a:chExt cx="144" cy="671"/>
          </a:xfrm>
        </p:grpSpPr>
        <p:sp>
          <p:nvSpPr>
            <p:cNvPr id="485429" name="Line 53"/>
            <p:cNvSpPr>
              <a:spLocks noChangeShapeType="1"/>
            </p:cNvSpPr>
            <p:nvPr/>
          </p:nvSpPr>
          <p:spPr bwMode="auto">
            <a:xfrm>
              <a:off x="3515" y="2954"/>
              <a:ext cx="0" cy="240"/>
            </a:xfrm>
            <a:prstGeom prst="line">
              <a:avLst/>
            </a:prstGeom>
            <a:noFill/>
            <a:ln w="28575">
              <a:solidFill>
                <a:srgbClr val="0000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485430" name="Group 54"/>
            <p:cNvGrpSpPr/>
            <p:nvPr/>
          </p:nvGrpSpPr>
          <p:grpSpPr bwMode="auto">
            <a:xfrm rot="5400000">
              <a:off x="3326" y="2667"/>
              <a:ext cx="432" cy="144"/>
              <a:chOff x="4128" y="3120"/>
              <a:chExt cx="432" cy="144"/>
            </a:xfrm>
          </p:grpSpPr>
          <p:sp>
            <p:nvSpPr>
              <p:cNvPr id="485431" name="Arc 55"/>
              <p:cNvSpPr/>
              <p:nvPr/>
            </p:nvSpPr>
            <p:spPr bwMode="auto">
              <a:xfrm>
                <a:off x="4128" y="3120"/>
                <a:ext cx="144" cy="144"/>
              </a:xfrm>
              <a:custGeom>
                <a:avLst/>
                <a:gdLst>
                  <a:gd name="G0" fmla="+- 20078 0 0"/>
                  <a:gd name="G1" fmla="+- 21600 0 0"/>
                  <a:gd name="G2" fmla="+- 21600 0 0"/>
                  <a:gd name="T0" fmla="*/ 0 w 40136"/>
                  <a:gd name="T1" fmla="*/ 13634 h 21600"/>
                  <a:gd name="T2" fmla="*/ 40136 w 40136"/>
                  <a:gd name="T3" fmla="*/ 13585 h 21600"/>
                  <a:gd name="T4" fmla="*/ 20078 w 40136"/>
                  <a:gd name="T5" fmla="*/ 21600 h 21600"/>
                </a:gdLst>
                <a:ahLst/>
                <a:cxnLst>
                  <a:cxn ang="0">
                    <a:pos x="T0" y="T1"/>
                  </a:cxn>
                  <a:cxn ang="0">
                    <a:pos x="T2" y="T3"/>
                  </a:cxn>
                  <a:cxn ang="0">
                    <a:pos x="T4" y="T5"/>
                  </a:cxn>
                </a:cxnLst>
                <a:rect l="0" t="0" r="r" b="b"/>
                <a:pathLst>
                  <a:path w="40136" h="21600" fill="none" extrusionOk="0">
                    <a:moveTo>
                      <a:pt x="0" y="13634"/>
                    </a:moveTo>
                    <a:cubicBezTo>
                      <a:pt x="3265" y="5403"/>
                      <a:pt x="11223" y="-1"/>
                      <a:pt x="20078" y="0"/>
                    </a:cubicBezTo>
                    <a:cubicBezTo>
                      <a:pt x="28913" y="0"/>
                      <a:pt x="36857" y="5380"/>
                      <a:pt x="40135" y="13585"/>
                    </a:cubicBezTo>
                  </a:path>
                  <a:path w="40136" h="21600" stroke="0" extrusionOk="0">
                    <a:moveTo>
                      <a:pt x="0" y="13634"/>
                    </a:moveTo>
                    <a:cubicBezTo>
                      <a:pt x="3265" y="5403"/>
                      <a:pt x="11223" y="-1"/>
                      <a:pt x="20078" y="0"/>
                    </a:cubicBezTo>
                    <a:cubicBezTo>
                      <a:pt x="28913" y="0"/>
                      <a:pt x="36857" y="5380"/>
                      <a:pt x="40135" y="13585"/>
                    </a:cubicBezTo>
                    <a:lnTo>
                      <a:pt x="20078" y="21600"/>
                    </a:lnTo>
                    <a:close/>
                  </a:path>
                </a:pathLst>
              </a:custGeom>
              <a:noFill/>
              <a:ln w="38100">
                <a:solidFill>
                  <a:srgbClr val="0000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32" name="Arc 56"/>
              <p:cNvSpPr/>
              <p:nvPr/>
            </p:nvSpPr>
            <p:spPr bwMode="auto">
              <a:xfrm>
                <a:off x="4272" y="3120"/>
                <a:ext cx="144" cy="144"/>
              </a:xfrm>
              <a:custGeom>
                <a:avLst/>
                <a:gdLst>
                  <a:gd name="G0" fmla="+- 20078 0 0"/>
                  <a:gd name="G1" fmla="+- 21600 0 0"/>
                  <a:gd name="G2" fmla="+- 21600 0 0"/>
                  <a:gd name="T0" fmla="*/ 0 w 40136"/>
                  <a:gd name="T1" fmla="*/ 13634 h 21600"/>
                  <a:gd name="T2" fmla="*/ 40136 w 40136"/>
                  <a:gd name="T3" fmla="*/ 13585 h 21600"/>
                  <a:gd name="T4" fmla="*/ 20078 w 40136"/>
                  <a:gd name="T5" fmla="*/ 21600 h 21600"/>
                </a:gdLst>
                <a:ahLst/>
                <a:cxnLst>
                  <a:cxn ang="0">
                    <a:pos x="T0" y="T1"/>
                  </a:cxn>
                  <a:cxn ang="0">
                    <a:pos x="T2" y="T3"/>
                  </a:cxn>
                  <a:cxn ang="0">
                    <a:pos x="T4" y="T5"/>
                  </a:cxn>
                </a:cxnLst>
                <a:rect l="0" t="0" r="r" b="b"/>
                <a:pathLst>
                  <a:path w="40136" h="21600" fill="none" extrusionOk="0">
                    <a:moveTo>
                      <a:pt x="0" y="13634"/>
                    </a:moveTo>
                    <a:cubicBezTo>
                      <a:pt x="3265" y="5403"/>
                      <a:pt x="11223" y="-1"/>
                      <a:pt x="20078" y="0"/>
                    </a:cubicBezTo>
                    <a:cubicBezTo>
                      <a:pt x="28913" y="0"/>
                      <a:pt x="36857" y="5380"/>
                      <a:pt x="40135" y="13585"/>
                    </a:cubicBezTo>
                  </a:path>
                  <a:path w="40136" h="21600" stroke="0" extrusionOk="0">
                    <a:moveTo>
                      <a:pt x="0" y="13634"/>
                    </a:moveTo>
                    <a:cubicBezTo>
                      <a:pt x="3265" y="5403"/>
                      <a:pt x="11223" y="-1"/>
                      <a:pt x="20078" y="0"/>
                    </a:cubicBezTo>
                    <a:cubicBezTo>
                      <a:pt x="28913" y="0"/>
                      <a:pt x="36857" y="5380"/>
                      <a:pt x="40135" y="13585"/>
                    </a:cubicBezTo>
                    <a:lnTo>
                      <a:pt x="20078" y="21600"/>
                    </a:lnTo>
                    <a:close/>
                  </a:path>
                </a:pathLst>
              </a:custGeom>
              <a:noFill/>
              <a:ln w="38100">
                <a:solidFill>
                  <a:srgbClr val="0000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85433" name="Arc 57"/>
              <p:cNvSpPr/>
              <p:nvPr/>
            </p:nvSpPr>
            <p:spPr bwMode="auto">
              <a:xfrm>
                <a:off x="4416" y="3120"/>
                <a:ext cx="144" cy="144"/>
              </a:xfrm>
              <a:custGeom>
                <a:avLst/>
                <a:gdLst>
                  <a:gd name="G0" fmla="+- 20078 0 0"/>
                  <a:gd name="G1" fmla="+- 21600 0 0"/>
                  <a:gd name="G2" fmla="+- 21600 0 0"/>
                  <a:gd name="T0" fmla="*/ 0 w 40136"/>
                  <a:gd name="T1" fmla="*/ 13634 h 21600"/>
                  <a:gd name="T2" fmla="*/ 40136 w 40136"/>
                  <a:gd name="T3" fmla="*/ 13585 h 21600"/>
                  <a:gd name="T4" fmla="*/ 20078 w 40136"/>
                  <a:gd name="T5" fmla="*/ 21600 h 21600"/>
                </a:gdLst>
                <a:ahLst/>
                <a:cxnLst>
                  <a:cxn ang="0">
                    <a:pos x="T0" y="T1"/>
                  </a:cxn>
                  <a:cxn ang="0">
                    <a:pos x="T2" y="T3"/>
                  </a:cxn>
                  <a:cxn ang="0">
                    <a:pos x="T4" y="T5"/>
                  </a:cxn>
                </a:cxnLst>
                <a:rect l="0" t="0" r="r" b="b"/>
                <a:pathLst>
                  <a:path w="40136" h="21600" fill="none" extrusionOk="0">
                    <a:moveTo>
                      <a:pt x="0" y="13634"/>
                    </a:moveTo>
                    <a:cubicBezTo>
                      <a:pt x="3265" y="5403"/>
                      <a:pt x="11223" y="-1"/>
                      <a:pt x="20078" y="0"/>
                    </a:cubicBezTo>
                    <a:cubicBezTo>
                      <a:pt x="28913" y="0"/>
                      <a:pt x="36857" y="5380"/>
                      <a:pt x="40135" y="13585"/>
                    </a:cubicBezTo>
                  </a:path>
                  <a:path w="40136" h="21600" stroke="0" extrusionOk="0">
                    <a:moveTo>
                      <a:pt x="0" y="13634"/>
                    </a:moveTo>
                    <a:cubicBezTo>
                      <a:pt x="3265" y="5403"/>
                      <a:pt x="11223" y="-1"/>
                      <a:pt x="20078" y="0"/>
                    </a:cubicBezTo>
                    <a:cubicBezTo>
                      <a:pt x="28913" y="0"/>
                      <a:pt x="36857" y="5380"/>
                      <a:pt x="40135" y="13585"/>
                    </a:cubicBezTo>
                    <a:lnTo>
                      <a:pt x="20078" y="21600"/>
                    </a:lnTo>
                    <a:close/>
                  </a:path>
                </a:pathLst>
              </a:custGeom>
              <a:noFill/>
              <a:ln w="38100">
                <a:solidFill>
                  <a:srgbClr val="0000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sp>
        <p:nvSpPr>
          <p:cNvPr id="485434" name="Text Box 58"/>
          <p:cNvSpPr txBox="1">
            <a:spLocks noChangeArrowheads="1"/>
          </p:cNvSpPr>
          <p:nvPr/>
        </p:nvSpPr>
        <p:spPr bwMode="auto">
          <a:xfrm>
            <a:off x="2771775" y="1952625"/>
            <a:ext cx="1943100" cy="100647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kumimoji="1" lang="zh-CN" altLang="en-US" sz="2000" b="1">
                <a:solidFill>
                  <a:srgbClr val="FF3300"/>
                </a:solidFill>
                <a:effectLst>
                  <a:outerShdw blurRad="38100" dist="38100" dir="2700000" algn="tl">
                    <a:srgbClr val="000000"/>
                  </a:outerShdw>
                </a:effectLst>
                <a:latin typeface="宋体" panose="02010600030101010101" pitchFamily="2" charset="-122"/>
              </a:rPr>
              <a:t>消耗电</a:t>
            </a:r>
            <a:r>
              <a:rPr kumimoji="1" lang="zh-CN" altLang="en-US" sz="2000" b="1">
                <a:solidFill>
                  <a:srgbClr val="FF3300"/>
                </a:solidFill>
                <a:effectLst>
                  <a:outerShdw blurRad="38100" dist="38100" dir="2700000" algn="tl">
                    <a:srgbClr val="000000"/>
                  </a:outerShdw>
                </a:effectLst>
                <a:latin typeface="宋体" panose="02010600030101010101" pitchFamily="2" charset="-122"/>
                <a:sym typeface="Symbol" panose="05050102010706020507" pitchFamily="18" charset="2"/>
              </a:rPr>
              <a:t>能</a:t>
            </a:r>
            <a:r>
              <a:rPr kumimoji="1" lang="zh-CN" altLang="en-US" sz="2000" b="1">
                <a:solidFill>
                  <a:srgbClr val="924900"/>
                </a:solidFill>
                <a:latin typeface="宋体" panose="02010600030101010101" pitchFamily="2" charset="-122"/>
                <a:sym typeface="Symbol" panose="05050102010706020507" pitchFamily="18" charset="2"/>
              </a:rPr>
              <a:t>的</a:t>
            </a:r>
            <a:r>
              <a:rPr kumimoji="1" lang="zh-CN" altLang="en-US" sz="2000" b="1">
                <a:solidFill>
                  <a:srgbClr val="924900"/>
                </a:solidFill>
                <a:latin typeface="宋体" panose="02010600030101010101" pitchFamily="2" charset="-122"/>
              </a:rPr>
              <a:t>电特性可用</a:t>
            </a:r>
            <a:r>
              <a:rPr kumimoji="1" lang="zh-CN" altLang="en-US" sz="2000" b="1">
                <a:solidFill>
                  <a:srgbClr val="FF3300"/>
                </a:solidFill>
                <a:effectLst>
                  <a:outerShdw blurRad="38100" dist="38100" dir="2700000" algn="tl">
                    <a:srgbClr val="000000"/>
                  </a:outerShdw>
                </a:effectLst>
                <a:latin typeface="宋体" panose="02010600030101010101" pitchFamily="2" charset="-122"/>
              </a:rPr>
              <a:t>电阻元件</a:t>
            </a:r>
            <a:r>
              <a:rPr kumimoji="1" lang="zh-CN" altLang="en-US" sz="2000" b="1">
                <a:solidFill>
                  <a:srgbClr val="924900"/>
                </a:solidFill>
                <a:latin typeface="宋体" panose="02010600030101010101" pitchFamily="2" charset="-122"/>
              </a:rPr>
              <a:t>表征</a:t>
            </a:r>
            <a:endParaRPr kumimoji="1" lang="zh-CN" altLang="en-US" sz="2000" b="1">
              <a:solidFill>
                <a:srgbClr val="924900"/>
              </a:solidFill>
              <a:latin typeface="宋体" panose="02010600030101010101" pitchFamily="2" charset="-122"/>
            </a:endParaRPr>
          </a:p>
        </p:txBody>
      </p:sp>
      <p:sp>
        <p:nvSpPr>
          <p:cNvPr id="485435" name="Text Box 59"/>
          <p:cNvSpPr txBox="1">
            <a:spLocks noChangeArrowheads="1"/>
          </p:cNvSpPr>
          <p:nvPr/>
        </p:nvSpPr>
        <p:spPr bwMode="auto">
          <a:xfrm>
            <a:off x="2808288" y="3321050"/>
            <a:ext cx="1871662" cy="100647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kumimoji="1" lang="zh-CN" altLang="en-US" sz="2000" b="1">
                <a:solidFill>
                  <a:srgbClr val="006F6C"/>
                </a:solidFill>
                <a:effectLst>
                  <a:outerShdw blurRad="38100" dist="38100" dir="2700000" algn="tl">
                    <a:srgbClr val="000000"/>
                  </a:outerShdw>
                </a:effectLst>
                <a:latin typeface="宋体" panose="02010600030101010101" pitchFamily="2" charset="-122"/>
              </a:rPr>
              <a:t>产生</a:t>
            </a:r>
            <a:r>
              <a:rPr kumimoji="1" lang="zh-CN" altLang="en-US" sz="2000" b="1">
                <a:solidFill>
                  <a:srgbClr val="006F6C"/>
                </a:solidFill>
                <a:effectLst>
                  <a:outerShdw blurRad="38100" dist="38100" dir="2700000" algn="tl">
                    <a:srgbClr val="000000"/>
                  </a:outerShdw>
                </a:effectLst>
                <a:latin typeface="宋体" panose="02010600030101010101" pitchFamily="2" charset="-122"/>
                <a:sym typeface="Symbol" panose="05050102010706020507" pitchFamily="18" charset="2"/>
              </a:rPr>
              <a:t>磁场</a:t>
            </a:r>
            <a:r>
              <a:rPr kumimoji="1" lang="zh-CN" altLang="en-US" sz="2000" b="1">
                <a:solidFill>
                  <a:srgbClr val="004846"/>
                </a:solidFill>
                <a:latin typeface="宋体" panose="02010600030101010101" pitchFamily="2" charset="-122"/>
                <a:sym typeface="Symbol" panose="05050102010706020507" pitchFamily="18" charset="2"/>
              </a:rPr>
              <a:t>的电特性可用</a:t>
            </a:r>
            <a:r>
              <a:rPr kumimoji="1" lang="zh-CN" altLang="en-US" sz="2000" b="1">
                <a:solidFill>
                  <a:srgbClr val="006F6C"/>
                </a:solidFill>
                <a:effectLst>
                  <a:outerShdw blurRad="38100" dist="38100" dir="2700000" algn="tl">
                    <a:srgbClr val="000000"/>
                  </a:outerShdw>
                </a:effectLst>
                <a:latin typeface="宋体" panose="02010600030101010101" pitchFamily="2" charset="-122"/>
                <a:sym typeface="Symbol" panose="05050102010706020507" pitchFamily="18" charset="2"/>
              </a:rPr>
              <a:t>电感元件</a:t>
            </a:r>
            <a:r>
              <a:rPr kumimoji="1" lang="zh-CN" altLang="en-US" sz="2000" b="1">
                <a:solidFill>
                  <a:srgbClr val="004846"/>
                </a:solidFill>
                <a:latin typeface="宋体" panose="02010600030101010101" pitchFamily="2" charset="-122"/>
                <a:sym typeface="Symbol" panose="05050102010706020507" pitchFamily="18" charset="2"/>
              </a:rPr>
              <a:t>表征</a:t>
            </a:r>
            <a:endParaRPr kumimoji="1" lang="zh-CN" altLang="en-US" sz="2000" b="1">
              <a:solidFill>
                <a:srgbClr val="004846"/>
              </a:solidFill>
              <a:latin typeface="宋体" panose="02010600030101010101" pitchFamily="2" charset="-122"/>
              <a:sym typeface="Symbol" panose="05050102010706020507" pitchFamily="18" charset="2"/>
            </a:endParaRPr>
          </a:p>
        </p:txBody>
      </p:sp>
      <p:sp>
        <p:nvSpPr>
          <p:cNvPr id="485436" name="Text Box 60"/>
          <p:cNvSpPr txBox="1">
            <a:spLocks noChangeArrowheads="1"/>
          </p:cNvSpPr>
          <p:nvPr/>
        </p:nvSpPr>
        <p:spPr bwMode="auto">
          <a:xfrm>
            <a:off x="5688013" y="1543050"/>
            <a:ext cx="2736850" cy="1298575"/>
          </a:xfrm>
          <a:prstGeom prst="rect">
            <a:avLst/>
          </a:prstGeom>
          <a:solidFill>
            <a:srgbClr val="CCFF99"/>
          </a:solidFill>
          <a:ln w="38100" cmpd="dbl">
            <a:solidFill>
              <a:srgbClr val="9249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80000"/>
              </a:lnSpc>
            </a:pPr>
            <a:r>
              <a:rPr kumimoji="1" lang="zh-CN" altLang="en-US" sz="2400">
                <a:solidFill>
                  <a:srgbClr val="9A7D12"/>
                </a:solidFill>
                <a:effectLst>
                  <a:outerShdw blurRad="38100" dist="38100" dir="2700000" algn="tl">
                    <a:srgbClr val="000000"/>
                  </a:outerShdw>
                </a:effectLst>
                <a:latin typeface="隶书" panose="02010509060101010101" pitchFamily="49" charset="-122"/>
                <a:ea typeface="隶书" panose="02010509060101010101" pitchFamily="49" charset="-122"/>
              </a:rPr>
              <a:t>由于白炽灯中</a:t>
            </a:r>
            <a:r>
              <a:rPr kumimoji="1" lang="zh-CN" altLang="en-US" sz="2400">
                <a:solidFill>
                  <a:srgbClr val="937711"/>
                </a:solidFill>
                <a:effectLst>
                  <a:outerShdw blurRad="38100" dist="38100" dir="2700000" algn="tl">
                    <a:srgbClr val="000000"/>
                  </a:outerShdw>
                </a:effectLst>
                <a:latin typeface="隶书" panose="02010509060101010101" pitchFamily="49" charset="-122"/>
                <a:ea typeface="隶书" panose="02010509060101010101" pitchFamily="49" charset="-122"/>
              </a:rPr>
              <a:t>耗能的因素大大于产生磁场的因素</a:t>
            </a:r>
            <a:r>
              <a:rPr kumimoji="1" lang="zh-CN" altLang="en-US" sz="2400">
                <a:solidFill>
                  <a:srgbClr val="9A7D12"/>
                </a:solidFill>
                <a:effectLst>
                  <a:outerShdw blurRad="38100" dist="38100" dir="2700000" algn="tl">
                    <a:srgbClr val="000000"/>
                  </a:outerShdw>
                </a:effectLst>
                <a:latin typeface="隶书" panose="02010509060101010101" pitchFamily="49" charset="-122"/>
                <a:ea typeface="隶书" panose="02010509060101010101" pitchFamily="49" charset="-122"/>
              </a:rPr>
              <a:t>，因此</a:t>
            </a:r>
            <a:r>
              <a:rPr kumimoji="1" lang="en-US" altLang="zh-CN" sz="2400" i="1">
                <a:solidFill>
                  <a:srgbClr val="9A7D12"/>
                </a:solidFill>
                <a:effectLst>
                  <a:outerShdw blurRad="38100" dist="38100" dir="2700000" algn="tl">
                    <a:srgbClr val="000000"/>
                  </a:outerShdw>
                </a:effectLst>
                <a:latin typeface="Times New Roman" panose="02020603050405020304" pitchFamily="18" charset="0"/>
                <a:ea typeface="隶书" panose="02010509060101010101" pitchFamily="49" charset="-122"/>
              </a:rPr>
              <a:t>L </a:t>
            </a:r>
            <a:r>
              <a:rPr kumimoji="1" lang="zh-CN" altLang="en-US" sz="2400">
                <a:solidFill>
                  <a:srgbClr val="9A7D12"/>
                </a:solidFill>
                <a:effectLst>
                  <a:outerShdw blurRad="38100" dist="38100" dir="2700000" algn="tl">
                    <a:srgbClr val="000000"/>
                  </a:outerShdw>
                </a:effectLst>
                <a:latin typeface="隶书" panose="02010509060101010101" pitchFamily="49" charset="-122"/>
                <a:ea typeface="隶书" panose="02010509060101010101" pitchFamily="49" charset="-122"/>
              </a:rPr>
              <a:t>可以忽略。</a:t>
            </a:r>
            <a:endParaRPr kumimoji="1" lang="zh-CN" altLang="en-US" sz="2400">
              <a:solidFill>
                <a:srgbClr val="9A7D12"/>
              </a:solidFill>
              <a:effectLst>
                <a:outerShdw blurRad="38100" dist="38100" dir="2700000" algn="tl">
                  <a:srgbClr val="000000"/>
                </a:outerShdw>
              </a:effectLst>
              <a:latin typeface="隶书" panose="02010509060101010101" pitchFamily="49" charset="-122"/>
              <a:ea typeface="隶书" panose="02010509060101010101" pitchFamily="49" charset="-122"/>
            </a:endParaRPr>
          </a:p>
        </p:txBody>
      </p:sp>
      <p:sp>
        <p:nvSpPr>
          <p:cNvPr id="485437" name="AutoShape 61"/>
          <p:cNvSpPr>
            <a:spLocks noChangeArrowheads="1"/>
          </p:cNvSpPr>
          <p:nvPr/>
        </p:nvSpPr>
        <p:spPr bwMode="auto">
          <a:xfrm rot="6487891" flipH="1" flipV="1">
            <a:off x="4469607" y="1216819"/>
            <a:ext cx="431800" cy="1252537"/>
          </a:xfrm>
          <a:prstGeom prst="curvedLeftArrow">
            <a:avLst>
              <a:gd name="adj1" fmla="val 58606"/>
              <a:gd name="adj2" fmla="val 116029"/>
              <a:gd name="adj3" fmla="val 33333"/>
            </a:avLst>
          </a:prstGeom>
          <a:solidFill>
            <a:srgbClr val="CC99FF"/>
          </a:solidFill>
          <a:ln w="19050">
            <a:solidFill>
              <a:srgbClr val="924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5438" name="AutoShape 62"/>
          <p:cNvSpPr>
            <a:spLocks noChangeArrowheads="1"/>
          </p:cNvSpPr>
          <p:nvPr/>
        </p:nvSpPr>
        <p:spPr bwMode="auto">
          <a:xfrm rot="16482333" flipH="1">
            <a:off x="4339431" y="3958432"/>
            <a:ext cx="358775" cy="1192212"/>
          </a:xfrm>
          <a:prstGeom prst="curvedLeftArrow">
            <a:avLst>
              <a:gd name="adj1" fmla="val 67137"/>
              <a:gd name="adj2" fmla="val 132920"/>
              <a:gd name="adj3" fmla="val 33333"/>
            </a:avLst>
          </a:prstGeom>
          <a:solidFill>
            <a:srgbClr val="CC99FF"/>
          </a:solidFill>
          <a:ln w="1905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5439" name="Text Box 63"/>
          <p:cNvSpPr txBox="1">
            <a:spLocks noChangeArrowheads="1"/>
          </p:cNvSpPr>
          <p:nvPr/>
        </p:nvSpPr>
        <p:spPr bwMode="auto">
          <a:xfrm>
            <a:off x="1368425" y="1412875"/>
            <a:ext cx="2089150" cy="519113"/>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FF6600"/>
                </a:solidFill>
                <a:effectLst>
                  <a:outerShdw blurRad="38100" dist="38100" dir="2700000" algn="tl">
                    <a:srgbClr val="000000"/>
                  </a:outerShdw>
                </a:effectLst>
                <a:ea typeface="楷体_GB2312" pitchFamily="49" charset="-122"/>
              </a:rPr>
              <a:t>白炽灯电路</a:t>
            </a:r>
            <a:endParaRPr lang="zh-CN" altLang="en-US" sz="2800" b="1">
              <a:solidFill>
                <a:srgbClr val="FF6600"/>
              </a:solidFill>
              <a:effectLst>
                <a:outerShdw blurRad="38100" dist="38100" dir="2700000" algn="tl">
                  <a:srgbClr val="000000"/>
                </a:outerShdw>
              </a:effectLst>
              <a:ea typeface="楷体_GB2312" pitchFamily="49" charset="-122"/>
            </a:endParaRPr>
          </a:p>
        </p:txBody>
      </p:sp>
      <p:sp>
        <p:nvSpPr>
          <p:cNvPr id="485440" name="Text Box 64"/>
          <p:cNvSpPr txBox="1">
            <a:spLocks noChangeArrowheads="1"/>
          </p:cNvSpPr>
          <p:nvPr/>
        </p:nvSpPr>
        <p:spPr bwMode="auto">
          <a:xfrm>
            <a:off x="685800" y="5029200"/>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6F9600"/>
                </a:solidFill>
                <a:effectLst>
                  <a:outerShdw blurRad="38100" dist="38100" dir="2700000" algn="tl">
                    <a:srgbClr val="C0C0C0"/>
                  </a:outerShdw>
                </a:effectLst>
                <a:latin typeface="隶书" panose="02010509060101010101" pitchFamily="49" charset="-122"/>
                <a:ea typeface="隶书" panose="02010509060101010101" pitchFamily="49" charset="-122"/>
              </a:rPr>
              <a:t>   </a:t>
            </a:r>
            <a:r>
              <a:rPr lang="zh-CN" altLang="en-US" sz="2800" b="1">
                <a:solidFill>
                  <a:srgbClr val="BD1503"/>
                </a:solidFill>
                <a:effectLst>
                  <a:outerShdw blurRad="38100" dist="38100" dir="2700000" algn="tl">
                    <a:srgbClr val="C0C0C0"/>
                  </a:outerShdw>
                </a:effectLst>
                <a:latin typeface="隶书" panose="02010509060101010101" pitchFamily="49" charset="-122"/>
                <a:ea typeface="隶书" panose="02010509060101010101" pitchFamily="49" charset="-122"/>
              </a:rPr>
              <a:t>理想电路元件是实际电路器件的理想化和近似，其电特性惟一、精确，可定量分析和计算。</a:t>
            </a:r>
            <a:endParaRPr lang="zh-CN" altLang="en-US" sz="2800" b="1">
              <a:solidFill>
                <a:srgbClr val="BD1503"/>
              </a:solidFill>
              <a:effectLst>
                <a:outerShdw blurRad="38100" dist="38100" dir="2700000" algn="tl">
                  <a:srgbClr val="C0C0C0"/>
                </a:outerShdw>
              </a:effectLst>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5382"/>
                                        </p:tgtEl>
                                        <p:attrNameLst>
                                          <p:attrName>style.visibility</p:attrName>
                                        </p:attrNameLst>
                                      </p:cBhvr>
                                      <p:to>
                                        <p:strVal val="visible"/>
                                      </p:to>
                                    </p:set>
                                    <p:animEffect transition="in" filter="wipe(left)">
                                      <p:cBhvr>
                                        <p:cTn id="7" dur="2000"/>
                                        <p:tgtEl>
                                          <p:spTgt spid="4853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85384"/>
                                        </p:tgtEl>
                                        <p:attrNameLst>
                                          <p:attrName>style.visibility</p:attrName>
                                        </p:attrNameLst>
                                      </p:cBhvr>
                                      <p:to>
                                        <p:strVal val="visible"/>
                                      </p:to>
                                    </p:set>
                                    <p:animEffect transition="in" filter="wipe(left)">
                                      <p:cBhvr>
                                        <p:cTn id="11" dur="2000"/>
                                        <p:tgtEl>
                                          <p:spTgt spid="48538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iterate type="lt">
                                    <p:tmPct val="5000"/>
                                  </p:iterate>
                                  <p:childTnLst>
                                    <p:set>
                                      <p:cBhvr>
                                        <p:cTn id="15" dur="1" fill="hold">
                                          <p:stCondLst>
                                            <p:cond delay="0"/>
                                          </p:stCondLst>
                                        </p:cTn>
                                        <p:tgtEl>
                                          <p:spTgt spid="485383"/>
                                        </p:tgtEl>
                                        <p:attrNameLst>
                                          <p:attrName>style.visibility</p:attrName>
                                        </p:attrNameLst>
                                      </p:cBhvr>
                                      <p:to>
                                        <p:strVal val="visible"/>
                                      </p:to>
                                    </p:set>
                                    <p:anim calcmode="lin" valueType="num">
                                      <p:cBhvr>
                                        <p:cTn id="16" dur="1000" fill="hold"/>
                                        <p:tgtEl>
                                          <p:spTgt spid="485383"/>
                                        </p:tgtEl>
                                        <p:attrNameLst>
                                          <p:attrName>ppt_w</p:attrName>
                                        </p:attrNameLst>
                                      </p:cBhvr>
                                      <p:tavLst>
                                        <p:tav tm="0">
                                          <p:val>
                                            <p:fltVal val="0"/>
                                          </p:val>
                                        </p:tav>
                                        <p:tav tm="100000">
                                          <p:val>
                                            <p:strVal val="#ppt_w"/>
                                          </p:val>
                                        </p:tav>
                                      </p:tavLst>
                                    </p:anim>
                                    <p:anim calcmode="lin" valueType="num">
                                      <p:cBhvr>
                                        <p:cTn id="17" dur="1000" fill="hold"/>
                                        <p:tgtEl>
                                          <p:spTgt spid="485383"/>
                                        </p:tgtEl>
                                        <p:attrNameLst>
                                          <p:attrName>ppt_h</p:attrName>
                                        </p:attrNameLst>
                                      </p:cBhvr>
                                      <p:tavLst>
                                        <p:tav tm="0">
                                          <p:val>
                                            <p:fltVal val="0"/>
                                          </p:val>
                                        </p:tav>
                                        <p:tav tm="100000">
                                          <p:val>
                                            <p:strVal val="#ppt_h"/>
                                          </p:val>
                                        </p:tav>
                                      </p:tavLst>
                                    </p:anim>
                                    <p:anim calcmode="lin" valueType="num">
                                      <p:cBhvr>
                                        <p:cTn id="18" dur="1000" fill="hold"/>
                                        <p:tgtEl>
                                          <p:spTgt spid="485383"/>
                                        </p:tgtEl>
                                        <p:attrNameLst>
                                          <p:attrName>style.rotation</p:attrName>
                                        </p:attrNameLst>
                                      </p:cBhvr>
                                      <p:tavLst>
                                        <p:tav tm="0">
                                          <p:val>
                                            <p:fltVal val="90"/>
                                          </p:val>
                                        </p:tav>
                                        <p:tav tm="100000">
                                          <p:val>
                                            <p:fltVal val="0"/>
                                          </p:val>
                                        </p:tav>
                                      </p:tavLst>
                                    </p:anim>
                                    <p:animEffect transition="in" filter="fade">
                                      <p:cBhvr>
                                        <p:cTn id="19" dur="1000"/>
                                        <p:tgtEl>
                                          <p:spTgt spid="485383"/>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85439"/>
                                        </p:tgtEl>
                                        <p:attrNameLst>
                                          <p:attrName>style.visibility</p:attrName>
                                        </p:attrNameLst>
                                      </p:cBhvr>
                                      <p:to>
                                        <p:strVal val="visible"/>
                                      </p:to>
                                    </p:set>
                                    <p:anim calcmode="lin" valueType="num">
                                      <p:cBhvr>
                                        <p:cTn id="23" dur="1000" fill="hold"/>
                                        <p:tgtEl>
                                          <p:spTgt spid="485439"/>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485439"/>
                                        </p:tgtEl>
                                        <p:attrNameLst>
                                          <p:attrName>ppt_y</p:attrName>
                                        </p:attrNameLst>
                                      </p:cBhvr>
                                      <p:tavLst>
                                        <p:tav tm="0">
                                          <p:val>
                                            <p:strVal val="#ppt_y"/>
                                          </p:val>
                                        </p:tav>
                                        <p:tav tm="100000">
                                          <p:val>
                                            <p:strVal val="#ppt_y"/>
                                          </p:val>
                                        </p:tav>
                                      </p:tavLst>
                                    </p:anim>
                                    <p:anim calcmode="lin" valueType="num">
                                      <p:cBhvr>
                                        <p:cTn id="25" dur="1000" fill="hold"/>
                                        <p:tgtEl>
                                          <p:spTgt spid="485439"/>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48543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48543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85385"/>
                                        </p:tgtEl>
                                        <p:attrNameLst>
                                          <p:attrName>style.visibility</p:attrName>
                                        </p:attrNameLst>
                                      </p:cBhvr>
                                      <p:to>
                                        <p:strVal val="visible"/>
                                      </p:to>
                                    </p:set>
                                    <p:animEffect transition="in" filter="randombar(horizontal)">
                                      <p:cBhvr>
                                        <p:cTn id="32" dur="500"/>
                                        <p:tgtEl>
                                          <p:spTgt spid="485385"/>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485404"/>
                                        </p:tgtEl>
                                        <p:attrNameLst>
                                          <p:attrName>style.visibility</p:attrName>
                                        </p:attrNameLst>
                                      </p:cBhvr>
                                      <p:to>
                                        <p:strVal val="visible"/>
                                      </p:to>
                                    </p:set>
                                    <p:animEffect transition="in" filter="wipe(left)">
                                      <p:cBhvr>
                                        <p:cTn id="36" dur="2000"/>
                                        <p:tgtEl>
                                          <p:spTgt spid="485404"/>
                                        </p:tgtEl>
                                      </p:cBhvr>
                                    </p:animEffect>
                                  </p:childTnLst>
                                </p:cTn>
                              </p:par>
                            </p:childTnLst>
                          </p:cTn>
                        </p:par>
                        <p:par>
                          <p:cTn id="37" fill="hold">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485403"/>
                                        </p:tgtEl>
                                        <p:attrNameLst>
                                          <p:attrName>style.visibility</p:attrName>
                                        </p:attrNameLst>
                                      </p:cBhvr>
                                      <p:to>
                                        <p:strVal val="visible"/>
                                      </p:to>
                                    </p:set>
                                    <p:animEffect transition="in" filter="slide(fromBottom)">
                                      <p:cBhvr>
                                        <p:cTn id="40" dur="500"/>
                                        <p:tgtEl>
                                          <p:spTgt spid="485403"/>
                                        </p:tgtEl>
                                      </p:cBhvr>
                                    </p:animEffect>
                                  </p:childTnLst>
                                </p:cTn>
                              </p:par>
                              <p:par>
                                <p:cTn id="41" presetID="11" presetClass="entr" presetSubtype="0" fill="hold" grpId="1" nodeType="withEffect">
                                  <p:stCondLst>
                                    <p:cond delay="0"/>
                                  </p:stCondLst>
                                  <p:childTnLst>
                                    <p:set>
                                      <p:cBhvr>
                                        <p:cTn id="42" dur="1000">
                                          <p:stCondLst>
                                            <p:cond delay="0"/>
                                          </p:stCondLst>
                                        </p:cTn>
                                        <p:tgtEl>
                                          <p:spTgt spid="485403"/>
                                        </p:tgtEl>
                                        <p:attrNameLst>
                                          <p:attrName>style.visibility</p:attrName>
                                        </p:attrNameLst>
                                      </p:cBhvr>
                                      <p:to>
                                        <p:strVal val="visible"/>
                                      </p:to>
                                    </p:set>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485407"/>
                                        </p:tgtEl>
                                        <p:attrNameLst>
                                          <p:attrName>style.visibility</p:attrName>
                                        </p:attrNameLst>
                                      </p:cBhvr>
                                      <p:to>
                                        <p:strVal val="visible"/>
                                      </p:to>
                                    </p:set>
                                    <p:animEffect transition="in" filter="wipe(down)">
                                      <p:cBhvr>
                                        <p:cTn id="46" dur="500"/>
                                        <p:tgtEl>
                                          <p:spTgt spid="485407"/>
                                        </p:tgtEl>
                                      </p:cBhvr>
                                    </p:animEffect>
                                  </p:childTnLst>
                                </p:cTn>
                              </p:par>
                              <p:par>
                                <p:cTn id="47" presetID="11" presetClass="entr" presetSubtype="0" fill="hold" nodeType="withEffect">
                                  <p:stCondLst>
                                    <p:cond delay="0"/>
                                  </p:stCondLst>
                                  <p:childTnLst>
                                    <p:set>
                                      <p:cBhvr>
                                        <p:cTn id="48" dur="1000">
                                          <p:stCondLst>
                                            <p:cond delay="0"/>
                                          </p:stCondLst>
                                        </p:cTn>
                                        <p:tgtEl>
                                          <p:spTgt spid="48540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485434"/>
                                        </p:tgtEl>
                                        <p:attrNameLst>
                                          <p:attrName>style.visibility</p:attrName>
                                        </p:attrNameLst>
                                      </p:cBhvr>
                                      <p:to>
                                        <p:strVal val="visible"/>
                                      </p:to>
                                    </p:set>
                                    <p:anim calcmode="discrete" valueType="clr">
                                      <p:cBhvr override="childStyle">
                                        <p:cTn id="53" dur="80"/>
                                        <p:tgtEl>
                                          <p:spTgt spid="48543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85434"/>
                                        </p:tgtEl>
                                        <p:attrNameLst>
                                          <p:attrName>fillcolor</p:attrName>
                                        </p:attrNameLst>
                                      </p:cBhvr>
                                      <p:tavLst>
                                        <p:tav tm="0">
                                          <p:val>
                                            <p:clrVal>
                                              <a:schemeClr val="accent2"/>
                                            </p:clrVal>
                                          </p:val>
                                        </p:tav>
                                        <p:tav tm="50000">
                                          <p:val>
                                            <p:clrVal>
                                              <a:schemeClr val="hlink"/>
                                            </p:clrVal>
                                          </p:val>
                                        </p:tav>
                                      </p:tavLst>
                                    </p:anim>
                                    <p:set>
                                      <p:cBhvr>
                                        <p:cTn id="55" dur="80"/>
                                        <p:tgtEl>
                                          <p:spTgt spid="485434"/>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85437"/>
                                        </p:tgtEl>
                                        <p:attrNameLst>
                                          <p:attrName>style.visibility</p:attrName>
                                        </p:attrNameLst>
                                      </p:cBhvr>
                                      <p:to>
                                        <p:strVal val="visible"/>
                                      </p:to>
                                    </p:set>
                                    <p:anim calcmode="lin" valueType="num">
                                      <p:cBhvr additive="base">
                                        <p:cTn id="60" dur="500" fill="hold"/>
                                        <p:tgtEl>
                                          <p:spTgt spid="485437"/>
                                        </p:tgtEl>
                                        <p:attrNameLst>
                                          <p:attrName>ppt_x</p:attrName>
                                        </p:attrNameLst>
                                      </p:cBhvr>
                                      <p:tavLst>
                                        <p:tav tm="0">
                                          <p:val>
                                            <p:strVal val="#ppt_x"/>
                                          </p:val>
                                        </p:tav>
                                        <p:tav tm="100000">
                                          <p:val>
                                            <p:strVal val="#ppt_x"/>
                                          </p:val>
                                        </p:tav>
                                      </p:tavLst>
                                    </p:anim>
                                    <p:anim calcmode="lin" valueType="num">
                                      <p:cBhvr additive="base">
                                        <p:cTn id="61" dur="500" fill="hold"/>
                                        <p:tgtEl>
                                          <p:spTgt spid="485437"/>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 presetClass="entr" presetSubtype="4" fill="hold" nodeType="afterEffect">
                                  <p:stCondLst>
                                    <p:cond delay="0"/>
                                  </p:stCondLst>
                                  <p:childTnLst>
                                    <p:set>
                                      <p:cBhvr>
                                        <p:cTn id="64" dur="1" fill="hold">
                                          <p:stCondLst>
                                            <p:cond delay="0"/>
                                          </p:stCondLst>
                                        </p:cTn>
                                        <p:tgtEl>
                                          <p:spTgt spid="485416"/>
                                        </p:tgtEl>
                                        <p:attrNameLst>
                                          <p:attrName>style.visibility</p:attrName>
                                        </p:attrNameLst>
                                      </p:cBhvr>
                                      <p:to>
                                        <p:strVal val="visible"/>
                                      </p:to>
                                    </p:set>
                                    <p:anim calcmode="lin" valueType="num">
                                      <p:cBhvr additive="base">
                                        <p:cTn id="65" dur="500" fill="hold"/>
                                        <p:tgtEl>
                                          <p:spTgt spid="485416"/>
                                        </p:tgtEl>
                                        <p:attrNameLst>
                                          <p:attrName>ppt_x</p:attrName>
                                        </p:attrNameLst>
                                      </p:cBhvr>
                                      <p:tavLst>
                                        <p:tav tm="0">
                                          <p:val>
                                            <p:strVal val="#ppt_x"/>
                                          </p:val>
                                        </p:tav>
                                        <p:tav tm="100000">
                                          <p:val>
                                            <p:strVal val="#ppt_x"/>
                                          </p:val>
                                        </p:tav>
                                      </p:tavLst>
                                    </p:anim>
                                    <p:anim calcmode="lin" valueType="num">
                                      <p:cBhvr additive="base">
                                        <p:cTn id="66" dur="500" fill="hold"/>
                                        <p:tgtEl>
                                          <p:spTgt spid="485416"/>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3" presetClass="entr" presetSubtype="10" fill="hold" grpId="0" nodeType="afterEffect">
                                  <p:stCondLst>
                                    <p:cond delay="0"/>
                                  </p:stCondLst>
                                  <p:childTnLst>
                                    <p:set>
                                      <p:cBhvr>
                                        <p:cTn id="69" dur="1" fill="hold">
                                          <p:stCondLst>
                                            <p:cond delay="0"/>
                                          </p:stCondLst>
                                        </p:cTn>
                                        <p:tgtEl>
                                          <p:spTgt spid="485415"/>
                                        </p:tgtEl>
                                        <p:attrNameLst>
                                          <p:attrName>style.visibility</p:attrName>
                                        </p:attrNameLst>
                                      </p:cBhvr>
                                      <p:to>
                                        <p:strVal val="visible"/>
                                      </p:to>
                                    </p:set>
                                    <p:animEffect transition="in" filter="blinds(horizontal)">
                                      <p:cBhvr>
                                        <p:cTn id="70" dur="500"/>
                                        <p:tgtEl>
                                          <p:spTgt spid="485415"/>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485435"/>
                                        </p:tgtEl>
                                        <p:attrNameLst>
                                          <p:attrName>style.visibility</p:attrName>
                                        </p:attrNameLst>
                                      </p:cBhvr>
                                      <p:to>
                                        <p:strVal val="visible"/>
                                      </p:to>
                                    </p:set>
                                    <p:animEffect transition="in" filter="checkerboard(across)">
                                      <p:cBhvr>
                                        <p:cTn id="75" dur="500"/>
                                        <p:tgtEl>
                                          <p:spTgt spid="48543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85438"/>
                                        </p:tgtEl>
                                        <p:attrNameLst>
                                          <p:attrName>style.visibility</p:attrName>
                                        </p:attrNameLst>
                                      </p:cBhvr>
                                      <p:to>
                                        <p:strVal val="visible"/>
                                      </p:to>
                                    </p:set>
                                    <p:anim calcmode="lin" valueType="num">
                                      <p:cBhvr additive="base">
                                        <p:cTn id="80" dur="500" fill="hold"/>
                                        <p:tgtEl>
                                          <p:spTgt spid="485438"/>
                                        </p:tgtEl>
                                        <p:attrNameLst>
                                          <p:attrName>ppt_x</p:attrName>
                                        </p:attrNameLst>
                                      </p:cBhvr>
                                      <p:tavLst>
                                        <p:tav tm="0">
                                          <p:val>
                                            <p:strVal val="#ppt_x"/>
                                          </p:val>
                                        </p:tav>
                                        <p:tav tm="100000">
                                          <p:val>
                                            <p:strVal val="#ppt_x"/>
                                          </p:val>
                                        </p:tav>
                                      </p:tavLst>
                                    </p:anim>
                                    <p:anim calcmode="lin" valueType="num">
                                      <p:cBhvr additive="base">
                                        <p:cTn id="81" dur="500" fill="hold"/>
                                        <p:tgtEl>
                                          <p:spTgt spid="485438"/>
                                        </p:tgtEl>
                                        <p:attrNameLst>
                                          <p:attrName>ppt_y</p:attrName>
                                        </p:attrNameLst>
                                      </p:cBhvr>
                                      <p:tavLst>
                                        <p:tav tm="0">
                                          <p:val>
                                            <p:strVal val="1+#ppt_h/2"/>
                                          </p:val>
                                        </p:tav>
                                        <p:tav tm="100000">
                                          <p:val>
                                            <p:strVal val="#ppt_y"/>
                                          </p:val>
                                        </p:tav>
                                      </p:tavLst>
                                    </p:anim>
                                  </p:childTnLst>
                                </p:cTn>
                              </p:par>
                            </p:childTnLst>
                          </p:cTn>
                        </p:par>
                        <p:par>
                          <p:cTn id="82" fill="hold">
                            <p:stCondLst>
                              <p:cond delay="500"/>
                            </p:stCondLst>
                            <p:childTnLst>
                              <p:par>
                                <p:cTn id="83" presetID="24" presetClass="entr" presetSubtype="0" fill="hold" nodeType="afterEffect">
                                  <p:stCondLst>
                                    <p:cond delay="0"/>
                                  </p:stCondLst>
                                  <p:childTnLst>
                                    <p:set>
                                      <p:cBhvr>
                                        <p:cTn id="84" dur="1" fill="hold">
                                          <p:stCondLst>
                                            <p:cond delay="0"/>
                                          </p:stCondLst>
                                        </p:cTn>
                                        <p:tgtEl>
                                          <p:spTgt spid="485428"/>
                                        </p:tgtEl>
                                        <p:attrNameLst>
                                          <p:attrName>style.visibility</p:attrName>
                                        </p:attrNameLst>
                                      </p:cBhvr>
                                      <p:to>
                                        <p:strVal val="visible"/>
                                      </p:to>
                                    </p:set>
                                    <p:anim to="" calcmode="lin" valueType="num">
                                      <p:cBhvr>
                                        <p:cTn id="85" dur="1" fill="hold"/>
                                        <p:tgtEl>
                                          <p:spTgt spid="485428"/>
                                        </p:tgtEl>
                                      </p:cBhvr>
                                    </p:anim>
                                  </p:childTnLst>
                                </p:cTn>
                              </p:par>
                            </p:childTnLst>
                          </p:cTn>
                        </p:par>
                        <p:par>
                          <p:cTn id="86" fill="hold">
                            <p:stCondLst>
                              <p:cond delay="500"/>
                            </p:stCondLst>
                            <p:childTnLst>
                              <p:par>
                                <p:cTn id="87" presetID="8" presetClass="entr" presetSubtype="16" fill="hold" grpId="0" nodeType="afterEffect">
                                  <p:stCondLst>
                                    <p:cond delay="0"/>
                                  </p:stCondLst>
                                  <p:childTnLst>
                                    <p:set>
                                      <p:cBhvr>
                                        <p:cTn id="88" dur="1" fill="hold">
                                          <p:stCondLst>
                                            <p:cond delay="0"/>
                                          </p:stCondLst>
                                        </p:cTn>
                                        <p:tgtEl>
                                          <p:spTgt spid="485427"/>
                                        </p:tgtEl>
                                        <p:attrNameLst>
                                          <p:attrName>style.visibility</p:attrName>
                                        </p:attrNameLst>
                                      </p:cBhvr>
                                      <p:to>
                                        <p:strVal val="visible"/>
                                      </p:to>
                                    </p:set>
                                    <p:animEffect transition="in" filter="diamond(in)">
                                      <p:cBhvr>
                                        <p:cTn id="89" dur="2000"/>
                                        <p:tgtEl>
                                          <p:spTgt spid="485427"/>
                                        </p:tgtEl>
                                      </p:cBhvr>
                                    </p:animEffect>
                                  </p:childTnLst>
                                </p:cTn>
                              </p:par>
                            </p:childTnLst>
                          </p:cTn>
                        </p:par>
                      </p:childTnLst>
                    </p:cTn>
                  </p:par>
                  <p:par>
                    <p:cTn id="90" fill="hold">
                      <p:stCondLst>
                        <p:cond delay="indefinite"/>
                      </p:stCondLst>
                      <p:childTnLst>
                        <p:par>
                          <p:cTn id="91" fill="hold">
                            <p:stCondLst>
                              <p:cond delay="0"/>
                            </p:stCondLst>
                            <p:childTnLst>
                              <p:par>
                                <p:cTn id="92" presetID="7" presetClass="entr" presetSubtype="2" fill="hold" grpId="0" nodeType="clickEffect">
                                  <p:stCondLst>
                                    <p:cond delay="0"/>
                                  </p:stCondLst>
                                  <p:childTnLst>
                                    <p:set>
                                      <p:cBhvr>
                                        <p:cTn id="93" dur="1" fill="hold">
                                          <p:stCondLst>
                                            <p:cond delay="0"/>
                                          </p:stCondLst>
                                        </p:cTn>
                                        <p:tgtEl>
                                          <p:spTgt spid="485436"/>
                                        </p:tgtEl>
                                        <p:attrNameLst>
                                          <p:attrName>style.visibility</p:attrName>
                                        </p:attrNameLst>
                                      </p:cBhvr>
                                      <p:to>
                                        <p:strVal val="visible"/>
                                      </p:to>
                                    </p:set>
                                    <p:anim calcmode="lin" valueType="num">
                                      <p:cBhvr additive="base">
                                        <p:cTn id="94" dur="1000" fill="hold"/>
                                        <p:tgtEl>
                                          <p:spTgt spid="485436"/>
                                        </p:tgtEl>
                                        <p:attrNameLst>
                                          <p:attrName>ppt_x</p:attrName>
                                        </p:attrNameLst>
                                      </p:cBhvr>
                                      <p:tavLst>
                                        <p:tav tm="0">
                                          <p:val>
                                            <p:strVal val="1+#ppt_w/2"/>
                                          </p:val>
                                        </p:tav>
                                        <p:tav tm="100000">
                                          <p:val>
                                            <p:strVal val="#ppt_x"/>
                                          </p:val>
                                        </p:tav>
                                      </p:tavLst>
                                    </p:anim>
                                    <p:anim calcmode="lin" valueType="num">
                                      <p:cBhvr additive="base">
                                        <p:cTn id="95" dur="1000" fill="hold"/>
                                        <p:tgtEl>
                                          <p:spTgt spid="485436"/>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4" presetClass="entr" presetSubtype="0" fill="hold" grpId="0" nodeType="clickEffect">
                                  <p:stCondLst>
                                    <p:cond delay="0"/>
                                  </p:stCondLst>
                                  <p:childTnLst>
                                    <p:set>
                                      <p:cBhvr>
                                        <p:cTn id="99" dur="1" fill="hold">
                                          <p:stCondLst>
                                            <p:cond delay="0"/>
                                          </p:stCondLst>
                                        </p:cTn>
                                        <p:tgtEl>
                                          <p:spTgt spid="485378"/>
                                        </p:tgtEl>
                                        <p:attrNameLst>
                                          <p:attrName>style.visibility</p:attrName>
                                        </p:attrNameLst>
                                      </p:cBhvr>
                                      <p:to>
                                        <p:strVal val="visible"/>
                                      </p:to>
                                    </p:set>
                                    <p:anim to="" calcmode="lin" valueType="num">
                                      <p:cBhvr>
                                        <p:cTn id="100" dur="1" fill="hold"/>
                                        <p:tgtEl>
                                          <p:spTgt spid="485378"/>
                                        </p:tgtEl>
                                      </p:cBhvr>
                                    </p:anim>
                                  </p:childTnLst>
                                </p:cTn>
                              </p:par>
                            </p:childTnLst>
                          </p:cTn>
                        </p:par>
                        <p:par>
                          <p:cTn id="101" fill="hold">
                            <p:stCondLst>
                              <p:cond delay="0"/>
                            </p:stCondLst>
                            <p:childTnLst>
                              <p:par>
                                <p:cTn id="102" presetID="22" presetClass="entr" presetSubtype="8" fill="hold" grpId="0" nodeType="afterEffect">
                                  <p:stCondLst>
                                    <p:cond delay="0"/>
                                  </p:stCondLst>
                                  <p:childTnLst>
                                    <p:set>
                                      <p:cBhvr>
                                        <p:cTn id="103" dur="1" fill="hold">
                                          <p:stCondLst>
                                            <p:cond delay="0"/>
                                          </p:stCondLst>
                                        </p:cTn>
                                        <p:tgtEl>
                                          <p:spTgt spid="485402"/>
                                        </p:tgtEl>
                                        <p:attrNameLst>
                                          <p:attrName>style.visibility</p:attrName>
                                        </p:attrNameLst>
                                      </p:cBhvr>
                                      <p:to>
                                        <p:strVal val="visible"/>
                                      </p:to>
                                    </p:set>
                                    <p:animEffect transition="in" filter="wipe(left)">
                                      <p:cBhvr>
                                        <p:cTn id="104" dur="2000"/>
                                        <p:tgtEl>
                                          <p:spTgt spid="485402"/>
                                        </p:tgtEl>
                                      </p:cBhvr>
                                    </p:animEffect>
                                  </p:childTnLst>
                                </p:cTn>
                              </p:par>
                            </p:childTnLst>
                          </p:cTn>
                        </p:par>
                        <p:par>
                          <p:cTn id="105" fill="hold">
                            <p:stCondLst>
                              <p:cond delay="2000"/>
                            </p:stCondLst>
                            <p:childTnLst>
                              <p:par>
                                <p:cTn id="106" presetID="55" presetClass="entr" presetSubtype="0" fill="hold" nodeType="afterEffect">
                                  <p:stCondLst>
                                    <p:cond delay="0"/>
                                  </p:stCondLst>
                                  <p:childTnLst>
                                    <p:set>
                                      <p:cBhvr>
                                        <p:cTn id="107" dur="1" fill="hold">
                                          <p:stCondLst>
                                            <p:cond delay="0"/>
                                          </p:stCondLst>
                                        </p:cTn>
                                        <p:tgtEl>
                                          <p:spTgt spid="485420"/>
                                        </p:tgtEl>
                                        <p:attrNameLst>
                                          <p:attrName>style.visibility</p:attrName>
                                        </p:attrNameLst>
                                      </p:cBhvr>
                                      <p:to>
                                        <p:strVal val="visible"/>
                                      </p:to>
                                    </p:set>
                                    <p:anim calcmode="lin" valueType="num">
                                      <p:cBhvr>
                                        <p:cTn id="108" dur="1000" fill="hold"/>
                                        <p:tgtEl>
                                          <p:spTgt spid="485420"/>
                                        </p:tgtEl>
                                        <p:attrNameLst>
                                          <p:attrName>ppt_w</p:attrName>
                                        </p:attrNameLst>
                                      </p:cBhvr>
                                      <p:tavLst>
                                        <p:tav tm="0">
                                          <p:val>
                                            <p:strVal val="#ppt_w*0.70"/>
                                          </p:val>
                                        </p:tav>
                                        <p:tav tm="100000">
                                          <p:val>
                                            <p:strVal val="#ppt_w"/>
                                          </p:val>
                                        </p:tav>
                                      </p:tavLst>
                                    </p:anim>
                                    <p:anim calcmode="lin" valueType="num">
                                      <p:cBhvr>
                                        <p:cTn id="109" dur="1000" fill="hold"/>
                                        <p:tgtEl>
                                          <p:spTgt spid="485420"/>
                                        </p:tgtEl>
                                        <p:attrNameLst>
                                          <p:attrName>ppt_h</p:attrName>
                                        </p:attrNameLst>
                                      </p:cBhvr>
                                      <p:tavLst>
                                        <p:tav tm="0">
                                          <p:val>
                                            <p:strVal val="#ppt_h"/>
                                          </p:val>
                                        </p:tav>
                                        <p:tav tm="100000">
                                          <p:val>
                                            <p:strVal val="#ppt_h"/>
                                          </p:val>
                                        </p:tav>
                                      </p:tavLst>
                                    </p:anim>
                                    <p:animEffect transition="in" filter="fade">
                                      <p:cBhvr>
                                        <p:cTn id="110" dur="1000"/>
                                        <p:tgtEl>
                                          <p:spTgt spid="485420"/>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85440"/>
                                        </p:tgtEl>
                                        <p:attrNameLst>
                                          <p:attrName>style.visibility</p:attrName>
                                        </p:attrNameLst>
                                      </p:cBhvr>
                                      <p:to>
                                        <p:strVal val="visible"/>
                                      </p:to>
                                    </p:set>
                                    <p:anim calcmode="lin" valueType="num">
                                      <p:cBhvr additive="base">
                                        <p:cTn id="115" dur="500" fill="hold"/>
                                        <p:tgtEl>
                                          <p:spTgt spid="485440"/>
                                        </p:tgtEl>
                                        <p:attrNameLst>
                                          <p:attrName>ppt_x</p:attrName>
                                        </p:attrNameLst>
                                      </p:cBhvr>
                                      <p:tavLst>
                                        <p:tav tm="0">
                                          <p:val>
                                            <p:strVal val="#ppt_x"/>
                                          </p:val>
                                        </p:tav>
                                        <p:tav tm="100000">
                                          <p:val>
                                            <p:strVal val="#ppt_x"/>
                                          </p:val>
                                        </p:tav>
                                      </p:tavLst>
                                    </p:anim>
                                    <p:anim calcmode="lin" valueType="num">
                                      <p:cBhvr additive="base">
                                        <p:cTn id="116" dur="500" fill="hold"/>
                                        <p:tgtEl>
                                          <p:spTgt spid="485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animBg="1"/>
      <p:bldP spid="485382" grpId="0" animBg="1"/>
      <p:bldP spid="485383" grpId="0" animBg="1"/>
      <p:bldP spid="485384" grpId="0" animBg="1"/>
      <p:bldP spid="485402" grpId="0" animBg="1"/>
      <p:bldP spid="485403" grpId="0" animBg="1"/>
      <p:bldP spid="485403" grpId="1" animBg="1"/>
      <p:bldP spid="485415" grpId="0"/>
      <p:bldP spid="485427" grpId="0"/>
      <p:bldP spid="485434" grpId="0" animBg="1"/>
      <p:bldP spid="485435" grpId="0" animBg="1"/>
      <p:bldP spid="485436" grpId="0" animBg="1"/>
      <p:bldP spid="485437" grpId="0" animBg="1"/>
      <p:bldP spid="485438" grpId="0" animBg="1"/>
      <p:bldP spid="485439" grpId="0" animBg="1"/>
      <p:bldP spid="48544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7489</Words>
  <Application>WPS 演示</Application>
  <PresentationFormat>全屏显示(4:3)</PresentationFormat>
  <Paragraphs>924</Paragraphs>
  <Slides>60</Slides>
  <Notes>0</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15</vt:i4>
      </vt:variant>
      <vt:variant>
        <vt:lpstr>幻灯片标题</vt:lpstr>
      </vt:variant>
      <vt:variant>
        <vt:i4>60</vt:i4>
      </vt:variant>
    </vt:vector>
  </HeadingPairs>
  <TitlesOfParts>
    <vt:vector size="97" baseType="lpstr">
      <vt:lpstr>Arial</vt:lpstr>
      <vt:lpstr>宋体</vt:lpstr>
      <vt:lpstr>Wingdings</vt:lpstr>
      <vt:lpstr>方正舒体</vt:lpstr>
      <vt:lpstr>隶书</vt:lpstr>
      <vt:lpstr>Times New Roman</vt:lpstr>
      <vt:lpstr>黑体</vt:lpstr>
      <vt:lpstr>华文新魏</vt:lpstr>
      <vt:lpstr>楷体_GB2312</vt:lpstr>
      <vt:lpstr>新宋体</vt:lpstr>
      <vt:lpstr>Symbol</vt:lpstr>
      <vt:lpstr>楷体_GB2312</vt:lpstr>
      <vt:lpstr>幼圆</vt:lpstr>
      <vt:lpstr>Calibri</vt:lpstr>
      <vt:lpstr>微软雅黑</vt:lpstr>
      <vt:lpstr>Arial Unicode MS</vt:lpstr>
      <vt:lpstr>Arial</vt:lpstr>
      <vt:lpstr>Monotype Sorts</vt:lpstr>
      <vt:lpstr>Wingdings</vt:lpstr>
      <vt:lpstr>华文彩云</vt:lpstr>
      <vt:lpstr>仿宋</vt:lpstr>
      <vt:lpstr>Office 主题​​</vt:lpstr>
      <vt:lpstr>MS_ClipArt_Gallery.2</vt:lpstr>
      <vt:lpstr>Equation.KSEE3</vt:lpstr>
      <vt:lpstr>Equation.KSEE3</vt:lpstr>
      <vt:lpstr>Equation.3</vt:lpstr>
      <vt:lpstr>Equation.KSEE3</vt:lpstr>
      <vt:lpstr>Equation.KSEE3</vt:lpstr>
      <vt:lpstr>Equation.3</vt:lpstr>
      <vt:lpstr>Equation.3</vt:lpstr>
      <vt:lpstr>Equation.3</vt:lpstr>
      <vt:lpstr>Equation.3</vt:lpstr>
      <vt:lpstr>Equation.3</vt:lpstr>
      <vt:lpstr>Equation.3</vt:lpstr>
      <vt:lpstr>MS_ClipArt_Gallery.2</vt:lpstr>
      <vt:lpstr>Equation.3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集总参数电路元件的特征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U和I的方向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焦耳-楞茨定律</vt:lpstr>
      <vt:lpstr>例1.2</vt:lpstr>
      <vt:lpstr>例2</vt:lpstr>
      <vt:lpstr>PowerPoint 演示文稿</vt:lpstr>
      <vt:lpstr>PowerPoint 演示文稿</vt:lpstr>
      <vt:lpstr>PowerPoint 演示文稿</vt:lpstr>
      <vt:lpstr>例1</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张伟</cp:lastModifiedBy>
  <cp:revision>132</cp:revision>
  <dcterms:created xsi:type="dcterms:W3CDTF">2022-03-29T01:55:00Z</dcterms:created>
  <dcterms:modified xsi:type="dcterms:W3CDTF">2024-10-16T07:28:03Z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18A1E8F91CDA4577984FDB4A7EF1A5DD</vt:lpwstr>
  </property>
  <property fmtid="{D5CDD505-2E9C-101B-9397-08002B2CF9AE}" pid="3" name="KSOProductBuildVer">
    <vt:lpwstr>2052-11.8.2.11813</vt:lpwstr>
  </property>
</Properties>
</file>