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3" r:id="rId3"/>
    <p:sldId id="482" r:id="rId4"/>
    <p:sldId id="481" r:id="rId5"/>
    <p:sldId id="483" r:id="rId6"/>
    <p:sldId id="484" r:id="rId7"/>
    <p:sldId id="485" r:id="rId8"/>
    <p:sldId id="486" r:id="rId9"/>
    <p:sldId id="487" r:id="rId10"/>
    <p:sldId id="488" r:id="rId11"/>
    <p:sldId id="489" r:id="rId12"/>
    <p:sldId id="490" r:id="rId13"/>
    <p:sldId id="491" r:id="rId14"/>
    <p:sldId id="492" r:id="rId15"/>
    <p:sldId id="493" r:id="rId16"/>
    <p:sldId id="494" r:id="rId17"/>
    <p:sldId id="495" r:id="rId18"/>
    <p:sldId id="496" r:id="rId19"/>
    <p:sldId id="497" r:id="rId20"/>
    <p:sldId id="498" r:id="rId21"/>
    <p:sldId id="499" r:id="rId22"/>
    <p:sldId id="623" r:id="rId23"/>
    <p:sldId id="501" r:id="rId24"/>
    <p:sldId id="502" r:id="rId25"/>
    <p:sldId id="503" r:id="rId26"/>
    <p:sldId id="504" r:id="rId27"/>
    <p:sldId id="505" r:id="rId28"/>
    <p:sldId id="506" r:id="rId29"/>
    <p:sldId id="507" r:id="rId30"/>
    <p:sldId id="508" r:id="rId31"/>
    <p:sldId id="509" r:id="rId32"/>
    <p:sldId id="510" r:id="rId33"/>
    <p:sldId id="511" r:id="rId34"/>
    <p:sldId id="512" r:id="rId35"/>
    <p:sldId id="513" r:id="rId36"/>
    <p:sldId id="514" r:id="rId37"/>
    <p:sldId id="515" r:id="rId38"/>
    <p:sldId id="624" r:id="rId39"/>
    <p:sldId id="516" r:id="rId40"/>
    <p:sldId id="517" r:id="rId41"/>
    <p:sldId id="518" r:id="rId42"/>
    <p:sldId id="519" r:id="rId43"/>
    <p:sldId id="520" r:id="rId44"/>
    <p:sldId id="521" r:id="rId45"/>
    <p:sldId id="522" r:id="rId46"/>
    <p:sldId id="523" r:id="rId47"/>
    <p:sldId id="524" r:id="rId48"/>
    <p:sldId id="525" r:id="rId49"/>
    <p:sldId id="526" r:id="rId50"/>
    <p:sldId id="527" r:id="rId51"/>
    <p:sldId id="528" r:id="rId52"/>
    <p:sldId id="529" r:id="rId53"/>
    <p:sldId id="625" r:id="rId54"/>
    <p:sldId id="530" r:id="rId55"/>
    <p:sldId id="531" r:id="rId56"/>
    <p:sldId id="532" r:id="rId57"/>
    <p:sldId id="533" r:id="rId58"/>
    <p:sldId id="534" r:id="rId59"/>
    <p:sldId id="535" r:id="rId60"/>
    <p:sldId id="536" r:id="rId61"/>
    <p:sldId id="537" r:id="rId62"/>
    <p:sldId id="538" r:id="rId63"/>
    <p:sldId id="539" r:id="rId64"/>
    <p:sldId id="540" r:id="rId65"/>
    <p:sldId id="541" r:id="rId66"/>
    <p:sldId id="542" r:id="rId67"/>
    <p:sldId id="543" r:id="rId68"/>
    <p:sldId id="544" r:id="rId69"/>
    <p:sldId id="545" r:id="rId70"/>
    <p:sldId id="546" r:id="rId71"/>
    <p:sldId id="547" r:id="rId72"/>
    <p:sldId id="626" r:id="rId73"/>
    <p:sldId id="548" r:id="rId74"/>
    <p:sldId id="549" r:id="rId75"/>
    <p:sldId id="550" r:id="rId76"/>
    <p:sldId id="551" r:id="rId77"/>
    <p:sldId id="552" r:id="rId78"/>
    <p:sldId id="553" r:id="rId79"/>
    <p:sldId id="554" r:id="rId80"/>
    <p:sldId id="555" r:id="rId81"/>
    <p:sldId id="556" r:id="rId82"/>
    <p:sldId id="557" r:id="rId83"/>
    <p:sldId id="558" r:id="rId84"/>
    <p:sldId id="559" r:id="rId85"/>
    <p:sldId id="627" r:id="rId86"/>
    <p:sldId id="560" r:id="rId87"/>
    <p:sldId id="562" r:id="rId88"/>
    <p:sldId id="563" r:id="rId89"/>
    <p:sldId id="564" r:id="rId90"/>
    <p:sldId id="565" r:id="rId91"/>
    <p:sldId id="566" r:id="rId92"/>
    <p:sldId id="567" r:id="rId93"/>
    <p:sldId id="568" r:id="rId94"/>
    <p:sldId id="569" r:id="rId95"/>
    <p:sldId id="570" r:id="rId96"/>
    <p:sldId id="571" r:id="rId97"/>
    <p:sldId id="572" r:id="rId98"/>
    <p:sldId id="573" r:id="rId99"/>
    <p:sldId id="574" r:id="rId100"/>
    <p:sldId id="575" r:id="rId101"/>
    <p:sldId id="576" r:id="rId102"/>
    <p:sldId id="577" r:id="rId103"/>
    <p:sldId id="578" r:id="rId104"/>
    <p:sldId id="579" r:id="rId105"/>
    <p:sldId id="580" r:id="rId106"/>
    <p:sldId id="581" r:id="rId107"/>
    <p:sldId id="582" r:id="rId108"/>
    <p:sldId id="583" r:id="rId109"/>
    <p:sldId id="584" r:id="rId110"/>
    <p:sldId id="585" r:id="rId111"/>
    <p:sldId id="586" r:id="rId112"/>
    <p:sldId id="587" r:id="rId113"/>
    <p:sldId id="588" r:id="rId114"/>
    <p:sldId id="589" r:id="rId115"/>
    <p:sldId id="590" r:id="rId116"/>
    <p:sldId id="591" r:id="rId117"/>
    <p:sldId id="592" r:id="rId118"/>
    <p:sldId id="593" r:id="rId119"/>
    <p:sldId id="594" r:id="rId120"/>
    <p:sldId id="595" r:id="rId121"/>
    <p:sldId id="596" r:id="rId122"/>
    <p:sldId id="597" r:id="rId123"/>
    <p:sldId id="598" r:id="rId124"/>
    <p:sldId id="599" r:id="rId125"/>
    <p:sldId id="600" r:id="rId126"/>
    <p:sldId id="601" r:id="rId127"/>
    <p:sldId id="628" r:id="rId128"/>
    <p:sldId id="602" r:id="rId129"/>
    <p:sldId id="603" r:id="rId130"/>
    <p:sldId id="604" r:id="rId131"/>
    <p:sldId id="605" r:id="rId132"/>
    <p:sldId id="606" r:id="rId133"/>
    <p:sldId id="607" r:id="rId134"/>
    <p:sldId id="608" r:id="rId135"/>
    <p:sldId id="609" r:id="rId136"/>
    <p:sldId id="610" r:id="rId137"/>
    <p:sldId id="611" r:id="rId138"/>
    <p:sldId id="612" r:id="rId139"/>
    <p:sldId id="613" r:id="rId140"/>
    <p:sldId id="614" r:id="rId141"/>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88"/>
    <p:restoredTop sz="94660"/>
  </p:normalViewPr>
  <p:slideViewPr>
    <p:cSldViewPr showGuides="1">
      <p:cViewPr>
        <p:scale>
          <a:sx n="75" d="100"/>
          <a:sy n="75" d="100"/>
        </p:scale>
        <p:origin x="-564" y="-72"/>
      </p:cViewPr>
      <p:guideLst>
        <p:guide orient="horz" pos="2098"/>
        <p:guide pos="292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4" Type="http://schemas.openxmlformats.org/officeDocument/2006/relationships/tableStyles" Target="tableStyles.xml"/><Relationship Id="rId143" Type="http://schemas.openxmlformats.org/officeDocument/2006/relationships/viewProps" Target="viewProps.xml"/><Relationship Id="rId142" Type="http://schemas.openxmlformats.org/officeDocument/2006/relationships/presProps" Target="presProps.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3.vml.rels><?xml version="1.0" encoding="UTF-8" standalone="yes"?>
<Relationships xmlns="http://schemas.openxmlformats.org/package/2006/relationships"><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rawings/_rels/vmlDrawing25.vml.rels><?xml version="1.0" encoding="UTF-8" standalone="yes"?>
<Relationships xmlns="http://schemas.openxmlformats.org/package/2006/relationships"><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image" Target="../media/image64.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6.png"/></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7.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9.png"/></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image" Target="../media/image81.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5.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9.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image" Target="../media/image91.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94.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98.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00.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0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image" Target="../media/image102.png"/></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image" Target="../media/image105.png"/></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image" Target="../media/image107.png"/></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9.png"/></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image" Target="../media/image111.png"/></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image" Target="../media/image115.png"/></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image" Target="../media/image117.png"/></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image" Target="../media/image119.png"/></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image" Target="../media/image1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image" Target="../media/image125.png"/></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image" Target="../media/image127.png"/></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image" Target="../media/image129.png"/></Relationships>
</file>

<file path=ppt/drawings/_rels/vmlDrawing63.vml.rels><?xml version="1.0" encoding="UTF-8" standalone="yes"?>
<Relationships xmlns="http://schemas.openxmlformats.org/package/2006/relationships"><Relationship Id="rId4" Type="http://schemas.openxmlformats.org/officeDocument/2006/relationships/image" Target="../media/image135.png"/><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image" Target="../media/image132.png"/></Relationships>
</file>

<file path=ppt/drawings/_rels/vmlDrawing64.vml.rels><?xml version="1.0" encoding="UTF-8" standalone="yes"?>
<Relationships xmlns="http://schemas.openxmlformats.org/package/2006/relationships"><Relationship Id="rId4" Type="http://schemas.openxmlformats.org/officeDocument/2006/relationships/image" Target="../media/image141.png"/><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image" Target="../media/image137.png"/></Relationships>
</file>

<file path=ppt/drawings/_rels/vmlDrawing65.vml.rels><?xml version="1.0" encoding="UTF-8" standalone="yes"?>
<Relationships xmlns="http://schemas.openxmlformats.org/package/2006/relationships"><Relationship Id="rId7" Type="http://schemas.openxmlformats.org/officeDocument/2006/relationships/image" Target="../media/image133.png"/><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image" Target="../media/image142.png"/></Relationships>
</file>

<file path=ppt/drawings/_rels/vmlDrawing66.vml.rels><?xml version="1.0" encoding="UTF-8" standalone="yes"?>
<Relationships xmlns="http://schemas.openxmlformats.org/package/2006/relationships"><Relationship Id="rId5" Type="http://schemas.openxmlformats.org/officeDocument/2006/relationships/image" Target="../media/image151.png"/><Relationship Id="rId4" Type="http://schemas.openxmlformats.org/officeDocument/2006/relationships/image" Target="../media/image133.png"/><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image" Target="../media/image148.png"/></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image" Target="../media/image152.png"/></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wmf"/><Relationship Id="rId1" Type="http://schemas.openxmlformats.org/officeDocument/2006/relationships/image" Target="../media/image154.png"/></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5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0.v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image" Target="../media/image158.png"/></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60.png"/></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1.png"/></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63.png"/></Relationships>
</file>

<file path=ppt/drawings/_rels/vmlDrawing74.vml.rels><?xml version="1.0" encoding="UTF-8" standalone="yes"?>
<Relationships xmlns="http://schemas.openxmlformats.org/package/2006/relationships"><Relationship Id="rId4" Type="http://schemas.openxmlformats.org/officeDocument/2006/relationships/image" Target="../media/image168.png"/><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image" Target="../media/image165.png"/></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68.png"/></Relationships>
</file>

<file path=ppt/drawings/_rels/vmlDrawing76.v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image" Target="../media/image172.png"/></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6.png"/><Relationship Id="rId1" Type="http://schemas.openxmlformats.org/officeDocument/2006/relationships/image" Target="../media/image175.png"/></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image" Target="../media/image179.png"/></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8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488 579,'2'0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824 546,'3'2,"-3"1,2 0,1-2,0 1,0 0,1-2,-1-1,-1-2,0 0,0 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96 500,'0'3,"0"0,1 1,0-1,2 0,0 0,-1 0,1-2,0 1,1-1,0 0,0 1,0 1,0-2,2 2,-3-1,0-1,0 1,0-1,1-1,0 0,-1 0,1 0,0 0,0 0,0 0,0 0,1-1,-2 1,1 0,0 0,-1 0,0 0,0-1,1 1,0 0,-1 0,0-2,1 1,0-1,-1 0,1 1,-1 0,1-1,-1 0,0 2,0-1,-1-2,1 1,0-1,-2 0,0 0,-1 0,0 0,0 0,-2-1,-1 3,0-1,-1 1,1-2,-1 2,0 0,1 0,-2-1,-1 2,2-2,0 1,0 1,1 0,-1 0,0-1,1 0,-2 1,1 0,1 0,-1 0,1 0,-4 0,4 0,-1 0,1 0,0 0,0 0,-2 0,-2 1,4-1,0 0,0 0,-4 0,3 0,-1 1,0 0,2 0,0-1,0 2,-1-2,0 0,0 0,0 1,1 0,2 2,0 1,0 0,1-1,1 0,2-1,0-2,0 0,0 0,1 0,0 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619 536,'4'0,"-1"0,2 0,-2 0,0 0,1 0,1 0,-2 0,0 0,1 0,0-1,1 0,-2 0,2 1,2 0,-2-2,-2 2,0-1,2 1,2 0,-3 0,0 0,1 0,-1 0,0 0,2 0,-2 0,0 0,-1 0,0 0,1 0,0 0,2 0,-1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735 20,'2'0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937 639,'3'0,"3"0,0 0,-2 0,-1 0,0 0,0 0,0 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8"/>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557 661,'2'0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106 399,'3'1,"4"0,-3-1,0 0,-1 0,1-1,0 2</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848 450,'1'3,"-2"0,1-6,-2 0,-1 1,4 5,2-1,-2 1,-1-6,-3 3,3 3,1-6,-2 6,-1-6</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764 383,'-1'6,"1"-3,0 0,0 0,1 1,-1-1</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778 472,'2'3,"0"0,-2 0,0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910 505,'-3'2,"1"1,0 0,1 0,-1 0,2 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09-24T09:36:19"/>
    </inkml:context>
    <inkml:brush xml:id="br0">
      <inkml:brushProperty name="width" value="0.09701" units="cm"/>
      <inkml:brushProperty name="height" value="0.09701" units="cm"/>
      <inkml:brushProperty name="color" value="#ff0000"/>
      <inkml:brushProperty name="ignorePressure" value="0"/>
    </inkml:brush>
  </inkml:definitions>
  <inkml:trace contextRef="#ctx0" brushRef="#br0">921 363,'3'1,"0"-1,0 1,-2 2,-1 0,0 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2050" name="任意多边形 2833414"/>
          <p:cNvSpPr/>
          <p:nvPr/>
        </p:nvSpPr>
        <p:spPr>
          <a:xfrm>
            <a:off x="609600" y="1219200"/>
            <a:ext cx="7924800" cy="914400"/>
          </a:xfrm>
          <a:custGeom>
            <a:avLst/>
            <a:gdLst/>
            <a:ahLst/>
            <a:cxnLst/>
            <a:pathLst>
              <a:path w="1000" h="1000">
                <a:moveTo>
                  <a:pt x="0" y="1000"/>
                </a:moveTo>
                <a:lnTo>
                  <a:pt x="0" y="0"/>
                </a:lnTo>
                <a:lnTo>
                  <a:pt x="1000" y="0"/>
                </a:lnTo>
              </a:path>
            </a:pathLst>
          </a:custGeom>
          <a:noFill/>
          <a:ln w="25400" cap="flat" cmpd="sng">
            <a:solidFill>
              <a:schemeClr val="accent1"/>
            </a:solidFill>
            <a:prstDash val="solid"/>
            <a:miter/>
            <a:headEnd type="none" w="med" len="med"/>
            <a:tailEnd type="none" w="med" len="med"/>
          </a:ln>
        </p:spPr>
        <p:txBody>
          <a:bodyPr/>
          <a:p>
            <a:endParaRPr lang="zh-CN" altLang="en-US"/>
          </a:p>
        </p:txBody>
      </p:sp>
      <p:sp>
        <p:nvSpPr>
          <p:cNvPr id="2051" name="直接连接符 2833415"/>
          <p:cNvSpPr/>
          <p:nvPr/>
        </p:nvSpPr>
        <p:spPr>
          <a:xfrm>
            <a:off x="1981200" y="3962400"/>
            <a:ext cx="6511925" cy="0"/>
          </a:xfrm>
          <a:prstGeom prst="line">
            <a:avLst/>
          </a:prstGeom>
          <a:ln w="19050" cap="flat" cmpd="sng">
            <a:solidFill>
              <a:schemeClr val="accent1"/>
            </a:solidFill>
            <a:prstDash val="solid"/>
            <a:round/>
            <a:headEnd type="none" w="med" len="med"/>
            <a:tailEnd type="none" w="med" len="med"/>
          </a:ln>
        </p:spPr>
      </p:sp>
      <p:sp>
        <p:nvSpPr>
          <p:cNvPr id="2833410" name="标题 2833409"/>
          <p:cNvSpPr>
            <a:spLocks noGrp="1"/>
          </p:cNvSpPr>
          <p:nvPr>
            <p:ph type="ctrTitle"/>
          </p:nvPr>
        </p:nvSpPr>
        <p:spPr>
          <a:xfrm>
            <a:off x="914400" y="1524000"/>
            <a:ext cx="7623175" cy="1752600"/>
          </a:xfrm>
          <a:prstGeom prst="rect">
            <a:avLst/>
          </a:prstGeom>
          <a:noFill/>
          <a:ln w="9525">
            <a:noFill/>
          </a:ln>
        </p:spPr>
        <p:txBody>
          <a:bodyPr anchor="t"/>
          <a:lstStyle>
            <a:lvl1pPr lvl="0">
              <a:defRPr sz="5000"/>
            </a:lvl1pPr>
          </a:lstStyle>
          <a:p>
            <a:pPr lvl="0" fontAlgn="base"/>
            <a:r>
              <a:rPr lang="zh-CN" altLang="en-US" strike="noStrike" noProof="1" dirty="0"/>
              <a:t>单击此处编辑母版标题样式</a:t>
            </a:r>
            <a:endParaRPr lang="zh-CN" altLang="en-US" strike="noStrike" noProof="1" dirty="0"/>
          </a:p>
        </p:txBody>
      </p:sp>
      <p:sp>
        <p:nvSpPr>
          <p:cNvPr id="2833411" name="副标题 2833410"/>
          <p:cNvSpPr>
            <a:spLocks noGrp="1"/>
          </p:cNvSpPr>
          <p:nvPr>
            <p:ph type="subTitle" idx="1"/>
          </p:nvPr>
        </p:nvSpPr>
        <p:spPr>
          <a:xfrm>
            <a:off x="1981200" y="3962400"/>
            <a:ext cx="6553200" cy="1752600"/>
          </a:xfrm>
          <a:prstGeom prst="rect">
            <a:avLst/>
          </a:prstGeom>
          <a:noFill/>
          <a:ln w="9525">
            <a:noFill/>
          </a:ln>
        </p:spPr>
        <p:txBody>
          <a:bodyPr anchor="t"/>
          <a:lstStyle>
            <a:lvl1pPr marL="0" lvl="0" indent="0">
              <a:buNone/>
              <a:defRPr sz="2800"/>
            </a:lvl1pPr>
            <a:lvl2pPr marL="344805" lvl="1" indent="0" algn="ctr">
              <a:buNone/>
              <a:defRPr sz="2800"/>
            </a:lvl2pPr>
            <a:lvl3pPr marL="671830" lvl="2" indent="0" algn="ctr">
              <a:buNone/>
              <a:defRPr sz="2800"/>
            </a:lvl3pPr>
            <a:lvl4pPr marL="1024255" lvl="3" indent="0" algn="ctr">
              <a:buNone/>
              <a:defRPr sz="2800"/>
            </a:lvl4pPr>
            <a:lvl5pPr marL="1341755" lvl="4" indent="0" algn="ctr">
              <a:buNone/>
              <a:defRPr sz="2800"/>
            </a:lvl5pPr>
          </a:lstStyle>
          <a:p>
            <a:pPr lvl="0" fontAlgn="base"/>
            <a:r>
              <a:rPr lang="zh-CN" altLang="en-US" strike="noStrike" noProof="1" dirty="0"/>
              <a:t>单击此处编辑母版副标题样式</a:t>
            </a:r>
            <a:endParaRPr lang="zh-CN" altLang="en-US" strike="noStrike" noProof="1" dirty="0"/>
          </a:p>
        </p:txBody>
      </p:sp>
      <p:sp>
        <p:nvSpPr>
          <p:cNvPr id="2833412" name="日期占位符 2833411"/>
          <p:cNvSpPr>
            <a:spLocks noGrp="1"/>
          </p:cNvSpPr>
          <p:nvPr>
            <p:ph type="dt" sz="half" idx="2"/>
          </p:nvPr>
        </p:nvSpPr>
        <p:spPr>
          <a:xfrm>
            <a:off x="457200" y="6243638"/>
            <a:ext cx="2133600" cy="457200"/>
          </a:xfrm>
          <a:prstGeom prst="rect">
            <a:avLst/>
          </a:prstGeom>
          <a:noFill/>
          <a:ln w="9525">
            <a:noFill/>
          </a:ln>
        </p:spPr>
        <p:txBody>
          <a:bodyPr anchor="b"/>
          <a:p>
            <a:pPr fontAlgn="base"/>
            <a:endParaRPr lang="zh-CN" altLang="en-US" strike="noStrike" noProof="1" dirty="0">
              <a:latin typeface="Garamond" pitchFamily="18" charset="0"/>
            </a:endParaRPr>
          </a:p>
        </p:txBody>
      </p:sp>
      <p:sp>
        <p:nvSpPr>
          <p:cNvPr id="2833413" name="页脚占位符 2833412"/>
          <p:cNvSpPr>
            <a:spLocks noGrp="1"/>
          </p:cNvSpPr>
          <p:nvPr>
            <p:ph type="ftr" sz="quarter" idx="3"/>
          </p:nvPr>
        </p:nvSpPr>
        <p:spPr>
          <a:xfrm>
            <a:off x="3124200" y="6243638"/>
            <a:ext cx="2895600" cy="457200"/>
          </a:xfrm>
          <a:prstGeom prst="rect">
            <a:avLst/>
          </a:prstGeom>
          <a:noFill/>
          <a:ln w="9525">
            <a:noFill/>
          </a:ln>
        </p:spPr>
        <p:txBody>
          <a:bodyPr anchor="b"/>
          <a:p>
            <a:pPr fontAlgn="base"/>
            <a:endParaRPr lang="zh-CN" strike="noStrike" noProof="1" dirty="0">
              <a:latin typeface="Garamond" pitchFamily="18" charset="0"/>
            </a:endParaRPr>
          </a:p>
        </p:txBody>
      </p:sp>
      <p:sp>
        <p:nvSpPr>
          <p:cNvPr id="2833414" name="灯片编号占位符 2833413"/>
          <p:cNvSpPr>
            <a:spLocks noGrp="1"/>
          </p:cNvSpPr>
          <p:nvPr>
            <p:ph type="sldNum" sz="quarter" idx="4"/>
          </p:nvPr>
        </p:nvSpPr>
        <p:spPr>
          <a:xfrm>
            <a:off x="6553200" y="6243638"/>
            <a:ext cx="2133600" cy="457200"/>
          </a:xfrm>
          <a:prstGeom prst="rect">
            <a:avLst/>
          </a:prstGeom>
          <a:noFill/>
          <a:ln w="9525">
            <a:noFill/>
          </a:ln>
        </p:spPr>
        <p:txBody>
          <a:bodyPr anchor="b"/>
          <a:p>
            <a:pPr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latin typeface="Garamond" pitchFamily="18"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6" name="灯片编号占位符 5"/>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7813"/>
            <a:ext cx="6052930" cy="58531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6" name="灯片编号占位符 5"/>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7" name="灯片编号占位符 6"/>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629150" y="1825625"/>
            <a:ext cx="3886200" cy="20986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629150" y="4076700"/>
            <a:ext cx="3886200" cy="21002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lvl="0" fontAlgn="base"/>
            <a:fld id="{BB962C8B-B14F-4D97-AF65-F5344CB8AC3E}" type="datetime1">
              <a:rPr lang="zh-CN" altLang="en-US" strike="noStrike" noProof="1" dirty="0">
                <a:latin typeface="Garamond" pitchFamily="18" charset="0"/>
                <a:ea typeface="宋体" panose="02010600030101010101" pitchFamily="2" charset="-122"/>
                <a:cs typeface="+mn-ea"/>
              </a:rPr>
            </a:fld>
            <a:endParaRPr lang="zh-CN" altLang="en-US" strike="noStrike" noProof="1" dirty="0"/>
          </a:p>
        </p:txBody>
      </p:sp>
      <p:sp>
        <p:nvSpPr>
          <p:cNvPr id="7" name="页脚占位符 6"/>
          <p:cNvSpPr>
            <a:spLocks noGrp="1"/>
          </p:cNvSpPr>
          <p:nvPr>
            <p:ph type="ftr" sz="quarter" idx="11"/>
          </p:nvPr>
        </p:nvSpPr>
        <p:spPr/>
        <p:txBody>
          <a:bodyPr/>
          <a:p>
            <a:pPr lvl="0" fontAlgn="base"/>
            <a:endParaRPr lang="zh-CN" strike="noStrike" noProof="1" dirty="0"/>
          </a:p>
        </p:txBody>
      </p:sp>
      <p:sp>
        <p:nvSpPr>
          <p:cNvPr id="8" name="灯片编号占位符 7"/>
          <p:cNvSpPr>
            <a:spLocks noGrp="1"/>
          </p:cNvSpPr>
          <p:nvPr>
            <p:ph type="sldNum" sz="quarter" idx="12"/>
          </p:nvPr>
        </p:nvSpPr>
        <p:spPr/>
        <p:txBody>
          <a:bodyPr/>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1">
              <a:rPr lang="zh-CN" altLang="en-US" strike="noStrike" noProof="1" dirty="0">
                <a:latin typeface="Garamond" pitchFamily="18"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endParaRPr lang="zh-CN"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Garamond" pitchFamily="18"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5" name="页脚占位符 4"/>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6" name="灯片编号占位符 5"/>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3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3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7" name="灯片编号占位符 6"/>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8" name="页脚占位符 7"/>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9" name="灯片编号占位符 8"/>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4" name="页脚占位符 3"/>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5" name="灯片编号占位符 4"/>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3" name="页脚占位符 2"/>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4" name="灯片编号占位符 3"/>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7" name="灯片编号占位符 6"/>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3638"/>
            <a:ext cx="2133600" cy="457200"/>
          </a:xfrm>
          <a:prstGeom prst="rect">
            <a:avLst/>
          </a:prstGeom>
          <a:noFill/>
          <a:ln w="9525">
            <a:noFill/>
          </a:ln>
        </p:spPr>
        <p:txBody>
          <a:bodyPr anchor="b"/>
          <a:lstStyle/>
          <a:p>
            <a:pPr lvl="0" fontAlgn="base"/>
            <a:endParaRPr lang="zh-CN" altLang="en-US" strike="noStrike" noProof="1" dirty="0"/>
          </a:p>
        </p:txBody>
      </p:sp>
      <p:sp>
        <p:nvSpPr>
          <p:cNvPr id="6" name="页脚占位符 5"/>
          <p:cNvSpPr>
            <a:spLocks noGrp="1"/>
          </p:cNvSpPr>
          <p:nvPr>
            <p:ph type="ftr" sz="quarter" idx="11"/>
          </p:nvPr>
        </p:nvSpPr>
        <p:spPr>
          <a:xfrm>
            <a:off x="3124200" y="6248400"/>
            <a:ext cx="2895600" cy="457200"/>
          </a:xfrm>
          <a:prstGeom prst="rect">
            <a:avLst/>
          </a:prstGeom>
          <a:noFill/>
          <a:ln w="9525">
            <a:noFill/>
          </a:ln>
        </p:spPr>
        <p:txBody>
          <a:bodyPr anchor="b"/>
          <a:lstStyle/>
          <a:p>
            <a:pPr lvl="0" fontAlgn="base"/>
            <a:endParaRPr lang="zh-CN" strike="noStrike" noProof="1" dirty="0"/>
          </a:p>
        </p:txBody>
      </p:sp>
      <p:sp>
        <p:nvSpPr>
          <p:cNvPr id="7" name="灯片编号占位符 6"/>
          <p:cNvSpPr>
            <a:spLocks noGrp="1"/>
          </p:cNvSpPr>
          <p:nvPr>
            <p:ph type="sldNum" sz="quarter" idx="12"/>
          </p:nvPr>
        </p:nvSpPr>
        <p:spPr>
          <a:xfrm>
            <a:off x="6553200" y="6243638"/>
            <a:ext cx="2133600" cy="457200"/>
          </a:xfrm>
          <a:prstGeom prst="rect">
            <a:avLst/>
          </a:prstGeom>
          <a:noFill/>
          <a:ln w="9525">
            <a:noFill/>
          </a:ln>
        </p:spPr>
        <p:txBody>
          <a:bodyPr anchor="b"/>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2832385"/>
          <p:cNvSpPr>
            <a:spLocks noGrp="1"/>
          </p:cNvSpPr>
          <p:nvPr>
            <p:ph type="title"/>
          </p:nvPr>
        </p:nvSpPr>
        <p:spPr>
          <a:xfrm>
            <a:off x="457200" y="277813"/>
            <a:ext cx="8229600" cy="1139825"/>
          </a:xfrm>
          <a:prstGeom prst="rect">
            <a:avLst/>
          </a:prstGeom>
          <a:noFill/>
          <a:ln w="9525">
            <a:noFill/>
          </a:ln>
        </p:spPr>
        <p:txBody>
          <a:bodyPr anchor="t" anchorCtr="0"/>
          <a:p>
            <a:pPr lvl="0"/>
            <a:r>
              <a:rPr lang="zh-CN" altLang="en-US" dirty="0"/>
              <a:t>单击此处编辑母版标题样式</a:t>
            </a:r>
            <a:endParaRPr lang="zh-CN" altLang="en-US" dirty="0"/>
          </a:p>
        </p:txBody>
      </p:sp>
      <p:sp>
        <p:nvSpPr>
          <p:cNvPr id="1027" name="文本占位符 2832386"/>
          <p:cNvSpPr>
            <a:spLocks noGrp="1"/>
          </p:cNvSpPr>
          <p:nvPr>
            <p:ph type="body"/>
          </p:nvPr>
        </p:nvSpPr>
        <p:spPr>
          <a:xfrm>
            <a:off x="457200" y="1600200"/>
            <a:ext cx="8229600" cy="4530725"/>
          </a:xfrm>
          <a:prstGeom prst="rect">
            <a:avLst/>
          </a:prstGeom>
          <a:noFill/>
          <a:ln w="9525">
            <a:noFill/>
          </a:ln>
        </p:spPr>
        <p:txBody>
          <a:bodyPr anchor="t" anchorCtr="0"/>
          <a:p>
            <a:pPr lvl="0"/>
            <a:r>
              <a:rPr lang="zh-CN" altLang="en-US" dirty="0"/>
              <a:t>单击此处编辑母版文本样式</a:t>
            </a:r>
            <a:endParaRPr lang="zh-CN" altLang="en-US" dirty="0"/>
          </a:p>
          <a:p>
            <a:pPr lvl="1" indent="-325120"/>
            <a:r>
              <a:rPr lang="zh-CN" altLang="en-US" dirty="0"/>
              <a:t>第二级</a:t>
            </a:r>
            <a:endParaRPr lang="zh-CN" altLang="en-US" dirty="0"/>
          </a:p>
          <a:p>
            <a:pPr lvl="2" indent="-350520"/>
            <a:r>
              <a:rPr lang="zh-CN" altLang="en-US" dirty="0"/>
              <a:t>第三级</a:t>
            </a:r>
            <a:endParaRPr lang="zh-CN" altLang="en-US" dirty="0"/>
          </a:p>
          <a:p>
            <a:pPr lvl="3" indent="-315595"/>
            <a:r>
              <a:rPr lang="zh-CN" altLang="en-US" dirty="0"/>
              <a:t>第四级</a:t>
            </a:r>
            <a:endParaRPr lang="zh-CN" altLang="en-US" dirty="0"/>
          </a:p>
          <a:p>
            <a:pPr lvl="4" indent="-339725"/>
            <a:r>
              <a:rPr lang="zh-CN" altLang="en-US" dirty="0"/>
              <a:t>第五级</a:t>
            </a:r>
            <a:endParaRPr lang="zh-CN" altLang="en-US" dirty="0"/>
          </a:p>
        </p:txBody>
      </p:sp>
      <p:sp>
        <p:nvSpPr>
          <p:cNvPr id="2832388" name="日期占位符 2832387"/>
          <p:cNvSpPr>
            <a:spLocks noGrp="1"/>
          </p:cNvSpPr>
          <p:nvPr>
            <p:ph type="dt" sz="half" idx="2"/>
          </p:nvPr>
        </p:nvSpPr>
        <p:spPr>
          <a:xfrm>
            <a:off x="457200" y="6243638"/>
            <a:ext cx="2133600" cy="457200"/>
          </a:xfrm>
          <a:prstGeom prst="rect">
            <a:avLst/>
          </a:prstGeom>
          <a:noFill/>
          <a:ln w="9525">
            <a:noFill/>
          </a:ln>
        </p:spPr>
        <p:txBody>
          <a:bodyPr anchor="b"/>
          <a:lstStyle>
            <a:lvl1pPr>
              <a:defRPr sz="1200">
                <a:latin typeface="Garamond" pitchFamily="18" charset="0"/>
              </a:defRPr>
            </a:lvl1pPr>
          </a:lstStyle>
          <a:p>
            <a:pPr lvl="0" fontAlgn="base"/>
            <a:fld id="{BB962C8B-B14F-4D97-AF65-F5344CB8AC3E}" type="datetime1">
              <a:rPr lang="zh-CN" altLang="en-US" strike="noStrike" noProof="1" dirty="0">
                <a:latin typeface="Garamond" pitchFamily="18" charset="0"/>
                <a:ea typeface="宋体" panose="02010600030101010101" pitchFamily="2" charset="-122"/>
                <a:cs typeface="+mn-ea"/>
              </a:rPr>
            </a:fld>
            <a:endParaRPr lang="zh-CN" altLang="en-US" strike="noStrike" noProof="1" dirty="0"/>
          </a:p>
        </p:txBody>
      </p:sp>
      <p:sp>
        <p:nvSpPr>
          <p:cNvPr id="2832389" name="页脚占位符 2832388"/>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atin typeface="Garamond" pitchFamily="18" charset="0"/>
              </a:defRPr>
            </a:lvl1pPr>
          </a:lstStyle>
          <a:p>
            <a:pPr lvl="0" fontAlgn="base"/>
            <a:endParaRPr lang="zh-CN" strike="noStrike" noProof="1" dirty="0"/>
          </a:p>
        </p:txBody>
      </p:sp>
      <p:sp>
        <p:nvSpPr>
          <p:cNvPr id="2832390" name="灯片编号占位符 2832389"/>
          <p:cNvSpPr>
            <a:spLocks noGrp="1"/>
          </p:cNvSpPr>
          <p:nvPr>
            <p:ph type="sldNum" sz="quarter" idx="4"/>
          </p:nvPr>
        </p:nvSpPr>
        <p:spPr>
          <a:xfrm>
            <a:off x="6553200" y="6243638"/>
            <a:ext cx="2133600" cy="457200"/>
          </a:xfrm>
          <a:prstGeom prst="rect">
            <a:avLst/>
          </a:prstGeom>
          <a:noFill/>
          <a:ln w="9525">
            <a:noFill/>
          </a:ln>
        </p:spPr>
        <p:txBody>
          <a:bodyPr anchor="b"/>
          <a:lstStyle>
            <a:lvl1pPr algn="r">
              <a:defRPr sz="1200">
                <a:latin typeface="Garamond" pitchFamily="18" charset="0"/>
              </a:defRPr>
            </a:lvl1pPr>
          </a:lstStyle>
          <a:p>
            <a:pPr lvl="0" fontAlgn="base"/>
            <a:fld id="{9A0DB2DC-4C9A-4742-B13C-FB6460FD3503}" type="slidenum">
              <a:rPr lang="zh-CN" strike="noStrike" noProof="1" dirty="0">
                <a:latin typeface="Garamond" pitchFamily="18" charset="0"/>
                <a:ea typeface="宋体" panose="02010600030101010101" pitchFamily="2" charset="-122"/>
                <a:cs typeface="+mn-ea"/>
              </a:rPr>
            </a:fld>
            <a:endParaRPr lang="zh-CN" strike="noStrike" noProof="1" dirty="0"/>
          </a:p>
        </p:txBody>
      </p:sp>
      <p:sp>
        <p:nvSpPr>
          <p:cNvPr id="1031" name="任意多边形 2832390"/>
          <p:cNvSpPr/>
          <p:nvPr/>
        </p:nvSpPr>
        <p:spPr>
          <a:xfrm>
            <a:off x="381000" y="228600"/>
            <a:ext cx="8229600" cy="609600"/>
          </a:xfrm>
          <a:custGeom>
            <a:avLst/>
            <a:gdLst/>
            <a:ahLst/>
            <a:cxnLst/>
            <a:pathLst>
              <a:path w="1000" h="1000">
                <a:moveTo>
                  <a:pt x="0" y="1000"/>
                </a:moveTo>
                <a:lnTo>
                  <a:pt x="0" y="0"/>
                </a:lnTo>
                <a:lnTo>
                  <a:pt x="1000" y="0"/>
                </a:lnTo>
              </a:path>
            </a:pathLst>
          </a:custGeom>
          <a:noFill/>
          <a:ln w="19050" cap="flat" cmpd="sng">
            <a:solidFill>
              <a:schemeClr val="accent1"/>
            </a:solidFill>
            <a:prstDash val="solid"/>
            <a:miter/>
            <a:headEnd type="none" w="med" len="med"/>
            <a:tailEnd type="none" w="med" len="med"/>
          </a:ln>
        </p:spPr>
        <p:txBody>
          <a:bodyPr/>
          <a:p>
            <a:endParaRPr lang="zh-CN" altLang="en-US"/>
          </a:p>
        </p:txBody>
      </p:sp>
      <p:sp>
        <p:nvSpPr>
          <p:cNvPr id="1032" name="直接连接符 2832391"/>
          <p:cNvSpPr/>
          <p:nvPr/>
        </p:nvSpPr>
        <p:spPr>
          <a:xfrm>
            <a:off x="457200" y="6172200"/>
            <a:ext cx="8229600" cy="0"/>
          </a:xfrm>
          <a:prstGeom prst="line">
            <a:avLst/>
          </a:prstGeom>
          <a:ln w="19050" cap="flat" cmpd="sng">
            <a:solidFill>
              <a:schemeClr val="accent1"/>
            </a:solidFill>
            <a:prstDash val="solid"/>
            <a:round/>
            <a:headEnd type="none" w="med" len="med"/>
            <a:tailEnd type="none" w="med" len="med"/>
          </a:ln>
        </p:spPr>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marL="0" lvl="0" indent="0" algn="l" defTabSz="914400" eaLnBrk="1" fontAlgn="base" latinLnBrk="0" hangingPunct="1">
        <a:lnSpc>
          <a:spcPct val="100000"/>
        </a:lnSpc>
        <a:spcBef>
          <a:spcPct val="0"/>
        </a:spcBef>
        <a:spcAft>
          <a:spcPct val="0"/>
        </a:spcAft>
        <a:buNone/>
        <a:defRPr sz="42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3000" b="0" i="0" u="none" kern="1200" baseline="0">
          <a:solidFill>
            <a:schemeClr val="tx1"/>
          </a:solidFill>
          <a:latin typeface="+mn-lt"/>
          <a:ea typeface="+mn-ea"/>
          <a:cs typeface="+mn-cs"/>
        </a:defRPr>
      </a:lvl1pPr>
      <a:lvl2pPr marL="669925" lvl="1" indent="-325120" algn="l" defTabSz="91440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q"/>
        <a:defRPr sz="2600" b="0" i="0" u="none" kern="1200" baseline="0">
          <a:solidFill>
            <a:schemeClr val="tx1"/>
          </a:solidFill>
          <a:latin typeface="+mn-lt"/>
          <a:ea typeface="+mn-ea"/>
          <a:cs typeface="+mn-cs"/>
        </a:defRPr>
      </a:lvl2pPr>
      <a:lvl3pPr marL="1022350" lvl="2" indent="-350520" algn="l" defTabSz="91440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defRPr sz="2200" b="0" i="0" u="none" kern="1200" baseline="0">
          <a:solidFill>
            <a:schemeClr val="tx1"/>
          </a:solidFill>
          <a:latin typeface="+mn-lt"/>
          <a:ea typeface="+mn-ea"/>
          <a:cs typeface="+mn-cs"/>
        </a:defRPr>
      </a:lvl3pPr>
      <a:lvl4pPr marL="1339850" lvl="3" indent="-315595" algn="l" defTabSz="91440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q"/>
        <a:defRPr sz="2000" b="0" i="0" u="none" kern="1200" baseline="0">
          <a:solidFill>
            <a:schemeClr val="tx1"/>
          </a:solidFill>
          <a:latin typeface="+mn-lt"/>
          <a:ea typeface="+mn-ea"/>
          <a:cs typeface="+mn-cs"/>
        </a:defRPr>
      </a:lvl4pPr>
      <a:lvl5pPr marL="1681480" lvl="4" indent="-339725"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accent1"/>
        </a:buClr>
        <a:buSzPct val="75000"/>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oleObject" Target="../embeddings/oleObject4.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5" Type="http://schemas.openxmlformats.org/officeDocument/2006/relationships/vmlDrawing" Target="../drawings/vmlDrawing49.vml"/><Relationship Id="rId4" Type="http://schemas.openxmlformats.org/officeDocument/2006/relationships/slideLayout" Target="../slideLayouts/slideLayout13.xml"/><Relationship Id="rId3" Type="http://schemas.openxmlformats.org/officeDocument/2006/relationships/oleObject" Target="../embeddings/oleObject71.bin"/><Relationship Id="rId2" Type="http://schemas.openxmlformats.org/officeDocument/2006/relationships/image" Target="../media/image101.png"/><Relationship Id="rId1" Type="http://schemas.openxmlformats.org/officeDocument/2006/relationships/oleObject" Target="../embeddings/oleObject70.bin"/></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vmlDrawing" Target="../drawings/vmlDrawing50.vml"/><Relationship Id="rId7" Type="http://schemas.openxmlformats.org/officeDocument/2006/relationships/slideLayout" Target="../slideLayouts/slideLayout13.xml"/><Relationship Id="rId6" Type="http://schemas.openxmlformats.org/officeDocument/2006/relationships/image" Target="../media/image104.png"/><Relationship Id="rId5" Type="http://schemas.openxmlformats.org/officeDocument/2006/relationships/oleObject" Target="../embeddings/oleObject74.bin"/><Relationship Id="rId4" Type="http://schemas.openxmlformats.org/officeDocument/2006/relationships/image" Target="../media/image103.png"/><Relationship Id="rId3" Type="http://schemas.openxmlformats.org/officeDocument/2006/relationships/oleObject" Target="../embeddings/oleObject73.bin"/><Relationship Id="rId2" Type="http://schemas.openxmlformats.org/officeDocument/2006/relationships/image" Target="../media/image102.png"/><Relationship Id="rId1" Type="http://schemas.openxmlformats.org/officeDocument/2006/relationships/oleObject" Target="../embeddings/oleObject72.bin"/></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6" Type="http://schemas.openxmlformats.org/officeDocument/2006/relationships/vmlDrawing" Target="../drawings/vmlDrawing51.vml"/><Relationship Id="rId5" Type="http://schemas.openxmlformats.org/officeDocument/2006/relationships/slideLayout" Target="../slideLayouts/slideLayout13.xml"/><Relationship Id="rId4" Type="http://schemas.openxmlformats.org/officeDocument/2006/relationships/image" Target="../media/image106.png"/><Relationship Id="rId3" Type="http://schemas.openxmlformats.org/officeDocument/2006/relationships/oleObject" Target="../embeddings/oleObject76.bin"/><Relationship Id="rId2" Type="http://schemas.openxmlformats.org/officeDocument/2006/relationships/image" Target="../media/image105.png"/><Relationship Id="rId1" Type="http://schemas.openxmlformats.org/officeDocument/2006/relationships/oleObject" Target="../embeddings/oleObject75.bin"/></Relationships>
</file>

<file path=ppt/slides/_rels/slide106.xml.rels><?xml version="1.0" encoding="UTF-8" standalone="yes"?>
<Relationships xmlns="http://schemas.openxmlformats.org/package/2006/relationships"><Relationship Id="rId6" Type="http://schemas.openxmlformats.org/officeDocument/2006/relationships/vmlDrawing" Target="../drawings/vmlDrawing52.vml"/><Relationship Id="rId5" Type="http://schemas.openxmlformats.org/officeDocument/2006/relationships/slideLayout" Target="../slideLayouts/slideLayout12.xml"/><Relationship Id="rId4" Type="http://schemas.openxmlformats.org/officeDocument/2006/relationships/image" Target="../media/image108.png"/><Relationship Id="rId3" Type="http://schemas.openxmlformats.org/officeDocument/2006/relationships/oleObject" Target="../embeddings/oleObject78.bin"/><Relationship Id="rId2" Type="http://schemas.openxmlformats.org/officeDocument/2006/relationships/image" Target="../media/image107.png"/><Relationship Id="rId1"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4" Type="http://schemas.openxmlformats.org/officeDocument/2006/relationships/vmlDrawing" Target="../drawings/vmlDrawing53.vml"/><Relationship Id="rId3" Type="http://schemas.openxmlformats.org/officeDocument/2006/relationships/slideLayout" Target="../slideLayouts/slideLayout12.xml"/><Relationship Id="rId2" Type="http://schemas.openxmlformats.org/officeDocument/2006/relationships/image" Target="../media/image109.png"/><Relationship Id="rId1" Type="http://schemas.openxmlformats.org/officeDocument/2006/relationships/oleObject" Target="../embeddings/oleObject79.bin"/></Relationships>
</file>

<file path=ppt/slides/_rels/slide108.xml.rels><?xml version="1.0" encoding="UTF-8" standalone="yes"?>
<Relationships xmlns="http://schemas.openxmlformats.org/package/2006/relationships"><Relationship Id="rId4" Type="http://schemas.openxmlformats.org/officeDocument/2006/relationships/vmlDrawing" Target="../drawings/vmlDrawing54.vml"/><Relationship Id="rId3" Type="http://schemas.openxmlformats.org/officeDocument/2006/relationships/slideLayout" Target="../slideLayouts/slideLayout12.xml"/><Relationship Id="rId2" Type="http://schemas.openxmlformats.org/officeDocument/2006/relationships/image" Target="../media/image110.png"/><Relationship Id="rId1" Type="http://schemas.openxmlformats.org/officeDocument/2006/relationships/oleObject" Target="../embeddings/oleObject80.bin"/></Relationships>
</file>

<file path=ppt/slides/_rels/slide109.xml.rels><?xml version="1.0" encoding="UTF-8" standalone="yes"?>
<Relationships xmlns="http://schemas.openxmlformats.org/package/2006/relationships"><Relationship Id="rId8" Type="http://schemas.openxmlformats.org/officeDocument/2006/relationships/vmlDrawing" Target="../drawings/vmlDrawing55.vml"/><Relationship Id="rId7" Type="http://schemas.openxmlformats.org/officeDocument/2006/relationships/slideLayout" Target="../slideLayouts/slideLayout13.xml"/><Relationship Id="rId6" Type="http://schemas.openxmlformats.org/officeDocument/2006/relationships/image" Target="../media/image114.png"/><Relationship Id="rId5" Type="http://schemas.openxmlformats.org/officeDocument/2006/relationships/oleObject" Target="../embeddings/oleObject82.bin"/><Relationship Id="rId4" Type="http://schemas.openxmlformats.org/officeDocument/2006/relationships/image" Target="../media/image113.png"/><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oleObject" Target="../embeddings/oleObject8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6" Type="http://schemas.openxmlformats.org/officeDocument/2006/relationships/vmlDrawing" Target="../drawings/vmlDrawing56.vml"/><Relationship Id="rId5" Type="http://schemas.openxmlformats.org/officeDocument/2006/relationships/slideLayout" Target="../slideLayouts/slideLayout13.xml"/><Relationship Id="rId4" Type="http://schemas.openxmlformats.org/officeDocument/2006/relationships/image" Target="../media/image116.png"/><Relationship Id="rId3" Type="http://schemas.openxmlformats.org/officeDocument/2006/relationships/oleObject" Target="../embeddings/oleObject84.bin"/><Relationship Id="rId2" Type="http://schemas.openxmlformats.org/officeDocument/2006/relationships/image" Target="../media/image115.png"/><Relationship Id="rId1" Type="http://schemas.openxmlformats.org/officeDocument/2006/relationships/oleObject" Target="../embeddings/oleObject83.bin"/></Relationships>
</file>

<file path=ppt/slides/_rels/slide111.xml.rels><?xml version="1.0" encoding="UTF-8" standalone="yes"?>
<Relationships xmlns="http://schemas.openxmlformats.org/package/2006/relationships"><Relationship Id="rId6" Type="http://schemas.openxmlformats.org/officeDocument/2006/relationships/vmlDrawing" Target="../drawings/vmlDrawing57.vml"/><Relationship Id="rId5" Type="http://schemas.openxmlformats.org/officeDocument/2006/relationships/slideLayout" Target="../slideLayouts/slideLayout13.xml"/><Relationship Id="rId4" Type="http://schemas.openxmlformats.org/officeDocument/2006/relationships/image" Target="../media/image118.png"/><Relationship Id="rId3" Type="http://schemas.openxmlformats.org/officeDocument/2006/relationships/oleObject" Target="../embeddings/oleObject86.bin"/><Relationship Id="rId2" Type="http://schemas.openxmlformats.org/officeDocument/2006/relationships/image" Target="../media/image117.png"/><Relationship Id="rId1" Type="http://schemas.openxmlformats.org/officeDocument/2006/relationships/oleObject" Target="../embeddings/oleObject85.bin"/></Relationships>
</file>

<file path=ppt/slides/_rels/slide112.xml.rels><?xml version="1.0" encoding="UTF-8" standalone="yes"?>
<Relationships xmlns="http://schemas.openxmlformats.org/package/2006/relationships"><Relationship Id="rId7" Type="http://schemas.openxmlformats.org/officeDocument/2006/relationships/vmlDrawing" Target="../drawings/vmlDrawing58.vml"/><Relationship Id="rId6" Type="http://schemas.openxmlformats.org/officeDocument/2006/relationships/slideLayout" Target="../slideLayouts/slideLayout13.xml"/><Relationship Id="rId5" Type="http://schemas.openxmlformats.org/officeDocument/2006/relationships/image" Target="../media/image121.png"/><Relationship Id="rId4" Type="http://schemas.openxmlformats.org/officeDocument/2006/relationships/image" Target="../media/image120.png"/><Relationship Id="rId3" Type="http://schemas.openxmlformats.org/officeDocument/2006/relationships/oleObject" Target="../embeddings/oleObject88.bin"/><Relationship Id="rId2" Type="http://schemas.openxmlformats.org/officeDocument/2006/relationships/image" Target="../media/image119.png"/><Relationship Id="rId1" Type="http://schemas.openxmlformats.org/officeDocument/2006/relationships/oleObject" Target="../embeddings/oleObject87.bin"/></Relationships>
</file>

<file path=ppt/slides/_rels/slide113.xml.rels><?xml version="1.0" encoding="UTF-8" standalone="yes"?>
<Relationships xmlns="http://schemas.openxmlformats.org/package/2006/relationships"><Relationship Id="rId7" Type="http://schemas.openxmlformats.org/officeDocument/2006/relationships/vmlDrawing" Target="../drawings/vmlDrawing59.vml"/><Relationship Id="rId6" Type="http://schemas.openxmlformats.org/officeDocument/2006/relationships/slideLayout" Target="../slideLayouts/slideLayout13.xml"/><Relationship Id="rId5" Type="http://schemas.openxmlformats.org/officeDocument/2006/relationships/image" Target="../media/image124.png"/><Relationship Id="rId4" Type="http://schemas.openxmlformats.org/officeDocument/2006/relationships/image" Target="../media/image123.png"/><Relationship Id="rId3" Type="http://schemas.openxmlformats.org/officeDocument/2006/relationships/oleObject" Target="../embeddings/oleObject90.bin"/><Relationship Id="rId2" Type="http://schemas.openxmlformats.org/officeDocument/2006/relationships/image" Target="../media/image122.png"/><Relationship Id="rId1" Type="http://schemas.openxmlformats.org/officeDocument/2006/relationships/oleObject" Target="../embeddings/oleObject89.bin"/></Relationships>
</file>

<file path=ppt/slides/_rels/slide114.xml.rels><?xml version="1.0" encoding="UTF-8" standalone="yes"?>
<Relationships xmlns="http://schemas.openxmlformats.org/package/2006/relationships"><Relationship Id="rId6" Type="http://schemas.openxmlformats.org/officeDocument/2006/relationships/vmlDrawing" Target="../drawings/vmlDrawing60.vml"/><Relationship Id="rId5" Type="http://schemas.openxmlformats.org/officeDocument/2006/relationships/slideLayout" Target="../slideLayouts/slideLayout13.xml"/><Relationship Id="rId4" Type="http://schemas.openxmlformats.org/officeDocument/2006/relationships/image" Target="../media/image126.png"/><Relationship Id="rId3" Type="http://schemas.openxmlformats.org/officeDocument/2006/relationships/oleObject" Target="../embeddings/oleObject92.bin"/><Relationship Id="rId2" Type="http://schemas.openxmlformats.org/officeDocument/2006/relationships/image" Target="../media/image125.png"/><Relationship Id="rId1" Type="http://schemas.openxmlformats.org/officeDocument/2006/relationships/oleObject" Target="../embeddings/oleObject91.bin"/></Relationships>
</file>

<file path=ppt/slides/_rels/slide115.xml.rels><?xml version="1.0" encoding="UTF-8" standalone="yes"?>
<Relationships xmlns="http://schemas.openxmlformats.org/package/2006/relationships"><Relationship Id="rId6" Type="http://schemas.openxmlformats.org/officeDocument/2006/relationships/vmlDrawing" Target="../drawings/vmlDrawing61.vml"/><Relationship Id="rId5" Type="http://schemas.openxmlformats.org/officeDocument/2006/relationships/slideLayout" Target="../slideLayouts/slideLayout13.xml"/><Relationship Id="rId4" Type="http://schemas.openxmlformats.org/officeDocument/2006/relationships/image" Target="../media/image128.png"/><Relationship Id="rId3" Type="http://schemas.openxmlformats.org/officeDocument/2006/relationships/oleObject" Target="../embeddings/oleObject94.bin"/><Relationship Id="rId2" Type="http://schemas.openxmlformats.org/officeDocument/2006/relationships/image" Target="../media/image127.png"/><Relationship Id="rId1" Type="http://schemas.openxmlformats.org/officeDocument/2006/relationships/oleObject" Target="../embeddings/oleObject93.bin"/></Relationships>
</file>

<file path=ppt/slides/_rels/slide116.xml.rels><?xml version="1.0" encoding="UTF-8" standalone="yes"?>
<Relationships xmlns="http://schemas.openxmlformats.org/package/2006/relationships"><Relationship Id="rId7" Type="http://schemas.openxmlformats.org/officeDocument/2006/relationships/vmlDrawing" Target="../drawings/vmlDrawing62.vml"/><Relationship Id="rId6" Type="http://schemas.openxmlformats.org/officeDocument/2006/relationships/slideLayout" Target="../slideLayouts/slideLayout13.xml"/><Relationship Id="rId5" Type="http://schemas.openxmlformats.org/officeDocument/2006/relationships/image" Target="../media/image131.png"/><Relationship Id="rId4" Type="http://schemas.openxmlformats.org/officeDocument/2006/relationships/image" Target="../media/image130.png"/><Relationship Id="rId3" Type="http://schemas.openxmlformats.org/officeDocument/2006/relationships/oleObject" Target="../embeddings/oleObject96.bin"/><Relationship Id="rId2" Type="http://schemas.openxmlformats.org/officeDocument/2006/relationships/image" Target="../media/image129.png"/><Relationship Id="rId1" Type="http://schemas.openxmlformats.org/officeDocument/2006/relationships/oleObject" Target="../embeddings/oleObject95.bin"/></Relationships>
</file>

<file path=ppt/slides/_rels/slide117.xml.rels><?xml version="1.0" encoding="UTF-8" standalone="yes"?>
<Relationships xmlns="http://schemas.openxmlformats.org/package/2006/relationships"><Relationship Id="rId9" Type="http://schemas.openxmlformats.org/officeDocument/2006/relationships/oleObject" Target="../embeddings/oleObject101.bin"/><Relationship Id="rId8" Type="http://schemas.openxmlformats.org/officeDocument/2006/relationships/image" Target="../media/image135.png"/><Relationship Id="rId7" Type="http://schemas.openxmlformats.org/officeDocument/2006/relationships/oleObject" Target="../embeddings/oleObject100.bin"/><Relationship Id="rId6" Type="http://schemas.openxmlformats.org/officeDocument/2006/relationships/image" Target="../media/image134.png"/><Relationship Id="rId5" Type="http://schemas.openxmlformats.org/officeDocument/2006/relationships/oleObject" Target="../embeddings/oleObject99.bin"/><Relationship Id="rId4" Type="http://schemas.openxmlformats.org/officeDocument/2006/relationships/image" Target="../media/image133.png"/><Relationship Id="rId3" Type="http://schemas.openxmlformats.org/officeDocument/2006/relationships/oleObject" Target="../embeddings/oleObject98.bin"/><Relationship Id="rId2" Type="http://schemas.openxmlformats.org/officeDocument/2006/relationships/image" Target="../media/image132.png"/><Relationship Id="rId12" Type="http://schemas.openxmlformats.org/officeDocument/2006/relationships/vmlDrawing" Target="../drawings/vmlDrawing63.vml"/><Relationship Id="rId11" Type="http://schemas.openxmlformats.org/officeDocument/2006/relationships/slideLayout" Target="../slideLayouts/slideLayout13.xml"/><Relationship Id="rId10" Type="http://schemas.openxmlformats.org/officeDocument/2006/relationships/image" Target="../media/image136.png"/><Relationship Id="rId1" Type="http://schemas.openxmlformats.org/officeDocument/2006/relationships/oleObject" Target="../embeddings/oleObject97.bin"/></Relationships>
</file>

<file path=ppt/slides/_rels/slide118.xml.rels><?xml version="1.0" encoding="UTF-8" standalone="yes"?>
<Relationships xmlns="http://schemas.openxmlformats.org/package/2006/relationships"><Relationship Id="rId9" Type="http://schemas.openxmlformats.org/officeDocument/2006/relationships/image" Target="../media/image141.png"/><Relationship Id="rId8" Type="http://schemas.openxmlformats.org/officeDocument/2006/relationships/oleObject" Target="../embeddings/oleObject105.bin"/><Relationship Id="rId7" Type="http://schemas.openxmlformats.org/officeDocument/2006/relationships/image" Target="../media/image140.png"/><Relationship Id="rId6" Type="http://schemas.openxmlformats.org/officeDocument/2006/relationships/image" Target="../media/image139.png"/><Relationship Id="rId5" Type="http://schemas.openxmlformats.org/officeDocument/2006/relationships/oleObject" Target="../embeddings/oleObject104.bin"/><Relationship Id="rId4" Type="http://schemas.openxmlformats.org/officeDocument/2006/relationships/image" Target="../media/image138.png"/><Relationship Id="rId3" Type="http://schemas.openxmlformats.org/officeDocument/2006/relationships/oleObject" Target="../embeddings/oleObject103.bin"/><Relationship Id="rId2" Type="http://schemas.openxmlformats.org/officeDocument/2006/relationships/image" Target="../media/image137.png"/><Relationship Id="rId11" Type="http://schemas.openxmlformats.org/officeDocument/2006/relationships/vmlDrawing" Target="../drawings/vmlDrawing64.vml"/><Relationship Id="rId10" Type="http://schemas.openxmlformats.org/officeDocument/2006/relationships/slideLayout" Target="../slideLayouts/slideLayout13.xml"/><Relationship Id="rId1" Type="http://schemas.openxmlformats.org/officeDocument/2006/relationships/oleObject" Target="../embeddings/oleObject102.bin"/></Relationships>
</file>

<file path=ppt/slides/_rels/slide119.xml.rels><?xml version="1.0" encoding="UTF-8" standalone="yes"?>
<Relationships xmlns="http://schemas.openxmlformats.org/package/2006/relationships"><Relationship Id="rId9" Type="http://schemas.openxmlformats.org/officeDocument/2006/relationships/image" Target="../media/image145.png"/><Relationship Id="rId8" Type="http://schemas.openxmlformats.org/officeDocument/2006/relationships/oleObject" Target="../embeddings/oleObject110.bin"/><Relationship Id="rId7" Type="http://schemas.openxmlformats.org/officeDocument/2006/relationships/image" Target="../media/image144.png"/><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image" Target="../media/image143.png"/><Relationship Id="rId3" Type="http://schemas.openxmlformats.org/officeDocument/2006/relationships/oleObject" Target="../embeddings/oleObject107.bin"/><Relationship Id="rId2" Type="http://schemas.openxmlformats.org/officeDocument/2006/relationships/image" Target="../media/image142.png"/><Relationship Id="rId17" Type="http://schemas.openxmlformats.org/officeDocument/2006/relationships/vmlDrawing" Target="../drawings/vmlDrawing65.vml"/><Relationship Id="rId16" Type="http://schemas.openxmlformats.org/officeDocument/2006/relationships/slideLayout" Target="../slideLayouts/slideLayout13.xml"/><Relationship Id="rId15" Type="http://schemas.openxmlformats.org/officeDocument/2006/relationships/image" Target="../media/image133.png"/><Relationship Id="rId14" Type="http://schemas.openxmlformats.org/officeDocument/2006/relationships/oleObject" Target="../embeddings/oleObject113.bin"/><Relationship Id="rId13" Type="http://schemas.openxmlformats.org/officeDocument/2006/relationships/image" Target="../media/image147.png"/><Relationship Id="rId12" Type="http://schemas.openxmlformats.org/officeDocument/2006/relationships/oleObject" Target="../embeddings/oleObject112.bin"/><Relationship Id="rId11" Type="http://schemas.openxmlformats.org/officeDocument/2006/relationships/image" Target="../media/image146.png"/><Relationship Id="rId10" Type="http://schemas.openxmlformats.org/officeDocument/2006/relationships/oleObject" Target="../embeddings/oleObject111.bin"/><Relationship Id="rId1" Type="http://schemas.openxmlformats.org/officeDocument/2006/relationships/oleObject" Target="../embeddings/oleObject10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9" Type="http://schemas.openxmlformats.org/officeDocument/2006/relationships/oleObject" Target="../embeddings/oleObject118.bin"/><Relationship Id="rId8" Type="http://schemas.openxmlformats.org/officeDocument/2006/relationships/image" Target="../media/image133.png"/><Relationship Id="rId7" Type="http://schemas.openxmlformats.org/officeDocument/2006/relationships/oleObject" Target="../embeddings/oleObject117.bin"/><Relationship Id="rId6" Type="http://schemas.openxmlformats.org/officeDocument/2006/relationships/image" Target="../media/image150.png"/><Relationship Id="rId5" Type="http://schemas.openxmlformats.org/officeDocument/2006/relationships/oleObject" Target="../embeddings/oleObject116.bin"/><Relationship Id="rId4" Type="http://schemas.openxmlformats.org/officeDocument/2006/relationships/image" Target="../media/image149.png"/><Relationship Id="rId3" Type="http://schemas.openxmlformats.org/officeDocument/2006/relationships/oleObject" Target="../embeddings/oleObject115.bin"/><Relationship Id="rId2" Type="http://schemas.openxmlformats.org/officeDocument/2006/relationships/image" Target="../media/image148.png"/><Relationship Id="rId13" Type="http://schemas.openxmlformats.org/officeDocument/2006/relationships/vmlDrawing" Target="../drawings/vmlDrawing66.vml"/><Relationship Id="rId12" Type="http://schemas.openxmlformats.org/officeDocument/2006/relationships/slideLayout" Target="../slideLayouts/slideLayout13.xml"/><Relationship Id="rId11" Type="http://schemas.openxmlformats.org/officeDocument/2006/relationships/image" Target="../media/image151.png"/><Relationship Id="rId10" Type="http://schemas.openxmlformats.org/officeDocument/2006/relationships/oleObject" Target="../embeddings/oleObject119.bin"/><Relationship Id="rId1" Type="http://schemas.openxmlformats.org/officeDocument/2006/relationships/oleObject" Target="../embeddings/oleObject114.bin"/></Relationships>
</file>

<file path=ppt/slides/_rels/slide121.xml.rels><?xml version="1.0" encoding="UTF-8" standalone="yes"?>
<Relationships xmlns="http://schemas.openxmlformats.org/package/2006/relationships"><Relationship Id="rId6" Type="http://schemas.openxmlformats.org/officeDocument/2006/relationships/vmlDrawing" Target="../drawings/vmlDrawing67.vml"/><Relationship Id="rId5" Type="http://schemas.openxmlformats.org/officeDocument/2006/relationships/slideLayout" Target="../slideLayouts/slideLayout13.xml"/><Relationship Id="rId4" Type="http://schemas.openxmlformats.org/officeDocument/2006/relationships/image" Target="../media/image153.png"/><Relationship Id="rId3" Type="http://schemas.openxmlformats.org/officeDocument/2006/relationships/oleObject" Target="../embeddings/oleObject121.bin"/><Relationship Id="rId2" Type="http://schemas.openxmlformats.org/officeDocument/2006/relationships/image" Target="../media/image152.png"/><Relationship Id="rId1" Type="http://schemas.openxmlformats.org/officeDocument/2006/relationships/oleObject" Target="../embeddings/oleObject120.bin"/></Relationships>
</file>

<file path=ppt/slides/_rels/slide122.xml.rels><?xml version="1.0" encoding="UTF-8" standalone="yes"?>
<Relationships xmlns="http://schemas.openxmlformats.org/package/2006/relationships"><Relationship Id="rId8" Type="http://schemas.openxmlformats.org/officeDocument/2006/relationships/vmlDrawing" Target="../drawings/vmlDrawing68.vml"/><Relationship Id="rId7" Type="http://schemas.openxmlformats.org/officeDocument/2006/relationships/slideLayout" Target="../slideLayouts/slideLayout13.xml"/><Relationship Id="rId6" Type="http://schemas.openxmlformats.org/officeDocument/2006/relationships/image" Target="../media/image156.png"/><Relationship Id="rId5" Type="http://schemas.openxmlformats.org/officeDocument/2006/relationships/oleObject" Target="../embeddings/oleObject124.bin"/><Relationship Id="rId4" Type="http://schemas.openxmlformats.org/officeDocument/2006/relationships/image" Target="../media/image155.wmf"/><Relationship Id="rId3" Type="http://schemas.openxmlformats.org/officeDocument/2006/relationships/oleObject" Target="../embeddings/oleObject123.bin"/><Relationship Id="rId2" Type="http://schemas.openxmlformats.org/officeDocument/2006/relationships/image" Target="../media/image154.png"/><Relationship Id="rId1" Type="http://schemas.openxmlformats.org/officeDocument/2006/relationships/oleObject" Target="../embeddings/oleObject122.bin"/></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4" Type="http://schemas.openxmlformats.org/officeDocument/2006/relationships/vmlDrawing" Target="../drawings/vmlDrawing69.vml"/><Relationship Id="rId3" Type="http://schemas.openxmlformats.org/officeDocument/2006/relationships/slideLayout" Target="../slideLayouts/slideLayout12.xml"/><Relationship Id="rId2" Type="http://schemas.openxmlformats.org/officeDocument/2006/relationships/image" Target="../media/image157.png"/><Relationship Id="rId1" Type="http://schemas.openxmlformats.org/officeDocument/2006/relationships/oleObject" Target="../embeddings/oleObject125.bin"/></Relationships>
</file>

<file path=ppt/slides/_rels/slide125.xml.rels><?xml version="1.0" encoding="UTF-8" standalone="yes"?>
<Relationships xmlns="http://schemas.openxmlformats.org/package/2006/relationships"><Relationship Id="rId6" Type="http://schemas.openxmlformats.org/officeDocument/2006/relationships/vmlDrawing" Target="../drawings/vmlDrawing70.vml"/><Relationship Id="rId5" Type="http://schemas.openxmlformats.org/officeDocument/2006/relationships/slideLayout" Target="../slideLayouts/slideLayout13.xml"/><Relationship Id="rId4" Type="http://schemas.openxmlformats.org/officeDocument/2006/relationships/image" Target="../media/image159.png"/><Relationship Id="rId3" Type="http://schemas.openxmlformats.org/officeDocument/2006/relationships/oleObject" Target="../embeddings/oleObject127.bin"/><Relationship Id="rId2" Type="http://schemas.openxmlformats.org/officeDocument/2006/relationships/image" Target="../media/image158.png"/><Relationship Id="rId1" Type="http://schemas.openxmlformats.org/officeDocument/2006/relationships/oleObject" Target="../embeddings/oleObject126.bin"/></Relationships>
</file>

<file path=ppt/slides/_rels/slide126.xml.rels><?xml version="1.0" encoding="UTF-8" standalone="yes"?>
<Relationships xmlns="http://schemas.openxmlformats.org/package/2006/relationships"><Relationship Id="rId4" Type="http://schemas.openxmlformats.org/officeDocument/2006/relationships/vmlDrawing" Target="../drawings/vmlDrawing71.vml"/><Relationship Id="rId3" Type="http://schemas.openxmlformats.org/officeDocument/2006/relationships/slideLayout" Target="../slideLayouts/slideLayout12.xml"/><Relationship Id="rId2" Type="http://schemas.openxmlformats.org/officeDocument/2006/relationships/image" Target="../media/image160.png"/><Relationship Id="rId1" Type="http://schemas.openxmlformats.org/officeDocument/2006/relationships/oleObject" Target="../embeddings/oleObject128.bin"/></Relationships>
</file>

<file path=ppt/slides/_rels/slide127.xml.rels><?xml version="1.0" encoding="UTF-8" standalone="yes"?>
<Relationships xmlns="http://schemas.openxmlformats.org/package/2006/relationships"><Relationship Id="rId5" Type="http://schemas.openxmlformats.org/officeDocument/2006/relationships/vmlDrawing" Target="../drawings/vmlDrawing72.vml"/><Relationship Id="rId4" Type="http://schemas.openxmlformats.org/officeDocument/2006/relationships/slideLayout" Target="../slideLayouts/slideLayout12.xml"/><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oleObject" Target="../embeddings/oleObject129.bin"/></Relationships>
</file>

<file path=ppt/slides/_rels/slide128.xml.rels><?xml version="1.0" encoding="UTF-8" standalone="yes"?>
<Relationships xmlns="http://schemas.openxmlformats.org/package/2006/relationships"><Relationship Id="rId5" Type="http://schemas.openxmlformats.org/officeDocument/2006/relationships/vmlDrawing" Target="../drawings/vmlDrawing73.vml"/><Relationship Id="rId4" Type="http://schemas.openxmlformats.org/officeDocument/2006/relationships/slideLayout" Target="../slideLayouts/slideLayout12.xml"/><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oleObject" Target="../embeddings/oleObject130.bin"/></Relationships>
</file>

<file path=ppt/slides/_rels/slide129.xml.rels><?xml version="1.0" encoding="UTF-8" standalone="yes"?>
<Relationships xmlns="http://schemas.openxmlformats.org/package/2006/relationships"><Relationship Id="rId9" Type="http://schemas.openxmlformats.org/officeDocument/2006/relationships/oleObject" Target="../embeddings/oleObject136.bin"/><Relationship Id="rId8" Type="http://schemas.openxmlformats.org/officeDocument/2006/relationships/oleObject" Target="../embeddings/oleObject135.bin"/><Relationship Id="rId7" Type="http://schemas.openxmlformats.org/officeDocument/2006/relationships/oleObject" Target="../embeddings/oleObject134.bin"/><Relationship Id="rId6" Type="http://schemas.openxmlformats.org/officeDocument/2006/relationships/image" Target="../media/image167.png"/><Relationship Id="rId5" Type="http://schemas.openxmlformats.org/officeDocument/2006/relationships/oleObject" Target="../embeddings/oleObject133.bin"/><Relationship Id="rId4" Type="http://schemas.openxmlformats.org/officeDocument/2006/relationships/image" Target="../media/image166.png"/><Relationship Id="rId3" Type="http://schemas.openxmlformats.org/officeDocument/2006/relationships/oleObject" Target="../embeddings/oleObject132.bin"/><Relationship Id="rId2" Type="http://schemas.openxmlformats.org/officeDocument/2006/relationships/image" Target="../media/image165.png"/><Relationship Id="rId12" Type="http://schemas.openxmlformats.org/officeDocument/2006/relationships/vmlDrawing" Target="../drawings/vmlDrawing74.vml"/><Relationship Id="rId11" Type="http://schemas.openxmlformats.org/officeDocument/2006/relationships/slideLayout" Target="../slideLayouts/slideLayout13.xml"/><Relationship Id="rId10" Type="http://schemas.openxmlformats.org/officeDocument/2006/relationships/image" Target="../media/image168.png"/><Relationship Id="rId1" Type="http://schemas.openxmlformats.org/officeDocument/2006/relationships/oleObject" Target="../embeddings/oleObject131.bin"/></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oleObject" Target="../embeddings/oleObject5.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4" Type="http://schemas.openxmlformats.org/officeDocument/2006/relationships/vmlDrawing" Target="../drawings/vmlDrawing75.vml"/><Relationship Id="rId3" Type="http://schemas.openxmlformats.org/officeDocument/2006/relationships/slideLayout" Target="../slideLayouts/slideLayout12.xml"/><Relationship Id="rId2" Type="http://schemas.openxmlformats.org/officeDocument/2006/relationships/image" Target="../media/image168.png"/><Relationship Id="rId1" Type="http://schemas.openxmlformats.org/officeDocument/2006/relationships/oleObject" Target="../embeddings/oleObject137.bin"/></Relationships>
</file>

<file path=ppt/slides/_rels/slide13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image" Target="../media/image169.png"/></Relationships>
</file>

<file path=ppt/slides/_rels/slide133.xml.rels><?xml version="1.0" encoding="UTF-8" standalone="yes"?>
<Relationships xmlns="http://schemas.openxmlformats.org/package/2006/relationships"><Relationship Id="rId6" Type="http://schemas.openxmlformats.org/officeDocument/2006/relationships/vmlDrawing" Target="../drawings/vmlDrawing76.vml"/><Relationship Id="rId5" Type="http://schemas.openxmlformats.org/officeDocument/2006/relationships/slideLayout" Target="../slideLayouts/slideLayout13.xml"/><Relationship Id="rId4" Type="http://schemas.openxmlformats.org/officeDocument/2006/relationships/image" Target="../media/image173.png"/><Relationship Id="rId3" Type="http://schemas.openxmlformats.org/officeDocument/2006/relationships/oleObject" Target="../embeddings/oleObject139.bin"/><Relationship Id="rId2" Type="http://schemas.openxmlformats.org/officeDocument/2006/relationships/image" Target="../media/image172.png"/><Relationship Id="rId1" Type="http://schemas.openxmlformats.org/officeDocument/2006/relationships/oleObject" Target="../embeddings/oleObject138.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4.png"/></Relationships>
</file>

<file path=ppt/slides/_rels/slide136.xml.rels><?xml version="1.0" encoding="UTF-8" standalone="yes"?>
<Relationships xmlns="http://schemas.openxmlformats.org/package/2006/relationships"><Relationship Id="rId9" Type="http://schemas.openxmlformats.org/officeDocument/2006/relationships/vmlDrawing" Target="../drawings/vmlDrawing77.vml"/><Relationship Id="rId8" Type="http://schemas.openxmlformats.org/officeDocument/2006/relationships/slideLayout" Target="../slideLayouts/slideLayout13.xml"/><Relationship Id="rId7" Type="http://schemas.openxmlformats.org/officeDocument/2006/relationships/image" Target="../media/image178.png"/><Relationship Id="rId6" Type="http://schemas.openxmlformats.org/officeDocument/2006/relationships/oleObject" Target="../embeddings/oleObject142.bin"/><Relationship Id="rId5" Type="http://schemas.openxmlformats.org/officeDocument/2006/relationships/image" Target="../media/image177.png"/><Relationship Id="rId4" Type="http://schemas.openxmlformats.org/officeDocument/2006/relationships/image" Target="../media/image176.png"/><Relationship Id="rId3" Type="http://schemas.openxmlformats.org/officeDocument/2006/relationships/oleObject" Target="../embeddings/oleObject141.bin"/><Relationship Id="rId2" Type="http://schemas.openxmlformats.org/officeDocument/2006/relationships/image" Target="../media/image175.png"/><Relationship Id="rId1" Type="http://schemas.openxmlformats.org/officeDocument/2006/relationships/oleObject" Target="../embeddings/oleObject140.bin"/></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8" Type="http://schemas.openxmlformats.org/officeDocument/2006/relationships/vmlDrawing" Target="../drawings/vmlDrawing78.vml"/><Relationship Id="rId7" Type="http://schemas.openxmlformats.org/officeDocument/2006/relationships/slideLayout" Target="../slideLayouts/slideLayout13.xml"/><Relationship Id="rId6" Type="http://schemas.openxmlformats.org/officeDocument/2006/relationships/image" Target="../media/image181.png"/><Relationship Id="rId5" Type="http://schemas.openxmlformats.org/officeDocument/2006/relationships/oleObject" Target="../embeddings/oleObject145.bin"/><Relationship Id="rId4" Type="http://schemas.openxmlformats.org/officeDocument/2006/relationships/image" Target="../media/image180.png"/><Relationship Id="rId3" Type="http://schemas.openxmlformats.org/officeDocument/2006/relationships/oleObject" Target="../embeddings/oleObject144.bin"/><Relationship Id="rId2" Type="http://schemas.openxmlformats.org/officeDocument/2006/relationships/image" Target="../media/image179.png"/><Relationship Id="rId1" Type="http://schemas.openxmlformats.org/officeDocument/2006/relationships/oleObject" Target="../embeddings/oleObject143.bin"/></Relationships>
</file>

<file path=ppt/slides/_rels/slide139.xml.rels><?xml version="1.0" encoding="UTF-8" standalone="yes"?>
<Relationships xmlns="http://schemas.openxmlformats.org/package/2006/relationships"><Relationship Id="rId4" Type="http://schemas.openxmlformats.org/officeDocument/2006/relationships/vmlDrawing" Target="../drawings/vmlDrawing79.vml"/><Relationship Id="rId3" Type="http://schemas.openxmlformats.org/officeDocument/2006/relationships/slideLayout" Target="../slideLayouts/slideLayout12.xml"/><Relationship Id="rId2" Type="http://schemas.openxmlformats.org/officeDocument/2006/relationships/image" Target="../media/image182.png"/><Relationship Id="rId1" Type="http://schemas.openxmlformats.org/officeDocument/2006/relationships/oleObject" Target="../embeddings/oleObject14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oleObject" Target="../embeddings/oleObject11.bin"/><Relationship Id="rId4" Type="http://schemas.openxmlformats.org/officeDocument/2006/relationships/image" Target="../media/image13.png"/><Relationship Id="rId3" Type="http://schemas.openxmlformats.org/officeDocument/2006/relationships/oleObject" Target="../embeddings/oleObject10.bin"/><Relationship Id="rId2" Type="http://schemas.openxmlformats.org/officeDocument/2006/relationships/image" Target="../media/image12.png"/><Relationship Id="rId1"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13.xml"/><Relationship Id="rId4" Type="http://schemas.openxmlformats.org/officeDocument/2006/relationships/image" Target="../media/image18.png"/><Relationship Id="rId3" Type="http://schemas.openxmlformats.org/officeDocument/2006/relationships/oleObject" Target="../embeddings/oleObject14.bin"/><Relationship Id="rId2" Type="http://schemas.openxmlformats.org/officeDocument/2006/relationships/image" Target="../media/image17.png"/><Relationship Id="rId1"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4.png"/><Relationship Id="rId7" Type="http://schemas.openxmlformats.org/officeDocument/2006/relationships/oleObject" Target="../embeddings/oleObject19.bin"/><Relationship Id="rId6" Type="http://schemas.openxmlformats.org/officeDocument/2006/relationships/image" Target="../media/image23.png"/><Relationship Id="rId5" Type="http://schemas.openxmlformats.org/officeDocument/2006/relationships/oleObject" Target="../embeddings/oleObject18.bin"/><Relationship Id="rId4" Type="http://schemas.openxmlformats.org/officeDocument/2006/relationships/image" Target="../media/image22.png"/><Relationship Id="rId3" Type="http://schemas.openxmlformats.org/officeDocument/2006/relationships/oleObject" Target="../embeddings/oleObject17.bin"/><Relationship Id="rId2" Type="http://schemas.openxmlformats.org/officeDocument/2006/relationships/image" Target="../media/image21.png"/><Relationship Id="rId10" Type="http://schemas.openxmlformats.org/officeDocument/2006/relationships/vmlDrawing" Target="../drawings/vmlDrawing13.vml"/><Relationship Id="rId1"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2.xml"/><Relationship Id="rId2" Type="http://schemas.openxmlformats.org/officeDocument/2006/relationships/image" Target="../media/image25.png"/><Relationship Id="rId1"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customXml" Target="../ink/ink4.xml"/></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15.vml"/><Relationship Id="rId4" Type="http://schemas.openxmlformats.org/officeDocument/2006/relationships/slideLayout" Target="../slideLayouts/slideLayout12.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vmlDrawing" Target="../drawings/vmlDrawing16.vml"/><Relationship Id="rId4" Type="http://schemas.openxmlformats.org/officeDocument/2006/relationships/slideLayout" Target="../slideLayouts/slideLayout12.xml"/><Relationship Id="rId3" Type="http://schemas.openxmlformats.org/officeDocument/2006/relationships/image" Target="../media/image30.png"/><Relationship Id="rId2" Type="http://schemas.openxmlformats.org/officeDocument/2006/relationships/oleObject" Target="../embeddings/oleObject22.bin"/><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3.xml.rels><?xml version="1.0" encoding="UTF-8" standalone="yes"?>
<Relationships xmlns="http://schemas.openxmlformats.org/package/2006/relationships"><Relationship Id="rId9" Type="http://schemas.openxmlformats.org/officeDocument/2006/relationships/image" Target="../media/image36.png"/><Relationship Id="rId8" Type="http://schemas.openxmlformats.org/officeDocument/2006/relationships/customXml" Target="../ink/ink7.xml"/><Relationship Id="rId7" Type="http://schemas.openxmlformats.org/officeDocument/2006/relationships/image" Target="../media/image35.png"/><Relationship Id="rId6" Type="http://schemas.openxmlformats.org/officeDocument/2006/relationships/customXml" Target="../ink/ink6.xml"/><Relationship Id="rId5" Type="http://schemas.openxmlformats.org/officeDocument/2006/relationships/image" Target="../media/image34.png"/><Relationship Id="rId4" Type="http://schemas.openxmlformats.org/officeDocument/2006/relationships/customXml" Target="../ink/ink5.xml"/><Relationship Id="rId3" Type="http://schemas.openxmlformats.org/officeDocument/2006/relationships/image" Target="../media/image33.png"/><Relationship Id="rId2" Type="http://schemas.openxmlformats.org/officeDocument/2006/relationships/image" Target="../media/image32.png"/><Relationship Id="rId17" Type="http://schemas.openxmlformats.org/officeDocument/2006/relationships/vmlDrawing" Target="../drawings/vmlDrawing17.vml"/><Relationship Id="rId16" Type="http://schemas.openxmlformats.org/officeDocument/2006/relationships/slideLayout" Target="../slideLayouts/slideLayout12.xml"/><Relationship Id="rId15" Type="http://schemas.openxmlformats.org/officeDocument/2006/relationships/image" Target="../media/image39.png"/><Relationship Id="rId14" Type="http://schemas.openxmlformats.org/officeDocument/2006/relationships/customXml" Target="../ink/ink10.xml"/><Relationship Id="rId13" Type="http://schemas.openxmlformats.org/officeDocument/2006/relationships/image" Target="../media/image38.png"/><Relationship Id="rId12" Type="http://schemas.openxmlformats.org/officeDocument/2006/relationships/customXml" Target="../ink/ink9.xml"/><Relationship Id="rId11" Type="http://schemas.openxmlformats.org/officeDocument/2006/relationships/image" Target="../media/image37.png"/><Relationship Id="rId10" Type="http://schemas.openxmlformats.org/officeDocument/2006/relationships/customXml" Target="../ink/ink8.xml"/><Relationship Id="rId1" Type="http://schemas.openxmlformats.org/officeDocument/2006/relationships/oleObject" Target="../embeddings/oleObject23.bin"/></Relationships>
</file>

<file path=ppt/slides/_rels/slide34.xml.rels><?xml version="1.0" encoding="UTF-8" standalone="yes"?>
<Relationships xmlns="http://schemas.openxmlformats.org/package/2006/relationships"><Relationship Id="rId5" Type="http://schemas.openxmlformats.org/officeDocument/2006/relationships/vmlDrawing" Target="../drawings/vmlDrawing18.vml"/><Relationship Id="rId4" Type="http://schemas.openxmlformats.org/officeDocument/2006/relationships/slideLayout" Target="../slideLayouts/slideLayout12.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12.xml"/><Relationship Id="rId2" Type="http://schemas.openxmlformats.org/officeDocument/2006/relationships/image" Target="../media/image42.png"/><Relationship Id="rId1"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customXml" Target="../ink/ink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2.xml"/><Relationship Id="rId2" Type="http://schemas.openxmlformats.org/officeDocument/2006/relationships/image" Target="../media/image44.png"/><Relationship Id="rId1" Type="http://schemas.openxmlformats.org/officeDocument/2006/relationships/oleObject" Target="../embeddings/oleObject26.bin"/></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2.xml"/><Relationship Id="rId2" Type="http://schemas.openxmlformats.org/officeDocument/2006/relationships/image" Target="../media/image46.png"/><Relationship Id="rId1" Type="http://schemas.openxmlformats.org/officeDocument/2006/relationships/oleObject" Target="../embeddings/oleObject27.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2.xml"/><Relationship Id="rId2" Type="http://schemas.openxmlformats.org/officeDocument/2006/relationships/image" Target="../media/image47.png"/><Relationship Id="rId1" Type="http://schemas.openxmlformats.org/officeDocument/2006/relationships/oleObject" Target="../embeddings/oleObject28.bin"/></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5" Type="http://schemas.openxmlformats.org/officeDocument/2006/relationships/vmlDrawing" Target="../drawings/vmlDrawing23.vml"/><Relationship Id="rId4" Type="http://schemas.openxmlformats.org/officeDocument/2006/relationships/slideLayout" Target="../slideLayouts/slideLayout12.xml"/><Relationship Id="rId3" Type="http://schemas.openxmlformats.org/officeDocument/2006/relationships/image" Target="../media/image53.png"/><Relationship Id="rId2" Type="http://schemas.openxmlformats.org/officeDocument/2006/relationships/oleObject" Target="../embeddings/oleObject29.bin"/><Relationship Id="rId1" Type="http://schemas.openxmlformats.org/officeDocument/2006/relationships/image" Target="../media/image52.png"/></Relationships>
</file>

<file path=ppt/slides/_rels/slide58.xml.rels><?xml version="1.0" encoding="UTF-8" standalone="yes"?>
<Relationships xmlns="http://schemas.openxmlformats.org/package/2006/relationships"><Relationship Id="rId7" Type="http://schemas.openxmlformats.org/officeDocument/2006/relationships/vmlDrawing" Target="../drawings/vmlDrawing24.vml"/><Relationship Id="rId6" Type="http://schemas.openxmlformats.org/officeDocument/2006/relationships/slideLayout" Target="../slideLayouts/slideLayout13.xml"/><Relationship Id="rId5" Type="http://schemas.openxmlformats.org/officeDocument/2006/relationships/oleObject" Target="../embeddings/oleObject32.bin"/><Relationship Id="rId4" Type="http://schemas.openxmlformats.org/officeDocument/2006/relationships/image" Target="../media/image55.png"/><Relationship Id="rId3" Type="http://schemas.openxmlformats.org/officeDocument/2006/relationships/oleObject" Target="../embeddings/oleObject31.bin"/><Relationship Id="rId2" Type="http://schemas.openxmlformats.org/officeDocument/2006/relationships/image" Target="../media/image54.png"/><Relationship Id="rId1" Type="http://schemas.openxmlformats.org/officeDocument/2006/relationships/oleObject" Target="../embeddings/oleObject30.bin"/></Relationships>
</file>

<file path=ppt/slides/_rels/slide59.xml.rels><?xml version="1.0" encoding="UTF-8" standalone="yes"?>
<Relationships xmlns="http://schemas.openxmlformats.org/package/2006/relationships"><Relationship Id="rId9" Type="http://schemas.openxmlformats.org/officeDocument/2006/relationships/oleObject" Target="../embeddings/oleObject37.bin"/><Relationship Id="rId8" Type="http://schemas.openxmlformats.org/officeDocument/2006/relationships/image" Target="../media/image58.png"/><Relationship Id="rId7" Type="http://schemas.openxmlformats.org/officeDocument/2006/relationships/oleObject" Target="../embeddings/oleObject36.bin"/><Relationship Id="rId6" Type="http://schemas.openxmlformats.org/officeDocument/2006/relationships/image" Target="../media/image57.png"/><Relationship Id="rId5" Type="http://schemas.openxmlformats.org/officeDocument/2006/relationships/oleObject" Target="../embeddings/oleObject35.bin"/><Relationship Id="rId4" Type="http://schemas.openxmlformats.org/officeDocument/2006/relationships/image" Target="../media/image56.png"/><Relationship Id="rId3" Type="http://schemas.openxmlformats.org/officeDocument/2006/relationships/oleObject" Target="../embeddings/oleObject34.bin"/><Relationship Id="rId2" Type="http://schemas.openxmlformats.org/officeDocument/2006/relationships/image" Target="../media/image55.png"/><Relationship Id="rId13" Type="http://schemas.openxmlformats.org/officeDocument/2006/relationships/vmlDrawing" Target="../drawings/vmlDrawing25.vml"/><Relationship Id="rId12" Type="http://schemas.openxmlformats.org/officeDocument/2006/relationships/slideLayout" Target="../slideLayouts/slideLayout13.xml"/><Relationship Id="rId11" Type="http://schemas.openxmlformats.org/officeDocument/2006/relationships/oleObject" Target="../embeddings/oleObject39.bin"/><Relationship Id="rId10" Type="http://schemas.openxmlformats.org/officeDocument/2006/relationships/oleObject" Target="../embeddings/oleObject38.bin"/><Relationship Id="rId1" Type="http://schemas.openxmlformats.org/officeDocument/2006/relationships/oleObject" Target="../embeddings/oleObject3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6" Type="http://schemas.openxmlformats.org/officeDocument/2006/relationships/vmlDrawing" Target="../drawings/vmlDrawing26.vml"/><Relationship Id="rId5" Type="http://schemas.openxmlformats.org/officeDocument/2006/relationships/slideLayout" Target="../slideLayouts/slideLayout13.xml"/><Relationship Id="rId4" Type="http://schemas.openxmlformats.org/officeDocument/2006/relationships/image" Target="../media/image60.png"/><Relationship Id="rId3" Type="http://schemas.openxmlformats.org/officeDocument/2006/relationships/oleObject" Target="../embeddings/oleObject41.bin"/><Relationship Id="rId2" Type="http://schemas.openxmlformats.org/officeDocument/2006/relationships/image" Target="../media/image59.png"/><Relationship Id="rId1" Type="http://schemas.openxmlformats.org/officeDocument/2006/relationships/oleObject" Target="../embeddings/oleObject40.bin"/></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27.vml"/><Relationship Id="rId3" Type="http://schemas.openxmlformats.org/officeDocument/2006/relationships/slideLayout" Target="../slideLayouts/slideLayout13.xml"/><Relationship Id="rId2" Type="http://schemas.openxmlformats.org/officeDocument/2006/relationships/image" Target="../media/image61.png"/><Relationship Id="rId1" Type="http://schemas.openxmlformats.org/officeDocument/2006/relationships/oleObject" Target="../embeddings/oleObject42.bin"/></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12.xml"/><Relationship Id="rId2" Type="http://schemas.openxmlformats.org/officeDocument/2006/relationships/image" Target="../media/image62.png"/><Relationship Id="rId1" Type="http://schemas.openxmlformats.org/officeDocument/2006/relationships/oleObject" Target="../embeddings/oleObject43.bin"/></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29.vml"/><Relationship Id="rId3" Type="http://schemas.openxmlformats.org/officeDocument/2006/relationships/slideLayout" Target="../slideLayouts/slideLayout12.xml"/><Relationship Id="rId2" Type="http://schemas.openxmlformats.org/officeDocument/2006/relationships/image" Target="../media/image63.png"/><Relationship Id="rId1" Type="http://schemas.openxmlformats.org/officeDocument/2006/relationships/oleObject" Target="../embeddings/oleObject44.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7" Type="http://schemas.openxmlformats.org/officeDocument/2006/relationships/vmlDrawing" Target="../drawings/vmlDrawing30.vml"/><Relationship Id="rId6" Type="http://schemas.openxmlformats.org/officeDocument/2006/relationships/slideLayout" Target="../slideLayouts/slideLayout13.xml"/><Relationship Id="rId5" Type="http://schemas.openxmlformats.org/officeDocument/2006/relationships/oleObject" Target="../embeddings/oleObject47.bin"/><Relationship Id="rId4" Type="http://schemas.openxmlformats.org/officeDocument/2006/relationships/image" Target="../media/image65.png"/><Relationship Id="rId3" Type="http://schemas.openxmlformats.org/officeDocument/2006/relationships/oleObject" Target="../embeddings/oleObject46.bin"/><Relationship Id="rId2" Type="http://schemas.openxmlformats.org/officeDocument/2006/relationships/image" Target="../media/image64.png"/><Relationship Id="rId1"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31.vml"/><Relationship Id="rId3" Type="http://schemas.openxmlformats.org/officeDocument/2006/relationships/slideLayout" Target="../slideLayouts/slideLayout12.xml"/><Relationship Id="rId2" Type="http://schemas.openxmlformats.org/officeDocument/2006/relationships/image" Target="../media/image66.png"/><Relationship Id="rId1" Type="http://schemas.openxmlformats.org/officeDocument/2006/relationships/oleObject" Target="../embeddings/oleObject48.bin"/></Relationships>
</file>

<file path=ppt/slides/_rels/slide68.xml.rels><?xml version="1.0" encoding="UTF-8" standalone="yes"?>
<Relationships xmlns="http://schemas.openxmlformats.org/package/2006/relationships"><Relationship Id="rId9" Type="http://schemas.openxmlformats.org/officeDocument/2006/relationships/customXml" Target="../ink/ink12.xml"/><Relationship Id="rId8" Type="http://schemas.openxmlformats.org/officeDocument/2006/relationships/image" Target="../media/image70.png"/><Relationship Id="rId7" Type="http://schemas.openxmlformats.org/officeDocument/2006/relationships/customXml" Target="../ink/ink11.xml"/><Relationship Id="rId6" Type="http://schemas.openxmlformats.org/officeDocument/2006/relationships/image" Target="../media/image69.png"/><Relationship Id="rId5" Type="http://schemas.openxmlformats.org/officeDocument/2006/relationships/oleObject" Target="../embeddings/oleObject51.bin"/><Relationship Id="rId4" Type="http://schemas.openxmlformats.org/officeDocument/2006/relationships/image" Target="../media/image68.png"/><Relationship Id="rId3" Type="http://schemas.openxmlformats.org/officeDocument/2006/relationships/oleObject" Target="../embeddings/oleObject50.bin"/><Relationship Id="rId2" Type="http://schemas.openxmlformats.org/officeDocument/2006/relationships/image" Target="../media/image67.png"/><Relationship Id="rId12" Type="http://schemas.openxmlformats.org/officeDocument/2006/relationships/vmlDrawing" Target="../drawings/vmlDrawing32.vml"/><Relationship Id="rId11" Type="http://schemas.openxmlformats.org/officeDocument/2006/relationships/slideLayout" Target="../slideLayouts/slideLayout13.xml"/><Relationship Id="rId10" Type="http://schemas.openxmlformats.org/officeDocument/2006/relationships/image" Target="../media/image71.png"/><Relationship Id="rId1" Type="http://schemas.openxmlformats.org/officeDocument/2006/relationships/oleObject" Target="../embeddings/oleObject49.bin"/></Relationships>
</file>

<file path=ppt/slides/_rels/slide69.xml.rels><?xml version="1.0" encoding="UTF-8" standalone="yes"?>
<Relationships xmlns="http://schemas.openxmlformats.org/package/2006/relationships"><Relationship Id="rId5" Type="http://schemas.openxmlformats.org/officeDocument/2006/relationships/vmlDrawing" Target="../drawings/vmlDrawing33.vml"/><Relationship Id="rId4" Type="http://schemas.openxmlformats.org/officeDocument/2006/relationships/slideLayout" Target="../slideLayouts/slideLayout12.xml"/><Relationship Id="rId3" Type="http://schemas.openxmlformats.org/officeDocument/2006/relationships/image" Target="../media/image73.png"/><Relationship Id="rId2" Type="http://schemas.openxmlformats.org/officeDocument/2006/relationships/oleObject" Target="../embeddings/oleObject52.bin"/><Relationship Id="rId1"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4.png"/><Relationship Id="rId1" Type="http://schemas.openxmlformats.org/officeDocument/2006/relationships/customXml" Target="../ink/ink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34.vml"/><Relationship Id="rId3" Type="http://schemas.openxmlformats.org/officeDocument/2006/relationships/slideLayout" Target="../slideLayouts/slideLayout12.xml"/><Relationship Id="rId2" Type="http://schemas.openxmlformats.org/officeDocument/2006/relationships/image" Target="../media/image75.png"/><Relationship Id="rId1" Type="http://schemas.openxmlformats.org/officeDocument/2006/relationships/oleObject" Target="../embeddings/oleObject53.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35.vml"/><Relationship Id="rId3" Type="http://schemas.openxmlformats.org/officeDocument/2006/relationships/slideLayout" Target="../slideLayouts/slideLayout12.xml"/><Relationship Id="rId2" Type="http://schemas.openxmlformats.org/officeDocument/2006/relationships/image" Target="../media/image77.png"/><Relationship Id="rId1" Type="http://schemas.openxmlformats.org/officeDocument/2006/relationships/oleObject" Target="../embeddings/oleObject54.bin"/></Relationships>
</file>

<file path=ppt/slides/_rels/slide77.xml.rels><?xml version="1.0" encoding="UTF-8" standalone="yes"?>
<Relationships xmlns="http://schemas.openxmlformats.org/package/2006/relationships"><Relationship Id="rId4" Type="http://schemas.openxmlformats.org/officeDocument/2006/relationships/vmlDrawing" Target="../drawings/vmlDrawing36.vml"/><Relationship Id="rId3" Type="http://schemas.openxmlformats.org/officeDocument/2006/relationships/slideLayout" Target="../slideLayouts/slideLayout12.xml"/><Relationship Id="rId2" Type="http://schemas.openxmlformats.org/officeDocument/2006/relationships/image" Target="../media/image78.png"/><Relationship Id="rId1" Type="http://schemas.openxmlformats.org/officeDocument/2006/relationships/oleObject" Target="../embeddings/oleObject55.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5" Type="http://schemas.openxmlformats.org/officeDocument/2006/relationships/vmlDrawing" Target="../drawings/vmlDrawing37.vml"/><Relationship Id="rId4" Type="http://schemas.openxmlformats.org/officeDocument/2006/relationships/slideLayout" Target="../slideLayouts/slideLayout12.xml"/><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2.xml"/><Relationship Id="rId4" Type="http://schemas.openxmlformats.org/officeDocument/2006/relationships/image" Target="../media/image1.png"/><Relationship Id="rId3" Type="http://schemas.openxmlformats.org/officeDocument/2006/relationships/customXml" Target="../ink/ink3.xml"/><Relationship Id="rId2" Type="http://schemas.openxmlformats.org/officeDocument/2006/relationships/image" Target="../media/image5.png"/><Relationship Id="rId1"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6" Type="http://schemas.openxmlformats.org/officeDocument/2006/relationships/vmlDrawing" Target="../drawings/vmlDrawing38.vml"/><Relationship Id="rId5" Type="http://schemas.openxmlformats.org/officeDocument/2006/relationships/slideLayout" Target="../slideLayouts/slideLayout13.xml"/><Relationship Id="rId4" Type="http://schemas.openxmlformats.org/officeDocument/2006/relationships/image" Target="../media/image82.png"/><Relationship Id="rId3" Type="http://schemas.openxmlformats.org/officeDocument/2006/relationships/oleObject" Target="../embeddings/oleObject58.bin"/><Relationship Id="rId2" Type="http://schemas.openxmlformats.org/officeDocument/2006/relationships/image" Target="../media/image81.png"/><Relationship Id="rId1" Type="http://schemas.openxmlformats.org/officeDocument/2006/relationships/oleObject" Target="../embeddings/oleObject57.bin"/></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39.vml"/><Relationship Id="rId3" Type="http://schemas.openxmlformats.org/officeDocument/2006/relationships/slideLayout" Target="../slideLayouts/slideLayout12.xml"/><Relationship Id="rId2" Type="http://schemas.openxmlformats.org/officeDocument/2006/relationships/image" Target="../media/image83.png"/><Relationship Id="rId1" Type="http://schemas.openxmlformats.org/officeDocument/2006/relationships/oleObject" Target="../embeddings/oleObject59.bin"/></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4.png"/></Relationships>
</file>

<file path=ppt/slides/_rels/slide83.xml.rels><?xml version="1.0" encoding="UTF-8" standalone="yes"?>
<Relationships xmlns="http://schemas.openxmlformats.org/package/2006/relationships"><Relationship Id="rId4" Type="http://schemas.openxmlformats.org/officeDocument/2006/relationships/vmlDrawing" Target="../drawings/vmlDrawing40.vml"/><Relationship Id="rId3" Type="http://schemas.openxmlformats.org/officeDocument/2006/relationships/slideLayout" Target="../slideLayouts/slideLayout12.xml"/><Relationship Id="rId2" Type="http://schemas.openxmlformats.org/officeDocument/2006/relationships/image" Target="../media/image85.png"/><Relationship Id="rId1" Type="http://schemas.openxmlformats.org/officeDocument/2006/relationships/oleObject" Target="../embeddings/oleObject60.bin"/></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6.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8.png"/><Relationship Id="rId1" Type="http://schemas.openxmlformats.org/officeDocument/2006/relationships/image" Target="../media/image87.png"/></Relationships>
</file>

<file path=ppt/slides/_rels/slide86.xml.rels><?xml version="1.0" encoding="UTF-8" standalone="yes"?>
<Relationships xmlns="http://schemas.openxmlformats.org/package/2006/relationships"><Relationship Id="rId4" Type="http://schemas.openxmlformats.org/officeDocument/2006/relationships/vmlDrawing" Target="../drawings/vmlDrawing41.vml"/><Relationship Id="rId3" Type="http://schemas.openxmlformats.org/officeDocument/2006/relationships/slideLayout" Target="../slideLayouts/slideLayout12.xml"/><Relationship Id="rId2" Type="http://schemas.openxmlformats.org/officeDocument/2006/relationships/image" Target="../media/image89.png"/><Relationship Id="rId1" Type="http://schemas.openxmlformats.org/officeDocument/2006/relationships/oleObject" Target="../embeddings/oleObject61.bin"/></Relationships>
</file>

<file path=ppt/slides/_rels/slide87.xml.rels><?xml version="1.0" encoding="UTF-8" standalone="yes"?>
<Relationships xmlns="http://schemas.openxmlformats.org/package/2006/relationships"><Relationship Id="rId4" Type="http://schemas.openxmlformats.org/officeDocument/2006/relationships/vmlDrawing" Target="../drawings/vmlDrawing42.vml"/><Relationship Id="rId3" Type="http://schemas.openxmlformats.org/officeDocument/2006/relationships/slideLayout" Target="../slideLayouts/slideLayout12.xml"/><Relationship Id="rId2" Type="http://schemas.openxmlformats.org/officeDocument/2006/relationships/image" Target="../media/image90.png"/><Relationship Id="rId1"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6" Type="http://schemas.openxmlformats.org/officeDocument/2006/relationships/vmlDrawing" Target="../drawings/vmlDrawing43.vml"/><Relationship Id="rId5" Type="http://schemas.openxmlformats.org/officeDocument/2006/relationships/slideLayout" Target="../slideLayouts/slideLayout13.xml"/><Relationship Id="rId4" Type="http://schemas.openxmlformats.org/officeDocument/2006/relationships/image" Target="../media/image92.png"/><Relationship Id="rId3" Type="http://schemas.openxmlformats.org/officeDocument/2006/relationships/oleObject" Target="../embeddings/oleObject64.bin"/><Relationship Id="rId2" Type="http://schemas.openxmlformats.org/officeDocument/2006/relationships/image" Target="../media/image91.png"/><Relationship Id="rId1" Type="http://schemas.openxmlformats.org/officeDocument/2006/relationships/oleObject" Target="../embeddings/oleObject63.bin"/></Relationships>
</file>

<file path=ppt/slides/_rels/slide89.xml.rels><?xml version="1.0" encoding="UTF-8" standalone="yes"?>
<Relationships xmlns="http://schemas.openxmlformats.org/package/2006/relationships"><Relationship Id="rId4" Type="http://schemas.openxmlformats.org/officeDocument/2006/relationships/vmlDrawing" Target="../drawings/vmlDrawing44.vml"/><Relationship Id="rId3" Type="http://schemas.openxmlformats.org/officeDocument/2006/relationships/slideLayout" Target="../slideLayouts/slideLayout12.xml"/><Relationship Id="rId2" Type="http://schemas.openxmlformats.org/officeDocument/2006/relationships/image" Target="../media/image93.png"/><Relationship Id="rId1"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4" Type="http://schemas.openxmlformats.org/officeDocument/2006/relationships/vmlDrawing" Target="../drawings/vmlDrawing45.vml"/><Relationship Id="rId3" Type="http://schemas.openxmlformats.org/officeDocument/2006/relationships/slideLayout" Target="../slideLayouts/slideLayout12.xml"/><Relationship Id="rId2" Type="http://schemas.openxmlformats.org/officeDocument/2006/relationships/image" Target="../media/image94.png"/><Relationship Id="rId1" Type="http://schemas.openxmlformats.org/officeDocument/2006/relationships/oleObject" Target="../embeddings/oleObject66.bin"/></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5.png"/></Relationships>
</file>

<file path=ppt/slides/_rels/slide93.xml.rels><?xml version="1.0" encoding="UTF-8" standalone="yes"?>
<Relationships xmlns="http://schemas.openxmlformats.org/package/2006/relationships"><Relationship Id="rId4" Type="http://schemas.openxmlformats.org/officeDocument/2006/relationships/vmlDrawing" Target="../drawings/vmlDrawing46.vml"/><Relationship Id="rId3" Type="http://schemas.openxmlformats.org/officeDocument/2006/relationships/slideLayout" Target="../slideLayouts/slideLayout12.xml"/><Relationship Id="rId2" Type="http://schemas.openxmlformats.org/officeDocument/2006/relationships/image" Target="../media/image96.png"/><Relationship Id="rId1" Type="http://schemas.openxmlformats.org/officeDocument/2006/relationships/oleObject" Target="../embeddings/oleObject67.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5" Type="http://schemas.openxmlformats.org/officeDocument/2006/relationships/vmlDrawing" Target="../drawings/vmlDrawing47.vml"/><Relationship Id="rId4" Type="http://schemas.openxmlformats.org/officeDocument/2006/relationships/slideLayout" Target="../slideLayouts/slideLayout12.xml"/><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oleObject" Target="../embeddings/oleObject68.bin"/></Relationships>
</file>

<file path=ppt/slides/_rels/slide99.xml.rels><?xml version="1.0" encoding="UTF-8" standalone="yes"?>
<Relationships xmlns="http://schemas.openxmlformats.org/package/2006/relationships"><Relationship Id="rId4" Type="http://schemas.openxmlformats.org/officeDocument/2006/relationships/vmlDrawing" Target="../drawings/vmlDrawing48.vml"/><Relationship Id="rId3" Type="http://schemas.openxmlformats.org/officeDocument/2006/relationships/slideLayout" Target="../slideLayouts/slideLayout12.xml"/><Relationship Id="rId2" Type="http://schemas.openxmlformats.org/officeDocument/2006/relationships/image" Target="../media/image100.png"/><Relationship Id="rId1" Type="http://schemas.openxmlformats.org/officeDocument/2006/relationships/oleObject" Target="../embeddings/oleObject6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占位符 1726466"/>
          <p:cNvSpPr>
            <a:spLocks noGrp="1"/>
          </p:cNvSpPr>
          <p:nvPr>
            <p:ph idx="1"/>
          </p:nvPr>
        </p:nvSpPr>
        <p:spPr>
          <a:xfrm>
            <a:off x="457200" y="2392363"/>
            <a:ext cx="8229600" cy="1985962"/>
          </a:xfrm>
        </p:spPr>
        <p:txBody>
          <a:bodyPr anchor="t" anchorCtr="0"/>
          <a:p>
            <a:pPr algn="ctr">
              <a:buNone/>
            </a:pPr>
            <a:r>
              <a:rPr lang="zh-CN" altLang="en-US" sz="5800" dirty="0">
                <a:ea typeface="黑体" panose="02010609060101010101" pitchFamily="2" charset="-122"/>
              </a:rPr>
              <a:t>电工基础</a:t>
            </a:r>
            <a:endParaRPr lang="zh-CN" altLang="en-US" sz="5800" dirty="0">
              <a:ea typeface="黑体" panose="02010609060101010101" pitchFamily="2" charset="-122"/>
            </a:endParaRPr>
          </a:p>
          <a:p>
            <a:pPr algn="ctr">
              <a:buNone/>
            </a:pPr>
            <a:endParaRPr lang="zh-CN" altLang="en-US" sz="2600" dirty="0">
              <a:ea typeface="黑体" panose="02010609060101010101" pitchFamily="2" charset="-122"/>
            </a:endParaRPr>
          </a:p>
          <a:p>
            <a:pPr>
              <a:buNone/>
            </a:pPr>
            <a:r>
              <a:rPr lang="zh-CN" altLang="en-US" sz="2600" dirty="0">
                <a:ea typeface="黑体" panose="02010609060101010101" pitchFamily="2" charset="-122"/>
              </a:rPr>
              <a:t>			 </a:t>
            </a:r>
            <a:endParaRPr lang="zh-CN" altLang="en-US" sz="2600" dirty="0">
              <a:latin typeface="楷体_GB2312" pitchFamily="49" charset="-122"/>
              <a:ea typeface="楷体_GB2312" pitchFamily="49" charset="-122"/>
            </a:endParaRPr>
          </a:p>
          <a:p>
            <a:pPr>
              <a:buNone/>
            </a:pPr>
            <a:r>
              <a:rPr lang="zh-CN" altLang="en-US" sz="2600" dirty="0">
                <a:latin typeface="楷体_GB2312" pitchFamily="49" charset="-122"/>
                <a:ea typeface="楷体_GB2312" pitchFamily="49" charset="-122"/>
              </a:rPr>
              <a:t>				 </a:t>
            </a:r>
            <a:endParaRPr lang="zh-CN" altLang="en-US" sz="2600" dirty="0">
              <a:latin typeface="楷体_GB2312" pitchFamily="49" charset="-122"/>
              <a:ea typeface="楷体_GB2312" pitchFamily="49" charset="-122"/>
            </a:endParaRPr>
          </a:p>
          <a:p>
            <a:pPr>
              <a:buNone/>
            </a:pPr>
            <a:endParaRPr lang="zh-CN" altLang="en-US" sz="2600" dirty="0">
              <a:ea typeface="黑体" panose="02010609060101010101" pitchFamily="2" charset="-122"/>
            </a:endParaRPr>
          </a:p>
          <a:p>
            <a:pPr>
              <a:buNone/>
            </a:pPr>
            <a:endParaRPr lang="zh-CN" altLang="en-US" sz="2600" dirty="0">
              <a:ea typeface="黑体" panose="02010609060101010101" pitchFamily="2" charset="-122"/>
            </a:endParaRPr>
          </a:p>
          <a:p>
            <a:pPr>
              <a:buNone/>
            </a:pPr>
            <a:endParaRPr lang="zh-CN" altLang="en-US" sz="2600" dirty="0">
              <a:ea typeface="黑体" panose="02010609060101010101" pitchFamily="2" charset="-122"/>
            </a:endParaRPr>
          </a:p>
          <a:p>
            <a:pPr algn="ctr">
              <a:buNone/>
            </a:pPr>
            <a:r>
              <a:rPr lang="zh-CN" altLang="en-US" sz="2600" dirty="0">
                <a:ea typeface="黑体" panose="02010609060101010101" pitchFamily="2" charset="-122"/>
              </a:rPr>
              <a:t>                      </a:t>
            </a:r>
            <a:endParaRPr lang="zh-CN" altLang="en-US" sz="2600" dirty="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占位符 2508801"/>
          <p:cNvSpPr>
            <a:spLocks noGrp="1"/>
          </p:cNvSpPr>
          <p:nvPr>
            <p:ph type="body" sz="half" idx="1"/>
          </p:nvPr>
        </p:nvSpPr>
        <p:spPr>
          <a:xfrm>
            <a:off x="457200" y="549275"/>
            <a:ext cx="8362950" cy="5576888"/>
          </a:xfrm>
        </p:spPr>
        <p:txBody>
          <a:bodyPr anchor="t" anchorCtr="0"/>
          <a:p>
            <a:pPr algn="just">
              <a:lnSpc>
                <a:spcPct val="90000"/>
              </a:lnSpc>
              <a:buClr>
                <a:schemeClr val="accent1"/>
              </a:buClr>
              <a:buSzPct val="65000"/>
              <a:buFont typeface="Wingdings" panose="05000000000000000000" pitchFamily="2" charset="2"/>
            </a:pPr>
            <a:r>
              <a:rPr lang="zh-CN" altLang="en-US" dirty="0"/>
              <a:t>四、电动势</a:t>
            </a:r>
            <a:endParaRPr lang="zh-CN" altLang="en-US" dirty="0"/>
          </a:p>
          <a:p>
            <a:pPr algn="just">
              <a:lnSpc>
                <a:spcPct val="90000"/>
              </a:lnSpc>
              <a:buClr>
                <a:schemeClr val="accent1"/>
              </a:buClr>
              <a:buSzPct val="65000"/>
              <a:buFont typeface="Wingdings" panose="05000000000000000000" pitchFamily="2" charset="2"/>
            </a:pPr>
            <a:r>
              <a:rPr lang="zh-CN" altLang="en-US" dirty="0"/>
              <a:t>电源是把其他形式的能转换成电能的装置。</a:t>
            </a:r>
            <a:endParaRPr lang="zh-CN" altLang="en-US" dirty="0"/>
          </a:p>
          <a:p>
            <a:pPr algn="just">
              <a:lnSpc>
                <a:spcPct val="90000"/>
              </a:lnSpc>
              <a:buClr>
                <a:schemeClr val="accent1"/>
              </a:buClr>
              <a:buSzPct val="65000"/>
              <a:buFont typeface="Wingdings" panose="05000000000000000000" pitchFamily="2" charset="2"/>
            </a:pPr>
            <a:r>
              <a:rPr lang="en-US" altLang="zh-CN" dirty="0"/>
              <a:t>1.</a:t>
            </a:r>
            <a:r>
              <a:rPr lang="zh-CN" altLang="en-US" dirty="0"/>
              <a:t>电源力</a:t>
            </a:r>
            <a:endParaRPr lang="zh-CN" altLang="en-US" dirty="0"/>
          </a:p>
          <a:p>
            <a:pPr algn="just">
              <a:lnSpc>
                <a:spcPct val="90000"/>
              </a:lnSpc>
              <a:buClr>
                <a:schemeClr val="accent1"/>
              </a:buClr>
              <a:buSzPct val="65000"/>
              <a:buFont typeface="Wingdings" panose="05000000000000000000" pitchFamily="2" charset="2"/>
            </a:pPr>
            <a:r>
              <a:rPr lang="zh-CN" altLang="en-US" dirty="0"/>
              <a:t>存在于电源内部的非静电性质的力</a:t>
            </a:r>
            <a:r>
              <a:rPr lang="en-US" altLang="zh-CN">
                <a:latin typeface="E-BX" pitchFamily="17" charset="-127"/>
                <a:ea typeface="E-BX" pitchFamily="17" charset="-127"/>
              </a:rPr>
              <a:t>F</a:t>
            </a:r>
            <a:r>
              <a:rPr lang="en-US" altLang="zh-CN" baseline="-25000"/>
              <a:t>1</a:t>
            </a:r>
            <a:r>
              <a:rPr lang="zh-CN" altLang="en-US" dirty="0"/>
              <a:t>叫做电源力。</a:t>
            </a:r>
            <a:endParaRPr lang="zh-CN" altLang="en-US" dirty="0"/>
          </a:p>
          <a:p>
            <a:pPr algn="just">
              <a:lnSpc>
                <a:spcPct val="90000"/>
              </a:lnSpc>
              <a:buClr>
                <a:schemeClr val="accent1"/>
              </a:buClr>
              <a:buSzPct val="65000"/>
              <a:buFont typeface="Wingdings" panose="05000000000000000000" pitchFamily="2" charset="2"/>
            </a:pPr>
            <a:r>
              <a:rPr lang="en-US" altLang="zh-CN" dirty="0"/>
              <a:t>2.</a:t>
            </a:r>
            <a:r>
              <a:rPr lang="zh-CN" altLang="en-US" dirty="0"/>
              <a:t>电动势</a:t>
            </a:r>
            <a:endParaRPr lang="zh-CN" altLang="en-US" dirty="0"/>
          </a:p>
          <a:p>
            <a:pPr algn="just">
              <a:lnSpc>
                <a:spcPct val="90000"/>
              </a:lnSpc>
              <a:buClr>
                <a:schemeClr val="accent1"/>
              </a:buClr>
              <a:buSzPct val="65000"/>
              <a:buFont typeface="Wingdings" panose="05000000000000000000" pitchFamily="2" charset="2"/>
            </a:pPr>
            <a:r>
              <a:rPr lang="zh-CN" altLang="en-US" dirty="0"/>
              <a:t>在电源内部，电源力把正电荷从低电位</a:t>
            </a:r>
            <a:r>
              <a:rPr lang="en-US" altLang="zh-CN" dirty="0"/>
              <a:t>(</a:t>
            </a:r>
            <a:r>
              <a:rPr lang="zh-CN" altLang="en-US" dirty="0"/>
              <a:t>负极板</a:t>
            </a:r>
            <a:r>
              <a:rPr lang="en-US" altLang="zh-CN" dirty="0"/>
              <a:t>)</a:t>
            </a:r>
            <a:r>
              <a:rPr lang="zh-CN" altLang="en-US" dirty="0"/>
              <a:t>移到高电位</a:t>
            </a:r>
            <a:r>
              <a:rPr lang="en-US" altLang="zh-CN" dirty="0"/>
              <a:t>(</a:t>
            </a:r>
            <a:r>
              <a:rPr lang="zh-CN" altLang="en-US" dirty="0"/>
              <a:t>正极板</a:t>
            </a:r>
            <a:r>
              <a:rPr lang="en-US" altLang="zh-CN" dirty="0"/>
              <a:t>)</a:t>
            </a:r>
            <a:r>
              <a:rPr lang="zh-CN" altLang="en-US" dirty="0"/>
              <a:t>，反抗电场力所做的功与被移动电荷电荷量的比值称为电源的电动势。</a:t>
            </a:r>
            <a:endParaRPr lang="zh-CN" altLang="en-US" dirty="0"/>
          </a:p>
        </p:txBody>
      </p:sp>
      <p:graphicFrame>
        <p:nvGraphicFramePr>
          <p:cNvPr id="22530" name="内容占位符 2508802"/>
          <p:cNvGraphicFramePr>
            <a:graphicFrameLocks noGrp="1"/>
          </p:cNvGraphicFramePr>
          <p:nvPr>
            <p:ph sz="half" idx="2"/>
          </p:nvPr>
        </p:nvGraphicFramePr>
        <p:xfrm>
          <a:off x="3563938" y="5516563"/>
          <a:ext cx="5256212" cy="857250"/>
        </p:xfrm>
        <a:graphic>
          <a:graphicData uri="http://schemas.openxmlformats.org/presentationml/2006/ole">
            <mc:AlternateContent xmlns:mc="http://schemas.openxmlformats.org/markup-compatibility/2006">
              <mc:Choice xmlns:v="urn:schemas-microsoft-com:vml" Requires="v">
                <p:oleObj spid="_x0000_s3079" name="" r:id="rId1" imgW="7937500" imgH="1295400" progId="Photoshop.Image.7">
                  <p:embed/>
                </p:oleObj>
              </mc:Choice>
              <mc:Fallback>
                <p:oleObj name="" r:id="rId1" imgW="7937500" imgH="1295400" progId="Photoshop.Image.7">
                  <p:embed/>
                  <p:pic>
                    <p:nvPicPr>
                      <p:cNvPr id="0" name="图片 3078"/>
                      <p:cNvPicPr/>
                      <p:nvPr/>
                    </p:nvPicPr>
                    <p:blipFill>
                      <a:blip r:embed="rId2"/>
                      <a:stretch>
                        <a:fillRect/>
                      </a:stretch>
                    </p:blipFill>
                    <p:spPr>
                      <a:xfrm>
                        <a:off x="3563938" y="5516563"/>
                        <a:ext cx="5256212" cy="857250"/>
                      </a:xfrm>
                      <a:prstGeom prst="rect">
                        <a:avLst/>
                      </a:prstGeom>
                      <a:noFill/>
                      <a:ln w="38100">
                        <a:miter/>
                      </a:ln>
                    </p:spPr>
                  </p:pic>
                </p:oleObj>
              </mc:Fallback>
            </mc:AlternateContent>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3" name="文本占位符 2597889"/>
          <p:cNvSpPr>
            <a:spLocks noGrp="1"/>
          </p:cNvSpPr>
          <p:nvPr>
            <p:ph idx="1"/>
          </p:nvPr>
        </p:nvSpPr>
        <p:spPr>
          <a:xfrm>
            <a:off x="457200" y="476250"/>
            <a:ext cx="8229600" cy="5775325"/>
          </a:xfrm>
        </p:spPr>
        <p:txBody>
          <a:bodyPr anchor="t" anchorCtr="0"/>
          <a:p>
            <a:pPr algn="just">
              <a:lnSpc>
                <a:spcPct val="95000"/>
              </a:lnSpc>
            </a:pPr>
            <a:r>
              <a:rPr lang="en-US" altLang="zh-CN" dirty="0"/>
              <a:t>(3)</a:t>
            </a:r>
            <a:r>
              <a:rPr lang="zh-CN" altLang="en-US" dirty="0"/>
              <a:t>因电阻是耗能元件，电路所消耗的功率全为有功功率，且满足直流功率运算关系。</a:t>
            </a:r>
            <a:endParaRPr lang="zh-CN" altLang="en-US" dirty="0"/>
          </a:p>
          <a:p>
            <a:pPr algn="just">
              <a:lnSpc>
                <a:spcPct val="95000"/>
              </a:lnSpc>
            </a:pPr>
            <a:r>
              <a:rPr lang="zh-CN" altLang="en-US" b="1" dirty="0"/>
              <a:t>第四节  纯电感电路</a:t>
            </a:r>
            <a:endParaRPr lang="zh-CN" altLang="en-US" b="1" dirty="0"/>
          </a:p>
          <a:p>
            <a:pPr algn="just">
              <a:lnSpc>
                <a:spcPct val="95000"/>
              </a:lnSpc>
            </a:pPr>
            <a:r>
              <a:rPr lang="zh-CN" altLang="en-US" dirty="0"/>
              <a:t>一、电流、电压间的数量关系</a:t>
            </a:r>
            <a:endParaRPr lang="zh-CN" altLang="en-US" dirty="0"/>
          </a:p>
          <a:p>
            <a:pPr algn="just">
              <a:lnSpc>
                <a:spcPct val="95000"/>
              </a:lnSpc>
              <a:buNone/>
            </a:pPr>
            <a:r>
              <a:rPr lang="zh-CN" altLang="en-US" dirty="0">
                <a:latin typeface="E-BX" pitchFamily="17" charset="-127"/>
                <a:ea typeface="E-BX" pitchFamily="17" charset="-127"/>
              </a:rPr>
              <a:t>                   </a:t>
            </a:r>
            <a:r>
              <a:rPr lang="en-US" altLang="zh-CN">
                <a:latin typeface="E-BX" pitchFamily="17" charset="-127"/>
                <a:ea typeface="E-BX" pitchFamily="17" charset="-127"/>
              </a:rPr>
              <a:t>U</a:t>
            </a:r>
            <a:r>
              <a:rPr lang="en-US" altLang="zh-CN" baseline="-25000"/>
              <a:t>L</a:t>
            </a:r>
            <a:r>
              <a:rPr lang="en-US" altLang="zh-CN"/>
              <a:t>=</a:t>
            </a:r>
            <a:r>
              <a:rPr lang="en-US" altLang="zh-CN">
                <a:latin typeface="E-BX" pitchFamily="17" charset="-127"/>
                <a:ea typeface="E-BX" pitchFamily="17" charset="-127"/>
              </a:rPr>
              <a:t>X</a:t>
            </a:r>
            <a:r>
              <a:rPr lang="en-US" altLang="zh-CN" baseline="-25000"/>
              <a:t>L</a:t>
            </a:r>
            <a:r>
              <a:rPr lang="en-US" altLang="zh-CN"/>
              <a:t>·</a:t>
            </a:r>
            <a:r>
              <a:rPr lang="en-US" altLang="zh-CN">
                <a:latin typeface="E-BX" pitchFamily="17" charset="-127"/>
                <a:ea typeface="E-BX" pitchFamily="17" charset="-127"/>
              </a:rPr>
              <a:t>I</a:t>
            </a:r>
            <a:r>
              <a:rPr lang="en-US" altLang="zh-CN"/>
              <a:t>                              (6-14)</a:t>
            </a:r>
            <a:endParaRPr lang="en-US" altLang="zh-CN"/>
          </a:p>
          <a:p>
            <a:pPr algn="just">
              <a:lnSpc>
                <a:spcPct val="95000"/>
              </a:lnSpc>
              <a:buNone/>
            </a:pPr>
            <a:r>
              <a:rPr lang="en-US" altLang="zh-CN">
                <a:latin typeface="E-BX" pitchFamily="17" charset="-127"/>
                <a:ea typeface="E-BX" pitchFamily="17" charset="-127"/>
              </a:rPr>
              <a:t>                  U</a:t>
            </a:r>
            <a:r>
              <a:rPr lang="en-US" altLang="zh-CN" baseline="-25000"/>
              <a:t>m</a:t>
            </a:r>
            <a:r>
              <a:rPr lang="en-US" altLang="zh-CN"/>
              <a:t>=</a:t>
            </a:r>
            <a:r>
              <a:rPr lang="en-US" altLang="zh-CN" err="1">
                <a:latin typeface="E-BX" pitchFamily="17" charset="-127"/>
                <a:ea typeface="E-BX" pitchFamily="17" charset="-127"/>
              </a:rPr>
              <a:t>X</a:t>
            </a:r>
            <a:r>
              <a:rPr lang="en-US" altLang="zh-CN" baseline="-25000" err="1"/>
              <a:t>L</a:t>
            </a:r>
            <a:r>
              <a:rPr lang="en-US" altLang="zh-CN" err="1"/>
              <a:t>·</a:t>
            </a:r>
            <a:r>
              <a:rPr lang="en-US" altLang="zh-CN" err="1">
                <a:latin typeface="E-BX" pitchFamily="17" charset="-127"/>
                <a:ea typeface="E-BX" pitchFamily="17" charset="-127"/>
              </a:rPr>
              <a:t>I</a:t>
            </a:r>
            <a:r>
              <a:rPr lang="en-US" altLang="zh-CN" baseline="-25000" err="1"/>
              <a:t>m</a:t>
            </a:r>
            <a:r>
              <a:rPr lang="zh-CN" altLang="en-US"/>
              <a:t>                        </a:t>
            </a:r>
            <a:r>
              <a:rPr lang="en-US" altLang="zh-CN"/>
              <a:t>(6-15)</a:t>
            </a:r>
            <a:endParaRPr lang="en-US" altLang="zh-CN"/>
          </a:p>
          <a:p>
            <a:pPr algn="just">
              <a:lnSpc>
                <a:spcPct val="95000"/>
              </a:lnSpc>
            </a:pPr>
            <a:r>
              <a:rPr lang="zh-CN" altLang="en-US" dirty="0"/>
              <a:t>它们的有效值、最大值满足欧姆定律。</a:t>
            </a:r>
            <a:endParaRPr lang="zh-CN" altLang="en-US" dirty="0"/>
          </a:p>
          <a:p>
            <a:pPr algn="dist">
              <a:lnSpc>
                <a:spcPct val="95000"/>
              </a:lnSpc>
            </a:pPr>
            <a:r>
              <a:rPr lang="en-US" altLang="zh-CN" b="1">
                <a:latin typeface="E-BX" pitchFamily="17" charset="-127"/>
                <a:ea typeface="E-BX" pitchFamily="17" charset="-127"/>
              </a:rPr>
              <a:t>X</a:t>
            </a:r>
            <a:r>
              <a:rPr lang="en-US" altLang="zh-CN" b="1" baseline="-25000"/>
              <a:t>L</a:t>
            </a:r>
            <a:r>
              <a:rPr lang="zh-CN" altLang="en-US" b="1" dirty="0"/>
              <a:t>叫做感抗</a:t>
            </a:r>
            <a:r>
              <a:rPr lang="zh-CN" altLang="en-US" dirty="0"/>
              <a:t>，它对交流电流有阻碍作用，在这方面与电阻</a:t>
            </a:r>
            <a:r>
              <a:rPr lang="en-US" altLang="zh-CN">
                <a:latin typeface="E-BX" pitchFamily="17" charset="-127"/>
                <a:ea typeface="E-BX" pitchFamily="17" charset="-127"/>
              </a:rPr>
              <a:t>R</a:t>
            </a:r>
            <a:r>
              <a:rPr lang="zh-CN" altLang="en-US" dirty="0"/>
              <a:t>相似。但它们又有本质区别：电阻在阻碍电流时要消耗电流的功</a:t>
            </a:r>
            <a:endParaRPr lang="zh-CN"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7" name="文本占位符 2598913"/>
          <p:cNvSpPr>
            <a:spLocks noGrp="1"/>
          </p:cNvSpPr>
          <p:nvPr>
            <p:ph type="body" sz="half" idx="1"/>
          </p:nvPr>
        </p:nvSpPr>
        <p:spPr>
          <a:xfrm>
            <a:off x="457200" y="476250"/>
            <a:ext cx="8291513" cy="5761038"/>
          </a:xfrm>
        </p:spPr>
        <p:txBody>
          <a:bodyPr anchor="t" anchorCtr="0"/>
          <a:p>
            <a:pPr algn="just">
              <a:buClr>
                <a:schemeClr val="accent1"/>
              </a:buClr>
              <a:buSzPct val="65000"/>
              <a:buFont typeface="Wingdings" panose="05000000000000000000" pitchFamily="2" charset="2"/>
              <a:buNone/>
            </a:pPr>
            <a:r>
              <a:rPr lang="en-US" altLang="zh-CN" dirty="0"/>
              <a:t>   </a:t>
            </a:r>
            <a:r>
              <a:rPr lang="zh-CN" altLang="en-US" dirty="0"/>
              <a:t>率，而感抗只表示线圈所产生的自感电动势要阻碍交变电流的变化，呈现出阻碍作用，但不消耗功率。</a:t>
            </a:r>
            <a:endParaRPr lang="zh-CN" altLang="en-US" dirty="0"/>
          </a:p>
          <a:p>
            <a:pPr algn="just">
              <a:buClr>
                <a:schemeClr val="accent1"/>
              </a:buClr>
              <a:buSzPct val="65000"/>
              <a:buFont typeface="Wingdings" panose="05000000000000000000" pitchFamily="2" charset="2"/>
            </a:pPr>
            <a:r>
              <a:rPr lang="zh-CN" altLang="en-US" dirty="0"/>
              <a:t>纯电感线圈对直流电处于短路状态。线圈的这种“通直流，阻交流”的作用广泛用于电工和电子技术中。</a:t>
            </a:r>
            <a:endParaRPr lang="zh-CN" altLang="en-US" dirty="0"/>
          </a:p>
          <a:p>
            <a:pPr algn="just">
              <a:buClr>
                <a:schemeClr val="accent1"/>
              </a:buClr>
              <a:buSzPct val="65000"/>
              <a:buFont typeface="Wingdings" panose="05000000000000000000" pitchFamily="2" charset="2"/>
            </a:pPr>
            <a:r>
              <a:rPr lang="zh-CN" altLang="en-US" dirty="0"/>
              <a:t>二、电流、电压间的相位关系</a:t>
            </a:r>
            <a:endParaRPr lang="zh-CN" altLang="en-US" dirty="0"/>
          </a:p>
          <a:p>
            <a:pPr algn="just">
              <a:buClr>
                <a:schemeClr val="accent1"/>
              </a:buClr>
              <a:buSzPct val="65000"/>
              <a:buFont typeface="Wingdings" panose="05000000000000000000" pitchFamily="2" charset="2"/>
            </a:pPr>
            <a:r>
              <a:rPr lang="zh-CN" altLang="en-US" dirty="0"/>
              <a:t>在纯电感电路中，电流总是滞后于电压    ；或者说，电压超前于电流   ，所以该电路中由于电流、电压相位不同，它们之间的瞬时值不满足欧姆定律。</a:t>
            </a:r>
            <a:endParaRPr lang="zh-CN" altLang="en-US" dirty="0"/>
          </a:p>
        </p:txBody>
      </p:sp>
      <p:graphicFrame>
        <p:nvGraphicFramePr>
          <p:cNvPr id="116738" name="内容占位符 2598914"/>
          <p:cNvGraphicFramePr>
            <a:graphicFrameLocks noGrp="1" noChangeAspect="1"/>
          </p:cNvGraphicFramePr>
          <p:nvPr>
            <p:ph sz="quarter" idx="2"/>
          </p:nvPr>
        </p:nvGraphicFramePr>
        <p:xfrm>
          <a:off x="7704138" y="3954463"/>
          <a:ext cx="312737" cy="493712"/>
        </p:xfrm>
        <a:graphic>
          <a:graphicData uri="http://schemas.openxmlformats.org/presentationml/2006/ole">
            <mc:AlternateContent xmlns:mc="http://schemas.openxmlformats.org/markup-compatibility/2006">
              <mc:Choice xmlns:v="urn:schemas-microsoft-com:vml" Requires="v">
                <p:oleObj spid="_x0000_s3143" name="" r:id="rId1" imgW="481965" imgH="756920" progId="Photoshop.Image.7">
                  <p:embed/>
                </p:oleObj>
              </mc:Choice>
              <mc:Fallback>
                <p:oleObj name="" r:id="rId1" imgW="481965" imgH="756920" progId="Photoshop.Image.7">
                  <p:embed/>
                  <p:pic>
                    <p:nvPicPr>
                      <p:cNvPr id="0" name="图片 3142"/>
                      <p:cNvPicPr/>
                      <p:nvPr/>
                    </p:nvPicPr>
                    <p:blipFill>
                      <a:blip r:embed="rId2"/>
                      <a:stretch>
                        <a:fillRect/>
                      </a:stretch>
                    </p:blipFill>
                    <p:spPr>
                      <a:xfrm>
                        <a:off x="7704138" y="3954463"/>
                        <a:ext cx="312737" cy="493712"/>
                      </a:xfrm>
                      <a:prstGeom prst="rect">
                        <a:avLst/>
                      </a:prstGeom>
                      <a:noFill/>
                      <a:ln w="38100">
                        <a:miter/>
                      </a:ln>
                    </p:spPr>
                  </p:pic>
                </p:oleObj>
              </mc:Fallback>
            </mc:AlternateContent>
          </a:graphicData>
        </a:graphic>
      </p:graphicFrame>
      <p:graphicFrame>
        <p:nvGraphicFramePr>
          <p:cNvPr id="116739" name="内容占位符 2598917"/>
          <p:cNvGraphicFramePr>
            <a:graphicFrameLocks noGrp="1" noChangeAspect="1"/>
          </p:cNvGraphicFramePr>
          <p:nvPr>
            <p:ph sz="quarter" idx="3"/>
          </p:nvPr>
        </p:nvGraphicFramePr>
        <p:xfrm>
          <a:off x="4862513" y="4448175"/>
          <a:ext cx="311150" cy="492125"/>
        </p:xfrm>
        <a:graphic>
          <a:graphicData uri="http://schemas.openxmlformats.org/presentationml/2006/ole">
            <mc:AlternateContent xmlns:mc="http://schemas.openxmlformats.org/markup-compatibility/2006">
              <mc:Choice xmlns:v="urn:schemas-microsoft-com:vml" Requires="v">
                <p:oleObj spid="_x0000_s3144" name="" r:id="rId3" imgW="481965" imgH="756920" progId="Photoshop.Image.7">
                  <p:embed/>
                </p:oleObj>
              </mc:Choice>
              <mc:Fallback>
                <p:oleObj name="" r:id="rId3" imgW="481965" imgH="756920" progId="Photoshop.Image.7">
                  <p:embed/>
                  <p:pic>
                    <p:nvPicPr>
                      <p:cNvPr id="0" name="图片 3143"/>
                      <p:cNvPicPr/>
                      <p:nvPr/>
                    </p:nvPicPr>
                    <p:blipFill>
                      <a:blip r:embed="rId2"/>
                      <a:stretch>
                        <a:fillRect/>
                      </a:stretch>
                    </p:blipFill>
                    <p:spPr>
                      <a:xfrm>
                        <a:off x="4862513" y="4448175"/>
                        <a:ext cx="311150" cy="492125"/>
                      </a:xfrm>
                      <a:prstGeom prst="rect">
                        <a:avLst/>
                      </a:prstGeom>
                      <a:noFill/>
                      <a:ln w="38100">
                        <a:miter/>
                      </a:ln>
                    </p:spPr>
                  </p:pic>
                </p:oleObj>
              </mc:Fallback>
            </mc:AlternateContent>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1" name="文本占位符 2599937"/>
          <p:cNvSpPr>
            <a:spLocks noGrp="1"/>
          </p:cNvSpPr>
          <p:nvPr>
            <p:ph idx="1"/>
          </p:nvPr>
        </p:nvSpPr>
        <p:spPr>
          <a:xfrm>
            <a:off x="203200" y="533400"/>
            <a:ext cx="8694738" cy="5775325"/>
          </a:xfrm>
        </p:spPr>
        <p:txBody>
          <a:bodyPr anchor="t" anchorCtr="0"/>
          <a:p>
            <a:pPr>
              <a:lnSpc>
                <a:spcPct val="90000"/>
              </a:lnSpc>
            </a:pPr>
            <a:r>
              <a:rPr lang="zh-CN" altLang="en-US" dirty="0"/>
              <a:t>三、纯电感电路的功率</a:t>
            </a:r>
            <a:endParaRPr lang="zh-CN" altLang="en-US" dirty="0"/>
          </a:p>
          <a:p>
            <a:pPr>
              <a:lnSpc>
                <a:spcPct val="90000"/>
              </a:lnSpc>
            </a:pPr>
            <a:r>
              <a:rPr lang="en-US" altLang="zh-CN">
                <a:latin typeface="E-BX" pitchFamily="17" charset="-127"/>
                <a:ea typeface="E-BX" pitchFamily="17" charset="-127"/>
              </a:rPr>
              <a:t>        p=U</a:t>
            </a:r>
            <a:r>
              <a:rPr lang="en-US" altLang="zh-CN" baseline="-25000"/>
              <a:t>L</a:t>
            </a:r>
            <a:r>
              <a:rPr lang="en-US" altLang="zh-CN">
                <a:latin typeface="E-BX" pitchFamily="17" charset="-127"/>
                <a:ea typeface="E-BX" pitchFamily="17" charset="-127"/>
              </a:rPr>
              <a:t>I</a:t>
            </a:r>
            <a:r>
              <a:rPr lang="en-US" altLang="zh-CN"/>
              <a:t>sin2</a:t>
            </a:r>
            <a:r>
              <a:rPr lang="en-US" altLang="zh-CN" i="1"/>
              <a:t>ω</a:t>
            </a:r>
            <a:r>
              <a:rPr lang="en-US" altLang="zh-CN">
                <a:latin typeface="E-BX" pitchFamily="17" charset="-127"/>
                <a:ea typeface="E-BX" pitchFamily="17" charset="-127"/>
              </a:rPr>
              <a:t>t              </a:t>
            </a:r>
            <a:r>
              <a:rPr lang="en-US" altLang="zh-CN">
                <a:ea typeface="E-BX" pitchFamily="17" charset="-127"/>
              </a:rPr>
              <a:t>(6-18)</a:t>
            </a:r>
            <a:endParaRPr lang="en-US" altLang="zh-CN">
              <a:ea typeface="E-BX" pitchFamily="17" charset="-127"/>
            </a:endParaRPr>
          </a:p>
          <a:p>
            <a:pPr algn="just">
              <a:lnSpc>
                <a:spcPct val="90000"/>
              </a:lnSpc>
            </a:pPr>
            <a:r>
              <a:rPr lang="zh-CN" altLang="en-US" dirty="0"/>
              <a:t>        瞬时功率仍按正弦规律变化，不同的是它的变化频率提高了</a:t>
            </a:r>
            <a:r>
              <a:rPr lang="en-US" altLang="zh-CN" dirty="0"/>
              <a:t>1</a:t>
            </a:r>
            <a:r>
              <a:rPr lang="zh-CN" altLang="en-US" dirty="0"/>
              <a:t>倍，增加到电源频率的</a:t>
            </a:r>
            <a:r>
              <a:rPr lang="en-US" altLang="zh-CN" dirty="0"/>
              <a:t>2</a:t>
            </a:r>
            <a:r>
              <a:rPr lang="zh-CN" altLang="en-US" dirty="0"/>
              <a:t>倍，交流电的</a:t>
            </a:r>
            <a:r>
              <a:rPr lang="en-US" altLang="zh-CN" dirty="0"/>
              <a:t>1</a:t>
            </a:r>
            <a:r>
              <a:rPr lang="zh-CN" altLang="en-US" dirty="0"/>
              <a:t>个周期内，在横轴的正负</a:t>
            </a:r>
            <a:r>
              <a:rPr lang="en-US" altLang="zh-CN" dirty="0"/>
              <a:t>2</a:t>
            </a:r>
            <a:r>
              <a:rPr lang="zh-CN" altLang="en-US" dirty="0"/>
              <a:t>个方向，用竖直细线表示的阴影面积相等，正、负相加的平均功率为</a:t>
            </a:r>
            <a:r>
              <a:rPr lang="en-US" altLang="zh-CN" dirty="0"/>
              <a:t>0</a:t>
            </a:r>
            <a:r>
              <a:rPr lang="zh-CN" altLang="en-US" dirty="0"/>
              <a:t>，即纯电感电路有功功率为</a:t>
            </a:r>
            <a:r>
              <a:rPr lang="en-US" altLang="zh-CN" dirty="0"/>
              <a:t>0</a:t>
            </a:r>
            <a:r>
              <a:rPr lang="zh-CN" altLang="en-US" dirty="0"/>
              <a:t>，说明它并不消耗功率。</a:t>
            </a:r>
            <a:endParaRPr lang="zh-CN" altLang="en-US" dirty="0"/>
          </a:p>
          <a:p>
            <a:pPr algn="just">
              <a:lnSpc>
                <a:spcPct val="90000"/>
              </a:lnSpc>
            </a:pPr>
            <a:endParaRPr lang="zh-CN" altLang="en-US" dirty="0"/>
          </a:p>
          <a:p>
            <a:pPr algn="just">
              <a:lnSpc>
                <a:spcPct val="90000"/>
              </a:lnSpc>
            </a:pPr>
            <a:r>
              <a:rPr lang="zh-CN" altLang="en-US" dirty="0"/>
              <a:t>无功功率，在数值上等于加在电感线圈两端的电压有效值</a:t>
            </a:r>
            <a:r>
              <a:rPr lang="en-US" altLang="zh-CN">
                <a:latin typeface="E-BX" pitchFamily="17" charset="-127"/>
                <a:ea typeface="E-BX" pitchFamily="17" charset="-127"/>
              </a:rPr>
              <a:t>U</a:t>
            </a:r>
            <a:r>
              <a:rPr lang="en-US" altLang="zh-CN" baseline="-25000"/>
              <a:t>L</a:t>
            </a:r>
            <a:r>
              <a:rPr lang="zh-CN" altLang="en-US" dirty="0"/>
              <a:t>与线圈中的电流有效值</a:t>
            </a:r>
            <a:r>
              <a:rPr lang="en-US" altLang="zh-CN">
                <a:latin typeface="E-BX" pitchFamily="17" charset="-127"/>
                <a:ea typeface="E-BX" pitchFamily="17" charset="-127"/>
              </a:rPr>
              <a:t>I</a:t>
            </a:r>
            <a:r>
              <a:rPr lang="zh-CN" altLang="en-US" dirty="0"/>
              <a:t>之积，其公式为：</a:t>
            </a:r>
            <a:endParaRPr lang="zh-CN" altLang="en-US" dirty="0">
              <a:latin typeface="E-BX" pitchFamily="17" charset="-127"/>
              <a:ea typeface="E-BX" pitchFamily="17" charset="-127"/>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5" name="文本占位符 2600961"/>
          <p:cNvSpPr>
            <a:spLocks noGrp="1"/>
          </p:cNvSpPr>
          <p:nvPr>
            <p:ph type="body" sz="half" idx="1"/>
          </p:nvPr>
        </p:nvSpPr>
        <p:spPr>
          <a:xfrm>
            <a:off x="457200" y="1412875"/>
            <a:ext cx="8291513" cy="5040313"/>
          </a:xfrm>
        </p:spPr>
        <p:txBody>
          <a:bodyPr anchor="t" anchorCtr="0"/>
          <a:p>
            <a:pPr algn="just">
              <a:buClr>
                <a:schemeClr val="accent1"/>
              </a:buClr>
              <a:buSzPct val="65000"/>
              <a:buFont typeface="Wingdings" panose="05000000000000000000" pitchFamily="2" charset="2"/>
            </a:pPr>
            <a:r>
              <a:rPr lang="en-US" altLang="zh-CN">
                <a:latin typeface="E-BX" pitchFamily="17" charset="-127"/>
                <a:ea typeface="E-BX" pitchFamily="17" charset="-127"/>
              </a:rPr>
              <a:t>Q</a:t>
            </a:r>
            <a:r>
              <a:rPr lang="en-US" altLang="zh-CN" dirty="0"/>
              <a:t>——</a:t>
            </a:r>
            <a:r>
              <a:rPr lang="zh-CN" altLang="en-US" dirty="0"/>
              <a:t>无功功率，单位名称是乏，符号为</a:t>
            </a:r>
            <a:r>
              <a:rPr lang="en-US" altLang="zh-CN" err="1"/>
              <a:t>var</a:t>
            </a:r>
            <a:r>
              <a:rPr lang="zh-CN" altLang="en-US" dirty="0"/>
              <a:t>。</a:t>
            </a:r>
            <a:endParaRPr lang="zh-CN" altLang="en-US" dirty="0"/>
          </a:p>
          <a:p>
            <a:pPr algn="just">
              <a:buClr>
                <a:schemeClr val="accent1"/>
              </a:buClr>
              <a:buSzPct val="65000"/>
              <a:buFont typeface="Wingdings" panose="05000000000000000000" pitchFamily="2" charset="2"/>
            </a:pPr>
            <a:r>
              <a:rPr lang="zh-CN" altLang="en-US" dirty="0"/>
              <a:t>从上述的讨论中，可以归纳出纯电感电路的特点：</a:t>
            </a:r>
            <a:endParaRPr lang="zh-CN" altLang="en-US" dirty="0"/>
          </a:p>
          <a:p>
            <a:pPr algn="just">
              <a:buClr>
                <a:schemeClr val="accent1"/>
              </a:buClr>
              <a:buSzPct val="65000"/>
              <a:buFont typeface="Wingdings" panose="05000000000000000000" pitchFamily="2" charset="2"/>
            </a:pPr>
            <a:r>
              <a:rPr lang="en-US" altLang="zh-CN" dirty="0"/>
              <a:t>(1)</a:t>
            </a:r>
            <a:r>
              <a:rPr lang="zh-CN" altLang="en-US" dirty="0"/>
              <a:t>电流、电压在数值关系上只有有效值、最大值遵循欧姆定律，瞬时值不遵循欧姆定律，即</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en-US" altLang="zh-CN" dirty="0"/>
              <a:t>(2)</a:t>
            </a:r>
            <a:r>
              <a:rPr lang="zh-CN" altLang="en-US" dirty="0"/>
              <a:t>电流、电压是同频率交流量，在相位上电压超前于电流     。</a:t>
            </a:r>
            <a:endParaRPr lang="zh-CN" altLang="en-US" dirty="0"/>
          </a:p>
        </p:txBody>
      </p:sp>
      <p:graphicFrame>
        <p:nvGraphicFramePr>
          <p:cNvPr id="118786" name="内容占位符 2600962"/>
          <p:cNvGraphicFramePr>
            <a:graphicFrameLocks noGrp="1"/>
          </p:cNvGraphicFramePr>
          <p:nvPr>
            <p:ph sz="quarter" idx="2"/>
          </p:nvPr>
        </p:nvGraphicFramePr>
        <p:xfrm>
          <a:off x="2411413" y="476250"/>
          <a:ext cx="6264275" cy="919163"/>
        </p:xfrm>
        <a:graphic>
          <a:graphicData uri="http://schemas.openxmlformats.org/presentationml/2006/ole">
            <mc:AlternateContent xmlns:mc="http://schemas.openxmlformats.org/markup-compatibility/2006">
              <mc:Choice xmlns:v="urn:schemas-microsoft-com:vml" Requires="v">
                <p:oleObj spid="_x0000_s3145" name="" r:id="rId1" imgW="8111490" imgH="1189990" progId="Photoshop.Image.7">
                  <p:embed/>
                </p:oleObj>
              </mc:Choice>
              <mc:Fallback>
                <p:oleObj name="" r:id="rId1" imgW="8111490" imgH="1189990" progId="Photoshop.Image.7">
                  <p:embed/>
                  <p:pic>
                    <p:nvPicPr>
                      <p:cNvPr id="0" name="图片 3144"/>
                      <p:cNvPicPr/>
                      <p:nvPr/>
                    </p:nvPicPr>
                    <p:blipFill>
                      <a:blip r:embed="rId2"/>
                      <a:stretch>
                        <a:fillRect/>
                      </a:stretch>
                    </p:blipFill>
                    <p:spPr>
                      <a:xfrm>
                        <a:off x="2411413" y="476250"/>
                        <a:ext cx="6264275" cy="919163"/>
                      </a:xfrm>
                      <a:prstGeom prst="rect">
                        <a:avLst/>
                      </a:prstGeom>
                      <a:noFill/>
                      <a:ln w="38100">
                        <a:miter/>
                      </a:ln>
                    </p:spPr>
                  </p:pic>
                </p:oleObj>
              </mc:Fallback>
            </mc:AlternateContent>
          </a:graphicData>
        </a:graphic>
      </p:graphicFrame>
      <p:graphicFrame>
        <p:nvGraphicFramePr>
          <p:cNvPr id="118787" name="内容占位符 2600965"/>
          <p:cNvGraphicFramePr>
            <a:graphicFrameLocks noGrp="1"/>
          </p:cNvGraphicFramePr>
          <p:nvPr>
            <p:ph sz="quarter" idx="3"/>
          </p:nvPr>
        </p:nvGraphicFramePr>
        <p:xfrm>
          <a:off x="3850958" y="3932873"/>
          <a:ext cx="636587" cy="598487"/>
        </p:xfrm>
        <a:graphic>
          <a:graphicData uri="http://schemas.openxmlformats.org/presentationml/2006/ole">
            <mc:AlternateContent xmlns:mc="http://schemas.openxmlformats.org/markup-compatibility/2006">
              <mc:Choice xmlns:v="urn:schemas-microsoft-com:vml" Requires="v">
                <p:oleObj spid="_x0000_s3146" name="" r:id="rId3" imgW="1071880" imgH="1002665" progId="Photoshop.Image.7">
                  <p:embed/>
                </p:oleObj>
              </mc:Choice>
              <mc:Fallback>
                <p:oleObj name="" r:id="rId3" imgW="1071880" imgH="1002665" progId="Photoshop.Image.7">
                  <p:embed/>
                  <p:pic>
                    <p:nvPicPr>
                      <p:cNvPr id="0" name="图片 3145"/>
                      <p:cNvPicPr/>
                      <p:nvPr/>
                    </p:nvPicPr>
                    <p:blipFill>
                      <a:blip r:embed="rId4"/>
                      <a:stretch>
                        <a:fillRect/>
                      </a:stretch>
                    </p:blipFill>
                    <p:spPr>
                      <a:xfrm>
                        <a:off x="3850958" y="3932873"/>
                        <a:ext cx="636587" cy="598487"/>
                      </a:xfrm>
                      <a:prstGeom prst="rect">
                        <a:avLst/>
                      </a:prstGeom>
                      <a:noFill/>
                      <a:ln w="38100">
                        <a:miter/>
                      </a:ln>
                    </p:spPr>
                  </p:pic>
                </p:oleObj>
              </mc:Fallback>
            </mc:AlternateContent>
          </a:graphicData>
        </a:graphic>
      </p:graphicFrame>
      <p:graphicFrame>
        <p:nvGraphicFramePr>
          <p:cNvPr id="118788" name="对象 2600968"/>
          <p:cNvGraphicFramePr/>
          <p:nvPr/>
        </p:nvGraphicFramePr>
        <p:xfrm>
          <a:off x="2915920" y="5084763"/>
          <a:ext cx="287338" cy="423862"/>
        </p:xfrm>
        <a:graphic>
          <a:graphicData uri="http://schemas.openxmlformats.org/presentationml/2006/ole">
            <mc:AlternateContent xmlns:mc="http://schemas.openxmlformats.org/markup-compatibility/2006">
              <mc:Choice xmlns:v="urn:schemas-microsoft-com:vml" Requires="v">
                <p:oleObj spid="_x0000_s3147" name="" r:id="rId5" imgW="481965" imgH="708025" progId="Photoshop.Image.7">
                  <p:embed/>
                </p:oleObj>
              </mc:Choice>
              <mc:Fallback>
                <p:oleObj name="" r:id="rId5" imgW="481965" imgH="708025" progId="Photoshop.Image.7">
                  <p:embed/>
                  <p:pic>
                    <p:nvPicPr>
                      <p:cNvPr id="0" name="图片 3146"/>
                      <p:cNvPicPr/>
                      <p:nvPr/>
                    </p:nvPicPr>
                    <p:blipFill>
                      <a:blip r:embed="rId6"/>
                      <a:stretch>
                        <a:fillRect/>
                      </a:stretch>
                    </p:blipFill>
                    <p:spPr>
                      <a:xfrm>
                        <a:off x="2915920" y="5084763"/>
                        <a:ext cx="287338" cy="423862"/>
                      </a:xfrm>
                      <a:prstGeom prst="rect">
                        <a:avLst/>
                      </a:prstGeom>
                      <a:noFill/>
                      <a:ln w="38100">
                        <a:noFill/>
                        <a:miter/>
                      </a:ln>
                    </p:spPr>
                  </p:pic>
                </p:oleObj>
              </mc:Fallback>
            </mc:AlternateContent>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文本占位符 2601985"/>
          <p:cNvSpPr>
            <a:spLocks noGrp="1"/>
          </p:cNvSpPr>
          <p:nvPr>
            <p:ph idx="1"/>
          </p:nvPr>
        </p:nvSpPr>
        <p:spPr>
          <a:xfrm>
            <a:off x="457200" y="533400"/>
            <a:ext cx="8229600" cy="5775325"/>
          </a:xfrm>
        </p:spPr>
        <p:txBody>
          <a:bodyPr anchor="t" anchorCtr="0"/>
          <a:p>
            <a:pPr algn="just"/>
            <a:r>
              <a:rPr lang="en-US" altLang="zh-CN" dirty="0"/>
              <a:t>(3)</a:t>
            </a:r>
            <a:r>
              <a:rPr lang="zh-CN" altLang="en-US" dirty="0"/>
              <a:t>因电感线圈是贮能元件，电路有功功率为零，无功功率等于电压有效值与电流有效值之积。</a:t>
            </a:r>
            <a:endParaRPr lang="zh-CN" altLang="en-US" dirty="0"/>
          </a:p>
          <a:p>
            <a:pPr algn="just"/>
            <a:r>
              <a:rPr lang="zh-CN" altLang="en-US" dirty="0"/>
              <a:t>第五节  纯电容电路</a:t>
            </a:r>
            <a:endParaRPr lang="zh-CN" altLang="en-US" dirty="0"/>
          </a:p>
          <a:p>
            <a:pPr algn="just"/>
            <a:r>
              <a:rPr lang="zh-CN" altLang="en-US" dirty="0"/>
              <a:t>一、电流、电压间的数量关系</a:t>
            </a:r>
            <a:endParaRPr lang="zh-CN" altLang="en-US" dirty="0"/>
          </a:p>
          <a:p>
            <a:pPr algn="just">
              <a:buNone/>
            </a:pPr>
            <a:r>
              <a:rPr lang="zh-CN" altLang="en-US" dirty="0">
                <a:latin typeface="E-BX" pitchFamily="17" charset="-127"/>
                <a:ea typeface="E-BX" pitchFamily="17" charset="-127"/>
              </a:rPr>
              <a:t>                          </a:t>
            </a:r>
            <a:r>
              <a:rPr lang="en-US" altLang="zh-CN">
                <a:latin typeface="E-BX" pitchFamily="17" charset="-127"/>
                <a:ea typeface="E-BX" pitchFamily="17" charset="-127"/>
              </a:rPr>
              <a:t>U</a:t>
            </a:r>
            <a:r>
              <a:rPr lang="en-US" altLang="zh-CN" baseline="-25000"/>
              <a:t>C</a:t>
            </a:r>
            <a:r>
              <a:rPr lang="en-US" altLang="zh-CN"/>
              <a:t>=</a:t>
            </a:r>
            <a:r>
              <a:rPr lang="en-US" altLang="zh-CN">
                <a:latin typeface="E-BX" pitchFamily="17" charset="-127"/>
                <a:ea typeface="E-BX" pitchFamily="17" charset="-127"/>
              </a:rPr>
              <a:t>X</a:t>
            </a:r>
            <a:r>
              <a:rPr lang="en-US" altLang="zh-CN" baseline="-25000"/>
              <a:t>C</a:t>
            </a:r>
            <a:r>
              <a:rPr lang="en-US" altLang="zh-CN">
                <a:latin typeface="E-BX" pitchFamily="17" charset="-127"/>
                <a:ea typeface="E-BX" pitchFamily="17" charset="-127"/>
              </a:rPr>
              <a:t>I</a:t>
            </a:r>
            <a:r>
              <a:rPr lang="en-US" altLang="zh-CN"/>
              <a:t>                                (6-20)    </a:t>
            </a:r>
            <a:endParaRPr lang="en-US" altLang="zh-CN"/>
          </a:p>
          <a:p>
            <a:pPr algn="just">
              <a:buNone/>
            </a:pPr>
            <a:r>
              <a:rPr lang="en-US" altLang="zh-CN" err="1">
                <a:latin typeface="E-BX" pitchFamily="17" charset="-127"/>
                <a:ea typeface="E-BX" pitchFamily="17" charset="-127"/>
              </a:rPr>
              <a:t>                       U</a:t>
            </a:r>
            <a:r>
              <a:rPr lang="en-US" altLang="zh-CN" baseline="-25000" err="1"/>
              <a:t>Cm</a:t>
            </a:r>
            <a:r>
              <a:rPr lang="zh-CN" altLang="en-US"/>
              <a:t></a:t>
            </a:r>
            <a:r>
              <a:rPr lang="en-US" altLang="zh-CN"/>
              <a:t>=</a:t>
            </a:r>
            <a:r>
              <a:rPr lang="en-US" altLang="zh-CN" err="1">
                <a:latin typeface="E-BX" pitchFamily="17" charset="-127"/>
                <a:ea typeface="E-BX" pitchFamily="17" charset="-127"/>
              </a:rPr>
              <a:t>X</a:t>
            </a:r>
            <a:r>
              <a:rPr lang="en-US" altLang="zh-CN" baseline="-25000" err="1"/>
              <a:t>C</a:t>
            </a:r>
            <a:r>
              <a:rPr lang="en-US" altLang="zh-CN" err="1">
                <a:latin typeface="E-BX" pitchFamily="17" charset="-127"/>
                <a:ea typeface="E-BX" pitchFamily="17" charset="-127"/>
              </a:rPr>
              <a:t>I</a:t>
            </a:r>
            <a:r>
              <a:rPr lang="en-US" altLang="zh-CN" baseline="-25000" err="1"/>
              <a:t>m</a:t>
            </a:r>
            <a:r>
              <a:rPr lang="zh-CN" altLang="en-US"/>
              <a:t>                      </a:t>
            </a:r>
            <a:r>
              <a:rPr lang="en-US" altLang="zh-CN"/>
              <a:t>(6-21)</a:t>
            </a:r>
            <a:endParaRPr lang="en-US" altLang="zh-CN"/>
          </a:p>
          <a:p>
            <a:pPr algn="just"/>
            <a:r>
              <a:rPr lang="en-US" altLang="zh-CN">
                <a:latin typeface="E-BX" pitchFamily="17" charset="-127"/>
                <a:ea typeface="E-BX" pitchFamily="17" charset="-127"/>
              </a:rPr>
              <a:t>X</a:t>
            </a:r>
            <a:r>
              <a:rPr lang="en-US" altLang="zh-CN" baseline="-25000"/>
              <a:t>C</a:t>
            </a:r>
            <a:r>
              <a:rPr lang="en-US" altLang="zh-CN" dirty="0"/>
              <a:t>——</a:t>
            </a:r>
            <a:r>
              <a:rPr lang="zh-CN" altLang="en-US" dirty="0"/>
              <a:t>电容器的阻抗，简称容抗，单位名称是欧［姆］，符号为</a:t>
            </a:r>
            <a:r>
              <a:rPr lang="en-US" altLang="zh-CN" dirty="0"/>
              <a:t>Ω</a:t>
            </a:r>
            <a:r>
              <a:rPr lang="zh-CN" altLang="en-US" dirty="0"/>
              <a:t>。</a:t>
            </a:r>
            <a:endParaRPr lang="zh-CN" altLang="en-US" dirty="0"/>
          </a:p>
          <a:p>
            <a:pPr algn="just"/>
            <a:r>
              <a:rPr lang="zh-CN" altLang="en-US" dirty="0"/>
              <a:t>上两式即为纯电容电路的欧姆定律。</a:t>
            </a:r>
            <a:endParaRPr lang="zh-CN" alt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3" name="文本占位符 2603009"/>
          <p:cNvSpPr>
            <a:spLocks noGrp="1"/>
          </p:cNvSpPr>
          <p:nvPr>
            <p:ph type="body" sz="half" idx="1"/>
          </p:nvPr>
        </p:nvSpPr>
        <p:spPr>
          <a:xfrm>
            <a:off x="457200" y="549275"/>
            <a:ext cx="8291513" cy="5576888"/>
          </a:xfrm>
        </p:spPr>
        <p:txBody>
          <a:bodyPr anchor="t" anchorCtr="0"/>
          <a:p>
            <a:pPr algn="just">
              <a:lnSpc>
                <a:spcPct val="90000"/>
              </a:lnSpc>
              <a:buClr>
                <a:schemeClr val="accent1"/>
              </a:buClr>
              <a:buSzPct val="65000"/>
              <a:buFont typeface="Wingdings" panose="05000000000000000000" pitchFamily="2" charset="2"/>
            </a:pPr>
            <a:r>
              <a:rPr lang="zh-CN" altLang="en-US" dirty="0"/>
              <a:t>容抗</a:t>
            </a:r>
            <a:r>
              <a:rPr lang="en-US" altLang="zh-CN">
                <a:latin typeface="E-BX" pitchFamily="17" charset="-127"/>
                <a:ea typeface="E-BX" pitchFamily="17" charset="-127"/>
              </a:rPr>
              <a:t>X</a:t>
            </a:r>
            <a:r>
              <a:rPr lang="en-US" altLang="zh-CN" baseline="-25000"/>
              <a:t>C</a:t>
            </a:r>
            <a:r>
              <a:rPr lang="zh-CN" altLang="en-US" dirty="0"/>
              <a:t>表示当交流电通过电容器时，电容器对电流呈现一定的阻碍作用，它与感抗一样并不消耗电源的功率，只体现出能量的交替转换。容抗与电容量成反比，与电流的频率或角频率成反比，即</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zh-CN" altLang="en-US" dirty="0"/>
              <a:t>二、电流、电压间的相位关系</a:t>
            </a:r>
            <a:endParaRPr lang="zh-CN" altLang="en-US" dirty="0"/>
          </a:p>
          <a:p>
            <a:pPr algn="just">
              <a:lnSpc>
                <a:spcPct val="90000"/>
              </a:lnSpc>
              <a:buClr>
                <a:schemeClr val="accent1"/>
              </a:buClr>
              <a:buSzPct val="65000"/>
              <a:buFont typeface="Wingdings" panose="05000000000000000000" pitchFamily="2" charset="2"/>
            </a:pPr>
            <a:r>
              <a:rPr lang="zh-CN" altLang="en-US" dirty="0"/>
              <a:t>在纯电容电路中，电流与电压相位关系为：电流超前于电压  。因为电流、电压不同相，所以纯电容电路中电流、电压瞬时值不满足欧姆定律。</a:t>
            </a:r>
            <a:endParaRPr lang="zh-CN" altLang="en-US" dirty="0"/>
          </a:p>
        </p:txBody>
      </p:sp>
      <p:graphicFrame>
        <p:nvGraphicFramePr>
          <p:cNvPr id="120834" name="内容占位符 2603010"/>
          <p:cNvGraphicFramePr>
            <a:graphicFrameLocks noGrp="1"/>
          </p:cNvGraphicFramePr>
          <p:nvPr>
            <p:ph sz="quarter" idx="2"/>
          </p:nvPr>
        </p:nvGraphicFramePr>
        <p:xfrm>
          <a:off x="2555875" y="2887663"/>
          <a:ext cx="6119813" cy="830262"/>
        </p:xfrm>
        <a:graphic>
          <a:graphicData uri="http://schemas.openxmlformats.org/presentationml/2006/ole">
            <mc:AlternateContent xmlns:mc="http://schemas.openxmlformats.org/markup-compatibility/2006">
              <mc:Choice xmlns:v="urn:schemas-microsoft-com:vml" Requires="v">
                <p:oleObj spid="_x0000_s3148" name="" r:id="rId1" imgW="7118350" imgH="963295" progId="Photoshop.Image.7">
                  <p:embed/>
                </p:oleObj>
              </mc:Choice>
              <mc:Fallback>
                <p:oleObj name="" r:id="rId1" imgW="7118350" imgH="963295" progId="Photoshop.Image.7">
                  <p:embed/>
                  <p:pic>
                    <p:nvPicPr>
                      <p:cNvPr id="0" name="图片 3147"/>
                      <p:cNvPicPr/>
                      <p:nvPr/>
                    </p:nvPicPr>
                    <p:blipFill>
                      <a:blip r:embed="rId2"/>
                      <a:stretch>
                        <a:fillRect/>
                      </a:stretch>
                    </p:blipFill>
                    <p:spPr>
                      <a:xfrm>
                        <a:off x="2555875" y="2887663"/>
                        <a:ext cx="6119813" cy="830262"/>
                      </a:xfrm>
                      <a:prstGeom prst="rect">
                        <a:avLst/>
                      </a:prstGeom>
                      <a:noFill/>
                      <a:ln w="38100">
                        <a:miter/>
                      </a:ln>
                    </p:spPr>
                  </p:pic>
                </p:oleObj>
              </mc:Fallback>
            </mc:AlternateContent>
          </a:graphicData>
        </a:graphic>
      </p:graphicFrame>
      <p:graphicFrame>
        <p:nvGraphicFramePr>
          <p:cNvPr id="120835" name="内容占位符 2603013"/>
          <p:cNvGraphicFramePr>
            <a:graphicFrameLocks noGrp="1"/>
          </p:cNvGraphicFramePr>
          <p:nvPr>
            <p:ph sz="quarter" idx="3"/>
          </p:nvPr>
        </p:nvGraphicFramePr>
        <p:xfrm>
          <a:off x="3949700" y="4872038"/>
          <a:ext cx="334963" cy="520700"/>
        </p:xfrm>
        <a:graphic>
          <a:graphicData uri="http://schemas.openxmlformats.org/presentationml/2006/ole">
            <mc:AlternateContent xmlns:mc="http://schemas.openxmlformats.org/markup-compatibility/2006">
              <mc:Choice xmlns:v="urn:schemas-microsoft-com:vml" Requires="v">
                <p:oleObj spid="_x0000_s3149" name="" r:id="rId3" imgW="481965" imgH="747395" progId="Photoshop.Image.7">
                  <p:embed/>
                </p:oleObj>
              </mc:Choice>
              <mc:Fallback>
                <p:oleObj name="" r:id="rId3" imgW="481965" imgH="747395" progId="Photoshop.Image.7">
                  <p:embed/>
                  <p:pic>
                    <p:nvPicPr>
                      <p:cNvPr id="0" name="图片 3148"/>
                      <p:cNvPicPr/>
                      <p:nvPr/>
                    </p:nvPicPr>
                    <p:blipFill>
                      <a:blip r:embed="rId4"/>
                      <a:stretch>
                        <a:fillRect/>
                      </a:stretch>
                    </p:blipFill>
                    <p:spPr>
                      <a:xfrm>
                        <a:off x="3949700" y="4872038"/>
                        <a:ext cx="334963" cy="520700"/>
                      </a:xfrm>
                      <a:prstGeom prst="rect">
                        <a:avLst/>
                      </a:prstGeom>
                      <a:noFill/>
                      <a:ln w="38100">
                        <a:miter/>
                      </a:ln>
                    </p:spPr>
                  </p:pic>
                </p:oleObj>
              </mc:Fallback>
            </mc:AlternateContent>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1857" name="标题 2604035"/>
          <p:cNvGraphicFramePr>
            <a:graphicFrameLocks noGrp="1"/>
          </p:cNvGraphicFramePr>
          <p:nvPr>
            <p:ph type="title"/>
          </p:nvPr>
        </p:nvGraphicFramePr>
        <p:xfrm>
          <a:off x="2555875" y="2619375"/>
          <a:ext cx="6194425" cy="1457325"/>
        </p:xfrm>
        <a:graphic>
          <a:graphicData uri="http://schemas.openxmlformats.org/presentationml/2006/ole">
            <mc:AlternateContent xmlns:mc="http://schemas.openxmlformats.org/markup-compatibility/2006">
              <mc:Choice xmlns:v="urn:schemas-microsoft-com:vml" Requires="v">
                <p:oleObj spid="_x0000_s3150" name="" r:id="rId1" imgW="7019925" imgH="1651635" progId="Photoshop.Image.7">
                  <p:embed/>
                </p:oleObj>
              </mc:Choice>
              <mc:Fallback>
                <p:oleObj name="" r:id="rId1" imgW="7019925" imgH="1651635" progId="Photoshop.Image.7">
                  <p:embed/>
                  <p:pic>
                    <p:nvPicPr>
                      <p:cNvPr id="0" name="图片 3149"/>
                      <p:cNvPicPr/>
                      <p:nvPr/>
                    </p:nvPicPr>
                    <p:blipFill>
                      <a:blip r:embed="rId2"/>
                      <a:stretch>
                        <a:fillRect/>
                      </a:stretch>
                    </p:blipFill>
                    <p:spPr>
                      <a:xfrm>
                        <a:off x="2555875" y="2619375"/>
                        <a:ext cx="6194425" cy="1457325"/>
                      </a:xfrm>
                      <a:prstGeom prst="rect">
                        <a:avLst/>
                      </a:prstGeom>
                      <a:noFill/>
                      <a:ln w="38100">
                        <a:miter/>
                      </a:ln>
                    </p:spPr>
                  </p:pic>
                </p:oleObj>
              </mc:Fallback>
            </mc:AlternateContent>
          </a:graphicData>
        </a:graphic>
      </p:graphicFrame>
      <p:sp>
        <p:nvSpPr>
          <p:cNvPr id="121858" name="文本占位符 2604033"/>
          <p:cNvSpPr>
            <a:spLocks noGrp="1"/>
          </p:cNvSpPr>
          <p:nvPr>
            <p:ph type="body" sz="half" idx="1"/>
          </p:nvPr>
        </p:nvSpPr>
        <p:spPr>
          <a:xfrm>
            <a:off x="457200" y="1595438"/>
            <a:ext cx="8291513" cy="4641850"/>
          </a:xfrm>
        </p:spPr>
        <p:txBody>
          <a:bodyPr anchor="t" anchorCtr="0"/>
          <a:p>
            <a:pPr algn="just">
              <a:buClr>
                <a:schemeClr val="accent1"/>
              </a:buClr>
              <a:buSzPct val="65000"/>
              <a:buFont typeface="Wingdings" panose="05000000000000000000" pitchFamily="2" charset="2"/>
            </a:pPr>
            <a:r>
              <a:rPr lang="zh-CN" altLang="en-US" dirty="0"/>
              <a:t>纯电容电路中的电流与电容器极板间的电压变化率成正比。</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三、纯电容电路的功率</a:t>
            </a:r>
            <a:endParaRPr lang="zh-CN" altLang="en-US" dirty="0"/>
          </a:p>
          <a:p>
            <a:pPr algn="ctr">
              <a:buClr>
                <a:schemeClr val="accent1"/>
              </a:buClr>
              <a:buSzPct val="65000"/>
              <a:buFont typeface="Wingdings" panose="05000000000000000000" pitchFamily="2" charset="2"/>
              <a:buNone/>
            </a:pPr>
            <a:r>
              <a:rPr lang="en-US" altLang="zh-CN">
                <a:latin typeface="E-BX" pitchFamily="17" charset="-127"/>
                <a:ea typeface="E-BX" pitchFamily="17" charset="-127"/>
              </a:rPr>
              <a:t>p</a:t>
            </a:r>
            <a:endParaRPr lang="en-US" altLang="zh-CN">
              <a:latin typeface="E-BX" pitchFamily="17" charset="-127"/>
              <a:ea typeface="E-BX" pitchFamily="17" charset="-127"/>
            </a:endParaRPr>
          </a:p>
          <a:p>
            <a:pPr algn="just">
              <a:buClr>
                <a:schemeClr val="accent1"/>
              </a:buClr>
              <a:buSzPct val="65000"/>
              <a:buFont typeface="Wingdings" panose="05000000000000000000" pitchFamily="2" charset="2"/>
              <a:buNone/>
            </a:pPr>
            <a:r>
              <a:rPr lang="en-US" altLang="zh-CN">
                <a:latin typeface="E-BX" pitchFamily="17" charset="-127"/>
                <a:ea typeface="E-BX" pitchFamily="17" charset="-127"/>
              </a:rPr>
              <a:t>                            U</a:t>
            </a:r>
            <a:r>
              <a:rPr lang="en-US" altLang="zh-CN" baseline="-25000"/>
              <a:t>C</a:t>
            </a:r>
            <a:r>
              <a:rPr lang="en-US" altLang="zh-CN">
                <a:latin typeface="E-BX" pitchFamily="17" charset="-127"/>
                <a:ea typeface="E-BX" pitchFamily="17" charset="-127"/>
              </a:rPr>
              <a:t>I</a:t>
            </a:r>
            <a:r>
              <a:rPr lang="en-US" altLang="zh-CN"/>
              <a:t>sin2</a:t>
            </a:r>
            <a:r>
              <a:rPr lang="en-US" altLang="zh-CN" i="1"/>
              <a:t>ω</a:t>
            </a:r>
            <a:r>
              <a:rPr lang="en-US" altLang="zh-CN">
                <a:latin typeface="E-BX" pitchFamily="17" charset="-127"/>
                <a:ea typeface="E-BX" pitchFamily="17" charset="-127"/>
              </a:rPr>
              <a:t>t                        </a:t>
            </a:r>
            <a:r>
              <a:rPr lang="en-US" altLang="zh-CN">
                <a:ea typeface="E-BX" pitchFamily="17" charset="-127"/>
              </a:rPr>
              <a:t>(6-25)</a:t>
            </a:r>
            <a:endParaRPr lang="en-US" altLang="zh-CN">
              <a:ea typeface="E-BX" pitchFamily="17" charset="-127"/>
            </a:endParaRPr>
          </a:p>
        </p:txBody>
      </p:sp>
      <p:graphicFrame>
        <p:nvGraphicFramePr>
          <p:cNvPr id="121859" name="内容占位符 2604034"/>
          <p:cNvGraphicFramePr>
            <a:graphicFrameLocks noGrp="1"/>
          </p:cNvGraphicFramePr>
          <p:nvPr>
            <p:ph sz="half" idx="2"/>
          </p:nvPr>
        </p:nvGraphicFramePr>
        <p:xfrm>
          <a:off x="3227388" y="606425"/>
          <a:ext cx="5376862" cy="877888"/>
        </p:xfrm>
        <a:graphic>
          <a:graphicData uri="http://schemas.openxmlformats.org/presentationml/2006/ole">
            <mc:AlternateContent xmlns:mc="http://schemas.openxmlformats.org/markup-compatibility/2006">
              <mc:Choice xmlns:v="urn:schemas-microsoft-com:vml" Requires="v">
                <p:oleObj spid="_x0000_s3151" name="" r:id="rId3" imgW="6144895" imgH="1002665" progId="Photoshop.Image.7">
                  <p:embed/>
                </p:oleObj>
              </mc:Choice>
              <mc:Fallback>
                <p:oleObj name="" r:id="rId3" imgW="6144895" imgH="1002665" progId="Photoshop.Image.7">
                  <p:embed/>
                  <p:pic>
                    <p:nvPicPr>
                      <p:cNvPr id="0" name="图片 3150"/>
                      <p:cNvPicPr/>
                      <p:nvPr/>
                    </p:nvPicPr>
                    <p:blipFill>
                      <a:blip r:embed="rId4"/>
                      <a:stretch>
                        <a:fillRect/>
                      </a:stretch>
                    </p:blipFill>
                    <p:spPr>
                      <a:xfrm>
                        <a:off x="3227388" y="606425"/>
                        <a:ext cx="5376862" cy="877888"/>
                      </a:xfrm>
                      <a:prstGeom prst="rect">
                        <a:avLst/>
                      </a:prstGeom>
                      <a:noFill/>
                      <a:ln w="38100">
                        <a:miter/>
                      </a:ln>
                    </p:spPr>
                  </p:pic>
                </p:oleObj>
              </mc:Fallback>
            </mc:AlternateContent>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1" name="文本占位符 2605057"/>
          <p:cNvSpPr>
            <a:spLocks noGrp="1"/>
          </p:cNvSpPr>
          <p:nvPr>
            <p:ph type="body" sz="half" idx="1"/>
          </p:nvPr>
        </p:nvSpPr>
        <p:spPr>
          <a:xfrm>
            <a:off x="457200" y="549275"/>
            <a:ext cx="8291513" cy="5576888"/>
          </a:xfrm>
        </p:spPr>
        <p:txBody>
          <a:bodyPr anchor="t" anchorCtr="0"/>
          <a:p>
            <a:pPr algn="just">
              <a:buClr>
                <a:schemeClr val="accent1"/>
              </a:buClr>
              <a:buSzPct val="65000"/>
              <a:buFont typeface="Wingdings" panose="05000000000000000000" pitchFamily="2" charset="2"/>
            </a:pPr>
            <a:r>
              <a:rPr lang="zh-CN" altLang="en-US" dirty="0"/>
              <a:t>纯电容电路的瞬时功率是随时间按正弦规律变化的，振幅为</a:t>
            </a:r>
            <a:r>
              <a:rPr lang="en-US" altLang="zh-CN">
                <a:latin typeface="E-BX" pitchFamily="17" charset="-127"/>
                <a:ea typeface="E-BX" pitchFamily="17" charset="-127"/>
              </a:rPr>
              <a:t>U</a:t>
            </a:r>
            <a:r>
              <a:rPr lang="en-US" altLang="zh-CN" baseline="-25000"/>
              <a:t>C</a:t>
            </a:r>
            <a:r>
              <a:rPr lang="en-US" altLang="zh-CN">
                <a:latin typeface="E-BX" pitchFamily="17" charset="-127"/>
                <a:ea typeface="E-BX" pitchFamily="17" charset="-127"/>
              </a:rPr>
              <a:t>I</a:t>
            </a:r>
            <a:r>
              <a:rPr lang="zh-CN" altLang="en-US" dirty="0"/>
              <a:t>，频率为电流频率的     </a:t>
            </a:r>
            <a:r>
              <a:rPr lang="en-US" altLang="zh-CN" dirty="0"/>
              <a:t>2</a:t>
            </a:r>
            <a:r>
              <a:rPr lang="zh-CN" altLang="en-US" dirty="0"/>
              <a:t>倍。</a:t>
            </a:r>
            <a:endParaRPr lang="zh-CN" altLang="en-US" dirty="0"/>
          </a:p>
          <a:p>
            <a:pPr algn="just">
              <a:buClr>
                <a:schemeClr val="accent1"/>
              </a:buClr>
              <a:buSzPct val="65000"/>
              <a:buFont typeface="Wingdings" panose="05000000000000000000" pitchFamily="2" charset="2"/>
            </a:pPr>
            <a:r>
              <a:rPr lang="zh-CN" altLang="en-US" dirty="0"/>
              <a:t>电容器同电感线圈一样，不消耗有功功率，即不是耗能元件，属贮能元件。但在贮存与释放过程中，要占用无功功率。纯电容电路无功功率在数值上等于电容电压有效值与电流有效值之积。即</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122882" name="内容占位符 2605058"/>
          <p:cNvGraphicFramePr>
            <a:graphicFrameLocks noGrp="1"/>
          </p:cNvGraphicFramePr>
          <p:nvPr>
            <p:ph sz="half" idx="2"/>
          </p:nvPr>
        </p:nvGraphicFramePr>
        <p:xfrm>
          <a:off x="2627313" y="4724400"/>
          <a:ext cx="6048375" cy="1476375"/>
        </p:xfrm>
        <a:graphic>
          <a:graphicData uri="http://schemas.openxmlformats.org/presentationml/2006/ole">
            <mc:AlternateContent xmlns:mc="http://schemas.openxmlformats.org/markup-compatibility/2006">
              <mc:Choice xmlns:v="urn:schemas-microsoft-com:vml" Requires="v">
                <p:oleObj spid="_x0000_s3152" name="" r:id="rId1" imgW="6813550" imgH="1661795" progId="Photoshop.Image.7">
                  <p:embed/>
                </p:oleObj>
              </mc:Choice>
              <mc:Fallback>
                <p:oleObj name="" r:id="rId1" imgW="6813550" imgH="1661795" progId="Photoshop.Image.7">
                  <p:embed/>
                  <p:pic>
                    <p:nvPicPr>
                      <p:cNvPr id="0" name="图片 3151"/>
                      <p:cNvPicPr/>
                      <p:nvPr/>
                    </p:nvPicPr>
                    <p:blipFill>
                      <a:blip r:embed="rId2"/>
                      <a:stretch>
                        <a:fillRect/>
                      </a:stretch>
                    </p:blipFill>
                    <p:spPr>
                      <a:xfrm>
                        <a:off x="2627313" y="4724400"/>
                        <a:ext cx="6048375" cy="1476375"/>
                      </a:xfrm>
                      <a:prstGeom prst="rect">
                        <a:avLst/>
                      </a:prstGeom>
                      <a:noFill/>
                      <a:ln w="38100">
                        <a:miter/>
                      </a:ln>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5" name="文本占位符 2606081"/>
          <p:cNvSpPr>
            <a:spLocks noGrp="1"/>
          </p:cNvSpPr>
          <p:nvPr>
            <p:ph type="body" sz="half" idx="1"/>
          </p:nvPr>
        </p:nvSpPr>
        <p:spPr>
          <a:xfrm>
            <a:off x="457200" y="549275"/>
            <a:ext cx="8291513" cy="5832475"/>
          </a:xfrm>
        </p:spPr>
        <p:txBody>
          <a:bodyPr anchor="t" anchorCtr="0"/>
          <a:p>
            <a:pPr>
              <a:buClr>
                <a:schemeClr val="accent1"/>
              </a:buClr>
              <a:buSzPct val="65000"/>
              <a:buFont typeface="Wingdings" panose="05000000000000000000" pitchFamily="2" charset="2"/>
            </a:pPr>
            <a:r>
              <a:rPr lang="zh-CN" altLang="en-US" dirty="0"/>
              <a:t>纯电容电路的如下特点：</a:t>
            </a:r>
            <a:endParaRPr lang="zh-CN" altLang="en-US" dirty="0"/>
          </a:p>
          <a:p>
            <a:pPr>
              <a:buClr>
                <a:schemeClr val="accent1"/>
              </a:buClr>
              <a:buSzPct val="65000"/>
              <a:buFont typeface="Wingdings" panose="05000000000000000000" pitchFamily="2" charset="2"/>
            </a:pPr>
            <a:r>
              <a:rPr lang="en-US" altLang="zh-CN" dirty="0"/>
              <a:t>(1)</a:t>
            </a:r>
            <a:r>
              <a:rPr lang="zh-CN" altLang="en-US" dirty="0"/>
              <a:t>电流、电压在数值关系上，只有有效值、最大值满足欧姆定律，瞬时值不满足欧姆定律；</a:t>
            </a:r>
            <a:endParaRPr lang="zh-CN" altLang="en-US" dirty="0"/>
          </a:p>
          <a:p>
            <a:pPr>
              <a:buClr>
                <a:schemeClr val="accent1"/>
              </a:buClr>
              <a:buSzPct val="65000"/>
              <a:buFont typeface="Wingdings" panose="05000000000000000000" pitchFamily="2" charset="2"/>
            </a:pPr>
            <a:r>
              <a:rPr lang="en-US" altLang="zh-CN" dirty="0"/>
              <a:t>(2)</a:t>
            </a:r>
            <a:r>
              <a:rPr lang="zh-CN" altLang="en-US" dirty="0"/>
              <a:t>电流、电压为同频率正弦量，在相位上，电压滞后于电流     ；</a:t>
            </a:r>
            <a:endParaRPr lang="zh-CN" altLang="en-US" dirty="0"/>
          </a:p>
          <a:p>
            <a:pPr>
              <a:buClr>
                <a:schemeClr val="accent1"/>
              </a:buClr>
              <a:buSzPct val="65000"/>
              <a:buFont typeface="Wingdings" panose="05000000000000000000" pitchFamily="2" charset="2"/>
            </a:pPr>
            <a:r>
              <a:rPr lang="en-US" altLang="zh-CN" dirty="0"/>
              <a:t>(3)</a:t>
            </a:r>
            <a:r>
              <a:rPr lang="zh-CN" altLang="en-US" dirty="0"/>
              <a:t>有功功率为零，无功功率等于电压有效值与电流有效值之积。</a:t>
            </a:r>
            <a:endParaRPr lang="zh-CN" altLang="en-US" dirty="0"/>
          </a:p>
          <a:p>
            <a:pPr>
              <a:buClr>
                <a:schemeClr val="accent1"/>
              </a:buClr>
              <a:buSzPct val="65000"/>
              <a:buFont typeface="Wingdings" panose="05000000000000000000" pitchFamily="2" charset="2"/>
            </a:pPr>
            <a:r>
              <a:rPr lang="zh-CN" altLang="en-US" b="1" dirty="0"/>
              <a:t>第六节  电阻、电感串联电路（ＲＬ）</a:t>
            </a:r>
            <a:endParaRPr lang="zh-CN" altLang="en-US" b="1" dirty="0"/>
          </a:p>
          <a:p>
            <a:pPr>
              <a:buClr>
                <a:schemeClr val="accent1"/>
              </a:buClr>
              <a:buSzPct val="65000"/>
              <a:buFont typeface="Wingdings" panose="05000000000000000000" pitchFamily="2" charset="2"/>
            </a:pPr>
            <a:r>
              <a:rPr lang="zh-CN" altLang="en-US" dirty="0"/>
              <a:t>一、各电压间的关系</a:t>
            </a:r>
            <a:endParaRPr lang="zh-CN" altLang="en-US" dirty="0"/>
          </a:p>
        </p:txBody>
      </p:sp>
      <p:graphicFrame>
        <p:nvGraphicFramePr>
          <p:cNvPr id="123906" name="内容占位符 2606082"/>
          <p:cNvGraphicFramePr>
            <a:graphicFrameLocks noGrp="1"/>
          </p:cNvGraphicFramePr>
          <p:nvPr>
            <p:ph sz="half" idx="2"/>
          </p:nvPr>
        </p:nvGraphicFramePr>
        <p:xfrm>
          <a:off x="4645025" y="3143250"/>
          <a:ext cx="357188" cy="579438"/>
        </p:xfrm>
        <a:graphic>
          <a:graphicData uri="http://schemas.openxmlformats.org/presentationml/2006/ole">
            <mc:AlternateContent xmlns:mc="http://schemas.openxmlformats.org/markup-compatibility/2006">
              <mc:Choice xmlns:v="urn:schemas-microsoft-com:vml" Requires="v">
                <p:oleObj spid="_x0000_s3153" name="" r:id="rId1" imgW="452120" imgH="727710" progId="Photoshop.Image.7">
                  <p:embed/>
                </p:oleObj>
              </mc:Choice>
              <mc:Fallback>
                <p:oleObj name="" r:id="rId1" imgW="452120" imgH="727710" progId="Photoshop.Image.7">
                  <p:embed/>
                  <p:pic>
                    <p:nvPicPr>
                      <p:cNvPr id="0" name="图片 3152"/>
                      <p:cNvPicPr/>
                      <p:nvPr/>
                    </p:nvPicPr>
                    <p:blipFill>
                      <a:blip r:embed="rId2"/>
                      <a:stretch>
                        <a:fillRect/>
                      </a:stretch>
                    </p:blipFill>
                    <p:spPr>
                      <a:xfrm>
                        <a:off x="4645025" y="3143250"/>
                        <a:ext cx="357188" cy="579438"/>
                      </a:xfrm>
                      <a:prstGeom prst="rect">
                        <a:avLst/>
                      </a:prstGeom>
                      <a:noFill/>
                      <a:ln w="38100">
                        <a:miter/>
                      </a:ln>
                    </p:spPr>
                  </p:pic>
                </p:oleObj>
              </mc:Fallback>
            </mc:AlternateContent>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29" name="文本占位符 2607105"/>
          <p:cNvSpPr>
            <a:spLocks noGrp="1"/>
          </p:cNvSpPr>
          <p:nvPr>
            <p:ph type="body" sz="half" idx="1"/>
          </p:nvPr>
        </p:nvSpPr>
        <p:spPr>
          <a:xfrm>
            <a:off x="457200" y="444500"/>
            <a:ext cx="8291513" cy="6162675"/>
          </a:xfrm>
        </p:spPr>
        <p:txBody>
          <a:bodyPr anchor="t"/>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以正弦电流为参考量，则有</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200" cap="none" spc="0" normalizeH="0" baseline="0" noProof="1" dirty="0">
                <a:solidFill>
                  <a:schemeClr val="tx1"/>
                </a:solidFill>
                <a:latin typeface="+mn-lt"/>
                <a:ea typeface="+mn-ea"/>
                <a:cs typeface="+mn-cs"/>
              </a:rPr>
              <a:t>                　</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　　　　　作为三边所围成的三角形叫</a:t>
            </a:r>
            <a:r>
              <a:rPr kumimoji="0" lang="en-US" altLang="zh-CN" sz="3000" b="0" i="0" u="none" strike="noStrike" kern="1200" cap="none" spc="0" normalizeH="0" baseline="0" noProof="1" dirty="0">
                <a:solidFill>
                  <a:schemeClr val="tx1"/>
                </a:solidFill>
                <a:latin typeface="+mn-lt"/>
                <a:ea typeface="+mn-ea"/>
                <a:cs typeface="+mn-cs"/>
              </a:rPr>
              <a:t>RL</a:t>
            </a:r>
            <a:r>
              <a:rPr kumimoji="0" lang="zh-CN" altLang="en-US" sz="3000" b="0" i="0" u="none" strike="noStrike" kern="1200" cap="none" spc="0" normalizeH="0" baseline="0" noProof="1" dirty="0">
                <a:solidFill>
                  <a:schemeClr val="tx1"/>
                </a:solidFill>
                <a:latin typeface="+mn-lt"/>
                <a:ea typeface="+mn-ea"/>
                <a:cs typeface="+mn-cs"/>
              </a:rPr>
              <a:t>串联电路的电压三角形，求解该三角形，即得</a:t>
            </a:r>
            <a:endParaRPr kumimoji="0" lang="zh-CN" altLang="en-US" sz="3000" b="0" i="0" u="none" strike="noStrike" kern="1200" cap="none" spc="0" normalizeH="0" baseline="0" noProof="1" dirty="0">
              <a:solidFill>
                <a:schemeClr val="tx1"/>
              </a:solidFill>
              <a:latin typeface="+mn-lt"/>
              <a:ea typeface="+mn-ea"/>
              <a:cs typeface="+mn-cs"/>
            </a:endParaRPr>
          </a:p>
        </p:txBody>
      </p:sp>
      <p:graphicFrame>
        <p:nvGraphicFramePr>
          <p:cNvPr id="124930" name="内容占位符 2607106"/>
          <p:cNvGraphicFramePr>
            <a:graphicFrameLocks noGrp="1"/>
          </p:cNvGraphicFramePr>
          <p:nvPr>
            <p:ph sz="quarter" idx="2"/>
          </p:nvPr>
        </p:nvGraphicFramePr>
        <p:xfrm>
          <a:off x="1331913" y="1052513"/>
          <a:ext cx="4038600" cy="1512887"/>
        </p:xfrm>
        <a:graphic>
          <a:graphicData uri="http://schemas.openxmlformats.org/presentationml/2006/ole">
            <mc:AlternateContent xmlns:mc="http://schemas.openxmlformats.org/markup-compatibility/2006">
              <mc:Choice xmlns:v="urn:schemas-microsoft-com:vml" Requires="v">
                <p:oleObj spid="_x0000_s3154" name="" r:id="rId1" imgW="6351905" imgH="2379345" progId="Photoshop.Image.7">
                  <p:embed/>
                </p:oleObj>
              </mc:Choice>
              <mc:Fallback>
                <p:oleObj name="" r:id="rId1" imgW="6351905" imgH="2379345" progId="Photoshop.Image.7">
                  <p:embed/>
                  <p:pic>
                    <p:nvPicPr>
                      <p:cNvPr id="0" name="图片 3153"/>
                      <p:cNvPicPr/>
                      <p:nvPr/>
                    </p:nvPicPr>
                    <p:blipFill>
                      <a:blip r:embed="rId2"/>
                      <a:stretch>
                        <a:fillRect/>
                      </a:stretch>
                    </p:blipFill>
                    <p:spPr>
                      <a:xfrm>
                        <a:off x="1331913" y="1052513"/>
                        <a:ext cx="4038600" cy="1512887"/>
                      </a:xfrm>
                      <a:prstGeom prst="rect">
                        <a:avLst/>
                      </a:prstGeom>
                      <a:noFill/>
                      <a:ln w="38100">
                        <a:miter/>
                      </a:ln>
                    </p:spPr>
                  </p:pic>
                </p:oleObj>
              </mc:Fallback>
            </mc:AlternateContent>
          </a:graphicData>
        </a:graphic>
      </p:graphicFrame>
      <p:pic>
        <p:nvPicPr>
          <p:cNvPr id="124931" name="图片 2607109" descr="6-24"/>
          <p:cNvPicPr>
            <a:picLocks noChangeAspect="1"/>
          </p:cNvPicPr>
          <p:nvPr/>
        </p:nvPicPr>
        <p:blipFill>
          <a:blip r:embed="rId3"/>
          <a:stretch>
            <a:fillRect/>
          </a:stretch>
        </p:blipFill>
        <p:spPr>
          <a:xfrm>
            <a:off x="6070600" y="115888"/>
            <a:ext cx="2101850" cy="1906587"/>
          </a:xfrm>
          <a:prstGeom prst="rect">
            <a:avLst/>
          </a:prstGeom>
          <a:noFill/>
          <a:ln w="9525">
            <a:noFill/>
          </a:ln>
        </p:spPr>
      </p:pic>
      <p:sp>
        <p:nvSpPr>
          <p:cNvPr id="124932" name="文本框 2607112"/>
          <p:cNvSpPr txBox="1"/>
          <p:nvPr/>
        </p:nvSpPr>
        <p:spPr>
          <a:xfrm>
            <a:off x="5940425" y="2060575"/>
            <a:ext cx="2232025"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6-24  RL</a:t>
            </a:r>
            <a:r>
              <a:rPr lang="zh-CN" altLang="en-US" dirty="0">
                <a:latin typeface="Times New Roman" panose="02020603050405020304" pitchFamily="18" charset="0"/>
                <a:ea typeface="宋体" panose="02010600030101010101" pitchFamily="2" charset="-122"/>
              </a:rPr>
              <a:t>串联电路</a:t>
            </a:r>
            <a:endParaRPr lang="zh-CN" altLang="en-US" dirty="0">
              <a:latin typeface="Times New Roman" panose="02020603050405020304" pitchFamily="18" charset="0"/>
              <a:ea typeface="宋体" panose="02010600030101010101" pitchFamily="2" charset="-122"/>
            </a:endParaRPr>
          </a:p>
        </p:txBody>
      </p:sp>
      <p:pic>
        <p:nvPicPr>
          <p:cNvPr id="124933" name="图片 2607116" descr="6-25"/>
          <p:cNvPicPr>
            <a:picLocks noChangeAspect="1"/>
          </p:cNvPicPr>
          <p:nvPr/>
        </p:nvPicPr>
        <p:blipFill>
          <a:blip r:embed="rId4"/>
          <a:stretch>
            <a:fillRect/>
          </a:stretch>
        </p:blipFill>
        <p:spPr>
          <a:xfrm>
            <a:off x="1476375" y="2689225"/>
            <a:ext cx="6430963" cy="1892300"/>
          </a:xfrm>
          <a:prstGeom prst="rect">
            <a:avLst/>
          </a:prstGeom>
          <a:noFill/>
          <a:ln w="9525">
            <a:noFill/>
          </a:ln>
        </p:spPr>
      </p:pic>
      <p:sp>
        <p:nvSpPr>
          <p:cNvPr id="124934" name="文本框 2607119"/>
          <p:cNvSpPr txBox="1"/>
          <p:nvPr/>
        </p:nvSpPr>
        <p:spPr>
          <a:xfrm>
            <a:off x="2628900" y="4646613"/>
            <a:ext cx="4535488"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6-25  RL</a:t>
            </a:r>
            <a:r>
              <a:rPr lang="zh-CN" altLang="en-US" dirty="0">
                <a:latin typeface="Times New Roman" panose="02020603050405020304" pitchFamily="18" charset="0"/>
                <a:ea typeface="宋体" panose="02010600030101010101" pitchFamily="2" charset="-122"/>
              </a:rPr>
              <a:t>串联电路相量图与电压三角形</a:t>
            </a:r>
            <a:endParaRPr lang="zh-CN" altLang="en-US" dirty="0">
              <a:latin typeface="Times New Roman" panose="02020603050405020304" pitchFamily="18" charset="0"/>
              <a:ea typeface="宋体" panose="02010600030101010101" pitchFamily="2" charset="-122"/>
            </a:endParaRPr>
          </a:p>
        </p:txBody>
      </p:sp>
      <p:graphicFrame>
        <p:nvGraphicFramePr>
          <p:cNvPr id="124935" name="内容占位符 2607120"/>
          <p:cNvGraphicFramePr>
            <a:graphicFrameLocks noGrp="1"/>
          </p:cNvGraphicFramePr>
          <p:nvPr>
            <p:ph sz="quarter" idx="3"/>
          </p:nvPr>
        </p:nvGraphicFramePr>
        <p:xfrm>
          <a:off x="1058863" y="5351463"/>
          <a:ext cx="1570037" cy="485775"/>
        </p:xfrm>
        <a:graphic>
          <a:graphicData uri="http://schemas.openxmlformats.org/presentationml/2006/ole">
            <mc:AlternateContent xmlns:mc="http://schemas.openxmlformats.org/markup-compatibility/2006">
              <mc:Choice xmlns:v="urn:schemas-microsoft-com:vml" Requires="v">
                <p:oleObj spid="_x0000_s3155" name="" r:id="rId5" imgW="1720850" imgH="530860" progId="Photoshop.Image.7">
                  <p:embed/>
                </p:oleObj>
              </mc:Choice>
              <mc:Fallback>
                <p:oleObj name="" r:id="rId5" imgW="1720850" imgH="530860" progId="Photoshop.Image.7">
                  <p:embed/>
                  <p:pic>
                    <p:nvPicPr>
                      <p:cNvPr id="0" name="图片 3154"/>
                      <p:cNvPicPr/>
                      <p:nvPr/>
                    </p:nvPicPr>
                    <p:blipFill>
                      <a:blip r:embed="rId6"/>
                      <a:stretch>
                        <a:fillRect/>
                      </a:stretch>
                    </p:blipFill>
                    <p:spPr>
                      <a:xfrm>
                        <a:off x="1058863" y="5351463"/>
                        <a:ext cx="1570037" cy="485775"/>
                      </a:xfrm>
                      <a:prstGeom prst="rect">
                        <a:avLst/>
                      </a:prstGeom>
                      <a:noFill/>
                      <a:ln w="38100">
                        <a:miter/>
                      </a:ln>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占位符 2509825"/>
          <p:cNvSpPr>
            <a:spLocks noGrp="1"/>
          </p:cNvSpPr>
          <p:nvPr>
            <p:ph idx="1"/>
          </p:nvPr>
        </p:nvSpPr>
        <p:spPr>
          <a:xfrm>
            <a:off x="457200" y="476250"/>
            <a:ext cx="8291513" cy="5761038"/>
          </a:xfrm>
        </p:spPr>
        <p:txBody>
          <a:bodyPr anchor="t" anchorCtr="0"/>
          <a:p>
            <a:pPr algn="just"/>
            <a:r>
              <a:rPr lang="en-US" altLang="zh-CN">
                <a:latin typeface="E-BX" pitchFamily="17" charset="-127"/>
                <a:ea typeface="E-BX" pitchFamily="17" charset="-127"/>
              </a:rPr>
              <a:t>E</a:t>
            </a:r>
            <a:r>
              <a:rPr lang="en-US" altLang="zh-CN" dirty="0"/>
              <a:t>——</a:t>
            </a:r>
            <a:r>
              <a:rPr lang="zh-CN" altLang="en-US" dirty="0"/>
              <a:t>电源电动势，单位名称和符号同式  </a:t>
            </a:r>
            <a:r>
              <a:rPr lang="en-US" altLang="zh-CN" dirty="0"/>
              <a:t>(1-2)</a:t>
            </a:r>
            <a:r>
              <a:rPr lang="zh-CN" altLang="en-US" dirty="0"/>
              <a:t>中</a:t>
            </a:r>
            <a:r>
              <a:rPr lang="en-US" altLang="zh-CN" err="1">
                <a:latin typeface="E-BX" pitchFamily="17" charset="-127"/>
                <a:ea typeface="E-BX" pitchFamily="17" charset="-127"/>
              </a:rPr>
              <a:t>U</a:t>
            </a:r>
            <a:r>
              <a:rPr lang="en-US" altLang="zh-CN" baseline="-25000" err="1"/>
              <a:t>ab</a:t>
            </a:r>
            <a:r>
              <a:rPr lang="zh-CN" altLang="en-US" dirty="0"/>
              <a:t>。</a:t>
            </a:r>
            <a:endParaRPr lang="zh-CN" altLang="en-US" dirty="0"/>
          </a:p>
          <a:p>
            <a:pPr algn="just"/>
            <a:r>
              <a:rPr lang="zh-CN" altLang="en-US" dirty="0"/>
              <a:t>电源电动势的方向规定为由电源的负极</a:t>
            </a:r>
            <a:r>
              <a:rPr lang="en-US" altLang="zh-CN" dirty="0"/>
              <a:t>(</a:t>
            </a:r>
            <a:r>
              <a:rPr lang="zh-CN" altLang="en-US" dirty="0"/>
              <a:t>低电位</a:t>
            </a:r>
            <a:r>
              <a:rPr lang="en-US" altLang="zh-CN" dirty="0"/>
              <a:t>)</a:t>
            </a:r>
            <a:r>
              <a:rPr lang="zh-CN" altLang="en-US" dirty="0"/>
              <a:t>指向正极  </a:t>
            </a:r>
            <a:r>
              <a:rPr lang="en-US" altLang="zh-CN" dirty="0"/>
              <a:t>(</a:t>
            </a:r>
            <a:r>
              <a:rPr lang="zh-CN" altLang="en-US" dirty="0"/>
              <a:t>高电位</a:t>
            </a:r>
            <a:r>
              <a:rPr lang="en-US" altLang="zh-CN" dirty="0"/>
              <a:t>)</a:t>
            </a:r>
            <a:r>
              <a:rPr lang="zh-CN" altLang="en-US" dirty="0"/>
              <a:t>。</a:t>
            </a:r>
            <a:endParaRPr lang="zh-CN" altLang="en-US" dirty="0"/>
          </a:p>
          <a:p>
            <a:pPr algn="just"/>
            <a:r>
              <a:rPr lang="zh-CN" altLang="en-US" dirty="0"/>
              <a:t>在电源内部的电路中，电源力移动正电荷形成电流，电流的方向是从负极指向正极；在电源外部的电路中，电场力移动正电荷形成电流，电流方向是从正极指向负极。</a:t>
            </a:r>
            <a:endParaRPr lang="zh-CN" altLang="en-US" dirty="0"/>
          </a:p>
          <a:p>
            <a:pPr algn="just"/>
            <a:r>
              <a:rPr lang="zh-CN" altLang="en-US" dirty="0"/>
              <a:t>在电路中要形成电流，必须具备两个条件：一是有自由移动的带电粒子；二是电路两端有电压存在。</a:t>
            </a:r>
            <a:endParaRPr lang="zh-CN" alt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3" name="文本占位符 2608129"/>
          <p:cNvSpPr>
            <a:spLocks noGrp="1"/>
          </p:cNvSpPr>
          <p:nvPr>
            <p:ph type="body" sz="half" idx="1"/>
          </p:nvPr>
        </p:nvSpPr>
        <p:spPr>
          <a:xfrm>
            <a:off x="457200" y="3068638"/>
            <a:ext cx="8218488" cy="3167062"/>
          </a:xfrm>
        </p:spPr>
        <p:txBody>
          <a:bodyPr anchor="t" anchorCtr="0"/>
          <a:p>
            <a:pPr algn="just">
              <a:lnSpc>
                <a:spcPct val="95000"/>
              </a:lnSpc>
              <a:buClr>
                <a:schemeClr val="accent1"/>
              </a:buClr>
              <a:buSzPct val="65000"/>
              <a:buFont typeface="Wingdings" panose="05000000000000000000" pitchFamily="2" charset="2"/>
            </a:pPr>
            <a:r>
              <a:rPr lang="zh-CN" altLang="en-US" dirty="0"/>
              <a:t>可见，总电压超前于电流一个小于  　的</a:t>
            </a:r>
            <a:r>
              <a:rPr lang="en-US" altLang="zh-CN" i="1"/>
              <a:t>φ</a:t>
            </a:r>
            <a:r>
              <a:rPr lang="zh-CN" altLang="en-US" dirty="0"/>
              <a:t>角。</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zh-CN" altLang="en-US" b="1" dirty="0"/>
              <a:t>二、电阻、感抗与阻抗间的关系</a:t>
            </a:r>
            <a:endParaRPr lang="zh-CN" altLang="en-US" b="1" dirty="0"/>
          </a:p>
          <a:p>
            <a:pPr algn="just">
              <a:lnSpc>
                <a:spcPct val="95000"/>
              </a:lnSpc>
              <a:buClr>
                <a:schemeClr val="accent1"/>
              </a:buClr>
              <a:buSzPct val="65000"/>
              <a:buFont typeface="Wingdings" panose="05000000000000000000" pitchFamily="2" charset="2"/>
            </a:pPr>
            <a:r>
              <a:rPr lang="zh-CN" altLang="en-US" dirty="0"/>
              <a:t>　　将电压三角形的三边同时除以电流</a:t>
            </a:r>
            <a:r>
              <a:rPr lang="en-US" altLang="zh-CN">
                <a:latin typeface="E-BX" pitchFamily="17" charset="-127"/>
                <a:ea typeface="E-BX" pitchFamily="17" charset="-127"/>
              </a:rPr>
              <a:t>I</a:t>
            </a:r>
            <a:r>
              <a:rPr lang="zh-CN" altLang="en-US" dirty="0"/>
              <a:t>，即可得电阻</a:t>
            </a:r>
            <a:r>
              <a:rPr lang="en-US" altLang="zh-CN">
                <a:latin typeface="E-BX" pitchFamily="17" charset="-127"/>
                <a:ea typeface="E-BX" pitchFamily="17" charset="-127"/>
              </a:rPr>
              <a:t>R</a:t>
            </a:r>
            <a:r>
              <a:rPr lang="zh-CN" altLang="en-US" dirty="0"/>
              <a:t>，感抗</a:t>
            </a:r>
            <a:r>
              <a:rPr lang="en-US" altLang="zh-CN">
                <a:latin typeface="E-BX" pitchFamily="17" charset="-127"/>
                <a:ea typeface="E-BX" pitchFamily="17" charset="-127"/>
              </a:rPr>
              <a:t>X</a:t>
            </a:r>
            <a:r>
              <a:rPr lang="en-US" altLang="zh-CN" baseline="-25000"/>
              <a:t>L</a:t>
            </a:r>
            <a:r>
              <a:rPr lang="zh-CN" altLang="en-US" dirty="0"/>
              <a:t>和阻抗</a:t>
            </a:r>
            <a:r>
              <a:rPr lang="en-US" altLang="zh-CN">
                <a:latin typeface="E-BX" pitchFamily="17" charset="-127"/>
                <a:ea typeface="E-BX" pitchFamily="17" charset="-127"/>
              </a:rPr>
              <a:t>Z</a:t>
            </a:r>
            <a:r>
              <a:rPr lang="zh-CN" altLang="en-US" dirty="0"/>
              <a:t>围成的三角形。</a:t>
            </a:r>
            <a:endParaRPr lang="zh-CN" altLang="en-US" dirty="0"/>
          </a:p>
          <a:p>
            <a:pPr algn="just">
              <a:lnSpc>
                <a:spcPct val="95000"/>
              </a:lnSpc>
              <a:buClr>
                <a:schemeClr val="accent1"/>
              </a:buClr>
              <a:buSzPct val="65000"/>
              <a:buFont typeface="Wingdings" panose="05000000000000000000" pitchFamily="2" charset="2"/>
            </a:pPr>
            <a:r>
              <a:rPr lang="zh-CN" altLang="en-US" dirty="0"/>
              <a:t>解此三角形</a:t>
            </a:r>
            <a:endParaRPr lang="zh-CN" altLang="en-US" dirty="0"/>
          </a:p>
        </p:txBody>
      </p:sp>
      <p:graphicFrame>
        <p:nvGraphicFramePr>
          <p:cNvPr id="125954" name="内容占位符 2608130"/>
          <p:cNvGraphicFramePr>
            <a:graphicFrameLocks noGrp="1"/>
          </p:cNvGraphicFramePr>
          <p:nvPr>
            <p:ph sz="quarter" idx="2"/>
          </p:nvPr>
        </p:nvGraphicFramePr>
        <p:xfrm>
          <a:off x="2555875" y="188913"/>
          <a:ext cx="6119813" cy="2820987"/>
        </p:xfrm>
        <a:graphic>
          <a:graphicData uri="http://schemas.openxmlformats.org/presentationml/2006/ole">
            <mc:AlternateContent xmlns:mc="http://schemas.openxmlformats.org/markup-compatibility/2006">
              <mc:Choice xmlns:v="urn:schemas-microsoft-com:vml" Requires="v">
                <p:oleObj spid="_x0000_s3156" name="" r:id="rId1" imgW="6804025" imgH="3136265" progId="Photoshop.Image.7">
                  <p:embed/>
                </p:oleObj>
              </mc:Choice>
              <mc:Fallback>
                <p:oleObj name="" r:id="rId1" imgW="6804025" imgH="3136265" progId="Photoshop.Image.7">
                  <p:embed/>
                  <p:pic>
                    <p:nvPicPr>
                      <p:cNvPr id="0" name="图片 3155"/>
                      <p:cNvPicPr/>
                      <p:nvPr/>
                    </p:nvPicPr>
                    <p:blipFill>
                      <a:blip r:embed="rId2"/>
                      <a:stretch>
                        <a:fillRect/>
                      </a:stretch>
                    </p:blipFill>
                    <p:spPr>
                      <a:xfrm>
                        <a:off x="2555875" y="188913"/>
                        <a:ext cx="6119813" cy="2820987"/>
                      </a:xfrm>
                      <a:prstGeom prst="rect">
                        <a:avLst/>
                      </a:prstGeom>
                      <a:noFill/>
                      <a:ln w="38100">
                        <a:miter/>
                      </a:ln>
                    </p:spPr>
                  </p:pic>
                </p:oleObj>
              </mc:Fallback>
            </mc:AlternateContent>
          </a:graphicData>
        </a:graphic>
      </p:graphicFrame>
      <p:graphicFrame>
        <p:nvGraphicFramePr>
          <p:cNvPr id="125955" name="内容占位符 2608133"/>
          <p:cNvGraphicFramePr>
            <a:graphicFrameLocks noGrp="1"/>
          </p:cNvGraphicFramePr>
          <p:nvPr>
            <p:ph sz="quarter" idx="3"/>
          </p:nvPr>
        </p:nvGraphicFramePr>
        <p:xfrm>
          <a:off x="6691313" y="3068638"/>
          <a:ext cx="369887" cy="574675"/>
        </p:xfrm>
        <a:graphic>
          <a:graphicData uri="http://schemas.openxmlformats.org/presentationml/2006/ole">
            <mc:AlternateContent xmlns:mc="http://schemas.openxmlformats.org/markup-compatibility/2006">
              <mc:Choice xmlns:v="urn:schemas-microsoft-com:vml" Requires="v">
                <p:oleObj spid="_x0000_s3157" name="" r:id="rId3" imgW="452120" imgH="708025" progId="Photoshop.Image.7">
                  <p:embed/>
                </p:oleObj>
              </mc:Choice>
              <mc:Fallback>
                <p:oleObj name="" r:id="rId3" imgW="452120" imgH="708025" progId="Photoshop.Image.7">
                  <p:embed/>
                  <p:pic>
                    <p:nvPicPr>
                      <p:cNvPr id="0" name="图片 3156"/>
                      <p:cNvPicPr/>
                      <p:nvPr/>
                    </p:nvPicPr>
                    <p:blipFill>
                      <a:blip r:embed="rId4"/>
                      <a:stretch>
                        <a:fillRect/>
                      </a:stretch>
                    </p:blipFill>
                    <p:spPr>
                      <a:xfrm>
                        <a:off x="6691313" y="3068638"/>
                        <a:ext cx="369887" cy="574675"/>
                      </a:xfrm>
                      <a:prstGeom prst="rect">
                        <a:avLst/>
                      </a:prstGeom>
                      <a:noFill/>
                      <a:ln w="38100">
                        <a:miter/>
                      </a:ln>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7" name="文本占位符 2609153"/>
          <p:cNvSpPr>
            <a:spLocks noGrp="1"/>
          </p:cNvSpPr>
          <p:nvPr>
            <p:ph type="body" sz="half" idx="1"/>
          </p:nvPr>
        </p:nvSpPr>
        <p:spPr>
          <a:xfrm>
            <a:off x="457200" y="1557338"/>
            <a:ext cx="8291513" cy="4824412"/>
          </a:xfrm>
        </p:spPr>
        <p:txBody>
          <a:bodyPr anchor="t" anchorCtr="0"/>
          <a:p>
            <a:pPr>
              <a:buClr>
                <a:schemeClr val="accent1"/>
              </a:buClr>
              <a:buSzPct val="65000"/>
              <a:buFont typeface="Wingdings" panose="05000000000000000000" pitchFamily="2" charset="2"/>
            </a:pPr>
            <a:r>
              <a:rPr lang="zh-CN" altLang="en-US" dirty="0"/>
              <a:t>将电压三角形三边同时乘以电流有效值，即可得与电压三角形相似的功率三角形。</a:t>
            </a:r>
            <a:endParaRPr lang="zh-CN" altLang="en-US"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endParaRPr lang="zh-CN" altLang="en-US" dirty="0"/>
          </a:p>
          <a:p>
            <a:pPr algn="dist">
              <a:buClr>
                <a:schemeClr val="accent1"/>
              </a:buClr>
              <a:buSzPct val="65000"/>
              <a:buFont typeface="Wingdings" panose="05000000000000000000" pitchFamily="2" charset="2"/>
            </a:pPr>
            <a:endParaRPr lang="zh-CN" altLang="en-US" dirty="0"/>
          </a:p>
          <a:p>
            <a:pPr algn="dist">
              <a:buClr>
                <a:schemeClr val="accent1"/>
              </a:buClr>
              <a:buSzPct val="65000"/>
              <a:buFont typeface="Wingdings" panose="05000000000000000000" pitchFamily="2" charset="2"/>
            </a:pPr>
            <a:r>
              <a:rPr lang="zh-CN" altLang="en-US" dirty="0"/>
              <a:t>在</a:t>
            </a:r>
            <a:r>
              <a:rPr lang="en-US" altLang="zh-CN" dirty="0"/>
              <a:t>RL</a:t>
            </a:r>
            <a:r>
              <a:rPr lang="zh-CN" altLang="en-US" dirty="0"/>
              <a:t>串联电路中，有功功率所占比例越</a:t>
            </a:r>
            <a:endParaRPr lang="zh-CN" altLang="en-US" dirty="0"/>
          </a:p>
        </p:txBody>
      </p:sp>
      <p:graphicFrame>
        <p:nvGraphicFramePr>
          <p:cNvPr id="126978" name="内容占位符 2609154"/>
          <p:cNvGraphicFramePr>
            <a:graphicFrameLocks noGrp="1"/>
          </p:cNvGraphicFramePr>
          <p:nvPr>
            <p:ph sz="quarter" idx="2"/>
          </p:nvPr>
        </p:nvGraphicFramePr>
        <p:xfrm>
          <a:off x="3132138" y="476250"/>
          <a:ext cx="5616575" cy="1063625"/>
        </p:xfrm>
        <a:graphic>
          <a:graphicData uri="http://schemas.openxmlformats.org/presentationml/2006/ole">
            <mc:AlternateContent xmlns:mc="http://schemas.openxmlformats.org/markup-compatibility/2006">
              <mc:Choice xmlns:v="urn:schemas-microsoft-com:vml" Requires="v">
                <p:oleObj spid="_x0000_s3158" name="" r:id="rId1" imgW="6489065" imgH="1228725" progId="Photoshop.Image.7">
                  <p:embed/>
                </p:oleObj>
              </mc:Choice>
              <mc:Fallback>
                <p:oleObj name="" r:id="rId1" imgW="6489065" imgH="1228725" progId="Photoshop.Image.7">
                  <p:embed/>
                  <p:pic>
                    <p:nvPicPr>
                      <p:cNvPr id="0" name="图片 3157"/>
                      <p:cNvPicPr/>
                      <p:nvPr/>
                    </p:nvPicPr>
                    <p:blipFill>
                      <a:blip r:embed="rId2"/>
                      <a:stretch>
                        <a:fillRect/>
                      </a:stretch>
                    </p:blipFill>
                    <p:spPr>
                      <a:xfrm>
                        <a:off x="3132138" y="476250"/>
                        <a:ext cx="5616575" cy="1063625"/>
                      </a:xfrm>
                      <a:prstGeom prst="rect">
                        <a:avLst/>
                      </a:prstGeom>
                      <a:noFill/>
                      <a:ln w="38100">
                        <a:miter/>
                      </a:ln>
                    </p:spPr>
                  </p:pic>
                </p:oleObj>
              </mc:Fallback>
            </mc:AlternateContent>
          </a:graphicData>
        </a:graphic>
      </p:graphicFrame>
      <p:graphicFrame>
        <p:nvGraphicFramePr>
          <p:cNvPr id="126979" name="内容占位符 2609157"/>
          <p:cNvGraphicFramePr>
            <a:graphicFrameLocks noGrp="1"/>
          </p:cNvGraphicFramePr>
          <p:nvPr>
            <p:ph sz="quarter" idx="3"/>
          </p:nvPr>
        </p:nvGraphicFramePr>
        <p:xfrm>
          <a:off x="2835275" y="2711450"/>
          <a:ext cx="5840413" cy="2809875"/>
        </p:xfrm>
        <a:graphic>
          <a:graphicData uri="http://schemas.openxmlformats.org/presentationml/2006/ole">
            <mc:AlternateContent xmlns:mc="http://schemas.openxmlformats.org/markup-compatibility/2006">
              <mc:Choice xmlns:v="urn:schemas-microsoft-com:vml" Requires="v">
                <p:oleObj spid="_x0000_s3159" name="" r:id="rId3" imgW="6734810" imgH="3234690" progId="Photoshop.Image.7">
                  <p:embed/>
                </p:oleObj>
              </mc:Choice>
              <mc:Fallback>
                <p:oleObj name="" r:id="rId3" imgW="6734810" imgH="3234690" progId="Photoshop.Image.7">
                  <p:embed/>
                  <p:pic>
                    <p:nvPicPr>
                      <p:cNvPr id="0" name="图片 3158"/>
                      <p:cNvPicPr/>
                      <p:nvPr/>
                    </p:nvPicPr>
                    <p:blipFill>
                      <a:blip r:embed="rId4"/>
                      <a:stretch>
                        <a:fillRect/>
                      </a:stretch>
                    </p:blipFill>
                    <p:spPr>
                      <a:xfrm>
                        <a:off x="2835275" y="2711450"/>
                        <a:ext cx="5840413" cy="2809875"/>
                      </a:xfrm>
                      <a:prstGeom prst="rect">
                        <a:avLst/>
                      </a:prstGeom>
                      <a:noFill/>
                      <a:ln w="38100">
                        <a:miter/>
                      </a:ln>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1" name="文本占位符 2610177"/>
          <p:cNvSpPr>
            <a:spLocks noGrp="1"/>
          </p:cNvSpPr>
          <p:nvPr>
            <p:ph type="body" sz="half" idx="1"/>
          </p:nvPr>
        </p:nvSpPr>
        <p:spPr>
          <a:xfrm>
            <a:off x="457200" y="515938"/>
            <a:ext cx="8291513" cy="5576887"/>
          </a:xfrm>
        </p:spPr>
        <p:txBody>
          <a:bodyPr anchor="t" anchorCtr="0"/>
          <a:p>
            <a:pPr algn="just">
              <a:lnSpc>
                <a:spcPct val="90000"/>
              </a:lnSpc>
              <a:buClr>
                <a:schemeClr val="accent1"/>
              </a:buClr>
              <a:buSzPct val="65000"/>
              <a:buFont typeface="Wingdings" panose="05000000000000000000" pitchFamily="2" charset="2"/>
              <a:buNone/>
            </a:pPr>
            <a:r>
              <a:rPr lang="en-US" altLang="zh-CN" dirty="0"/>
              <a:t>   </a:t>
            </a:r>
            <a:r>
              <a:rPr lang="zh-CN" altLang="en-US" dirty="0"/>
              <a:t>大，电源利用率越高，为了衡量电源利用率的高低，我们把有功功率与视在功率之比定义为功率因数，用</a:t>
            </a:r>
            <a:r>
              <a:rPr lang="en-US" altLang="zh-CN" err="1"/>
              <a:t>cos</a:t>
            </a:r>
            <a:r>
              <a:rPr lang="en-US" altLang="zh-CN" i="1" err="1"/>
              <a:t>φ</a:t>
            </a:r>
            <a:r>
              <a:rPr lang="zh-CN" altLang="en-US" dirty="0"/>
              <a:t>表示。即</a:t>
            </a:r>
            <a:endParaRPr lang="zh-CN" altLang="en-US" dirty="0"/>
          </a:p>
        </p:txBody>
      </p:sp>
      <p:graphicFrame>
        <p:nvGraphicFramePr>
          <p:cNvPr id="128002" name="内容占位符 2610179"/>
          <p:cNvGraphicFramePr>
            <a:graphicFrameLocks noGrp="1"/>
          </p:cNvGraphicFramePr>
          <p:nvPr>
            <p:ph sz="quarter" idx="2"/>
          </p:nvPr>
        </p:nvGraphicFramePr>
        <p:xfrm>
          <a:off x="2124075" y="1863725"/>
          <a:ext cx="4964113" cy="557213"/>
        </p:xfrm>
        <a:graphic>
          <a:graphicData uri="http://schemas.openxmlformats.org/presentationml/2006/ole">
            <mc:AlternateContent xmlns:mc="http://schemas.openxmlformats.org/markup-compatibility/2006">
              <mc:Choice xmlns:v="urn:schemas-microsoft-com:vml" Requires="v">
                <p:oleObj spid="_x0000_s3160" name="" r:id="rId1" imgW="8317865" imgH="934085" progId="Photoshop.Image.7">
                  <p:embed/>
                </p:oleObj>
              </mc:Choice>
              <mc:Fallback>
                <p:oleObj name="" r:id="rId1" imgW="8317865" imgH="934085" progId="Photoshop.Image.7">
                  <p:embed/>
                  <p:pic>
                    <p:nvPicPr>
                      <p:cNvPr id="0" name="图片 3159"/>
                      <p:cNvPicPr/>
                      <p:nvPr/>
                    </p:nvPicPr>
                    <p:blipFill>
                      <a:blip r:embed="rId2"/>
                      <a:stretch>
                        <a:fillRect/>
                      </a:stretch>
                    </p:blipFill>
                    <p:spPr>
                      <a:xfrm>
                        <a:off x="2124075" y="1863725"/>
                        <a:ext cx="4964113" cy="557213"/>
                      </a:xfrm>
                      <a:prstGeom prst="rect">
                        <a:avLst/>
                      </a:prstGeom>
                      <a:noFill/>
                      <a:ln w="38100">
                        <a:miter/>
                      </a:ln>
                    </p:spPr>
                  </p:pic>
                </p:oleObj>
              </mc:Fallback>
            </mc:AlternateContent>
          </a:graphicData>
        </a:graphic>
      </p:graphicFrame>
      <p:graphicFrame>
        <p:nvGraphicFramePr>
          <p:cNvPr id="128003" name="内容占位符 2610185"/>
          <p:cNvGraphicFramePr>
            <a:graphicFrameLocks noGrp="1"/>
          </p:cNvGraphicFramePr>
          <p:nvPr>
            <p:ph sz="quarter" idx="3"/>
          </p:nvPr>
        </p:nvGraphicFramePr>
        <p:xfrm>
          <a:off x="2124075" y="4706938"/>
          <a:ext cx="6053138" cy="1385887"/>
        </p:xfrm>
        <a:graphic>
          <a:graphicData uri="http://schemas.openxmlformats.org/presentationml/2006/ole">
            <mc:AlternateContent xmlns:mc="http://schemas.openxmlformats.org/markup-compatibility/2006">
              <mc:Choice xmlns:v="urn:schemas-microsoft-com:vml" Requires="v">
                <p:oleObj spid="_x0000_s3161" name="" r:id="rId3" imgW="10264775" imgH="2350135" progId="Photoshop.Image.7">
                  <p:embed/>
                </p:oleObj>
              </mc:Choice>
              <mc:Fallback>
                <p:oleObj name="" r:id="rId3" imgW="10264775" imgH="2350135" progId="Photoshop.Image.7">
                  <p:embed/>
                  <p:pic>
                    <p:nvPicPr>
                      <p:cNvPr id="0" name="图片 3160"/>
                      <p:cNvPicPr/>
                      <p:nvPr/>
                    </p:nvPicPr>
                    <p:blipFill>
                      <a:blip r:embed="rId4"/>
                      <a:stretch>
                        <a:fillRect/>
                      </a:stretch>
                    </p:blipFill>
                    <p:spPr>
                      <a:xfrm>
                        <a:off x="2124075" y="4706938"/>
                        <a:ext cx="6053138" cy="1385887"/>
                      </a:xfrm>
                      <a:prstGeom prst="rect">
                        <a:avLst/>
                      </a:prstGeom>
                      <a:noFill/>
                      <a:ln w="38100">
                        <a:miter/>
                      </a:ln>
                    </p:spPr>
                  </p:pic>
                </p:oleObj>
              </mc:Fallback>
            </mc:AlternateContent>
          </a:graphicData>
        </a:graphic>
      </p:graphicFrame>
      <p:sp>
        <p:nvSpPr>
          <p:cNvPr id="128004" name="矩形 2610188"/>
          <p:cNvSpPr/>
          <p:nvPr/>
        </p:nvSpPr>
        <p:spPr>
          <a:xfrm>
            <a:off x="263525" y="2420938"/>
            <a:ext cx="5435600" cy="3600450"/>
          </a:xfrm>
          <a:prstGeom prst="rect">
            <a:avLst/>
          </a:prstGeom>
          <a:noFill/>
          <a:ln w="9525">
            <a:noFill/>
          </a:ln>
        </p:spPr>
        <p:txBody>
          <a:bodyPr anchor="t" anchorCtr="0"/>
          <a:p>
            <a:pPr marL="342900" indent="-342900">
              <a:lnSpc>
                <a:spcPct val="90000"/>
              </a:lnSpc>
              <a:spcBef>
                <a:spcPct val="20000"/>
              </a:spcBef>
              <a:buClr>
                <a:schemeClr val="accent1"/>
              </a:buClr>
              <a:buSzPct val="65000"/>
              <a:buFont typeface="Wingdings" panose="05000000000000000000" pitchFamily="2" charset="2"/>
              <a:buChar char="n"/>
            </a:pPr>
            <a:r>
              <a:rPr lang="zh-CN" altLang="en-US" sz="3000" b="1" dirty="0">
                <a:latin typeface="Times New Roman" panose="02020603050405020304" pitchFamily="18" charset="0"/>
                <a:ea typeface="宋体" panose="02010600030101010101" pitchFamily="2" charset="-122"/>
              </a:rPr>
              <a:t>第七节  电阻、电容串联电路</a:t>
            </a:r>
            <a:endParaRPr lang="zh-CN" altLang="en-US" sz="3000" b="1" dirty="0">
              <a:latin typeface="Times New Roman" panose="02020603050405020304" pitchFamily="18" charset="0"/>
              <a:ea typeface="宋体" panose="02010600030101010101" pitchFamily="2" charset="-122"/>
            </a:endParaRPr>
          </a:p>
          <a:p>
            <a:pPr marL="342900" indent="-342900">
              <a:lnSpc>
                <a:spcPct val="90000"/>
              </a:lnSpc>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一、各电压之间的关系</a:t>
            </a:r>
            <a:endParaRPr lang="zh-CN" altLang="en-US" sz="3000" dirty="0">
              <a:latin typeface="Times New Roman" panose="02020603050405020304" pitchFamily="18" charset="0"/>
              <a:ea typeface="宋体" panose="02010600030101010101" pitchFamily="2" charset="-122"/>
            </a:endParaRPr>
          </a:p>
          <a:p>
            <a:pPr marL="342900" indent="-342900">
              <a:lnSpc>
                <a:spcPct val="90000"/>
              </a:lnSpc>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以电流为参考量列出电流电压的关系式</a:t>
            </a:r>
            <a:endParaRPr lang="zh-CN" altLang="en-US" sz="3000" dirty="0">
              <a:latin typeface="Times New Roman" panose="02020603050405020304" pitchFamily="18" charset="0"/>
              <a:ea typeface="宋体" panose="02010600030101010101" pitchFamily="2" charset="-122"/>
            </a:endParaRPr>
          </a:p>
        </p:txBody>
      </p:sp>
      <p:pic>
        <p:nvPicPr>
          <p:cNvPr id="128005" name="图片 2610189" descr="6-28"/>
          <p:cNvPicPr>
            <a:picLocks noChangeAspect="1"/>
          </p:cNvPicPr>
          <p:nvPr/>
        </p:nvPicPr>
        <p:blipFill>
          <a:blip r:embed="rId5"/>
          <a:stretch>
            <a:fillRect/>
          </a:stretch>
        </p:blipFill>
        <p:spPr>
          <a:xfrm>
            <a:off x="5699125" y="1865313"/>
            <a:ext cx="3163888" cy="2181225"/>
          </a:xfrm>
          <a:prstGeom prst="rect">
            <a:avLst/>
          </a:prstGeom>
          <a:noFill/>
          <a:ln w="9525">
            <a:noFill/>
          </a:ln>
        </p:spPr>
      </p:pic>
      <p:sp>
        <p:nvSpPr>
          <p:cNvPr id="128006" name="文本框 2610190"/>
          <p:cNvSpPr txBox="1"/>
          <p:nvPr/>
        </p:nvSpPr>
        <p:spPr>
          <a:xfrm>
            <a:off x="6013450" y="4581525"/>
            <a:ext cx="2303463"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6-28  RC</a:t>
            </a:r>
            <a:r>
              <a:rPr lang="zh-CN" altLang="en-US" dirty="0">
                <a:latin typeface="Times New Roman" panose="02020603050405020304" pitchFamily="18" charset="0"/>
                <a:ea typeface="宋体" panose="02010600030101010101" pitchFamily="2" charset="-122"/>
              </a:rPr>
              <a:t>串联电路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5" name="文本占位符 2611201"/>
          <p:cNvSpPr>
            <a:spLocks noGrp="1"/>
          </p:cNvSpPr>
          <p:nvPr>
            <p:ph type="body" sz="half" idx="1"/>
          </p:nvPr>
        </p:nvSpPr>
        <p:spPr>
          <a:xfrm>
            <a:off x="457200" y="2636838"/>
            <a:ext cx="8362950" cy="2913062"/>
          </a:xfrm>
        </p:spPr>
        <p:txBody>
          <a:bodyPr anchor="t" anchorCtr="0"/>
          <a:p>
            <a:pPr>
              <a:buClr>
                <a:schemeClr val="accent1"/>
              </a:buClr>
              <a:buSzPct val="65000"/>
              <a:buFont typeface="Wingdings" panose="05000000000000000000" pitchFamily="2" charset="2"/>
            </a:pPr>
            <a:r>
              <a:rPr lang="zh-CN" altLang="en-US" dirty="0"/>
              <a:t>由           三条边所围成的三角形叫</a:t>
            </a:r>
            <a:r>
              <a:rPr lang="en-US" altLang="zh-CN" dirty="0"/>
              <a:t>RC</a:t>
            </a:r>
            <a:r>
              <a:rPr lang="zh-CN" altLang="en-US" dirty="0"/>
              <a:t>串联电路的电压三角形，求解这个电压三角形可得</a:t>
            </a:r>
            <a:endParaRPr lang="zh-CN" altLang="en-US" dirty="0"/>
          </a:p>
          <a:p>
            <a:pPr>
              <a:buClr>
                <a:schemeClr val="accent1"/>
              </a:buClr>
              <a:buSzPct val="65000"/>
              <a:buFont typeface="Wingdings" panose="05000000000000000000" pitchFamily="2" charset="2"/>
            </a:pPr>
            <a:endParaRPr lang="zh-CN" altLang="en-US" dirty="0"/>
          </a:p>
        </p:txBody>
      </p:sp>
      <p:graphicFrame>
        <p:nvGraphicFramePr>
          <p:cNvPr id="129026" name="内容占位符 2611202"/>
          <p:cNvGraphicFramePr>
            <a:graphicFrameLocks noGrp="1"/>
          </p:cNvGraphicFramePr>
          <p:nvPr>
            <p:ph sz="quarter" idx="2"/>
          </p:nvPr>
        </p:nvGraphicFramePr>
        <p:xfrm>
          <a:off x="1289050" y="2784475"/>
          <a:ext cx="1050925" cy="349250"/>
        </p:xfrm>
        <a:graphic>
          <a:graphicData uri="http://schemas.openxmlformats.org/presentationml/2006/ole">
            <mc:AlternateContent xmlns:mc="http://schemas.openxmlformats.org/markup-compatibility/2006">
              <mc:Choice xmlns:v="urn:schemas-microsoft-com:vml" Requires="v">
                <p:oleObj spid="_x0000_s3162" name="" r:id="rId1" imgW="1760220" imgH="589915" progId="Photoshop.Image.7">
                  <p:embed/>
                </p:oleObj>
              </mc:Choice>
              <mc:Fallback>
                <p:oleObj name="" r:id="rId1" imgW="1760220" imgH="589915" progId="Photoshop.Image.7">
                  <p:embed/>
                  <p:pic>
                    <p:nvPicPr>
                      <p:cNvPr id="0" name="图片 3161"/>
                      <p:cNvPicPr/>
                      <p:nvPr/>
                    </p:nvPicPr>
                    <p:blipFill>
                      <a:blip r:embed="rId2"/>
                      <a:stretch>
                        <a:fillRect/>
                      </a:stretch>
                    </p:blipFill>
                    <p:spPr>
                      <a:xfrm>
                        <a:off x="1289050" y="2784475"/>
                        <a:ext cx="1050925" cy="349250"/>
                      </a:xfrm>
                      <a:prstGeom prst="rect">
                        <a:avLst/>
                      </a:prstGeom>
                      <a:noFill/>
                      <a:ln w="38100">
                        <a:miter/>
                      </a:ln>
                    </p:spPr>
                  </p:pic>
                </p:oleObj>
              </mc:Fallback>
            </mc:AlternateContent>
          </a:graphicData>
        </a:graphic>
      </p:graphicFrame>
      <p:graphicFrame>
        <p:nvGraphicFramePr>
          <p:cNvPr id="129027" name="内容占位符 2611205"/>
          <p:cNvGraphicFramePr>
            <a:graphicFrameLocks noGrp="1"/>
          </p:cNvGraphicFramePr>
          <p:nvPr>
            <p:ph sz="quarter" idx="3"/>
          </p:nvPr>
        </p:nvGraphicFramePr>
        <p:xfrm>
          <a:off x="2987675" y="3833813"/>
          <a:ext cx="5688013" cy="2403475"/>
        </p:xfrm>
        <a:graphic>
          <a:graphicData uri="http://schemas.openxmlformats.org/presentationml/2006/ole">
            <mc:AlternateContent xmlns:mc="http://schemas.openxmlformats.org/markup-compatibility/2006">
              <mc:Choice xmlns:v="urn:schemas-microsoft-com:vml" Requires="v">
                <p:oleObj spid="_x0000_s3163" name="" r:id="rId3" imgW="7816850" imgH="3303905" progId="Photoshop.Image.7">
                  <p:embed/>
                </p:oleObj>
              </mc:Choice>
              <mc:Fallback>
                <p:oleObj name="" r:id="rId3" imgW="7816850" imgH="3303905" progId="Photoshop.Image.7">
                  <p:embed/>
                  <p:pic>
                    <p:nvPicPr>
                      <p:cNvPr id="0" name="图片 3162"/>
                      <p:cNvPicPr/>
                      <p:nvPr/>
                    </p:nvPicPr>
                    <p:blipFill>
                      <a:blip r:embed="rId4"/>
                      <a:stretch>
                        <a:fillRect/>
                      </a:stretch>
                    </p:blipFill>
                    <p:spPr>
                      <a:xfrm>
                        <a:off x="2987675" y="3833813"/>
                        <a:ext cx="5688013" cy="2403475"/>
                      </a:xfrm>
                      <a:prstGeom prst="rect">
                        <a:avLst/>
                      </a:prstGeom>
                      <a:noFill/>
                      <a:ln w="38100">
                        <a:miter/>
                      </a:ln>
                    </p:spPr>
                  </p:pic>
                </p:oleObj>
              </mc:Fallback>
            </mc:AlternateContent>
          </a:graphicData>
        </a:graphic>
      </p:graphicFrame>
      <p:pic>
        <p:nvPicPr>
          <p:cNvPr id="129028" name="图片 2611209" descr="6-29"/>
          <p:cNvPicPr>
            <a:picLocks noChangeAspect="1"/>
          </p:cNvPicPr>
          <p:nvPr/>
        </p:nvPicPr>
        <p:blipFill>
          <a:blip r:embed="rId5"/>
          <a:stretch>
            <a:fillRect/>
          </a:stretch>
        </p:blipFill>
        <p:spPr>
          <a:xfrm>
            <a:off x="1979613" y="254000"/>
            <a:ext cx="5616575" cy="1806575"/>
          </a:xfrm>
          <a:prstGeom prst="rect">
            <a:avLst/>
          </a:prstGeom>
          <a:noFill/>
          <a:ln w="9525">
            <a:noFill/>
          </a:ln>
        </p:spPr>
      </p:pic>
      <p:sp>
        <p:nvSpPr>
          <p:cNvPr id="129029" name="文本框 2611210"/>
          <p:cNvSpPr txBox="1"/>
          <p:nvPr/>
        </p:nvSpPr>
        <p:spPr>
          <a:xfrm>
            <a:off x="2268538" y="2198688"/>
            <a:ext cx="4967287"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6-29  RC</a:t>
            </a:r>
            <a:r>
              <a:rPr lang="zh-CN" altLang="en-US" dirty="0">
                <a:latin typeface="Times New Roman" panose="02020603050405020304" pitchFamily="18" charset="0"/>
                <a:ea typeface="宋体" panose="02010600030101010101" pitchFamily="2" charset="-122"/>
              </a:rPr>
              <a:t>串联电路旋转相量图和电压三角形</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49" name="文本占位符 2612225"/>
          <p:cNvSpPr>
            <a:spLocks noGrp="1"/>
          </p:cNvSpPr>
          <p:nvPr>
            <p:ph type="body" sz="half" idx="1"/>
          </p:nvPr>
        </p:nvSpPr>
        <p:spPr>
          <a:xfrm>
            <a:off x="457200" y="549275"/>
            <a:ext cx="8291513" cy="5576888"/>
          </a:xfrm>
        </p:spPr>
        <p:txBody>
          <a:bodyPr anchor="t" anchorCtr="0"/>
          <a:p>
            <a:pPr algn="just">
              <a:buClr>
                <a:schemeClr val="accent1"/>
              </a:buClr>
              <a:buSzPct val="65000"/>
              <a:buFont typeface="Wingdings" panose="05000000000000000000" pitchFamily="2" charset="2"/>
            </a:pPr>
            <a:r>
              <a:rPr lang="zh-CN" altLang="en-US" dirty="0"/>
              <a:t>可见</a:t>
            </a:r>
            <a:r>
              <a:rPr lang="en-US" altLang="zh-CN" dirty="0"/>
              <a:t>RC</a:t>
            </a:r>
            <a:r>
              <a:rPr lang="zh-CN" altLang="en-US" dirty="0"/>
              <a:t>串联交流电路中，总电压滞后电流一个小于    的</a:t>
            </a:r>
            <a:r>
              <a:rPr lang="en-US" altLang="zh-CN" i="1"/>
              <a:t>φ</a:t>
            </a:r>
            <a:r>
              <a:rPr lang="zh-CN" altLang="en-US" dirty="0"/>
              <a:t>角。</a:t>
            </a:r>
            <a:endParaRPr lang="zh-CN" altLang="en-US" dirty="0"/>
          </a:p>
          <a:p>
            <a:pPr algn="just">
              <a:buClr>
                <a:schemeClr val="accent1"/>
              </a:buClr>
              <a:buSzPct val="65000"/>
              <a:buFont typeface="Wingdings" panose="05000000000000000000" pitchFamily="2" charset="2"/>
            </a:pPr>
            <a:r>
              <a:rPr lang="zh-CN" altLang="en-US" dirty="0"/>
              <a:t>将</a:t>
            </a:r>
            <a:r>
              <a:rPr lang="en-US" altLang="zh-CN">
                <a:latin typeface="E-BX" pitchFamily="17" charset="-127"/>
                <a:ea typeface="E-BX" pitchFamily="17" charset="-127"/>
              </a:rPr>
              <a:t>R</a:t>
            </a:r>
            <a:r>
              <a:rPr lang="zh-CN" altLang="en-US" dirty="0"/>
              <a:t>，</a:t>
            </a:r>
            <a:r>
              <a:rPr lang="en-US" altLang="zh-CN">
                <a:latin typeface="E-BX" pitchFamily="17" charset="-127"/>
                <a:ea typeface="E-BX" pitchFamily="17" charset="-127"/>
              </a:rPr>
              <a:t>X</a:t>
            </a:r>
            <a:r>
              <a:rPr lang="en-US" altLang="zh-CN" baseline="-25000"/>
              <a:t>C</a:t>
            </a:r>
            <a:r>
              <a:rPr lang="zh-CN" altLang="en-US" dirty="0"/>
              <a:t>和</a:t>
            </a:r>
            <a:r>
              <a:rPr lang="en-US" altLang="zh-CN">
                <a:latin typeface="E-BX" pitchFamily="17" charset="-127"/>
                <a:ea typeface="E-BX" pitchFamily="17" charset="-127"/>
              </a:rPr>
              <a:t>Z</a:t>
            </a:r>
            <a:r>
              <a:rPr lang="zh-CN" altLang="en-US" dirty="0"/>
              <a:t>做三边所围成的三角形称为</a:t>
            </a:r>
            <a:r>
              <a:rPr lang="en-US" altLang="zh-CN" dirty="0"/>
              <a:t>RC</a:t>
            </a:r>
            <a:r>
              <a:rPr lang="zh-CN" altLang="en-US" dirty="0"/>
              <a:t>串联电路的阻抗三角形。</a:t>
            </a:r>
            <a:endParaRPr lang="zh-CN" altLang="en-US" dirty="0"/>
          </a:p>
          <a:p>
            <a:pPr algn="just">
              <a:buClr>
                <a:schemeClr val="accent1"/>
              </a:buClr>
              <a:buSzPct val="65000"/>
              <a:buFont typeface="Wingdings" panose="05000000000000000000" pitchFamily="2" charset="2"/>
            </a:pPr>
            <a:r>
              <a:rPr lang="zh-CN" altLang="en-US" dirty="0"/>
              <a:t>解此阻抗三角形还可得出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三、</a:t>
            </a:r>
            <a:r>
              <a:rPr lang="en-US" altLang="zh-CN" dirty="0"/>
              <a:t>RC</a:t>
            </a:r>
            <a:r>
              <a:rPr lang="zh-CN" altLang="en-US" dirty="0"/>
              <a:t>串联电路的功率</a:t>
            </a:r>
            <a:endParaRPr lang="zh-CN" altLang="en-US" dirty="0"/>
          </a:p>
          <a:p>
            <a:pPr algn="just">
              <a:buClr>
                <a:schemeClr val="accent1"/>
              </a:buClr>
              <a:buSzPct val="65000"/>
              <a:buFont typeface="Wingdings" panose="05000000000000000000" pitchFamily="2" charset="2"/>
            </a:pPr>
            <a:r>
              <a:rPr lang="zh-CN" altLang="en-US" dirty="0"/>
              <a:t>将电压三角形三边同时乘以电流有效值，即可得与电压三角形相似的功率三角形。</a:t>
            </a:r>
            <a:endParaRPr lang="zh-CN" altLang="en-US" dirty="0"/>
          </a:p>
        </p:txBody>
      </p:sp>
      <p:graphicFrame>
        <p:nvGraphicFramePr>
          <p:cNvPr id="130050" name="内容占位符 2612226"/>
          <p:cNvGraphicFramePr>
            <a:graphicFrameLocks noGrp="1"/>
          </p:cNvGraphicFramePr>
          <p:nvPr>
            <p:ph sz="quarter" idx="2"/>
          </p:nvPr>
        </p:nvGraphicFramePr>
        <p:xfrm>
          <a:off x="2555875" y="1123950"/>
          <a:ext cx="328613" cy="504825"/>
        </p:xfrm>
        <a:graphic>
          <a:graphicData uri="http://schemas.openxmlformats.org/presentationml/2006/ole">
            <mc:AlternateContent xmlns:mc="http://schemas.openxmlformats.org/markup-compatibility/2006">
              <mc:Choice xmlns:v="urn:schemas-microsoft-com:vml" Requires="v">
                <p:oleObj spid="_x0000_s3164" name="" r:id="rId1" imgW="452120" imgH="697865" progId="Photoshop.Image.7">
                  <p:embed/>
                </p:oleObj>
              </mc:Choice>
              <mc:Fallback>
                <p:oleObj name="" r:id="rId1" imgW="452120" imgH="697865" progId="Photoshop.Image.7">
                  <p:embed/>
                  <p:pic>
                    <p:nvPicPr>
                      <p:cNvPr id="0" name="图片 3163"/>
                      <p:cNvPicPr/>
                      <p:nvPr/>
                    </p:nvPicPr>
                    <p:blipFill>
                      <a:blip r:embed="rId2"/>
                      <a:stretch>
                        <a:fillRect/>
                      </a:stretch>
                    </p:blipFill>
                    <p:spPr>
                      <a:xfrm>
                        <a:off x="2555875" y="1123950"/>
                        <a:ext cx="328613" cy="504825"/>
                      </a:xfrm>
                      <a:prstGeom prst="rect">
                        <a:avLst/>
                      </a:prstGeom>
                      <a:noFill/>
                      <a:ln w="38100">
                        <a:miter/>
                      </a:ln>
                    </p:spPr>
                  </p:pic>
                </p:oleObj>
              </mc:Fallback>
            </mc:AlternateContent>
          </a:graphicData>
        </a:graphic>
      </p:graphicFrame>
      <p:graphicFrame>
        <p:nvGraphicFramePr>
          <p:cNvPr id="130051" name="内容占位符 2612229"/>
          <p:cNvGraphicFramePr>
            <a:graphicFrameLocks noGrp="1"/>
          </p:cNvGraphicFramePr>
          <p:nvPr>
            <p:ph sz="quarter" idx="3"/>
          </p:nvPr>
        </p:nvGraphicFramePr>
        <p:xfrm>
          <a:off x="2884488" y="3184525"/>
          <a:ext cx="5616575" cy="1069975"/>
        </p:xfrm>
        <a:graphic>
          <a:graphicData uri="http://schemas.openxmlformats.org/presentationml/2006/ole">
            <mc:AlternateContent xmlns:mc="http://schemas.openxmlformats.org/markup-compatibility/2006">
              <mc:Choice xmlns:v="urn:schemas-microsoft-com:vml" Requires="v">
                <p:oleObj spid="_x0000_s3165" name="" r:id="rId3" imgW="6597650" imgH="1258570" progId="Photoshop.Image.7">
                  <p:embed/>
                </p:oleObj>
              </mc:Choice>
              <mc:Fallback>
                <p:oleObj name="" r:id="rId3" imgW="6597650" imgH="1258570" progId="Photoshop.Image.7">
                  <p:embed/>
                  <p:pic>
                    <p:nvPicPr>
                      <p:cNvPr id="0" name="图片 3164"/>
                      <p:cNvPicPr/>
                      <p:nvPr/>
                    </p:nvPicPr>
                    <p:blipFill>
                      <a:blip r:embed="rId4"/>
                      <a:stretch>
                        <a:fillRect/>
                      </a:stretch>
                    </p:blipFill>
                    <p:spPr>
                      <a:xfrm>
                        <a:off x="2884488" y="3184525"/>
                        <a:ext cx="5616575" cy="1069975"/>
                      </a:xfrm>
                      <a:prstGeom prst="rect">
                        <a:avLst/>
                      </a:prstGeom>
                      <a:noFill/>
                      <a:ln w="38100">
                        <a:miter/>
                      </a:ln>
                    </p:spPr>
                  </p:pic>
                </p:oleObj>
              </mc:Fallback>
            </mc:AlternateContent>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3" name="文本占位符 2613249"/>
          <p:cNvSpPr>
            <a:spLocks noGrp="1"/>
          </p:cNvSpPr>
          <p:nvPr>
            <p:ph type="body" sz="half" idx="1"/>
          </p:nvPr>
        </p:nvSpPr>
        <p:spPr>
          <a:xfrm>
            <a:off x="457200" y="549275"/>
            <a:ext cx="8291513" cy="5903913"/>
          </a:xfrm>
        </p:spPr>
        <p:txBody>
          <a:bodyPr anchor="t" anchorCtr="0"/>
          <a:p>
            <a:pPr>
              <a:lnSpc>
                <a:spcPct val="95000"/>
              </a:lnSpc>
              <a:buClr>
                <a:schemeClr val="accent1"/>
              </a:buClr>
              <a:buSzPct val="65000"/>
              <a:buFont typeface="Wingdings" panose="05000000000000000000" pitchFamily="2" charset="2"/>
            </a:pPr>
            <a:r>
              <a:rPr lang="zh-CN" altLang="en-US" dirty="0"/>
              <a:t>解此三角形得</a:t>
            </a: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r>
              <a:rPr lang="zh-CN" altLang="en-US" dirty="0"/>
              <a:t>其功率因数仍定义为</a:t>
            </a: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b="1" dirty="0"/>
          </a:p>
        </p:txBody>
      </p:sp>
      <p:graphicFrame>
        <p:nvGraphicFramePr>
          <p:cNvPr id="131074" name="内容占位符 2613250"/>
          <p:cNvGraphicFramePr>
            <a:graphicFrameLocks noGrp="1"/>
          </p:cNvGraphicFramePr>
          <p:nvPr>
            <p:ph sz="quarter" idx="2"/>
          </p:nvPr>
        </p:nvGraphicFramePr>
        <p:xfrm>
          <a:off x="2843213" y="1054100"/>
          <a:ext cx="5761037" cy="2735263"/>
        </p:xfrm>
        <a:graphic>
          <a:graphicData uri="http://schemas.openxmlformats.org/presentationml/2006/ole">
            <mc:AlternateContent xmlns:mc="http://schemas.openxmlformats.org/markup-compatibility/2006">
              <mc:Choice xmlns:v="urn:schemas-microsoft-com:vml" Requires="v">
                <p:oleObj spid="_x0000_s3166" name="" r:id="rId1" imgW="6892290" imgH="3274060" progId="Photoshop.Image.7">
                  <p:embed/>
                </p:oleObj>
              </mc:Choice>
              <mc:Fallback>
                <p:oleObj name="" r:id="rId1" imgW="6892290" imgH="3274060" progId="Photoshop.Image.7">
                  <p:embed/>
                  <p:pic>
                    <p:nvPicPr>
                      <p:cNvPr id="0" name="图片 3165"/>
                      <p:cNvPicPr/>
                      <p:nvPr/>
                    </p:nvPicPr>
                    <p:blipFill>
                      <a:blip r:embed="rId2"/>
                      <a:stretch>
                        <a:fillRect/>
                      </a:stretch>
                    </p:blipFill>
                    <p:spPr>
                      <a:xfrm>
                        <a:off x="2843213" y="1054100"/>
                        <a:ext cx="5761037" cy="2735263"/>
                      </a:xfrm>
                      <a:prstGeom prst="rect">
                        <a:avLst/>
                      </a:prstGeom>
                      <a:noFill/>
                      <a:ln w="38100">
                        <a:miter/>
                      </a:ln>
                    </p:spPr>
                  </p:pic>
                </p:oleObj>
              </mc:Fallback>
            </mc:AlternateContent>
          </a:graphicData>
        </a:graphic>
      </p:graphicFrame>
      <p:graphicFrame>
        <p:nvGraphicFramePr>
          <p:cNvPr id="131075" name="内容占位符 2613253"/>
          <p:cNvGraphicFramePr>
            <a:graphicFrameLocks noGrp="1"/>
          </p:cNvGraphicFramePr>
          <p:nvPr>
            <p:ph sz="quarter" idx="3"/>
          </p:nvPr>
        </p:nvGraphicFramePr>
        <p:xfrm>
          <a:off x="3203575" y="4481513"/>
          <a:ext cx="1690688" cy="758825"/>
        </p:xfrm>
        <a:graphic>
          <a:graphicData uri="http://schemas.openxmlformats.org/presentationml/2006/ole">
            <mc:AlternateContent xmlns:mc="http://schemas.openxmlformats.org/markup-compatibility/2006">
              <mc:Choice xmlns:v="urn:schemas-microsoft-com:vml" Requires="v">
                <p:oleObj spid="_x0000_s3167" name="" r:id="rId3" imgW="2015490" imgH="904875" progId="Photoshop.Image.7">
                  <p:embed/>
                </p:oleObj>
              </mc:Choice>
              <mc:Fallback>
                <p:oleObj name="" r:id="rId3" imgW="2015490" imgH="904875" progId="Photoshop.Image.7">
                  <p:embed/>
                  <p:pic>
                    <p:nvPicPr>
                      <p:cNvPr id="0" name="图片 3166"/>
                      <p:cNvPicPr/>
                      <p:nvPr/>
                    </p:nvPicPr>
                    <p:blipFill>
                      <a:blip r:embed="rId4"/>
                      <a:stretch>
                        <a:fillRect/>
                      </a:stretch>
                    </p:blipFill>
                    <p:spPr>
                      <a:xfrm>
                        <a:off x="3203575" y="4481513"/>
                        <a:ext cx="1690688" cy="758825"/>
                      </a:xfrm>
                      <a:prstGeom prst="rect">
                        <a:avLst/>
                      </a:prstGeom>
                      <a:noFill/>
                      <a:ln w="38100">
                        <a:miter/>
                      </a:ln>
                    </p:spPr>
                  </p:pic>
                </p:oleObj>
              </mc:Fallback>
            </mc:AlternateContent>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7" name="文本占位符 2614273"/>
          <p:cNvSpPr>
            <a:spLocks noGrp="1"/>
          </p:cNvSpPr>
          <p:nvPr>
            <p:ph type="body" sz="half" idx="1"/>
          </p:nvPr>
        </p:nvSpPr>
        <p:spPr>
          <a:xfrm>
            <a:off x="314325" y="476250"/>
            <a:ext cx="8218488" cy="5764213"/>
          </a:xfrm>
        </p:spPr>
        <p:txBody>
          <a:bodyPr anchor="t"/>
          <a:p>
            <a:pPr marL="342900" marR="0" indent="-34290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2400" b="1" i="0" u="none" strike="noStrike" kern="1200" cap="none" spc="0" normalizeH="0" baseline="0" noProof="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第八节  电阻、电感和电容串联电路（ＲＬＣ）</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2400" b="0" i="0" u="none" strike="noStrike" kern="1200" cap="none" spc="0" normalizeH="0" baseline="0" noProof="1" dirty="0">
              <a:solidFill>
                <a:schemeClr val="tx1"/>
              </a:solidFill>
              <a:latin typeface="+mn-lt"/>
              <a:ea typeface="+mn-ea"/>
              <a:cs typeface="+mn-cs"/>
            </a:endParaRPr>
          </a:p>
          <a:p>
            <a:pPr marL="0" marR="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0" i="0" u="none" strike="noStrike" kern="1200" cap="none" spc="0" normalizeH="0" baseline="0" noProof="1" dirty="0">
                <a:solidFill>
                  <a:schemeClr val="tx1"/>
                </a:solidFill>
                <a:latin typeface="+mn-lt"/>
                <a:ea typeface="+mn-ea"/>
                <a:cs typeface="+mn-cs"/>
              </a:rPr>
              <a:t>以电流为参考量</a:t>
            </a:r>
            <a:endParaRPr kumimoji="0" lang="zh-CN" altLang="en-US" sz="24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2400" b="0" i="0" u="none" strike="noStrike" kern="1200" cap="none" spc="0" normalizeH="0" baseline="0" noProof="1" dirty="0">
                <a:solidFill>
                  <a:schemeClr val="tx1"/>
                </a:solidFill>
                <a:latin typeface="+mn-lt"/>
                <a:ea typeface="+mn-ea"/>
                <a:cs typeface="+mn-cs"/>
              </a:rPr>
              <a:t>总电压瞬时值之和为：</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u</a:t>
            </a:r>
            <a:r>
              <a:rPr kumimoji="0" lang="en-US" altLang="zh-CN" sz="3000" b="0" i="0" u="none" strike="noStrike" kern="1200" cap="none" spc="0" normalizeH="0" baseline="0" noProof="1">
                <a:solidFill>
                  <a:schemeClr val="tx1"/>
                </a:solidFill>
                <a:latin typeface="+mn-lt"/>
                <a:ea typeface="+mn-ea"/>
                <a:cs typeface="+mn-cs"/>
              </a:rPr>
              <a:t>=</a:t>
            </a:r>
            <a:r>
              <a:rPr kumimoji="0" lang="en-US" altLang="zh-CN" sz="3000" b="0" i="0" u="none" strike="noStrike" kern="1200" cap="none" spc="0" normalizeH="0" baseline="0" noProof="1" err="1">
                <a:solidFill>
                  <a:schemeClr val="tx1"/>
                </a:solidFill>
                <a:latin typeface="E-BX" pitchFamily="17" charset="-127"/>
                <a:ea typeface="E-BX" pitchFamily="17" charset="-127"/>
                <a:cs typeface="+mn-cs"/>
              </a:rPr>
              <a:t>u</a:t>
            </a:r>
            <a:r>
              <a:rPr kumimoji="0" lang="en-US" altLang="zh-CN" sz="3000" b="0" i="0" u="none" strike="noStrike" kern="1200" cap="none" spc="0" normalizeH="0" baseline="-25000" noProof="1" err="1">
                <a:solidFill>
                  <a:schemeClr val="tx1"/>
                </a:solidFill>
                <a:latin typeface="+mn-lt"/>
                <a:ea typeface="+mn-ea"/>
                <a:cs typeface="+mn-cs"/>
              </a:rPr>
              <a:t>R</a:t>
            </a:r>
            <a:r>
              <a:rPr kumimoji="0" lang="en-US" altLang="zh-CN" sz="3000" b="0" i="0" u="none" strike="noStrike" kern="1200" cap="none" spc="0" normalizeH="0" baseline="0" noProof="1" err="1">
                <a:solidFill>
                  <a:schemeClr val="tx1"/>
                </a:solidFill>
                <a:latin typeface="+mn-lt"/>
                <a:ea typeface="+mn-ea"/>
                <a:cs typeface="+mn-cs"/>
              </a:rPr>
              <a:t>+</a:t>
            </a:r>
            <a:r>
              <a:rPr kumimoji="0" lang="en-US" altLang="zh-CN" sz="3000" b="0" i="0" u="none" strike="noStrike" kern="1200" cap="none" spc="0" normalizeH="0" baseline="0" noProof="1" err="1">
                <a:solidFill>
                  <a:schemeClr val="tx1"/>
                </a:solidFill>
                <a:latin typeface="E-BX" pitchFamily="17" charset="-127"/>
                <a:ea typeface="E-BX" pitchFamily="17" charset="-127"/>
                <a:cs typeface="+mn-cs"/>
              </a:rPr>
              <a:t>u</a:t>
            </a:r>
            <a:r>
              <a:rPr kumimoji="0" lang="en-US" altLang="zh-CN" sz="3000" b="0" i="0" u="none" strike="noStrike" kern="1200" cap="none" spc="0" normalizeH="0" baseline="-25000" noProof="1" err="1">
                <a:solidFill>
                  <a:schemeClr val="tx1"/>
                </a:solidFill>
                <a:latin typeface="+mn-lt"/>
                <a:ea typeface="+mn-ea"/>
                <a:cs typeface="+mn-cs"/>
              </a:rPr>
              <a:t>L</a:t>
            </a:r>
            <a:r>
              <a:rPr kumimoji="0" lang="en-US" altLang="zh-CN" sz="3000" b="0" i="0" u="none" strike="noStrike" kern="1200" cap="none" spc="0" normalizeH="0" baseline="0" noProof="1" err="1">
                <a:solidFill>
                  <a:schemeClr val="tx1"/>
                </a:solidFill>
                <a:latin typeface="+mn-lt"/>
                <a:ea typeface="+mn-ea"/>
                <a:cs typeface="+mn-cs"/>
              </a:rPr>
              <a:t>+</a:t>
            </a:r>
            <a:r>
              <a:rPr kumimoji="0" lang="en-US" altLang="zh-CN" sz="3000" b="0" i="0" u="none" strike="noStrike" kern="1200" cap="none" spc="0" normalizeH="0" baseline="0" noProof="1" err="1">
                <a:solidFill>
                  <a:schemeClr val="tx1"/>
                </a:solidFill>
                <a:latin typeface="E-BX" pitchFamily="17" charset="-127"/>
                <a:ea typeface="E-BX" pitchFamily="17" charset="-127"/>
                <a:cs typeface="+mn-cs"/>
              </a:rPr>
              <a:t>u</a:t>
            </a:r>
            <a:r>
              <a:rPr kumimoji="0" lang="en-US" altLang="zh-CN" sz="3000" b="0" i="0" u="none" strike="noStrike" kern="1200" cap="none" spc="0" normalizeH="0" baseline="-25000" noProof="1" err="1">
                <a:solidFill>
                  <a:schemeClr val="tx1"/>
                </a:solidFill>
                <a:latin typeface="+mn-lt"/>
                <a:ea typeface="+mn-ea"/>
                <a:cs typeface="+mn-cs"/>
              </a:rPr>
              <a:t>C</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2400" b="0" i="0" u="none" strike="noStrike" kern="1200" cap="none" spc="0" normalizeH="0" baseline="0" noProof="1" dirty="0">
                <a:solidFill>
                  <a:schemeClr val="tx1"/>
                </a:solidFill>
                <a:latin typeface="+mn-lt"/>
                <a:ea typeface="+mn-ea"/>
                <a:cs typeface="+mn-cs"/>
              </a:rPr>
              <a:t>与之对应的总电压有效值及各旋转相量间的关系为</a:t>
            </a:r>
            <a:endParaRPr kumimoji="0" lang="zh-CN" altLang="en-US" sz="2400" b="0" i="0" u="none" strike="noStrike" kern="1200" cap="none" spc="0" normalizeH="0" baseline="0" noProof="1" dirty="0">
              <a:solidFill>
                <a:schemeClr val="tx1"/>
              </a:solidFill>
              <a:latin typeface="+mn-lt"/>
              <a:ea typeface="+mn-ea"/>
              <a:cs typeface="+mn-cs"/>
            </a:endParaRPr>
          </a:p>
        </p:txBody>
      </p:sp>
      <p:graphicFrame>
        <p:nvGraphicFramePr>
          <p:cNvPr id="132098" name="内容占位符 2614274"/>
          <p:cNvGraphicFramePr>
            <a:graphicFrameLocks noGrp="1"/>
          </p:cNvGraphicFramePr>
          <p:nvPr>
            <p:ph sz="quarter" idx="2"/>
          </p:nvPr>
        </p:nvGraphicFramePr>
        <p:xfrm>
          <a:off x="712788" y="1824038"/>
          <a:ext cx="4824412" cy="2422525"/>
        </p:xfrm>
        <a:graphic>
          <a:graphicData uri="http://schemas.openxmlformats.org/presentationml/2006/ole">
            <mc:AlternateContent xmlns:mc="http://schemas.openxmlformats.org/markup-compatibility/2006">
              <mc:Choice xmlns:v="urn:schemas-microsoft-com:vml" Requires="v">
                <p:oleObj spid="_x0000_s3169" name="" r:id="rId1" imgW="7010400" imgH="3519805" progId="Photoshop.Image.7">
                  <p:embed/>
                </p:oleObj>
              </mc:Choice>
              <mc:Fallback>
                <p:oleObj name="" r:id="rId1" imgW="7010400" imgH="3519805" progId="Photoshop.Image.7">
                  <p:embed/>
                  <p:pic>
                    <p:nvPicPr>
                      <p:cNvPr id="0" name="图片 3168"/>
                      <p:cNvPicPr/>
                      <p:nvPr/>
                    </p:nvPicPr>
                    <p:blipFill>
                      <a:blip r:embed="rId2"/>
                      <a:stretch>
                        <a:fillRect/>
                      </a:stretch>
                    </p:blipFill>
                    <p:spPr>
                      <a:xfrm>
                        <a:off x="712788" y="1824038"/>
                        <a:ext cx="4824412" cy="2422525"/>
                      </a:xfrm>
                      <a:prstGeom prst="rect">
                        <a:avLst/>
                      </a:prstGeom>
                      <a:noFill/>
                      <a:ln w="38100">
                        <a:miter/>
                      </a:ln>
                    </p:spPr>
                  </p:pic>
                </p:oleObj>
              </mc:Fallback>
            </mc:AlternateContent>
          </a:graphicData>
        </a:graphic>
      </p:graphicFrame>
      <p:graphicFrame>
        <p:nvGraphicFramePr>
          <p:cNvPr id="132099" name="内容占位符 2614277"/>
          <p:cNvGraphicFramePr>
            <a:graphicFrameLocks noGrp="1"/>
          </p:cNvGraphicFramePr>
          <p:nvPr>
            <p:ph sz="quarter" idx="3"/>
          </p:nvPr>
        </p:nvGraphicFramePr>
        <p:xfrm>
          <a:off x="2622550" y="5738813"/>
          <a:ext cx="2238375" cy="373062"/>
        </p:xfrm>
        <a:graphic>
          <a:graphicData uri="http://schemas.openxmlformats.org/presentationml/2006/ole">
            <mc:AlternateContent xmlns:mc="http://schemas.openxmlformats.org/markup-compatibility/2006">
              <mc:Choice xmlns:v="urn:schemas-microsoft-com:vml" Requires="v">
                <p:oleObj spid="_x0000_s3168" name="" r:id="rId3" imgW="3470910" imgH="580390" progId="Photoshop.Image.7">
                  <p:embed/>
                </p:oleObj>
              </mc:Choice>
              <mc:Fallback>
                <p:oleObj name="" r:id="rId3" imgW="3470910" imgH="580390" progId="Photoshop.Image.7">
                  <p:embed/>
                  <p:pic>
                    <p:nvPicPr>
                      <p:cNvPr id="0" name="图片 3167"/>
                      <p:cNvPicPr/>
                      <p:nvPr/>
                    </p:nvPicPr>
                    <p:blipFill>
                      <a:blip r:embed="rId4"/>
                      <a:stretch>
                        <a:fillRect/>
                      </a:stretch>
                    </p:blipFill>
                    <p:spPr>
                      <a:xfrm>
                        <a:off x="2622550" y="5738813"/>
                        <a:ext cx="2238375" cy="373062"/>
                      </a:xfrm>
                      <a:prstGeom prst="rect">
                        <a:avLst/>
                      </a:prstGeom>
                      <a:noFill/>
                      <a:ln w="38100">
                        <a:miter/>
                      </a:ln>
                    </p:spPr>
                  </p:pic>
                </p:oleObj>
              </mc:Fallback>
            </mc:AlternateContent>
          </a:graphicData>
        </a:graphic>
      </p:graphicFrame>
      <p:pic>
        <p:nvPicPr>
          <p:cNvPr id="132100" name="图片 2614281" descr="6-32"/>
          <p:cNvPicPr>
            <a:picLocks noChangeAspect="1"/>
          </p:cNvPicPr>
          <p:nvPr/>
        </p:nvPicPr>
        <p:blipFill>
          <a:blip r:embed="rId5"/>
          <a:stretch>
            <a:fillRect/>
          </a:stretch>
        </p:blipFill>
        <p:spPr>
          <a:xfrm>
            <a:off x="6186488" y="1284288"/>
            <a:ext cx="2114550" cy="2447925"/>
          </a:xfrm>
          <a:prstGeom prst="rect">
            <a:avLst/>
          </a:prstGeom>
          <a:noFill/>
          <a:ln w="9525">
            <a:noFill/>
          </a:ln>
        </p:spPr>
      </p:pic>
      <p:sp>
        <p:nvSpPr>
          <p:cNvPr id="132101" name="文本框 2614282"/>
          <p:cNvSpPr txBox="1"/>
          <p:nvPr/>
        </p:nvSpPr>
        <p:spPr>
          <a:xfrm>
            <a:off x="6186488" y="3881438"/>
            <a:ext cx="2376487"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6-32  RLC</a:t>
            </a:r>
            <a:r>
              <a:rPr lang="zh-CN" altLang="en-US" dirty="0">
                <a:latin typeface="Times New Roman" panose="02020603050405020304" pitchFamily="18" charset="0"/>
                <a:ea typeface="宋体" panose="02010600030101010101" pitchFamily="2" charset="-122"/>
              </a:rPr>
              <a:t>串联电路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1" name="文本占位符 2615297"/>
          <p:cNvSpPr>
            <a:spLocks noGrp="1"/>
          </p:cNvSpPr>
          <p:nvPr>
            <p:ph type="body" sz="half" idx="1"/>
          </p:nvPr>
        </p:nvSpPr>
        <p:spPr>
          <a:xfrm>
            <a:off x="457200" y="549275"/>
            <a:ext cx="8291513" cy="5576888"/>
          </a:xfrm>
        </p:spPr>
        <p:txBody>
          <a:bodyPr anchor="t" anchorCtr="0"/>
          <a:p>
            <a:pPr algn="just">
              <a:buClr>
                <a:schemeClr val="accent1"/>
              </a:buClr>
              <a:buSzPct val="65000"/>
              <a:buFont typeface="Wingdings" panose="05000000000000000000" pitchFamily="2" charset="2"/>
            </a:pPr>
            <a:r>
              <a:rPr lang="zh-CN" altLang="en-US" dirty="0"/>
              <a:t>一、各电压间的关系</a:t>
            </a:r>
            <a:endParaRPr lang="zh-CN" altLang="en-US" dirty="0"/>
          </a:p>
          <a:p>
            <a:pPr algn="just">
              <a:buClr>
                <a:schemeClr val="accent1"/>
              </a:buClr>
              <a:buSzPct val="65000"/>
              <a:buFont typeface="Wingdings" panose="05000000000000000000" pitchFamily="2" charset="2"/>
            </a:pPr>
            <a:r>
              <a:rPr lang="zh-CN" altLang="en-US" dirty="0"/>
              <a:t>当          时，总电压超前于电流一个小于  的</a:t>
            </a:r>
            <a:r>
              <a:rPr lang="en-US" altLang="zh-CN" i="1"/>
              <a:t>φ</a:t>
            </a:r>
            <a:r>
              <a:rPr lang="zh-CN" altLang="en-US" dirty="0"/>
              <a:t>角；         时，总电压滞后于电流一个小于   的</a:t>
            </a:r>
            <a:r>
              <a:rPr lang="en-US" altLang="zh-CN" i="1"/>
              <a:t>φ</a:t>
            </a:r>
            <a:r>
              <a:rPr lang="zh-CN" altLang="en-US" dirty="0"/>
              <a:t>角；当         时，总电压与电流同相。</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133122" name="内容占位符 2615298"/>
          <p:cNvGraphicFramePr>
            <a:graphicFrameLocks noGrp="1"/>
          </p:cNvGraphicFramePr>
          <p:nvPr>
            <p:ph sz="quarter" idx="2"/>
          </p:nvPr>
        </p:nvGraphicFramePr>
        <p:xfrm>
          <a:off x="1331913" y="1268413"/>
          <a:ext cx="900112" cy="331787"/>
        </p:xfrm>
        <a:graphic>
          <a:graphicData uri="http://schemas.openxmlformats.org/presentationml/2006/ole">
            <mc:AlternateContent xmlns:mc="http://schemas.openxmlformats.org/markup-compatibility/2006">
              <mc:Choice xmlns:v="urn:schemas-microsoft-com:vml" Requires="v">
                <p:oleObj spid="_x0000_s3170" name="" r:id="rId1" imgW="1386205" imgH="511175" progId="Photoshop.Image.7">
                  <p:embed/>
                </p:oleObj>
              </mc:Choice>
              <mc:Fallback>
                <p:oleObj name="" r:id="rId1" imgW="1386205" imgH="511175" progId="Photoshop.Image.7">
                  <p:embed/>
                  <p:pic>
                    <p:nvPicPr>
                      <p:cNvPr id="0" name="图片 3169"/>
                      <p:cNvPicPr/>
                      <p:nvPr/>
                    </p:nvPicPr>
                    <p:blipFill>
                      <a:blip r:embed="rId2"/>
                      <a:stretch>
                        <a:fillRect/>
                      </a:stretch>
                    </p:blipFill>
                    <p:spPr>
                      <a:xfrm>
                        <a:off x="1331913" y="1268413"/>
                        <a:ext cx="900112" cy="331787"/>
                      </a:xfrm>
                      <a:prstGeom prst="rect">
                        <a:avLst/>
                      </a:prstGeom>
                      <a:noFill/>
                      <a:ln w="38100">
                        <a:miter/>
                      </a:ln>
                    </p:spPr>
                  </p:pic>
                </p:oleObj>
              </mc:Fallback>
            </mc:AlternateContent>
          </a:graphicData>
        </a:graphic>
      </p:graphicFrame>
      <p:graphicFrame>
        <p:nvGraphicFramePr>
          <p:cNvPr id="133123" name="内容占位符 2615301"/>
          <p:cNvGraphicFramePr>
            <a:graphicFrameLocks noGrp="1"/>
          </p:cNvGraphicFramePr>
          <p:nvPr>
            <p:ph sz="quarter" idx="3"/>
          </p:nvPr>
        </p:nvGraphicFramePr>
        <p:xfrm>
          <a:off x="7885113" y="1611313"/>
          <a:ext cx="290512" cy="463550"/>
        </p:xfrm>
        <a:graphic>
          <a:graphicData uri="http://schemas.openxmlformats.org/presentationml/2006/ole">
            <mc:AlternateContent xmlns:mc="http://schemas.openxmlformats.org/markup-compatibility/2006">
              <mc:Choice xmlns:v="urn:schemas-microsoft-com:vml" Requires="v">
                <p:oleObj spid="_x0000_s3171" name="" r:id="rId3" imgW="452120" imgH="717550" progId="Photoshop.Image.7">
                  <p:embed/>
                </p:oleObj>
              </mc:Choice>
              <mc:Fallback>
                <p:oleObj name="" r:id="rId3" imgW="452120" imgH="717550" progId="Photoshop.Image.7">
                  <p:embed/>
                  <p:pic>
                    <p:nvPicPr>
                      <p:cNvPr id="0" name="图片 3170"/>
                      <p:cNvPicPr/>
                      <p:nvPr/>
                    </p:nvPicPr>
                    <p:blipFill>
                      <a:blip r:embed="rId4"/>
                      <a:stretch>
                        <a:fillRect/>
                      </a:stretch>
                    </p:blipFill>
                    <p:spPr>
                      <a:xfrm>
                        <a:off x="7885113" y="1611313"/>
                        <a:ext cx="290512" cy="463550"/>
                      </a:xfrm>
                      <a:prstGeom prst="rect">
                        <a:avLst/>
                      </a:prstGeom>
                      <a:noFill/>
                      <a:ln w="38100">
                        <a:miter/>
                      </a:ln>
                    </p:spPr>
                  </p:pic>
                </p:oleObj>
              </mc:Fallback>
            </mc:AlternateContent>
          </a:graphicData>
        </a:graphic>
      </p:graphicFrame>
      <p:graphicFrame>
        <p:nvGraphicFramePr>
          <p:cNvPr id="133124" name="对象 2615304"/>
          <p:cNvGraphicFramePr/>
          <p:nvPr/>
        </p:nvGraphicFramePr>
        <p:xfrm>
          <a:off x="1592263" y="1731963"/>
          <a:ext cx="877887" cy="342900"/>
        </p:xfrm>
        <a:graphic>
          <a:graphicData uri="http://schemas.openxmlformats.org/presentationml/2006/ole">
            <mc:AlternateContent xmlns:mc="http://schemas.openxmlformats.org/markup-compatibility/2006">
              <mc:Choice xmlns:v="urn:schemas-microsoft-com:vml" Requires="v">
                <p:oleObj spid="_x0000_s3172" name="" r:id="rId5" imgW="1356995" imgH="530860" progId="Photoshop.Image.7">
                  <p:embed/>
                </p:oleObj>
              </mc:Choice>
              <mc:Fallback>
                <p:oleObj name="" r:id="rId5" imgW="1356995" imgH="530860" progId="Photoshop.Image.7">
                  <p:embed/>
                  <p:pic>
                    <p:nvPicPr>
                      <p:cNvPr id="0" name="图片 3171"/>
                      <p:cNvPicPr/>
                      <p:nvPr/>
                    </p:nvPicPr>
                    <p:blipFill>
                      <a:blip r:embed="rId6"/>
                      <a:stretch>
                        <a:fillRect/>
                      </a:stretch>
                    </p:blipFill>
                    <p:spPr>
                      <a:xfrm>
                        <a:off x="1592263" y="1731963"/>
                        <a:ext cx="877887" cy="342900"/>
                      </a:xfrm>
                      <a:prstGeom prst="rect">
                        <a:avLst/>
                      </a:prstGeom>
                      <a:noFill/>
                      <a:ln w="38100">
                        <a:noFill/>
                        <a:miter/>
                      </a:ln>
                    </p:spPr>
                  </p:pic>
                </p:oleObj>
              </mc:Fallback>
            </mc:AlternateContent>
          </a:graphicData>
        </a:graphic>
      </p:graphicFrame>
      <p:graphicFrame>
        <p:nvGraphicFramePr>
          <p:cNvPr id="133125" name="对象 2615307"/>
          <p:cNvGraphicFramePr/>
          <p:nvPr/>
        </p:nvGraphicFramePr>
        <p:xfrm>
          <a:off x="2354263" y="2217738"/>
          <a:ext cx="877887" cy="342900"/>
        </p:xfrm>
        <a:graphic>
          <a:graphicData uri="http://schemas.openxmlformats.org/presentationml/2006/ole">
            <mc:AlternateContent xmlns:mc="http://schemas.openxmlformats.org/markup-compatibility/2006">
              <mc:Choice xmlns:v="urn:schemas-microsoft-com:vml" Requires="v">
                <p:oleObj spid="_x0000_s3173" name="" r:id="rId7" imgW="1356995" imgH="530860" progId="Photoshop.Image.7">
                  <p:embed/>
                </p:oleObj>
              </mc:Choice>
              <mc:Fallback>
                <p:oleObj name="" r:id="rId7" imgW="1356995" imgH="530860" progId="Photoshop.Image.7">
                  <p:embed/>
                  <p:pic>
                    <p:nvPicPr>
                      <p:cNvPr id="0" name="图片 3172"/>
                      <p:cNvPicPr/>
                      <p:nvPr/>
                    </p:nvPicPr>
                    <p:blipFill>
                      <a:blip r:embed="rId8"/>
                      <a:stretch>
                        <a:fillRect/>
                      </a:stretch>
                    </p:blipFill>
                    <p:spPr>
                      <a:xfrm>
                        <a:off x="2354263" y="2217738"/>
                        <a:ext cx="877887" cy="342900"/>
                      </a:xfrm>
                      <a:prstGeom prst="rect">
                        <a:avLst/>
                      </a:prstGeom>
                      <a:noFill/>
                      <a:ln w="38100">
                        <a:noFill/>
                        <a:miter/>
                      </a:ln>
                    </p:spPr>
                  </p:pic>
                </p:oleObj>
              </mc:Fallback>
            </mc:AlternateContent>
          </a:graphicData>
        </a:graphic>
      </p:graphicFrame>
      <p:graphicFrame>
        <p:nvGraphicFramePr>
          <p:cNvPr id="133126" name="对象 2615308"/>
          <p:cNvGraphicFramePr/>
          <p:nvPr/>
        </p:nvGraphicFramePr>
        <p:xfrm>
          <a:off x="7735888" y="1136650"/>
          <a:ext cx="292100" cy="463550"/>
        </p:xfrm>
        <a:graphic>
          <a:graphicData uri="http://schemas.openxmlformats.org/presentationml/2006/ole">
            <mc:AlternateContent xmlns:mc="http://schemas.openxmlformats.org/markup-compatibility/2006">
              <mc:Choice xmlns:v="urn:schemas-microsoft-com:vml" Requires="v">
                <p:oleObj spid="_x0000_s3174" name="" r:id="rId9" imgW="452120" imgH="717550" progId="Photoshop.Image.7">
                  <p:embed/>
                </p:oleObj>
              </mc:Choice>
              <mc:Fallback>
                <p:oleObj name="" r:id="rId9" imgW="452120" imgH="717550" progId="Photoshop.Image.7">
                  <p:embed/>
                  <p:pic>
                    <p:nvPicPr>
                      <p:cNvPr id="0" name="图片 3173"/>
                      <p:cNvPicPr/>
                      <p:nvPr/>
                    </p:nvPicPr>
                    <p:blipFill>
                      <a:blip r:embed="rId4"/>
                      <a:stretch>
                        <a:fillRect/>
                      </a:stretch>
                    </p:blipFill>
                    <p:spPr>
                      <a:xfrm>
                        <a:off x="7735888" y="1136650"/>
                        <a:ext cx="292100" cy="463550"/>
                      </a:xfrm>
                      <a:prstGeom prst="rect">
                        <a:avLst/>
                      </a:prstGeom>
                      <a:noFill/>
                      <a:ln w="38100">
                        <a:noFill/>
                        <a:miter/>
                      </a:ln>
                    </p:spPr>
                  </p:pic>
                </p:oleObj>
              </mc:Fallback>
            </mc:AlternateContent>
          </a:graphicData>
        </a:graphic>
      </p:graphicFrame>
      <p:pic>
        <p:nvPicPr>
          <p:cNvPr id="133127" name="图片 2615309" descr="6-33"/>
          <p:cNvPicPr>
            <a:picLocks noChangeAspect="1"/>
          </p:cNvPicPr>
          <p:nvPr/>
        </p:nvPicPr>
        <p:blipFill>
          <a:blip r:embed="rId10"/>
          <a:stretch>
            <a:fillRect/>
          </a:stretch>
        </p:blipFill>
        <p:spPr>
          <a:xfrm>
            <a:off x="1592263" y="2852738"/>
            <a:ext cx="6192837" cy="2613025"/>
          </a:xfrm>
          <a:prstGeom prst="rect">
            <a:avLst/>
          </a:prstGeom>
          <a:noFill/>
          <a:ln w="9525">
            <a:noFill/>
          </a:ln>
        </p:spPr>
      </p:pic>
      <p:sp>
        <p:nvSpPr>
          <p:cNvPr id="133128" name="文本框 2615310"/>
          <p:cNvSpPr txBox="1"/>
          <p:nvPr/>
        </p:nvSpPr>
        <p:spPr>
          <a:xfrm>
            <a:off x="3016250" y="5759450"/>
            <a:ext cx="360045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6-33  RLC</a:t>
            </a:r>
            <a:r>
              <a:rPr lang="zh-CN" altLang="en-US" dirty="0">
                <a:latin typeface="Times New Roman" panose="02020603050405020304" pitchFamily="18" charset="0"/>
                <a:ea typeface="宋体" panose="02010600030101010101" pitchFamily="2" charset="-122"/>
              </a:rPr>
              <a:t>串联电路旋转矢量图</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5" name="文本占位符 2616321"/>
          <p:cNvSpPr>
            <a:spLocks noGrp="1"/>
          </p:cNvSpPr>
          <p:nvPr>
            <p:ph type="body" sz="half" idx="1"/>
          </p:nvPr>
        </p:nvSpPr>
        <p:spPr>
          <a:xfrm>
            <a:off x="457200" y="476250"/>
            <a:ext cx="5483225" cy="5576888"/>
          </a:xfrm>
        </p:spPr>
        <p:txBody>
          <a:bodyPr anchor="t" anchorCtr="0"/>
          <a:p>
            <a:pPr algn="just">
              <a:buClr>
                <a:schemeClr val="accent1"/>
              </a:buClr>
              <a:buSzPct val="65000"/>
              <a:buFont typeface="Wingdings" panose="05000000000000000000" pitchFamily="2" charset="2"/>
            </a:pPr>
            <a:r>
              <a:rPr lang="en-US" altLang="zh-CN" sz="2600" dirty="0"/>
              <a:t>                       </a:t>
            </a:r>
            <a:r>
              <a:rPr lang="zh-CN" altLang="en-US" dirty="0"/>
              <a:t>为三边所组成的三角形叫</a:t>
            </a:r>
            <a:r>
              <a:rPr lang="en-US" altLang="zh-CN" dirty="0"/>
              <a:t>RLC</a:t>
            </a:r>
            <a:r>
              <a:rPr lang="zh-CN" altLang="en-US" dirty="0"/>
              <a:t>串联电路的电压三角形。只是因         的正负不同，</a:t>
            </a:r>
            <a:r>
              <a:rPr lang="en-US" altLang="zh-CN" i="1"/>
              <a:t>φ</a:t>
            </a:r>
            <a:r>
              <a:rPr lang="zh-CN" altLang="en-US" dirty="0"/>
              <a:t>角有正，负  之分。</a:t>
            </a:r>
            <a:endParaRPr lang="zh-CN" altLang="en-US" dirty="0"/>
          </a:p>
          <a:p>
            <a:pPr algn="just">
              <a:buClr>
                <a:schemeClr val="accent1"/>
              </a:buClr>
              <a:buSzPct val="65000"/>
              <a:buFont typeface="Wingdings" panose="05000000000000000000" pitchFamily="2" charset="2"/>
            </a:pPr>
            <a:r>
              <a:rPr lang="zh-CN" altLang="en-US" dirty="0"/>
              <a:t>求解该电压三角形可得</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二、各阻抗间的关系</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134146" name="内容占位符 2616322"/>
          <p:cNvGraphicFramePr>
            <a:graphicFrameLocks noGrp="1"/>
          </p:cNvGraphicFramePr>
          <p:nvPr>
            <p:ph sz="quarter" idx="2"/>
          </p:nvPr>
        </p:nvGraphicFramePr>
        <p:xfrm>
          <a:off x="1819275" y="3081338"/>
          <a:ext cx="3990975" cy="1054100"/>
        </p:xfrm>
        <a:graphic>
          <a:graphicData uri="http://schemas.openxmlformats.org/presentationml/2006/ole">
            <mc:AlternateContent xmlns:mc="http://schemas.openxmlformats.org/markup-compatibility/2006">
              <mc:Choice xmlns:v="urn:schemas-microsoft-com:vml" Requires="v">
                <p:oleObj spid="_x0000_s3175" name="" r:id="rId1" imgW="7030085" imgH="1858010" progId="Photoshop.Image.7">
                  <p:embed/>
                </p:oleObj>
              </mc:Choice>
              <mc:Fallback>
                <p:oleObj name="" r:id="rId1" imgW="7030085" imgH="1858010" progId="Photoshop.Image.7">
                  <p:embed/>
                  <p:pic>
                    <p:nvPicPr>
                      <p:cNvPr id="0" name="图片 3174"/>
                      <p:cNvPicPr/>
                      <p:nvPr/>
                    </p:nvPicPr>
                    <p:blipFill>
                      <a:blip r:embed="rId2"/>
                      <a:stretch>
                        <a:fillRect/>
                      </a:stretch>
                    </p:blipFill>
                    <p:spPr>
                      <a:xfrm>
                        <a:off x="1819275" y="3081338"/>
                        <a:ext cx="3990975" cy="1054100"/>
                      </a:xfrm>
                      <a:prstGeom prst="rect">
                        <a:avLst/>
                      </a:prstGeom>
                      <a:noFill/>
                      <a:ln w="38100">
                        <a:miter/>
                      </a:ln>
                    </p:spPr>
                  </p:pic>
                </p:oleObj>
              </mc:Fallback>
            </mc:AlternateContent>
          </a:graphicData>
        </a:graphic>
      </p:graphicFrame>
      <p:graphicFrame>
        <p:nvGraphicFramePr>
          <p:cNvPr id="134147" name="内容占位符 2616325"/>
          <p:cNvGraphicFramePr>
            <a:graphicFrameLocks noGrp="1"/>
          </p:cNvGraphicFramePr>
          <p:nvPr>
            <p:ph sz="quarter" idx="3"/>
          </p:nvPr>
        </p:nvGraphicFramePr>
        <p:xfrm>
          <a:off x="939800" y="620713"/>
          <a:ext cx="2047875" cy="381000"/>
        </p:xfrm>
        <a:graphic>
          <a:graphicData uri="http://schemas.openxmlformats.org/presentationml/2006/ole">
            <mc:AlternateContent xmlns:mc="http://schemas.openxmlformats.org/markup-compatibility/2006">
              <mc:Choice xmlns:v="urn:schemas-microsoft-com:vml" Requires="v">
                <p:oleObj spid="_x0000_s3176" name="" r:id="rId3" imgW="3166110" imgH="589915" progId="Photoshop.Image.7">
                  <p:embed/>
                </p:oleObj>
              </mc:Choice>
              <mc:Fallback>
                <p:oleObj name="" r:id="rId3" imgW="3166110" imgH="589915" progId="Photoshop.Image.7">
                  <p:embed/>
                  <p:pic>
                    <p:nvPicPr>
                      <p:cNvPr id="0" name="图片 3175"/>
                      <p:cNvPicPr/>
                      <p:nvPr/>
                    </p:nvPicPr>
                    <p:blipFill>
                      <a:blip r:embed="rId4"/>
                      <a:stretch>
                        <a:fillRect/>
                      </a:stretch>
                    </p:blipFill>
                    <p:spPr>
                      <a:xfrm>
                        <a:off x="939800" y="620713"/>
                        <a:ext cx="2047875" cy="381000"/>
                      </a:xfrm>
                      <a:prstGeom prst="rect">
                        <a:avLst/>
                      </a:prstGeom>
                      <a:noFill/>
                      <a:ln w="38100">
                        <a:miter/>
                      </a:ln>
                    </p:spPr>
                  </p:pic>
                </p:oleObj>
              </mc:Fallback>
            </mc:AlternateContent>
          </a:graphicData>
        </a:graphic>
      </p:graphicFrame>
      <p:graphicFrame>
        <p:nvGraphicFramePr>
          <p:cNvPr id="134148" name="对象 2616328"/>
          <p:cNvGraphicFramePr/>
          <p:nvPr/>
        </p:nvGraphicFramePr>
        <p:xfrm>
          <a:off x="4140200" y="1519238"/>
          <a:ext cx="1181100" cy="396875"/>
        </p:xfrm>
        <a:graphic>
          <a:graphicData uri="http://schemas.openxmlformats.org/presentationml/2006/ole">
            <mc:AlternateContent xmlns:mc="http://schemas.openxmlformats.org/markup-compatibility/2006">
              <mc:Choice xmlns:v="urn:schemas-microsoft-com:vml" Requires="v">
                <p:oleObj spid="_x0000_s3177" name="" r:id="rId5" imgW="1819275" imgH="609600" progId="Photoshop.Image.7">
                  <p:embed/>
                </p:oleObj>
              </mc:Choice>
              <mc:Fallback>
                <p:oleObj name="" r:id="rId5" imgW="1819275" imgH="609600" progId="Photoshop.Image.7">
                  <p:embed/>
                  <p:pic>
                    <p:nvPicPr>
                      <p:cNvPr id="0" name="图片 3176"/>
                      <p:cNvPicPr/>
                      <p:nvPr/>
                    </p:nvPicPr>
                    <p:blipFill>
                      <a:blip r:embed="rId6"/>
                      <a:stretch>
                        <a:fillRect/>
                      </a:stretch>
                    </p:blipFill>
                    <p:spPr>
                      <a:xfrm>
                        <a:off x="4140200" y="1519238"/>
                        <a:ext cx="1181100" cy="396875"/>
                      </a:xfrm>
                      <a:prstGeom prst="rect">
                        <a:avLst/>
                      </a:prstGeom>
                      <a:noFill/>
                      <a:ln w="38100">
                        <a:noFill/>
                        <a:miter/>
                      </a:ln>
                    </p:spPr>
                  </p:pic>
                </p:oleObj>
              </mc:Fallback>
            </mc:AlternateContent>
          </a:graphicData>
        </a:graphic>
      </p:graphicFrame>
      <p:pic>
        <p:nvPicPr>
          <p:cNvPr id="134149" name="图片 2616329" descr="6-34"/>
          <p:cNvPicPr>
            <a:picLocks noChangeAspect="1"/>
          </p:cNvPicPr>
          <p:nvPr/>
        </p:nvPicPr>
        <p:blipFill>
          <a:blip r:embed="rId7"/>
          <a:stretch>
            <a:fillRect/>
          </a:stretch>
        </p:blipFill>
        <p:spPr>
          <a:xfrm>
            <a:off x="6176963" y="115888"/>
            <a:ext cx="2498725" cy="3384550"/>
          </a:xfrm>
          <a:prstGeom prst="rect">
            <a:avLst/>
          </a:prstGeom>
          <a:noFill/>
          <a:ln w="9525">
            <a:noFill/>
          </a:ln>
        </p:spPr>
      </p:pic>
      <p:sp>
        <p:nvSpPr>
          <p:cNvPr id="134150" name="文本框 2616330"/>
          <p:cNvSpPr txBox="1"/>
          <p:nvPr/>
        </p:nvSpPr>
        <p:spPr>
          <a:xfrm>
            <a:off x="6227763" y="3651250"/>
            <a:ext cx="2376487" cy="641350"/>
          </a:xfrm>
          <a:prstGeom prst="rect">
            <a:avLst/>
          </a:prstGeom>
          <a:noFill/>
          <a:ln w="9525">
            <a:noFill/>
          </a:ln>
        </p:spPr>
        <p:txBody>
          <a:bodyPr anchor="t" anchorCtr="0">
            <a:spAutoFit/>
          </a:bodyPr>
          <a:p>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6-34  RLC</a:t>
            </a:r>
            <a:r>
              <a:rPr lang="zh-CN" altLang="en-US" dirty="0">
                <a:latin typeface="Times New Roman" panose="02020603050405020304" pitchFamily="18" charset="0"/>
                <a:ea typeface="宋体" panose="02010600030101010101" pitchFamily="2" charset="-122"/>
              </a:rPr>
              <a:t>串联电路</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的电压三角形</a:t>
            </a:r>
            <a:endParaRPr lang="zh-CN" altLang="en-US" dirty="0">
              <a:latin typeface="Times New Roman" panose="02020603050405020304" pitchFamily="18" charset="0"/>
              <a:ea typeface="宋体" panose="02010600030101010101" pitchFamily="2" charset="-122"/>
            </a:endParaRPr>
          </a:p>
        </p:txBody>
      </p:sp>
      <p:graphicFrame>
        <p:nvGraphicFramePr>
          <p:cNvPr id="134151" name="对象 2616331"/>
          <p:cNvGraphicFramePr/>
          <p:nvPr/>
        </p:nvGraphicFramePr>
        <p:xfrm>
          <a:off x="1819275" y="4752975"/>
          <a:ext cx="5976938" cy="1084263"/>
        </p:xfrm>
        <a:graphic>
          <a:graphicData uri="http://schemas.openxmlformats.org/presentationml/2006/ole">
            <mc:AlternateContent xmlns:mc="http://schemas.openxmlformats.org/markup-compatibility/2006">
              <mc:Choice xmlns:v="urn:schemas-microsoft-com:vml" Requires="v">
                <p:oleObj spid="_x0000_s3178" name="" r:id="rId8" imgW="10569575" imgH="1917065" progId="Photoshop.Image.7">
                  <p:embed/>
                </p:oleObj>
              </mc:Choice>
              <mc:Fallback>
                <p:oleObj name="" r:id="rId8" imgW="10569575" imgH="1917065" progId="Photoshop.Image.7">
                  <p:embed/>
                  <p:pic>
                    <p:nvPicPr>
                      <p:cNvPr id="0" name="图片 3177"/>
                      <p:cNvPicPr/>
                      <p:nvPr/>
                    </p:nvPicPr>
                    <p:blipFill>
                      <a:blip r:embed="rId9"/>
                      <a:stretch>
                        <a:fillRect/>
                      </a:stretch>
                    </p:blipFill>
                    <p:spPr>
                      <a:xfrm>
                        <a:off x="1819275" y="4752975"/>
                        <a:ext cx="5976938" cy="1084263"/>
                      </a:xfrm>
                      <a:prstGeom prst="rect">
                        <a:avLst/>
                      </a:prstGeom>
                      <a:noFill/>
                      <a:ln w="38100">
                        <a:noFill/>
                        <a:miter/>
                      </a:ln>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69" name="文本占位符 2617345"/>
          <p:cNvSpPr>
            <a:spLocks noGrp="1"/>
          </p:cNvSpPr>
          <p:nvPr>
            <p:ph type="body" sz="half" idx="1"/>
          </p:nvPr>
        </p:nvSpPr>
        <p:spPr>
          <a:xfrm>
            <a:off x="457200" y="333375"/>
            <a:ext cx="8218488" cy="6048375"/>
          </a:xfrm>
        </p:spPr>
        <p:txBody>
          <a:bodyPr anchor="t" anchorCtr="0"/>
          <a:p>
            <a:pPr algn="just">
              <a:buClr>
                <a:schemeClr val="accent1"/>
              </a:buClr>
              <a:buSzPct val="65000"/>
              <a:buFont typeface="Wingdings" panose="05000000000000000000" pitchFamily="2" charset="2"/>
            </a:pPr>
            <a:r>
              <a:rPr lang="en-US" altLang="zh-CN" dirty="0"/>
              <a:t>                </a:t>
            </a:r>
            <a:r>
              <a:rPr lang="zh-CN" altLang="en-US" dirty="0"/>
              <a:t>称为电抗，体现了电感和电容共同对交流电的阻碍作用，单位为</a:t>
            </a:r>
            <a:r>
              <a:rPr lang="en-US" altLang="zh-CN" dirty="0"/>
              <a:t>Ω</a:t>
            </a:r>
            <a:r>
              <a:rPr lang="zh-CN" altLang="en-US" dirty="0"/>
              <a:t>。 为阻抗，在</a:t>
            </a:r>
            <a:r>
              <a:rPr lang="en-US" altLang="zh-CN" dirty="0"/>
              <a:t>RLC</a:t>
            </a:r>
            <a:r>
              <a:rPr lang="zh-CN" altLang="en-US" dirty="0"/>
              <a:t>串联的交流电路中，体现出电阻、电感、电容三者对电流的阻碍作用。</a:t>
            </a:r>
            <a:endParaRPr lang="zh-CN" altLang="en-US" dirty="0"/>
          </a:p>
          <a:p>
            <a:pPr algn="just">
              <a:buClr>
                <a:schemeClr val="accent1"/>
              </a:buClr>
              <a:buSzPct val="65000"/>
              <a:buFont typeface="Wingdings" panose="05000000000000000000" pitchFamily="2" charset="2"/>
            </a:pPr>
            <a:r>
              <a:rPr lang="zh-CN" altLang="en-US" dirty="0"/>
              <a:t>由               和  　为三边所围成的三角形叫阻抗三角形。</a:t>
            </a:r>
            <a:endParaRPr lang="zh-CN" altLang="en-US" dirty="0"/>
          </a:p>
          <a:p>
            <a:pPr algn="just">
              <a:buClr>
                <a:schemeClr val="accent1"/>
              </a:buClr>
              <a:buSzPct val="65000"/>
              <a:buFont typeface="Wingdings" panose="05000000000000000000" pitchFamily="2" charset="2"/>
            </a:pPr>
            <a:r>
              <a:rPr lang="zh-CN" altLang="en-US" dirty="0"/>
              <a:t>阻抗角</a:t>
            </a:r>
            <a:r>
              <a:rPr lang="en-US" altLang="zh-CN" i="1"/>
              <a:t>φ</a:t>
            </a:r>
            <a:r>
              <a:rPr lang="zh-CN" altLang="en-US" dirty="0"/>
              <a:t>的大小，由电路参数</a:t>
            </a:r>
            <a:r>
              <a:rPr lang="en-US" altLang="zh-CN">
                <a:latin typeface="E-BX" pitchFamily="17" charset="-127"/>
                <a:ea typeface="E-BX" pitchFamily="17" charset="-127"/>
              </a:rPr>
              <a:t>R</a:t>
            </a:r>
            <a:r>
              <a:rPr lang="zh-CN" altLang="en-US" dirty="0"/>
              <a:t>，</a:t>
            </a:r>
            <a:r>
              <a:rPr lang="en-US" altLang="zh-CN">
                <a:latin typeface="E-BX" pitchFamily="17" charset="-127"/>
                <a:ea typeface="E-BX" pitchFamily="17" charset="-127"/>
              </a:rPr>
              <a:t>L</a:t>
            </a:r>
            <a:r>
              <a:rPr lang="zh-CN" altLang="en-US" dirty="0"/>
              <a:t>，</a:t>
            </a:r>
            <a:r>
              <a:rPr lang="en-US" altLang="zh-CN">
                <a:latin typeface="E-BX" pitchFamily="17" charset="-127"/>
                <a:ea typeface="E-BX" pitchFamily="17" charset="-127"/>
              </a:rPr>
              <a:t>C</a:t>
            </a:r>
            <a:r>
              <a:rPr lang="zh-CN" altLang="en-US" dirty="0"/>
              <a:t>及电源频率等决定。它的大小决定了</a:t>
            </a:r>
            <a:r>
              <a:rPr lang="en-US" altLang="zh-CN" dirty="0"/>
              <a:t>RLC</a:t>
            </a:r>
            <a:r>
              <a:rPr lang="zh-CN" altLang="en-US" dirty="0"/>
              <a:t>串联电路的性质</a:t>
            </a:r>
            <a:r>
              <a:rPr lang="en-US" altLang="zh-CN"/>
              <a:t>:</a:t>
            </a:r>
            <a:endParaRPr lang="en-US" altLang="zh-CN"/>
          </a:p>
          <a:p>
            <a:pPr algn="just">
              <a:buClr>
                <a:schemeClr val="accent1"/>
              </a:buClr>
              <a:buSzPct val="65000"/>
              <a:buFont typeface="Wingdings" panose="05000000000000000000" pitchFamily="2" charset="2"/>
            </a:pPr>
            <a:r>
              <a:rPr lang="en-US" altLang="zh-CN" dirty="0"/>
              <a:t>(1)</a:t>
            </a:r>
            <a:r>
              <a:rPr lang="zh-CN" altLang="en-US" dirty="0"/>
              <a:t>当          时，       ，阻抗角                   ，</a:t>
            </a:r>
            <a:endParaRPr lang="zh-CN" altLang="en-US" dirty="0"/>
          </a:p>
          <a:p>
            <a:pPr algn="just">
              <a:buClr>
                <a:schemeClr val="accent1"/>
              </a:buClr>
              <a:buSzPct val="65000"/>
              <a:buFont typeface="Wingdings" panose="05000000000000000000" pitchFamily="2" charset="2"/>
            </a:pPr>
            <a:r>
              <a:rPr lang="zh-CN" altLang="en-US" dirty="0"/>
              <a:t>总电压超前于电流一个小于  　的</a:t>
            </a:r>
            <a:r>
              <a:rPr lang="en-US" altLang="zh-CN" i="1"/>
              <a:t>φ</a:t>
            </a:r>
            <a:r>
              <a:rPr lang="zh-CN" altLang="en-US" dirty="0"/>
              <a:t>角，电路呈感性。</a:t>
            </a:r>
            <a:endParaRPr lang="zh-CN" altLang="en-US" dirty="0"/>
          </a:p>
        </p:txBody>
      </p:sp>
      <p:graphicFrame>
        <p:nvGraphicFramePr>
          <p:cNvPr id="135170" name="内容占位符 2617346"/>
          <p:cNvGraphicFramePr>
            <a:graphicFrameLocks noGrp="1"/>
          </p:cNvGraphicFramePr>
          <p:nvPr>
            <p:ph sz="quarter" idx="2"/>
          </p:nvPr>
        </p:nvGraphicFramePr>
        <p:xfrm>
          <a:off x="971550" y="447675"/>
          <a:ext cx="1511300" cy="374650"/>
        </p:xfrm>
        <a:graphic>
          <a:graphicData uri="http://schemas.openxmlformats.org/presentationml/2006/ole">
            <mc:AlternateContent xmlns:mc="http://schemas.openxmlformats.org/markup-compatibility/2006">
              <mc:Choice xmlns:v="urn:schemas-microsoft-com:vml" Requires="v">
                <p:oleObj spid="_x0000_s3179" name="" r:id="rId1" imgW="2143125" imgH="530860" progId="Photoshop.Image.7">
                  <p:embed/>
                </p:oleObj>
              </mc:Choice>
              <mc:Fallback>
                <p:oleObj name="" r:id="rId1" imgW="2143125" imgH="530860" progId="Photoshop.Image.7">
                  <p:embed/>
                  <p:pic>
                    <p:nvPicPr>
                      <p:cNvPr id="0" name="图片 3178"/>
                      <p:cNvPicPr/>
                      <p:nvPr/>
                    </p:nvPicPr>
                    <p:blipFill>
                      <a:blip r:embed="rId2"/>
                      <a:stretch>
                        <a:fillRect/>
                      </a:stretch>
                    </p:blipFill>
                    <p:spPr>
                      <a:xfrm>
                        <a:off x="971550" y="447675"/>
                        <a:ext cx="1511300" cy="374650"/>
                      </a:xfrm>
                      <a:prstGeom prst="rect">
                        <a:avLst/>
                      </a:prstGeom>
                      <a:noFill/>
                      <a:ln w="38100">
                        <a:miter/>
                      </a:ln>
                    </p:spPr>
                  </p:pic>
                </p:oleObj>
              </mc:Fallback>
            </mc:AlternateContent>
          </a:graphicData>
        </a:graphic>
      </p:graphicFrame>
      <p:graphicFrame>
        <p:nvGraphicFramePr>
          <p:cNvPr id="135171" name="内容占位符 2617349"/>
          <p:cNvGraphicFramePr>
            <a:graphicFrameLocks noGrp="1"/>
          </p:cNvGraphicFramePr>
          <p:nvPr>
            <p:ph sz="quarter" idx="3"/>
          </p:nvPr>
        </p:nvGraphicFramePr>
        <p:xfrm>
          <a:off x="6411913" y="938213"/>
          <a:ext cx="204787" cy="315912"/>
        </p:xfrm>
        <a:graphic>
          <a:graphicData uri="http://schemas.openxmlformats.org/presentationml/2006/ole">
            <mc:AlternateContent xmlns:mc="http://schemas.openxmlformats.org/markup-compatibility/2006">
              <mc:Choice xmlns:v="urn:schemas-microsoft-com:vml" Requires="v">
                <p:oleObj spid="_x0000_s3180" name="" r:id="rId3" imgW="295275" imgH="452120" progId="Photoshop.Image.7">
                  <p:embed/>
                </p:oleObj>
              </mc:Choice>
              <mc:Fallback>
                <p:oleObj name="" r:id="rId3" imgW="295275" imgH="452120" progId="Photoshop.Image.7">
                  <p:embed/>
                  <p:pic>
                    <p:nvPicPr>
                      <p:cNvPr id="0" name="图片 3179"/>
                      <p:cNvPicPr/>
                      <p:nvPr/>
                    </p:nvPicPr>
                    <p:blipFill>
                      <a:blip r:embed="rId4"/>
                      <a:stretch>
                        <a:fillRect/>
                      </a:stretch>
                    </p:blipFill>
                    <p:spPr>
                      <a:xfrm>
                        <a:off x="6411913" y="938213"/>
                        <a:ext cx="204787" cy="315912"/>
                      </a:xfrm>
                      <a:prstGeom prst="rect">
                        <a:avLst/>
                      </a:prstGeom>
                      <a:noFill/>
                      <a:ln w="38100">
                        <a:miter/>
                      </a:ln>
                    </p:spPr>
                  </p:pic>
                </p:oleObj>
              </mc:Fallback>
            </mc:AlternateContent>
          </a:graphicData>
        </a:graphic>
      </p:graphicFrame>
      <p:graphicFrame>
        <p:nvGraphicFramePr>
          <p:cNvPr id="135172" name="对象 2617352"/>
          <p:cNvGraphicFramePr/>
          <p:nvPr/>
        </p:nvGraphicFramePr>
        <p:xfrm>
          <a:off x="3492500" y="2347913"/>
          <a:ext cx="204788" cy="315912"/>
        </p:xfrm>
        <a:graphic>
          <a:graphicData uri="http://schemas.openxmlformats.org/presentationml/2006/ole">
            <mc:AlternateContent xmlns:mc="http://schemas.openxmlformats.org/markup-compatibility/2006">
              <mc:Choice xmlns:v="urn:schemas-microsoft-com:vml" Requires="v">
                <p:oleObj spid="_x0000_s3181" name="" r:id="rId5" imgW="295275" imgH="452120" progId="Photoshop.Image.7">
                  <p:embed/>
                </p:oleObj>
              </mc:Choice>
              <mc:Fallback>
                <p:oleObj name="" r:id="rId5" imgW="295275" imgH="452120" progId="Photoshop.Image.7">
                  <p:embed/>
                  <p:pic>
                    <p:nvPicPr>
                      <p:cNvPr id="0" name="图片 3180"/>
                      <p:cNvPicPr/>
                      <p:nvPr/>
                    </p:nvPicPr>
                    <p:blipFill>
                      <a:blip r:embed="rId4"/>
                      <a:stretch>
                        <a:fillRect/>
                      </a:stretch>
                    </p:blipFill>
                    <p:spPr>
                      <a:xfrm>
                        <a:off x="3492500" y="2347913"/>
                        <a:ext cx="204788" cy="315912"/>
                      </a:xfrm>
                      <a:prstGeom prst="rect">
                        <a:avLst/>
                      </a:prstGeom>
                      <a:noFill/>
                      <a:ln w="38100">
                        <a:noFill/>
                        <a:miter/>
                      </a:ln>
                    </p:spPr>
                  </p:pic>
                </p:oleObj>
              </mc:Fallback>
            </mc:AlternateContent>
          </a:graphicData>
        </a:graphic>
      </p:graphicFrame>
      <p:graphicFrame>
        <p:nvGraphicFramePr>
          <p:cNvPr id="135173" name="对象 2617353"/>
          <p:cNvGraphicFramePr/>
          <p:nvPr/>
        </p:nvGraphicFramePr>
        <p:xfrm>
          <a:off x="1268413" y="2347913"/>
          <a:ext cx="1684337" cy="349250"/>
        </p:xfrm>
        <a:graphic>
          <a:graphicData uri="http://schemas.openxmlformats.org/presentationml/2006/ole">
            <mc:AlternateContent xmlns:mc="http://schemas.openxmlformats.org/markup-compatibility/2006">
              <mc:Choice xmlns:v="urn:schemas-microsoft-com:vml" Requires="v">
                <p:oleObj spid="_x0000_s3182" name="" r:id="rId6" imgW="2418715" imgH="501650" progId="Photoshop.Image.7">
                  <p:embed/>
                </p:oleObj>
              </mc:Choice>
              <mc:Fallback>
                <p:oleObj name="" r:id="rId6" imgW="2418715" imgH="501650" progId="Photoshop.Image.7">
                  <p:embed/>
                  <p:pic>
                    <p:nvPicPr>
                      <p:cNvPr id="0" name="图片 3181"/>
                      <p:cNvPicPr/>
                      <p:nvPr/>
                    </p:nvPicPr>
                    <p:blipFill>
                      <a:blip r:embed="rId7"/>
                      <a:stretch>
                        <a:fillRect/>
                      </a:stretch>
                    </p:blipFill>
                    <p:spPr>
                      <a:xfrm>
                        <a:off x="1268413" y="2347913"/>
                        <a:ext cx="1684337" cy="349250"/>
                      </a:xfrm>
                      <a:prstGeom prst="rect">
                        <a:avLst/>
                      </a:prstGeom>
                      <a:noFill/>
                      <a:ln w="38100">
                        <a:noFill/>
                        <a:miter/>
                      </a:ln>
                    </p:spPr>
                  </p:pic>
                </p:oleObj>
              </mc:Fallback>
            </mc:AlternateContent>
          </a:graphicData>
        </a:graphic>
      </p:graphicFrame>
      <p:graphicFrame>
        <p:nvGraphicFramePr>
          <p:cNvPr id="135174" name="对象 2617354"/>
          <p:cNvGraphicFramePr/>
          <p:nvPr/>
        </p:nvGraphicFramePr>
        <p:xfrm>
          <a:off x="1778000" y="4797425"/>
          <a:ext cx="996950" cy="371475"/>
        </p:xfrm>
        <a:graphic>
          <a:graphicData uri="http://schemas.openxmlformats.org/presentationml/2006/ole">
            <mc:AlternateContent xmlns:mc="http://schemas.openxmlformats.org/markup-compatibility/2006">
              <mc:Choice xmlns:v="urn:schemas-microsoft-com:vml" Requires="v">
                <p:oleObj spid="_x0000_s3183" name="" r:id="rId8" imgW="1425575" imgH="530860" progId="Photoshop.Image.7">
                  <p:embed/>
                </p:oleObj>
              </mc:Choice>
              <mc:Fallback>
                <p:oleObj name="" r:id="rId8" imgW="1425575" imgH="530860" progId="Photoshop.Image.7">
                  <p:embed/>
                  <p:pic>
                    <p:nvPicPr>
                      <p:cNvPr id="0" name="图片 3182"/>
                      <p:cNvPicPr/>
                      <p:nvPr/>
                    </p:nvPicPr>
                    <p:blipFill>
                      <a:blip r:embed="rId9"/>
                      <a:stretch>
                        <a:fillRect/>
                      </a:stretch>
                    </p:blipFill>
                    <p:spPr>
                      <a:xfrm>
                        <a:off x="1778000" y="4797425"/>
                        <a:ext cx="996950" cy="371475"/>
                      </a:xfrm>
                      <a:prstGeom prst="rect">
                        <a:avLst/>
                      </a:prstGeom>
                      <a:noFill/>
                      <a:ln w="38100">
                        <a:noFill/>
                        <a:miter/>
                      </a:ln>
                    </p:spPr>
                  </p:pic>
                </p:oleObj>
              </mc:Fallback>
            </mc:AlternateContent>
          </a:graphicData>
        </a:graphic>
      </p:graphicFrame>
      <p:graphicFrame>
        <p:nvGraphicFramePr>
          <p:cNvPr id="135175" name="对象 2617355"/>
          <p:cNvGraphicFramePr/>
          <p:nvPr/>
        </p:nvGraphicFramePr>
        <p:xfrm>
          <a:off x="3492500" y="4832350"/>
          <a:ext cx="665163" cy="301625"/>
        </p:xfrm>
        <a:graphic>
          <a:graphicData uri="http://schemas.openxmlformats.org/presentationml/2006/ole">
            <mc:AlternateContent xmlns:mc="http://schemas.openxmlformats.org/markup-compatibility/2006">
              <mc:Choice xmlns:v="urn:schemas-microsoft-com:vml" Requires="v">
                <p:oleObj spid="_x0000_s3184" name="" r:id="rId10" imgW="953770" imgH="432435" progId="Photoshop.Image.7">
                  <p:embed/>
                </p:oleObj>
              </mc:Choice>
              <mc:Fallback>
                <p:oleObj name="" r:id="rId10" imgW="953770" imgH="432435" progId="Photoshop.Image.7">
                  <p:embed/>
                  <p:pic>
                    <p:nvPicPr>
                      <p:cNvPr id="0" name="图片 3183"/>
                      <p:cNvPicPr/>
                      <p:nvPr/>
                    </p:nvPicPr>
                    <p:blipFill>
                      <a:blip r:embed="rId11"/>
                      <a:stretch>
                        <a:fillRect/>
                      </a:stretch>
                    </p:blipFill>
                    <p:spPr>
                      <a:xfrm>
                        <a:off x="3492500" y="4832350"/>
                        <a:ext cx="665163" cy="301625"/>
                      </a:xfrm>
                      <a:prstGeom prst="rect">
                        <a:avLst/>
                      </a:prstGeom>
                      <a:noFill/>
                      <a:ln w="38100">
                        <a:noFill/>
                        <a:miter/>
                      </a:ln>
                    </p:spPr>
                  </p:pic>
                </p:oleObj>
              </mc:Fallback>
            </mc:AlternateContent>
          </a:graphicData>
        </a:graphic>
      </p:graphicFrame>
      <p:graphicFrame>
        <p:nvGraphicFramePr>
          <p:cNvPr id="135176" name="对象 2617356"/>
          <p:cNvGraphicFramePr/>
          <p:nvPr/>
        </p:nvGraphicFramePr>
        <p:xfrm>
          <a:off x="5924550" y="4578350"/>
          <a:ext cx="2058988" cy="590550"/>
        </p:xfrm>
        <a:graphic>
          <a:graphicData uri="http://schemas.openxmlformats.org/presentationml/2006/ole">
            <mc:AlternateContent xmlns:mc="http://schemas.openxmlformats.org/markup-compatibility/2006">
              <mc:Choice xmlns:v="urn:schemas-microsoft-com:vml" Requires="v">
                <p:oleObj spid="_x0000_s3185" name="" r:id="rId12" imgW="2949575" imgH="845820" progId="Photoshop.Image.7">
                  <p:embed/>
                </p:oleObj>
              </mc:Choice>
              <mc:Fallback>
                <p:oleObj name="" r:id="rId12" imgW="2949575" imgH="845820" progId="Photoshop.Image.7">
                  <p:embed/>
                  <p:pic>
                    <p:nvPicPr>
                      <p:cNvPr id="0" name="图片 3184"/>
                      <p:cNvPicPr/>
                      <p:nvPr/>
                    </p:nvPicPr>
                    <p:blipFill>
                      <a:blip r:embed="rId13"/>
                      <a:stretch>
                        <a:fillRect/>
                      </a:stretch>
                    </p:blipFill>
                    <p:spPr>
                      <a:xfrm>
                        <a:off x="5924550" y="4578350"/>
                        <a:ext cx="2058988" cy="590550"/>
                      </a:xfrm>
                      <a:prstGeom prst="rect">
                        <a:avLst/>
                      </a:prstGeom>
                      <a:noFill/>
                      <a:ln w="38100">
                        <a:noFill/>
                        <a:miter/>
                      </a:ln>
                    </p:spPr>
                  </p:pic>
                </p:oleObj>
              </mc:Fallback>
            </mc:AlternateContent>
          </a:graphicData>
        </a:graphic>
      </p:graphicFrame>
      <p:graphicFrame>
        <p:nvGraphicFramePr>
          <p:cNvPr id="135177" name="对象 2617357"/>
          <p:cNvGraphicFramePr/>
          <p:nvPr/>
        </p:nvGraphicFramePr>
        <p:xfrm>
          <a:off x="5824538" y="5373688"/>
          <a:ext cx="315912" cy="503237"/>
        </p:xfrm>
        <a:graphic>
          <a:graphicData uri="http://schemas.openxmlformats.org/presentationml/2006/ole">
            <mc:AlternateContent xmlns:mc="http://schemas.openxmlformats.org/markup-compatibility/2006">
              <mc:Choice xmlns:v="urn:schemas-microsoft-com:vml" Requires="v">
                <p:oleObj spid="_x0000_s3186" name="" r:id="rId14" imgW="452120" imgH="717550" progId="Photoshop.Image.7">
                  <p:embed/>
                </p:oleObj>
              </mc:Choice>
              <mc:Fallback>
                <p:oleObj name="" r:id="rId14" imgW="452120" imgH="717550" progId="Photoshop.Image.7">
                  <p:embed/>
                  <p:pic>
                    <p:nvPicPr>
                      <p:cNvPr id="0" name="图片 3185"/>
                      <p:cNvPicPr/>
                      <p:nvPr/>
                    </p:nvPicPr>
                    <p:blipFill>
                      <a:blip r:embed="rId15"/>
                      <a:stretch>
                        <a:fillRect/>
                      </a:stretch>
                    </p:blipFill>
                    <p:spPr>
                      <a:xfrm>
                        <a:off x="5824538" y="5373688"/>
                        <a:ext cx="315912" cy="503237"/>
                      </a:xfrm>
                      <a:prstGeom prst="rect">
                        <a:avLst/>
                      </a:prstGeom>
                      <a:noFill/>
                      <a:ln w="38100">
                        <a:noFill/>
                        <a:miter/>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占位符 2510849"/>
          <p:cNvSpPr>
            <a:spLocks noGrp="1"/>
          </p:cNvSpPr>
          <p:nvPr>
            <p:ph idx="1"/>
          </p:nvPr>
        </p:nvSpPr>
        <p:spPr>
          <a:xfrm>
            <a:off x="457200" y="533400"/>
            <a:ext cx="8229600" cy="5703888"/>
          </a:xfrm>
        </p:spPr>
        <p:txBody>
          <a:bodyPr anchor="t" anchorCtr="0"/>
          <a:p>
            <a:pPr algn="just">
              <a:lnSpc>
                <a:spcPct val="95000"/>
              </a:lnSpc>
            </a:pPr>
            <a:r>
              <a:rPr lang="zh-CN" altLang="en-US" dirty="0"/>
              <a:t>第三节  电阻和电阻定律</a:t>
            </a:r>
            <a:endParaRPr lang="zh-CN" altLang="en-US" dirty="0"/>
          </a:p>
          <a:p>
            <a:pPr algn="just">
              <a:lnSpc>
                <a:spcPct val="95000"/>
              </a:lnSpc>
            </a:pPr>
            <a:r>
              <a:rPr lang="zh-CN" altLang="en-US" dirty="0"/>
              <a:t>一、物质的分类</a:t>
            </a:r>
            <a:endParaRPr lang="zh-CN" altLang="en-US" dirty="0"/>
          </a:p>
          <a:p>
            <a:pPr algn="just">
              <a:lnSpc>
                <a:spcPct val="95000"/>
              </a:lnSpc>
            </a:pPr>
            <a:r>
              <a:rPr lang="zh-CN" altLang="en-US" dirty="0"/>
              <a:t>导体的原子核对外层电子吸引力很小，电子较容易挣脱原子核的束缚，形成大量自由电子。</a:t>
            </a:r>
            <a:endParaRPr lang="zh-CN" altLang="en-US" dirty="0"/>
          </a:p>
          <a:p>
            <a:pPr algn="just">
              <a:lnSpc>
                <a:spcPct val="95000"/>
              </a:lnSpc>
            </a:pPr>
            <a:r>
              <a:rPr lang="zh-CN" altLang="en-US" dirty="0"/>
              <a:t>绝缘体的原子核对外层电子有较大的吸引力，电子很难挣脱原子核的束缚而形成自由电子。</a:t>
            </a:r>
            <a:endParaRPr lang="zh-CN" altLang="en-US" dirty="0"/>
          </a:p>
          <a:p>
            <a:pPr algn="just">
              <a:lnSpc>
                <a:spcPct val="95000"/>
              </a:lnSpc>
            </a:pPr>
            <a:r>
              <a:rPr lang="zh-CN" altLang="en-US" dirty="0"/>
              <a:t>半导体的导电性能介于导体和绝缘体        之间。</a:t>
            </a:r>
            <a:endParaRPr lang="zh-CN" altLang="en-US" dirty="0"/>
          </a:p>
          <a:p>
            <a:pPr algn="just">
              <a:lnSpc>
                <a:spcPct val="95000"/>
              </a:lnSpc>
            </a:pPr>
            <a:r>
              <a:rPr lang="zh-CN" altLang="en-US" dirty="0"/>
              <a:t>导体对电流的阻碍作用称为电阻。</a:t>
            </a:r>
            <a:endParaRPr lang="zh-CN"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3" name="文本占位符 2618369"/>
          <p:cNvSpPr>
            <a:spLocks noGrp="1"/>
          </p:cNvSpPr>
          <p:nvPr>
            <p:ph type="body" sz="half" idx="1"/>
          </p:nvPr>
        </p:nvSpPr>
        <p:spPr>
          <a:xfrm>
            <a:off x="457200" y="549275"/>
            <a:ext cx="8291513" cy="5576888"/>
          </a:xfrm>
        </p:spPr>
        <p:txBody>
          <a:bodyPr anchor="t" anchorCtr="0"/>
          <a:p>
            <a:pPr algn="just">
              <a:buClr>
                <a:schemeClr val="accent1"/>
              </a:buClr>
              <a:buSzPct val="65000"/>
              <a:buFont typeface="Wingdings" panose="05000000000000000000" pitchFamily="2" charset="2"/>
            </a:pPr>
            <a:r>
              <a:rPr lang="en-US" altLang="zh-CN" dirty="0"/>
              <a:t>(2)</a:t>
            </a:r>
            <a:r>
              <a:rPr lang="zh-CN" altLang="en-US" dirty="0"/>
              <a:t>当           时，          ，                    ，总电压滞后于电流一个小于  　的</a:t>
            </a:r>
            <a:r>
              <a:rPr lang="en-US" altLang="zh-CN" i="1"/>
              <a:t>φ</a:t>
            </a:r>
            <a:r>
              <a:rPr lang="zh-CN" altLang="en-US" dirty="0"/>
              <a:t>角，电路呈容性。</a:t>
            </a:r>
            <a:endParaRPr lang="zh-CN" altLang="en-US" dirty="0"/>
          </a:p>
          <a:p>
            <a:pPr algn="just">
              <a:buClr>
                <a:schemeClr val="accent1"/>
              </a:buClr>
              <a:buSzPct val="65000"/>
              <a:buFont typeface="Wingdings" panose="05000000000000000000" pitchFamily="2" charset="2"/>
            </a:pPr>
            <a:endParaRPr lang="en-US" altLang="zh-CN" dirty="0"/>
          </a:p>
          <a:p>
            <a:pPr algn="just">
              <a:buClr>
                <a:schemeClr val="accent1"/>
              </a:buClr>
              <a:buSzPct val="65000"/>
              <a:buFont typeface="Wingdings" panose="05000000000000000000" pitchFamily="2" charset="2"/>
            </a:pPr>
            <a:r>
              <a:rPr lang="en-US" altLang="zh-CN" dirty="0"/>
              <a:t>(3)</a:t>
            </a:r>
            <a:r>
              <a:rPr lang="zh-CN" altLang="en-US" dirty="0"/>
              <a:t>当　          时，                          ，总电压与电流同相，电路呈电阻性。此种状况即为下节所讨论的串联谐振。</a:t>
            </a:r>
            <a:endParaRPr lang="zh-CN" altLang="en-US" dirty="0"/>
          </a:p>
          <a:p>
            <a:pPr algn="just">
              <a:buClr>
                <a:schemeClr val="accent1"/>
              </a:buClr>
              <a:buSzPct val="65000"/>
              <a:buFont typeface="Wingdings" panose="05000000000000000000" pitchFamily="2" charset="2"/>
            </a:pPr>
            <a:r>
              <a:rPr lang="zh-CN" altLang="en-US" dirty="0"/>
              <a:t>三、</a:t>
            </a:r>
            <a:r>
              <a:rPr lang="en-US" altLang="zh-CN" dirty="0"/>
              <a:t>RLC</a:t>
            </a:r>
            <a:r>
              <a:rPr lang="zh-CN" altLang="en-US" dirty="0"/>
              <a:t>串联电路的功率</a:t>
            </a:r>
            <a:endParaRPr lang="zh-CN" altLang="en-US" dirty="0"/>
          </a:p>
          <a:p>
            <a:pPr algn="just">
              <a:buClr>
                <a:schemeClr val="accent1"/>
              </a:buClr>
              <a:buSzPct val="65000"/>
              <a:buFont typeface="Wingdings" panose="05000000000000000000" pitchFamily="2" charset="2"/>
            </a:pPr>
            <a:r>
              <a:rPr lang="zh-CN" altLang="en-US" dirty="0"/>
              <a:t>将电压三角形的三边同时乘以电流有效值即得</a:t>
            </a:r>
            <a:r>
              <a:rPr lang="en-US" altLang="zh-CN" dirty="0"/>
              <a:t>RLC</a:t>
            </a:r>
            <a:r>
              <a:rPr lang="zh-CN" altLang="en-US" dirty="0"/>
              <a:t>串联电路的功率三角形。</a:t>
            </a:r>
            <a:endParaRPr lang="zh-CN" altLang="en-US" dirty="0"/>
          </a:p>
          <a:p>
            <a:pPr algn="just">
              <a:buClr>
                <a:schemeClr val="accent1"/>
              </a:buClr>
              <a:buSzPct val="65000"/>
              <a:buFont typeface="Wingdings" panose="05000000000000000000" pitchFamily="2" charset="2"/>
            </a:pPr>
            <a:r>
              <a:rPr lang="zh-CN" altLang="en-US" dirty="0"/>
              <a:t>解此功率三角形可得</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136194" name="内容占位符 2618370"/>
          <p:cNvGraphicFramePr>
            <a:graphicFrameLocks noGrp="1"/>
          </p:cNvGraphicFramePr>
          <p:nvPr>
            <p:ph sz="quarter" idx="2"/>
          </p:nvPr>
        </p:nvGraphicFramePr>
        <p:xfrm>
          <a:off x="1835150" y="692150"/>
          <a:ext cx="971550" cy="349250"/>
        </p:xfrm>
        <a:graphic>
          <a:graphicData uri="http://schemas.openxmlformats.org/presentationml/2006/ole">
            <mc:AlternateContent xmlns:mc="http://schemas.openxmlformats.org/markup-compatibility/2006">
              <mc:Choice xmlns:v="urn:schemas-microsoft-com:vml" Requires="v">
                <p:oleObj spid="_x0000_s3187" name="" r:id="rId1" imgW="1396365" imgH="501650" progId="Photoshop.Image.7">
                  <p:embed/>
                </p:oleObj>
              </mc:Choice>
              <mc:Fallback>
                <p:oleObj name="" r:id="rId1" imgW="1396365" imgH="501650" progId="Photoshop.Image.7">
                  <p:embed/>
                  <p:pic>
                    <p:nvPicPr>
                      <p:cNvPr id="0" name="图片 3186"/>
                      <p:cNvPicPr/>
                      <p:nvPr/>
                    </p:nvPicPr>
                    <p:blipFill>
                      <a:blip r:embed="rId2"/>
                      <a:stretch>
                        <a:fillRect/>
                      </a:stretch>
                    </p:blipFill>
                    <p:spPr>
                      <a:xfrm>
                        <a:off x="1835150" y="692150"/>
                        <a:ext cx="971550" cy="349250"/>
                      </a:xfrm>
                      <a:prstGeom prst="rect">
                        <a:avLst/>
                      </a:prstGeom>
                      <a:noFill/>
                      <a:ln w="38100">
                        <a:miter/>
                      </a:ln>
                    </p:spPr>
                  </p:pic>
                </p:oleObj>
              </mc:Fallback>
            </mc:AlternateContent>
          </a:graphicData>
        </a:graphic>
      </p:graphicFrame>
      <p:graphicFrame>
        <p:nvGraphicFramePr>
          <p:cNvPr id="136195" name="内容占位符 2618373"/>
          <p:cNvGraphicFramePr>
            <a:graphicFrameLocks noGrp="1"/>
          </p:cNvGraphicFramePr>
          <p:nvPr>
            <p:ph sz="quarter" idx="3"/>
          </p:nvPr>
        </p:nvGraphicFramePr>
        <p:xfrm>
          <a:off x="3779838" y="692150"/>
          <a:ext cx="989012" cy="363538"/>
        </p:xfrm>
        <a:graphic>
          <a:graphicData uri="http://schemas.openxmlformats.org/presentationml/2006/ole">
            <mc:AlternateContent xmlns:mc="http://schemas.openxmlformats.org/markup-compatibility/2006">
              <mc:Choice xmlns:v="urn:schemas-microsoft-com:vml" Requires="v">
                <p:oleObj spid="_x0000_s3188" name="" r:id="rId3" imgW="1416050" imgH="521335" progId="Photoshop.Image.7">
                  <p:embed/>
                </p:oleObj>
              </mc:Choice>
              <mc:Fallback>
                <p:oleObj name="" r:id="rId3" imgW="1416050" imgH="521335" progId="Photoshop.Image.7">
                  <p:embed/>
                  <p:pic>
                    <p:nvPicPr>
                      <p:cNvPr id="0" name="图片 3187"/>
                      <p:cNvPicPr/>
                      <p:nvPr/>
                    </p:nvPicPr>
                    <p:blipFill>
                      <a:blip r:embed="rId4"/>
                      <a:stretch>
                        <a:fillRect/>
                      </a:stretch>
                    </p:blipFill>
                    <p:spPr>
                      <a:xfrm>
                        <a:off x="3779838" y="692150"/>
                        <a:ext cx="989012" cy="363538"/>
                      </a:xfrm>
                      <a:prstGeom prst="rect">
                        <a:avLst/>
                      </a:prstGeom>
                      <a:noFill/>
                      <a:ln w="38100">
                        <a:miter/>
                      </a:ln>
                    </p:spPr>
                  </p:pic>
                </p:oleObj>
              </mc:Fallback>
            </mc:AlternateContent>
          </a:graphicData>
        </a:graphic>
      </p:graphicFrame>
      <p:graphicFrame>
        <p:nvGraphicFramePr>
          <p:cNvPr id="136196" name="对象 2618376"/>
          <p:cNvGraphicFramePr/>
          <p:nvPr/>
        </p:nvGraphicFramePr>
        <p:xfrm>
          <a:off x="5335588" y="450850"/>
          <a:ext cx="2058987" cy="590550"/>
        </p:xfrm>
        <a:graphic>
          <a:graphicData uri="http://schemas.openxmlformats.org/presentationml/2006/ole">
            <mc:AlternateContent xmlns:mc="http://schemas.openxmlformats.org/markup-compatibility/2006">
              <mc:Choice xmlns:v="urn:schemas-microsoft-com:vml" Requires="v">
                <p:oleObj spid="_x0000_s3189" name="" r:id="rId5" imgW="2949575" imgH="845820" progId="Photoshop.Image.7">
                  <p:embed/>
                </p:oleObj>
              </mc:Choice>
              <mc:Fallback>
                <p:oleObj name="" r:id="rId5" imgW="2949575" imgH="845820" progId="Photoshop.Image.7">
                  <p:embed/>
                  <p:pic>
                    <p:nvPicPr>
                      <p:cNvPr id="0" name="图片 3188"/>
                      <p:cNvPicPr/>
                      <p:nvPr/>
                    </p:nvPicPr>
                    <p:blipFill>
                      <a:blip r:embed="rId6"/>
                      <a:stretch>
                        <a:fillRect/>
                      </a:stretch>
                    </p:blipFill>
                    <p:spPr>
                      <a:xfrm>
                        <a:off x="5335588" y="450850"/>
                        <a:ext cx="2058987" cy="590550"/>
                      </a:xfrm>
                      <a:prstGeom prst="rect">
                        <a:avLst/>
                      </a:prstGeom>
                      <a:noFill/>
                      <a:ln w="38100">
                        <a:noFill/>
                        <a:miter/>
                      </a:ln>
                    </p:spPr>
                  </p:pic>
                </p:oleObj>
              </mc:Fallback>
            </mc:AlternateContent>
          </a:graphicData>
        </a:graphic>
      </p:graphicFrame>
      <p:graphicFrame>
        <p:nvGraphicFramePr>
          <p:cNvPr id="136197" name="对象 2618377"/>
          <p:cNvGraphicFramePr/>
          <p:nvPr/>
        </p:nvGraphicFramePr>
        <p:xfrm>
          <a:off x="4768850" y="1055688"/>
          <a:ext cx="315913" cy="503237"/>
        </p:xfrm>
        <a:graphic>
          <a:graphicData uri="http://schemas.openxmlformats.org/presentationml/2006/ole">
            <mc:AlternateContent xmlns:mc="http://schemas.openxmlformats.org/markup-compatibility/2006">
              <mc:Choice xmlns:v="urn:schemas-microsoft-com:vml" Requires="v">
                <p:oleObj spid="_x0000_s3190" name="" r:id="rId7" imgW="452120" imgH="717550" progId="Photoshop.Image.7">
                  <p:embed/>
                </p:oleObj>
              </mc:Choice>
              <mc:Fallback>
                <p:oleObj name="" r:id="rId7" imgW="452120" imgH="717550" progId="Photoshop.Image.7">
                  <p:embed/>
                  <p:pic>
                    <p:nvPicPr>
                      <p:cNvPr id="0" name="图片 3189"/>
                      <p:cNvPicPr/>
                      <p:nvPr/>
                    </p:nvPicPr>
                    <p:blipFill>
                      <a:blip r:embed="rId8"/>
                      <a:stretch>
                        <a:fillRect/>
                      </a:stretch>
                    </p:blipFill>
                    <p:spPr>
                      <a:xfrm>
                        <a:off x="4768850" y="1055688"/>
                        <a:ext cx="315913" cy="503237"/>
                      </a:xfrm>
                      <a:prstGeom prst="rect">
                        <a:avLst/>
                      </a:prstGeom>
                      <a:noFill/>
                      <a:ln w="38100">
                        <a:noFill/>
                        <a:miter/>
                      </a:ln>
                    </p:spPr>
                  </p:pic>
                </p:oleObj>
              </mc:Fallback>
            </mc:AlternateContent>
          </a:graphicData>
        </a:graphic>
      </p:graphicFrame>
      <p:graphicFrame>
        <p:nvGraphicFramePr>
          <p:cNvPr id="136198" name="对象 2618379"/>
          <p:cNvGraphicFramePr/>
          <p:nvPr/>
        </p:nvGraphicFramePr>
        <p:xfrm>
          <a:off x="2076450" y="2111375"/>
          <a:ext cx="989013" cy="363538"/>
        </p:xfrm>
        <a:graphic>
          <a:graphicData uri="http://schemas.openxmlformats.org/presentationml/2006/ole">
            <mc:AlternateContent xmlns:mc="http://schemas.openxmlformats.org/markup-compatibility/2006">
              <mc:Choice xmlns:v="urn:schemas-microsoft-com:vml" Requires="v">
                <p:oleObj spid="_x0000_s3191" name="" r:id="rId9" imgW="1416050" imgH="521335" progId="Photoshop.Image.7">
                  <p:embed/>
                </p:oleObj>
              </mc:Choice>
              <mc:Fallback>
                <p:oleObj name="" r:id="rId9" imgW="1416050" imgH="521335" progId="Photoshop.Image.7">
                  <p:embed/>
                  <p:pic>
                    <p:nvPicPr>
                      <p:cNvPr id="0" name="图片 3190"/>
                      <p:cNvPicPr/>
                      <p:nvPr/>
                    </p:nvPicPr>
                    <p:blipFill>
                      <a:blip r:embed="rId4"/>
                      <a:stretch>
                        <a:fillRect/>
                      </a:stretch>
                    </p:blipFill>
                    <p:spPr>
                      <a:xfrm>
                        <a:off x="2076450" y="2111375"/>
                        <a:ext cx="989013" cy="363538"/>
                      </a:xfrm>
                      <a:prstGeom prst="rect">
                        <a:avLst/>
                      </a:prstGeom>
                      <a:noFill/>
                      <a:ln w="38100">
                        <a:noFill/>
                        <a:miter/>
                      </a:ln>
                    </p:spPr>
                  </p:pic>
                </p:oleObj>
              </mc:Fallback>
            </mc:AlternateContent>
          </a:graphicData>
        </a:graphic>
      </p:graphicFrame>
      <p:graphicFrame>
        <p:nvGraphicFramePr>
          <p:cNvPr id="136199" name="对象 2618380"/>
          <p:cNvGraphicFramePr/>
          <p:nvPr/>
        </p:nvGraphicFramePr>
        <p:xfrm>
          <a:off x="3779838" y="1993900"/>
          <a:ext cx="2897187" cy="596900"/>
        </p:xfrm>
        <a:graphic>
          <a:graphicData uri="http://schemas.openxmlformats.org/presentationml/2006/ole">
            <mc:AlternateContent xmlns:mc="http://schemas.openxmlformats.org/markup-compatibility/2006">
              <mc:Choice xmlns:v="urn:schemas-microsoft-com:vml" Requires="v">
                <p:oleObj spid="_x0000_s3192" name="" r:id="rId10" imgW="4149090" imgH="855345" progId="Photoshop.Image.7">
                  <p:embed/>
                </p:oleObj>
              </mc:Choice>
              <mc:Fallback>
                <p:oleObj name="" r:id="rId10" imgW="4149090" imgH="855345" progId="Photoshop.Image.7">
                  <p:embed/>
                  <p:pic>
                    <p:nvPicPr>
                      <p:cNvPr id="0" name="图片 3191"/>
                      <p:cNvPicPr/>
                      <p:nvPr/>
                    </p:nvPicPr>
                    <p:blipFill>
                      <a:blip r:embed="rId11"/>
                      <a:stretch>
                        <a:fillRect/>
                      </a:stretch>
                    </p:blipFill>
                    <p:spPr>
                      <a:xfrm>
                        <a:off x="3779838" y="1993900"/>
                        <a:ext cx="2897187" cy="596900"/>
                      </a:xfrm>
                      <a:prstGeom prst="rect">
                        <a:avLst/>
                      </a:prstGeom>
                      <a:noFill/>
                      <a:ln w="38100">
                        <a:noFill/>
                        <a:miter/>
                      </a:ln>
                    </p:spPr>
                  </p:pic>
                </p:oleObj>
              </mc:Fallback>
            </mc:AlternateContent>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7" name="文本占位符 2619393"/>
          <p:cNvSpPr>
            <a:spLocks noGrp="1"/>
          </p:cNvSpPr>
          <p:nvPr>
            <p:ph type="body" sz="half" idx="1"/>
          </p:nvPr>
        </p:nvSpPr>
        <p:spPr>
          <a:xfrm>
            <a:off x="457200" y="2060575"/>
            <a:ext cx="8291513" cy="4105275"/>
          </a:xfrm>
        </p:spPr>
        <p:txBody>
          <a:bodyPr anchor="t" anchorCtr="0"/>
          <a:p>
            <a:pPr algn="just">
              <a:buClr>
                <a:schemeClr val="accent1"/>
              </a:buClr>
              <a:buSzPct val="65000"/>
              <a:buFont typeface="Wingdings" panose="05000000000000000000" pitchFamily="2" charset="2"/>
            </a:pPr>
            <a:r>
              <a:rPr lang="zh-CN" altLang="en-US" dirty="0"/>
              <a:t>功率因数仍为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b="1" dirty="0"/>
              <a:t>第九节  串联谐振电路</a:t>
            </a:r>
            <a:endParaRPr lang="zh-CN" altLang="en-US" b="1" dirty="0"/>
          </a:p>
          <a:p>
            <a:pPr algn="just">
              <a:buClr>
                <a:schemeClr val="accent1"/>
              </a:buClr>
              <a:buSzPct val="65000"/>
              <a:buFont typeface="Wingdings" panose="05000000000000000000" pitchFamily="2" charset="2"/>
            </a:pPr>
            <a:r>
              <a:rPr lang="zh-CN" altLang="en-US" dirty="0"/>
              <a:t>一、谐振的基本条件</a:t>
            </a:r>
            <a:endParaRPr lang="zh-CN" altLang="en-US" dirty="0"/>
          </a:p>
          <a:p>
            <a:pPr algn="just">
              <a:buClr>
                <a:schemeClr val="accent1"/>
              </a:buClr>
              <a:buSzPct val="65000"/>
              <a:buFont typeface="Wingdings" panose="05000000000000000000" pitchFamily="2" charset="2"/>
            </a:pPr>
            <a:r>
              <a:rPr lang="zh-CN" altLang="en-US" dirty="0"/>
              <a:t>串联谐振时</a:t>
            </a:r>
            <a:endParaRPr lang="zh-CN" altLang="en-US" dirty="0"/>
          </a:p>
          <a:p>
            <a:pPr algn="just">
              <a:buClr>
                <a:schemeClr val="accent1"/>
              </a:buClr>
              <a:buSzPct val="65000"/>
              <a:buFont typeface="Wingdings" panose="05000000000000000000" pitchFamily="2" charset="2"/>
              <a:buNone/>
            </a:pPr>
            <a:r>
              <a:rPr lang="zh-CN" altLang="en-US" dirty="0">
                <a:latin typeface="E-BX" pitchFamily="17" charset="-127"/>
                <a:ea typeface="E-BX" pitchFamily="17" charset="-127"/>
              </a:rPr>
              <a:t>                </a:t>
            </a:r>
            <a:r>
              <a:rPr lang="en-US" altLang="zh-CN">
                <a:latin typeface="E-BX" pitchFamily="17" charset="-127"/>
                <a:ea typeface="E-BX" pitchFamily="17" charset="-127"/>
              </a:rPr>
              <a:t>X</a:t>
            </a:r>
            <a:r>
              <a:rPr lang="en-US" altLang="zh-CN"/>
              <a:t>=</a:t>
            </a:r>
            <a:r>
              <a:rPr lang="en-US" altLang="zh-CN">
                <a:latin typeface="E-BX" pitchFamily="17" charset="-127"/>
                <a:ea typeface="E-BX" pitchFamily="17" charset="-127"/>
              </a:rPr>
              <a:t>X</a:t>
            </a:r>
            <a:r>
              <a:rPr lang="en-US" altLang="zh-CN" baseline="-25000"/>
              <a:t>L</a:t>
            </a:r>
            <a:r>
              <a:rPr lang="en-US" altLang="zh-CN"/>
              <a:t>-</a:t>
            </a:r>
            <a:r>
              <a:rPr lang="en-US" altLang="zh-CN">
                <a:latin typeface="E-BX" pitchFamily="17" charset="-127"/>
                <a:ea typeface="E-BX" pitchFamily="17" charset="-127"/>
              </a:rPr>
              <a:t>X</a:t>
            </a:r>
            <a:r>
              <a:rPr lang="en-US" altLang="zh-CN" baseline="-25000"/>
              <a:t>C</a:t>
            </a:r>
            <a:r>
              <a:rPr lang="en-US" altLang="zh-CN"/>
              <a:t>=0                  (6-47)</a:t>
            </a:r>
            <a:endParaRPr lang="en-US" altLang="zh-CN"/>
          </a:p>
          <a:p>
            <a:pPr algn="just">
              <a:buClr>
                <a:schemeClr val="accent1"/>
              </a:buClr>
              <a:buSzPct val="65000"/>
              <a:buFont typeface="Wingdings" panose="05000000000000000000" pitchFamily="2" charset="2"/>
            </a:pPr>
            <a:r>
              <a:rPr lang="zh-CN" altLang="en-US" dirty="0"/>
              <a:t>其阻抗角</a:t>
            </a:r>
            <a:endParaRPr lang="zh-CN" altLang="en-US" dirty="0"/>
          </a:p>
        </p:txBody>
      </p:sp>
      <p:graphicFrame>
        <p:nvGraphicFramePr>
          <p:cNvPr id="137218" name="内容占位符 2619394"/>
          <p:cNvGraphicFramePr>
            <a:graphicFrameLocks noGrp="1"/>
          </p:cNvGraphicFramePr>
          <p:nvPr>
            <p:ph sz="quarter" idx="2"/>
          </p:nvPr>
        </p:nvGraphicFramePr>
        <p:xfrm>
          <a:off x="971550" y="685800"/>
          <a:ext cx="7664450" cy="1374775"/>
        </p:xfrm>
        <a:graphic>
          <a:graphicData uri="http://schemas.openxmlformats.org/presentationml/2006/ole">
            <mc:AlternateContent xmlns:mc="http://schemas.openxmlformats.org/markup-compatibility/2006">
              <mc:Choice xmlns:v="urn:schemas-microsoft-com:vml" Requires="v">
                <p:oleObj spid="_x0000_s3193" name="" r:id="rId1" imgW="11729720" imgH="2104390" progId="Photoshop.Image.7">
                  <p:embed/>
                </p:oleObj>
              </mc:Choice>
              <mc:Fallback>
                <p:oleObj name="" r:id="rId1" imgW="11729720" imgH="2104390" progId="Photoshop.Image.7">
                  <p:embed/>
                  <p:pic>
                    <p:nvPicPr>
                      <p:cNvPr id="0" name="图片 3192"/>
                      <p:cNvPicPr/>
                      <p:nvPr/>
                    </p:nvPicPr>
                    <p:blipFill>
                      <a:blip r:embed="rId2"/>
                      <a:stretch>
                        <a:fillRect/>
                      </a:stretch>
                    </p:blipFill>
                    <p:spPr>
                      <a:xfrm>
                        <a:off x="971550" y="685800"/>
                        <a:ext cx="7664450" cy="1374775"/>
                      </a:xfrm>
                      <a:prstGeom prst="rect">
                        <a:avLst/>
                      </a:prstGeom>
                      <a:noFill/>
                      <a:ln w="38100">
                        <a:miter/>
                      </a:ln>
                    </p:spPr>
                  </p:pic>
                </p:oleObj>
              </mc:Fallback>
            </mc:AlternateContent>
          </a:graphicData>
        </a:graphic>
      </p:graphicFrame>
      <p:graphicFrame>
        <p:nvGraphicFramePr>
          <p:cNvPr id="137219" name="内容占位符 2619397"/>
          <p:cNvGraphicFramePr>
            <a:graphicFrameLocks noGrp="1"/>
          </p:cNvGraphicFramePr>
          <p:nvPr>
            <p:ph sz="quarter" idx="3"/>
          </p:nvPr>
        </p:nvGraphicFramePr>
        <p:xfrm>
          <a:off x="3892550" y="2479675"/>
          <a:ext cx="1357313" cy="660400"/>
        </p:xfrm>
        <a:graphic>
          <a:graphicData uri="http://schemas.openxmlformats.org/presentationml/2006/ole">
            <mc:AlternateContent xmlns:mc="http://schemas.openxmlformats.org/markup-compatibility/2006">
              <mc:Choice xmlns:v="urn:schemas-microsoft-com:vml" Requires="v">
                <p:oleObj spid="_x0000_s3194" name="" r:id="rId3" imgW="2065020" imgH="1002665" progId="Photoshop.Image.7">
                  <p:embed/>
                </p:oleObj>
              </mc:Choice>
              <mc:Fallback>
                <p:oleObj name="" r:id="rId3" imgW="2065020" imgH="1002665" progId="Photoshop.Image.7">
                  <p:embed/>
                  <p:pic>
                    <p:nvPicPr>
                      <p:cNvPr id="0" name="图片 3193"/>
                      <p:cNvPicPr/>
                      <p:nvPr/>
                    </p:nvPicPr>
                    <p:blipFill>
                      <a:blip r:embed="rId4"/>
                      <a:stretch>
                        <a:fillRect/>
                      </a:stretch>
                    </p:blipFill>
                    <p:spPr>
                      <a:xfrm>
                        <a:off x="3892550" y="2479675"/>
                        <a:ext cx="1357313" cy="660400"/>
                      </a:xfrm>
                      <a:prstGeom prst="rect">
                        <a:avLst/>
                      </a:prstGeom>
                      <a:noFill/>
                      <a:ln w="38100">
                        <a:miter/>
                      </a:ln>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1" name="文本占位符 2620417"/>
          <p:cNvSpPr>
            <a:spLocks noGrp="1"/>
          </p:cNvSpPr>
          <p:nvPr>
            <p:ph type="body" sz="half" idx="1"/>
          </p:nvPr>
        </p:nvSpPr>
        <p:spPr>
          <a:xfrm>
            <a:off x="457200" y="2060575"/>
            <a:ext cx="8291513" cy="4176713"/>
          </a:xfrm>
        </p:spPr>
        <p:txBody>
          <a:bodyPr anchor="t" anchorCtr="0"/>
          <a:p>
            <a:pPr>
              <a:buClr>
                <a:schemeClr val="accent1"/>
              </a:buClr>
              <a:buSzPct val="65000"/>
              <a:buFont typeface="Wingdings" panose="05000000000000000000" pitchFamily="2" charset="2"/>
            </a:pPr>
            <a:r>
              <a:rPr lang="zh-CN" altLang="en-US" sz="2800" dirty="0"/>
              <a:t>要使电路谐振，其信号源角频率必须满足：</a:t>
            </a:r>
            <a:endParaRPr lang="zh-CN" altLang="en-US"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endParaRPr lang="zh-CN" altLang="en-US" sz="2800" dirty="0"/>
          </a:p>
          <a:p>
            <a:pPr>
              <a:buClr>
                <a:schemeClr val="accent1"/>
              </a:buClr>
              <a:buSzPct val="65000"/>
              <a:buFont typeface="Wingdings" panose="05000000000000000000" pitchFamily="2" charset="2"/>
            </a:pPr>
            <a:r>
              <a:rPr lang="zh-CN" altLang="en-US" sz="2800" dirty="0"/>
              <a:t>信号源频率则应满足</a:t>
            </a:r>
            <a:endParaRPr lang="zh-CN" altLang="en-US" sz="2800"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endParaRPr lang="zh-CN" altLang="en-US" dirty="0"/>
          </a:p>
          <a:p>
            <a:pPr>
              <a:buClr>
                <a:schemeClr val="accent1"/>
              </a:buClr>
              <a:buSzPct val="65000"/>
              <a:buFont typeface="Wingdings" panose="05000000000000000000" pitchFamily="2" charset="2"/>
            </a:pPr>
            <a:r>
              <a:rPr lang="en-US" altLang="zh-CN" sz="2400">
                <a:latin typeface="E-BX" pitchFamily="17" charset="-127"/>
                <a:ea typeface="E-BX" pitchFamily="17" charset="-127"/>
              </a:rPr>
              <a:t>f</a:t>
            </a:r>
            <a:r>
              <a:rPr lang="en-US" altLang="zh-CN" sz="2400" baseline="-25000"/>
              <a:t>0</a:t>
            </a:r>
            <a:r>
              <a:rPr lang="zh-CN" altLang="en-US" sz="2400" dirty="0"/>
              <a:t>称为电路的</a:t>
            </a:r>
            <a:r>
              <a:rPr lang="zh-CN" altLang="en-US" sz="2400" b="1" dirty="0">
                <a:solidFill>
                  <a:srgbClr val="FF0000"/>
                </a:solidFill>
              </a:rPr>
              <a:t>固有频率</a:t>
            </a:r>
            <a:r>
              <a:rPr lang="zh-CN" altLang="en-US" sz="2400" dirty="0"/>
              <a:t>。电路发生串联谐振的条件也可叙述为：外加信号源频率等于电路固有频率，电路发生谐振。</a:t>
            </a:r>
            <a:endParaRPr lang="zh-CN" altLang="en-US" sz="2400" dirty="0"/>
          </a:p>
        </p:txBody>
      </p:sp>
      <p:graphicFrame>
        <p:nvGraphicFramePr>
          <p:cNvPr id="138242" name="内容占位符 2620418"/>
          <p:cNvGraphicFramePr>
            <a:graphicFrameLocks noGrp="1"/>
          </p:cNvGraphicFramePr>
          <p:nvPr>
            <p:ph sz="quarter" idx="2"/>
          </p:nvPr>
        </p:nvGraphicFramePr>
        <p:xfrm>
          <a:off x="1863725" y="531813"/>
          <a:ext cx="5905500" cy="1528762"/>
        </p:xfrm>
        <a:graphic>
          <a:graphicData uri="http://schemas.openxmlformats.org/presentationml/2006/ole">
            <mc:AlternateContent xmlns:mc="http://schemas.openxmlformats.org/markup-compatibility/2006">
              <mc:Choice xmlns:v="urn:schemas-microsoft-com:vml" Requires="v">
                <p:oleObj spid="_x0000_s3195" name="" r:id="rId1" imgW="7826375" imgH="2025650" progId="Photoshop.Image.7">
                  <p:embed/>
                </p:oleObj>
              </mc:Choice>
              <mc:Fallback>
                <p:oleObj name="" r:id="rId1" imgW="7826375" imgH="2025650" progId="Photoshop.Image.7">
                  <p:embed/>
                  <p:pic>
                    <p:nvPicPr>
                      <p:cNvPr id="0" name="图片 3194"/>
                      <p:cNvPicPr/>
                      <p:nvPr/>
                    </p:nvPicPr>
                    <p:blipFill>
                      <a:blip r:embed="rId2"/>
                      <a:stretch>
                        <a:fillRect/>
                      </a:stretch>
                    </p:blipFill>
                    <p:spPr>
                      <a:xfrm>
                        <a:off x="1863725" y="531813"/>
                        <a:ext cx="5905500" cy="1528762"/>
                      </a:xfrm>
                      <a:prstGeom prst="rect">
                        <a:avLst/>
                      </a:prstGeom>
                      <a:noFill/>
                      <a:ln w="38100">
                        <a:miter/>
                      </a:ln>
                    </p:spPr>
                  </p:pic>
                </p:oleObj>
              </mc:Fallback>
            </mc:AlternateContent>
          </a:graphicData>
        </a:graphic>
      </p:graphicFrame>
      <p:graphicFrame>
        <p:nvGraphicFramePr>
          <p:cNvPr id="138243" name="内容占位符 2620421"/>
          <p:cNvGraphicFramePr>
            <a:graphicFrameLocks noGrp="1"/>
          </p:cNvGraphicFramePr>
          <p:nvPr>
            <p:ph sz="quarter" idx="3"/>
          </p:nvPr>
        </p:nvGraphicFramePr>
        <p:xfrm>
          <a:off x="2700338" y="2682875"/>
          <a:ext cx="5070475" cy="795338"/>
        </p:xfrm>
        <a:graphic>
          <a:graphicData uri="http://schemas.openxmlformats.org/presentationml/2006/ole">
            <mc:AlternateContent xmlns:mc="http://schemas.openxmlformats.org/markup-compatibility/2006">
              <mc:Choice xmlns:v="urn:schemas-microsoft-com:vml" Requires="v">
                <p:oleObj spid="_x0000_s3196" name="" r:id="rId3" imgW="7101840" imgH="1087120" progId="Photoshop.Image.7">
                  <p:embed/>
                </p:oleObj>
              </mc:Choice>
              <mc:Fallback>
                <p:oleObj name="" r:id="rId3" imgW="7101840" imgH="1087120" progId="Photoshop.Image.7">
                  <p:embed/>
                  <p:pic>
                    <p:nvPicPr>
                      <p:cNvPr id="0" name="图片 3195"/>
                      <p:cNvPicPr/>
                      <p:nvPr/>
                    </p:nvPicPr>
                    <p:blipFill>
                      <a:blip r:embed="rId4"/>
                      <a:stretch>
                        <a:fillRect/>
                      </a:stretch>
                    </p:blipFill>
                    <p:spPr>
                      <a:xfrm>
                        <a:off x="2700338" y="2682875"/>
                        <a:ext cx="5070475" cy="795338"/>
                      </a:xfrm>
                      <a:prstGeom prst="rect">
                        <a:avLst/>
                      </a:prstGeom>
                      <a:noFill/>
                      <a:ln w="38100">
                        <a:miter/>
                      </a:ln>
                    </p:spPr>
                  </p:pic>
                </p:oleObj>
              </mc:Fallback>
            </mc:AlternateContent>
          </a:graphicData>
        </a:graphic>
      </p:graphicFrame>
      <p:graphicFrame>
        <p:nvGraphicFramePr>
          <p:cNvPr id="138244" name="对象 2620424"/>
          <p:cNvGraphicFramePr/>
          <p:nvPr/>
        </p:nvGraphicFramePr>
        <p:xfrm>
          <a:off x="2327275" y="4362450"/>
          <a:ext cx="5614988" cy="809625"/>
        </p:xfrm>
        <a:graphic>
          <a:graphicData uri="http://schemas.openxmlformats.org/presentationml/2006/ole">
            <mc:AlternateContent xmlns:mc="http://schemas.openxmlformats.org/markup-compatibility/2006">
              <mc:Choice xmlns:v="urn:schemas-microsoft-com:vml" Requires="v">
                <p:oleObj spid="_x0000_s3197" name="" r:id="rId5" imgW="7423150" imgH="1071880" progId="Photoshop.Image.7">
                  <p:embed/>
                </p:oleObj>
              </mc:Choice>
              <mc:Fallback>
                <p:oleObj name="" r:id="rId5" imgW="7423150" imgH="1071880" progId="Photoshop.Image.7">
                  <p:embed/>
                  <p:pic>
                    <p:nvPicPr>
                      <p:cNvPr id="0" name="图片 3196"/>
                      <p:cNvPicPr/>
                      <p:nvPr/>
                    </p:nvPicPr>
                    <p:blipFill>
                      <a:blip r:embed="rId6"/>
                      <a:stretch>
                        <a:fillRect/>
                      </a:stretch>
                    </p:blipFill>
                    <p:spPr>
                      <a:xfrm>
                        <a:off x="2327275" y="4362450"/>
                        <a:ext cx="5614988" cy="809625"/>
                      </a:xfrm>
                      <a:prstGeom prst="rect">
                        <a:avLst/>
                      </a:prstGeom>
                      <a:noFill/>
                      <a:ln w="38100">
                        <a:noFill/>
                        <a:miter/>
                      </a:ln>
                    </p:spPr>
                  </p:pic>
                </p:oleObj>
              </mc:Fallback>
            </mc:AlternateContent>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5" name="文本占位符 2621441"/>
          <p:cNvSpPr>
            <a:spLocks noGrp="1"/>
          </p:cNvSpPr>
          <p:nvPr>
            <p:ph idx="1"/>
          </p:nvPr>
        </p:nvSpPr>
        <p:spPr>
          <a:xfrm>
            <a:off x="457200" y="500063"/>
            <a:ext cx="8229600" cy="5808663"/>
          </a:xfrm>
        </p:spPr>
        <p:txBody>
          <a:bodyPr anchor="t"/>
          <a:p>
            <a:pPr marL="342900" marR="0" indent="-342900" algn="di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None/>
            </a:pPr>
            <a:r>
              <a:rPr kumimoji="0" lang="en-US" altLang="zh-CN" sz="3000" b="0" i="0" u="none" strike="noStrike" kern="1200" cap="none" spc="0" normalizeH="0" baseline="0" noProof="1" dirty="0">
                <a:solidFill>
                  <a:schemeClr val="tx1"/>
                </a:solidFill>
                <a:latin typeface="+mn-lt"/>
                <a:ea typeface="+mn-ea"/>
                <a:cs typeface="+mn-cs"/>
              </a:rPr>
              <a:t>   </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二、串联谐振的特点</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en-US" altLang="zh-CN" sz="3000" b="0" i="0" u="none" strike="noStrike" kern="1200" cap="none" spc="0" normalizeH="0" baseline="0" noProof="1" dirty="0">
                <a:solidFill>
                  <a:schemeClr val="tx1"/>
                </a:solidFill>
                <a:latin typeface="+mn-lt"/>
                <a:ea typeface="+mn-ea"/>
                <a:cs typeface="+mn-cs"/>
              </a:rPr>
              <a:t>(1)</a:t>
            </a:r>
            <a:r>
              <a:rPr kumimoji="0" lang="zh-CN" altLang="en-US" sz="3000" b="0" i="0" u="none" strike="noStrike" kern="1200" cap="none" spc="0" normalizeH="0" baseline="0" noProof="1" dirty="0">
                <a:solidFill>
                  <a:schemeClr val="tx1"/>
                </a:solidFill>
                <a:latin typeface="+mn-lt"/>
                <a:ea typeface="+mn-ea"/>
                <a:cs typeface="+mn-cs"/>
              </a:rPr>
              <a:t>阻抗最小，且为纯电阻：</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en-US" altLang="zh-CN" sz="3000" b="0" i="0" u="none" strike="noStrike" kern="1200" cap="none" spc="0" normalizeH="0" baseline="0" noProof="1" dirty="0">
                <a:solidFill>
                  <a:schemeClr val="tx1"/>
                </a:solidFill>
                <a:latin typeface="+mn-lt"/>
                <a:ea typeface="+mn-ea"/>
                <a:cs typeface="+mn-cs"/>
              </a:rPr>
              <a:t>(2)</a:t>
            </a:r>
            <a:r>
              <a:rPr kumimoji="0" lang="zh-CN" altLang="en-US" sz="3000" b="0" i="0" u="none" strike="noStrike" kern="1200" cap="none" spc="0" normalizeH="0" baseline="0" noProof="1" dirty="0">
                <a:solidFill>
                  <a:schemeClr val="tx1"/>
                </a:solidFill>
                <a:latin typeface="+mn-lt"/>
                <a:ea typeface="+mn-ea"/>
                <a:cs typeface="+mn-cs"/>
              </a:rPr>
              <a:t>电流最大，且与信号源电压同相。</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en-US" altLang="zh-CN" sz="3000" b="0" i="0" u="none" strike="noStrike" kern="1200" cap="none" spc="0" normalizeH="0" baseline="0" noProof="1" dirty="0">
                <a:solidFill>
                  <a:schemeClr val="tx1"/>
                </a:solidFill>
                <a:latin typeface="+mn-lt"/>
                <a:ea typeface="+mn-ea"/>
                <a:cs typeface="+mn-cs"/>
              </a:rPr>
              <a:t>(3)</a:t>
            </a:r>
            <a:r>
              <a:rPr kumimoji="0" lang="zh-CN" altLang="en-US" sz="3000" b="0" i="0" u="none" strike="noStrike" kern="1200" cap="none" spc="0" normalizeH="0" baseline="0" noProof="1" dirty="0">
                <a:solidFill>
                  <a:schemeClr val="tx1"/>
                </a:solidFill>
                <a:latin typeface="+mn-lt"/>
                <a:ea typeface="+mn-ea"/>
                <a:cs typeface="+mn-cs"/>
              </a:rPr>
              <a:t>电阻两端电压等于总电压，电感电压和电容电压相等、且为信号源电压的</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Q</a:t>
            </a:r>
            <a:r>
              <a:rPr kumimoji="0" lang="zh-CN" altLang="en-US" sz="3000" b="0" i="0" u="none" strike="noStrike" kern="1200" cap="none" spc="0" normalizeH="0" baseline="0" noProof="1" dirty="0">
                <a:solidFill>
                  <a:schemeClr val="tx1"/>
                </a:solidFill>
                <a:latin typeface="+mn-lt"/>
                <a:ea typeface="+mn-ea"/>
                <a:cs typeface="+mn-cs"/>
              </a:rPr>
              <a:t>倍，谐振时：</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电感电压</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U</a:t>
            </a:r>
            <a:r>
              <a:rPr kumimoji="0" lang="en-US" altLang="zh-CN" sz="3000" b="0" i="0" u="none" strike="noStrike" kern="1200" cap="none" spc="0" normalizeH="0" baseline="-25000" noProof="1">
                <a:solidFill>
                  <a:schemeClr val="tx1"/>
                </a:solidFill>
                <a:latin typeface="+mn-lt"/>
                <a:ea typeface="+mn-ea"/>
                <a:cs typeface="+mn-cs"/>
              </a:rPr>
              <a:t>L</a:t>
            </a:r>
            <a:r>
              <a:rPr kumimoji="0" lang="en-US" altLang="zh-CN" sz="3000" b="0" i="0" u="none" strike="noStrike" kern="1200" cap="none" spc="0" normalizeH="0" baseline="0" noProof="1">
                <a:solidFill>
                  <a:schemeClr val="tx1"/>
                </a:solidFill>
                <a:latin typeface="+mn-lt"/>
                <a:ea typeface="+mn-ea"/>
                <a:cs typeface="+mn-cs"/>
              </a:rPr>
              <a:t>=</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QU</a:t>
            </a:r>
            <a:endParaRPr kumimoji="0" lang="en-US" altLang="zh-CN" sz="3000" b="0" i="0" u="none" strike="noStrike" kern="1200" cap="none" spc="0" normalizeH="0" baseline="-25000" noProof="1">
              <a:solidFill>
                <a:schemeClr val="tx1"/>
              </a:solidFill>
              <a:latin typeface="+mn-lt"/>
              <a:ea typeface="+mn-ea"/>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电容电压</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U</a:t>
            </a:r>
            <a:r>
              <a:rPr kumimoji="0" lang="en-US" altLang="zh-CN" sz="3000" b="0" i="0" u="none" strike="noStrike" kern="1200" cap="none" spc="0" normalizeH="0" baseline="-25000" noProof="1">
                <a:solidFill>
                  <a:schemeClr val="tx1"/>
                </a:solidFill>
                <a:latin typeface="+mn-lt"/>
                <a:ea typeface="+mn-ea"/>
                <a:cs typeface="+mn-cs"/>
              </a:rPr>
              <a:t>C</a:t>
            </a:r>
            <a:r>
              <a:rPr kumimoji="0" lang="en-US" altLang="zh-CN" sz="3000" b="0" i="0" u="none" strike="noStrike" kern="1200" cap="none" spc="0" normalizeH="0" baseline="0" noProof="1">
                <a:solidFill>
                  <a:schemeClr val="tx1"/>
                </a:solidFill>
                <a:latin typeface="+mn-lt"/>
                <a:ea typeface="+mn-ea"/>
                <a:cs typeface="+mn-cs"/>
              </a:rPr>
              <a:t>=</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QU</a:t>
            </a:r>
            <a:r>
              <a:rPr kumimoji="0" lang="zh-CN" altLang="en-US" sz="3000" b="0" i="0" u="none" strike="noStrike" kern="1200" cap="none" spc="0" normalizeH="0" baseline="0" noProof="1">
                <a:solidFill>
                  <a:schemeClr val="tx1"/>
                </a:solidFill>
                <a:latin typeface="E-BX" pitchFamily="17" charset="-127"/>
                <a:ea typeface="宋体" panose="02010600030101010101" pitchFamily="2" charset="-122"/>
                <a:cs typeface="+mn-cs"/>
              </a:rPr>
              <a:t>　　　</a:t>
            </a:r>
            <a:r>
              <a:rPr kumimoji="0" lang="en-US" altLang="zh-CN" sz="3000" b="0" i="0" u="none" strike="noStrike" kern="1200" cap="none" spc="0" normalizeH="0" baseline="0" noProof="1">
                <a:solidFill>
                  <a:schemeClr val="tx1"/>
                </a:solidFill>
                <a:latin typeface="E-BX" pitchFamily="17" charset="-127"/>
                <a:ea typeface="E-BX" pitchFamily="17" charset="-127"/>
                <a:cs typeface="+mn-cs"/>
                <a:sym typeface="+mn-ea"/>
              </a:rPr>
              <a:t>U</a:t>
            </a:r>
            <a:r>
              <a:rPr kumimoji="0" lang="en-US" altLang="zh-CN" sz="3000" b="0" i="0" u="none" strike="noStrike" kern="1200" cap="none" spc="0" normalizeH="0" baseline="-25000" noProof="1">
                <a:solidFill>
                  <a:schemeClr val="tx1"/>
                </a:solidFill>
                <a:latin typeface="+mn-lt"/>
                <a:ea typeface="+mn-ea"/>
                <a:cs typeface="+mn-cs"/>
                <a:sym typeface="+mn-ea"/>
              </a:rPr>
              <a:t>L</a:t>
            </a:r>
            <a:r>
              <a:rPr kumimoji="0" lang="zh-CN" altLang="en-US" sz="3000" b="0" i="0" u="none" strike="noStrike" kern="1200" cap="none" spc="0" normalizeH="0" baseline="-25000" noProof="1">
                <a:solidFill>
                  <a:schemeClr val="tx1"/>
                </a:solidFill>
                <a:latin typeface="+mn-lt"/>
                <a:ea typeface="+mn-ea"/>
                <a:cs typeface="+mn-cs"/>
                <a:sym typeface="+mn-ea"/>
              </a:rPr>
              <a:t>＝</a:t>
            </a:r>
            <a:r>
              <a:rPr kumimoji="0" lang="en-US" altLang="zh-CN" sz="3000" b="0" i="0" u="none" strike="noStrike" kern="1200" cap="none" spc="0" normalizeH="0" baseline="0" noProof="1">
                <a:solidFill>
                  <a:schemeClr val="tx1"/>
                </a:solidFill>
                <a:latin typeface="E-BX" pitchFamily="17" charset="-127"/>
                <a:ea typeface="E-BX" pitchFamily="17" charset="-127"/>
                <a:cs typeface="+mn-cs"/>
                <a:sym typeface="+mn-ea"/>
              </a:rPr>
              <a:t>U</a:t>
            </a:r>
            <a:r>
              <a:rPr kumimoji="0" lang="en-US" altLang="zh-CN" sz="3000" b="0" i="0" u="none" strike="noStrike" kern="1200" cap="none" spc="0" normalizeH="0" baseline="-25000" noProof="1">
                <a:solidFill>
                  <a:schemeClr val="tx1"/>
                </a:solidFill>
                <a:latin typeface="+mn-lt"/>
                <a:ea typeface="+mn-ea"/>
                <a:cs typeface="+mn-cs"/>
                <a:sym typeface="+mn-ea"/>
              </a:rPr>
              <a:t>C</a:t>
            </a:r>
            <a:endParaRPr kumimoji="0" lang="en-US" altLang="zh-CN" sz="3000" b="0" i="0" u="none" strike="noStrike" kern="1200" cap="none" spc="0" normalizeH="0" baseline="0" noProof="1">
              <a:solidFill>
                <a:schemeClr val="tx1"/>
              </a:solidFill>
              <a:latin typeface="E-BX" pitchFamily="17" charset="-127"/>
              <a:ea typeface="E-BX" pitchFamily="17" charset="-127"/>
              <a:cs typeface="+mn-cs"/>
            </a:endParaRPr>
          </a:p>
          <a:p>
            <a:pPr marL="342900" marR="0" indent="-34290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由于电感电压与电容电压等于电源电压</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Q</a:t>
            </a:r>
            <a:r>
              <a:rPr kumimoji="0" lang="zh-CN" altLang="en-US" sz="3000" b="0" i="0" u="none" strike="noStrike" kern="1200" cap="none" spc="0" normalizeH="0" baseline="0" noProof="1" dirty="0">
                <a:solidFill>
                  <a:schemeClr val="tx1"/>
                </a:solidFill>
                <a:latin typeface="+mn-lt"/>
                <a:ea typeface="+mn-ea"/>
                <a:cs typeface="+mn-cs"/>
              </a:rPr>
              <a:t>倍，</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200" cap="none" spc="0" normalizeH="0" baseline="0" noProof="1" dirty="0">
                <a:solidFill>
                  <a:schemeClr val="tx1"/>
                </a:solidFill>
                <a:latin typeface="+mn-lt"/>
                <a:ea typeface="+mn-ea"/>
                <a:cs typeface="+mn-cs"/>
              </a:rPr>
              <a:t>　</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just" defTabSz="914400" rtl="0" eaLnBrk="1" fontAlgn="base" latinLnBrk="0" hangingPunct="1">
              <a:lnSpc>
                <a:spcPct val="85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200" cap="none" spc="0" normalizeH="0" baseline="0" noProof="1" dirty="0">
                <a:solidFill>
                  <a:schemeClr val="tx1"/>
                </a:solidFill>
                <a:latin typeface="+mn-lt"/>
                <a:ea typeface="+mn-ea"/>
                <a:cs typeface="+mn-cs"/>
              </a:rPr>
              <a:t>　因此</a:t>
            </a:r>
            <a:r>
              <a:rPr kumimoji="0" lang="zh-CN" altLang="en-US" sz="3000" b="0" i="0" u="none" strike="noStrike" kern="1200" cap="none" spc="0" normalizeH="0" baseline="0" noProof="1" dirty="0">
                <a:solidFill>
                  <a:srgbClr val="FF0000"/>
                </a:solidFill>
                <a:latin typeface="+mn-lt"/>
                <a:ea typeface="+mn-ea"/>
                <a:cs typeface="+mn-cs"/>
              </a:rPr>
              <a:t>串联谐振</a:t>
            </a:r>
            <a:r>
              <a:rPr kumimoji="0" lang="zh-CN" altLang="en-US" sz="3000" b="0" i="0" u="none" strike="noStrike" kern="1200" cap="none" spc="0" normalizeH="0" baseline="0" noProof="1" dirty="0">
                <a:solidFill>
                  <a:schemeClr val="tx1"/>
                </a:solidFill>
                <a:latin typeface="+mn-lt"/>
                <a:ea typeface="+mn-ea"/>
                <a:cs typeface="+mn-cs"/>
              </a:rPr>
              <a:t>又称</a:t>
            </a:r>
            <a:r>
              <a:rPr kumimoji="0" lang="zh-CN" altLang="en-US" sz="3000" b="0" i="0" u="none" strike="noStrike" kern="1200" cap="none" spc="0" normalizeH="0" baseline="0" noProof="1" dirty="0">
                <a:solidFill>
                  <a:srgbClr val="FF0000"/>
                </a:solidFill>
                <a:latin typeface="+mn-lt"/>
                <a:ea typeface="+mn-ea"/>
                <a:cs typeface="+mn-cs"/>
              </a:rPr>
              <a:t>为电压谐振</a:t>
            </a:r>
            <a:r>
              <a:rPr kumimoji="0" lang="zh-CN" altLang="en-US" sz="3000" b="0" i="0" u="none" strike="noStrike" kern="1200" cap="none" spc="0" normalizeH="0" baseline="0" noProof="1" dirty="0">
                <a:solidFill>
                  <a:schemeClr val="tx1"/>
                </a:solidFill>
                <a:latin typeface="+mn-lt"/>
                <a:ea typeface="+mn-ea"/>
                <a:cs typeface="+mn-cs"/>
              </a:rPr>
              <a:t>。</a:t>
            </a:r>
            <a:endParaRPr kumimoji="0" lang="zh-CN" altLang="en-US" sz="3000" b="0" i="0" u="none" strike="noStrike" kern="1200" cap="none" spc="0" normalizeH="0" baseline="0" noProof="1" dirty="0">
              <a:solidFill>
                <a:schemeClr val="tx1"/>
              </a:solidFill>
              <a:latin typeface="+mn-lt"/>
              <a:ea typeface="+mn-ea"/>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89" name="文本占位符 2622465"/>
          <p:cNvSpPr>
            <a:spLocks noGrp="1"/>
          </p:cNvSpPr>
          <p:nvPr>
            <p:ph type="body" sz="half" idx="1"/>
          </p:nvPr>
        </p:nvSpPr>
        <p:spPr>
          <a:xfrm>
            <a:off x="457200" y="1268413"/>
            <a:ext cx="8291513" cy="5040312"/>
          </a:xfrm>
        </p:spPr>
        <p:txBody>
          <a:bodyPr anchor="t" anchorCtr="0"/>
          <a:p>
            <a:pPr algn="just">
              <a:lnSpc>
                <a:spcPct val="95000"/>
              </a:lnSpc>
              <a:buClr>
                <a:schemeClr val="accent1"/>
              </a:buClr>
              <a:buSzPct val="65000"/>
              <a:buFont typeface="Wingdings" panose="05000000000000000000" pitchFamily="2" charset="2"/>
            </a:pPr>
            <a:r>
              <a:rPr lang="zh-CN" altLang="en-US" dirty="0"/>
              <a:t>被称为谐振电路的品质因数，无单位。</a:t>
            </a:r>
            <a:endParaRPr lang="zh-CN" altLang="en-US" dirty="0"/>
          </a:p>
          <a:p>
            <a:pPr algn="just">
              <a:lnSpc>
                <a:spcPct val="95000"/>
              </a:lnSpc>
              <a:buClr>
                <a:schemeClr val="accent1"/>
              </a:buClr>
              <a:buSzPct val="65000"/>
              <a:buFont typeface="Wingdings" panose="05000000000000000000" pitchFamily="2" charset="2"/>
            </a:pPr>
            <a:r>
              <a:rPr lang="zh-CN" altLang="en-US" dirty="0"/>
              <a:t>它表明：线圈的电阻越小，电路消耗的能量减少，电路品质越好，品质因数越高；若线圈电感越大，贮存的能量越多，说明电路品质越好，</a:t>
            </a:r>
            <a:r>
              <a:rPr lang="en-US" altLang="zh-CN">
                <a:latin typeface="E-BX" pitchFamily="17" charset="-127"/>
                <a:ea typeface="E-BX" pitchFamily="17" charset="-127"/>
              </a:rPr>
              <a:t>Q</a:t>
            </a:r>
            <a:r>
              <a:rPr lang="zh-CN" altLang="en-US" dirty="0"/>
              <a:t>值也越高。</a:t>
            </a:r>
            <a:endParaRPr lang="zh-CN" altLang="en-US" dirty="0"/>
          </a:p>
          <a:p>
            <a:pPr algn="just">
              <a:lnSpc>
                <a:spcPct val="95000"/>
              </a:lnSpc>
              <a:buClr>
                <a:schemeClr val="accent1"/>
              </a:buClr>
              <a:buSzPct val="65000"/>
              <a:buFont typeface="Wingdings" panose="05000000000000000000" pitchFamily="2" charset="2"/>
            </a:pPr>
            <a:r>
              <a:rPr lang="en-US" altLang="zh-CN" dirty="0"/>
              <a:t>(4)</a:t>
            </a:r>
            <a:r>
              <a:rPr lang="zh-CN" altLang="en-US" dirty="0"/>
              <a:t>谐振时，电能只供给电路中的电阻损耗，电源与</a:t>
            </a:r>
            <a:r>
              <a:rPr lang="en-US" altLang="zh-CN">
                <a:latin typeface="E-BX" pitchFamily="17" charset="-127"/>
                <a:ea typeface="E-BX" pitchFamily="17" charset="-127"/>
              </a:rPr>
              <a:t>LC</a:t>
            </a:r>
            <a:r>
              <a:rPr lang="zh-CN" altLang="en-US" dirty="0"/>
              <a:t>电路不发生能量转换，但电感与电容间进行着磁场能和电场能的转换。</a:t>
            </a:r>
            <a:endParaRPr lang="zh-CN" altLang="en-US" dirty="0"/>
          </a:p>
          <a:p>
            <a:pPr algn="dist">
              <a:lnSpc>
                <a:spcPct val="95000"/>
              </a:lnSpc>
              <a:buClr>
                <a:schemeClr val="accent1"/>
              </a:buClr>
              <a:buSzPct val="65000"/>
              <a:buFont typeface="Wingdings" panose="05000000000000000000" pitchFamily="2" charset="2"/>
            </a:pPr>
            <a:endParaRPr lang="zh-CN" altLang="en-US" dirty="0"/>
          </a:p>
        </p:txBody>
      </p:sp>
      <p:graphicFrame>
        <p:nvGraphicFramePr>
          <p:cNvPr id="140290" name="内容占位符 2622466"/>
          <p:cNvGraphicFramePr>
            <a:graphicFrameLocks noGrp="1"/>
          </p:cNvGraphicFramePr>
          <p:nvPr>
            <p:ph sz="half" idx="2"/>
          </p:nvPr>
        </p:nvGraphicFramePr>
        <p:xfrm>
          <a:off x="3636963" y="549275"/>
          <a:ext cx="1366837" cy="714375"/>
        </p:xfrm>
        <a:graphic>
          <a:graphicData uri="http://schemas.openxmlformats.org/presentationml/2006/ole">
            <mc:AlternateContent xmlns:mc="http://schemas.openxmlformats.org/markup-compatibility/2006">
              <mc:Choice xmlns:v="urn:schemas-microsoft-com:vml" Requires="v">
                <p:oleObj spid="_x0000_s3198" name="" r:id="rId1" imgW="1484630" imgH="776605" progId="Photoshop.Image.7">
                  <p:embed/>
                </p:oleObj>
              </mc:Choice>
              <mc:Fallback>
                <p:oleObj name="" r:id="rId1" imgW="1484630" imgH="776605" progId="Photoshop.Image.7">
                  <p:embed/>
                  <p:pic>
                    <p:nvPicPr>
                      <p:cNvPr id="0" name="图片 3197"/>
                      <p:cNvPicPr/>
                      <p:nvPr/>
                    </p:nvPicPr>
                    <p:blipFill>
                      <a:blip r:embed="rId2"/>
                      <a:stretch>
                        <a:fillRect/>
                      </a:stretch>
                    </p:blipFill>
                    <p:spPr>
                      <a:xfrm>
                        <a:off x="3636963" y="549275"/>
                        <a:ext cx="1366837" cy="714375"/>
                      </a:xfrm>
                      <a:prstGeom prst="rect">
                        <a:avLst/>
                      </a:prstGeom>
                      <a:noFill/>
                      <a:ln w="38100">
                        <a:miter/>
                      </a:ln>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3" name="文本占位符 2623489"/>
          <p:cNvSpPr>
            <a:spLocks noGrp="1"/>
          </p:cNvSpPr>
          <p:nvPr>
            <p:ph type="body" sz="half" idx="1"/>
          </p:nvPr>
        </p:nvSpPr>
        <p:spPr>
          <a:xfrm>
            <a:off x="457200" y="549275"/>
            <a:ext cx="8218488" cy="5576888"/>
          </a:xfrm>
        </p:spPr>
        <p:txBody>
          <a:bodyPr anchor="t" anchorCtr="0"/>
          <a:p>
            <a:pPr algn="just">
              <a:buClr>
                <a:schemeClr val="accent1"/>
              </a:buClr>
              <a:buSzPct val="65000"/>
              <a:buFont typeface="Wingdings" panose="05000000000000000000" pitchFamily="2" charset="2"/>
              <a:buNone/>
            </a:pPr>
            <a:r>
              <a:rPr lang="en-US" altLang="zh-CN" dirty="0"/>
              <a:t>    </a:t>
            </a:r>
            <a:r>
              <a:rPr lang="zh-CN" altLang="en-US" dirty="0"/>
              <a:t>　　在实际应用中，既要考虑选择性的优劣，又要顾及一定的频率范围内回路允许通过信号的能力。在技术上，规定谐振曲线上，　　所对应的频率范围叫电路的通频带，用字母</a:t>
            </a:r>
            <a:r>
              <a:rPr lang="en-US" altLang="zh-CN">
                <a:latin typeface="E-BX" pitchFamily="17" charset="-127"/>
                <a:ea typeface="E-BX" pitchFamily="17" charset="-127"/>
              </a:rPr>
              <a:t>BW</a:t>
            </a:r>
            <a:r>
              <a:rPr lang="zh-CN" altLang="en-US" dirty="0"/>
              <a:t>表示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en-US" altLang="zh-CN">
                <a:latin typeface="E-BX" pitchFamily="17" charset="-127"/>
                <a:ea typeface="E-BX" pitchFamily="17" charset="-127"/>
              </a:rPr>
              <a:t>Q</a:t>
            </a:r>
            <a:r>
              <a:rPr lang="zh-CN" altLang="en-US" dirty="0"/>
              <a:t>值越高，通频带越窄，电路选择性越好；</a:t>
            </a:r>
            <a:r>
              <a:rPr lang="en-US" altLang="zh-CN">
                <a:latin typeface="E-BX" pitchFamily="17" charset="-127"/>
                <a:ea typeface="E-BX" pitchFamily="17" charset="-127"/>
              </a:rPr>
              <a:t>Q</a:t>
            </a:r>
            <a:r>
              <a:rPr lang="zh-CN" altLang="en-US" dirty="0"/>
              <a:t>值越低，通频带越宽，但选择性变差。</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141314" name="内容占位符 2623490"/>
          <p:cNvGraphicFramePr>
            <a:graphicFrameLocks noGrp="1"/>
          </p:cNvGraphicFramePr>
          <p:nvPr>
            <p:ph sz="quarter" idx="2"/>
          </p:nvPr>
        </p:nvGraphicFramePr>
        <p:xfrm>
          <a:off x="7348538" y="1470025"/>
          <a:ext cx="776287" cy="552450"/>
        </p:xfrm>
        <a:graphic>
          <a:graphicData uri="http://schemas.openxmlformats.org/presentationml/2006/ole">
            <mc:AlternateContent xmlns:mc="http://schemas.openxmlformats.org/markup-compatibility/2006">
              <mc:Choice xmlns:v="urn:schemas-microsoft-com:vml" Requires="v">
                <p:oleObj spid="_x0000_s3199" name="" r:id="rId1" imgW="1130935" imgH="1081405" progId="Photoshop.Image.7">
                  <p:embed/>
                </p:oleObj>
              </mc:Choice>
              <mc:Fallback>
                <p:oleObj name="" r:id="rId1" imgW="1130935" imgH="1081405" progId="Photoshop.Image.7">
                  <p:embed/>
                  <p:pic>
                    <p:nvPicPr>
                      <p:cNvPr id="0" name="图片 3198"/>
                      <p:cNvPicPr/>
                      <p:nvPr/>
                    </p:nvPicPr>
                    <p:blipFill>
                      <a:blip r:embed="rId2"/>
                      <a:stretch>
                        <a:fillRect/>
                      </a:stretch>
                    </p:blipFill>
                    <p:spPr>
                      <a:xfrm>
                        <a:off x="7348538" y="1470025"/>
                        <a:ext cx="776287" cy="552450"/>
                      </a:xfrm>
                      <a:prstGeom prst="rect">
                        <a:avLst/>
                      </a:prstGeom>
                      <a:noFill/>
                      <a:ln w="38100">
                        <a:miter/>
                      </a:ln>
                    </p:spPr>
                  </p:pic>
                </p:oleObj>
              </mc:Fallback>
            </mc:AlternateContent>
          </a:graphicData>
        </a:graphic>
      </p:graphicFrame>
      <p:graphicFrame>
        <p:nvGraphicFramePr>
          <p:cNvPr id="141315" name="内容占位符 2623493"/>
          <p:cNvGraphicFramePr>
            <a:graphicFrameLocks noGrp="1"/>
          </p:cNvGraphicFramePr>
          <p:nvPr>
            <p:ph sz="quarter" idx="3"/>
          </p:nvPr>
        </p:nvGraphicFramePr>
        <p:xfrm>
          <a:off x="1936750" y="2924175"/>
          <a:ext cx="5688013" cy="1516063"/>
        </p:xfrm>
        <a:graphic>
          <a:graphicData uri="http://schemas.openxmlformats.org/presentationml/2006/ole">
            <mc:AlternateContent xmlns:mc="http://schemas.openxmlformats.org/markup-compatibility/2006">
              <mc:Choice xmlns:v="urn:schemas-microsoft-com:vml" Requires="v">
                <p:oleObj spid="_x0000_s3200" name="" r:id="rId3" imgW="6233795" imgH="1661795" progId="Photoshop.Image.7">
                  <p:embed/>
                </p:oleObj>
              </mc:Choice>
              <mc:Fallback>
                <p:oleObj name="" r:id="rId3" imgW="6233795" imgH="1661795" progId="Photoshop.Image.7">
                  <p:embed/>
                  <p:pic>
                    <p:nvPicPr>
                      <p:cNvPr id="0" name="图片 3199"/>
                      <p:cNvPicPr/>
                      <p:nvPr/>
                    </p:nvPicPr>
                    <p:blipFill>
                      <a:blip r:embed="rId4"/>
                      <a:stretch>
                        <a:fillRect/>
                      </a:stretch>
                    </p:blipFill>
                    <p:spPr>
                      <a:xfrm>
                        <a:off x="1936750" y="2924175"/>
                        <a:ext cx="5688013" cy="1516063"/>
                      </a:xfrm>
                      <a:prstGeom prst="rect">
                        <a:avLst/>
                      </a:prstGeom>
                      <a:noFill/>
                      <a:ln w="38100">
                        <a:miter/>
                      </a:ln>
                    </p:spPr>
                  </p:pic>
                </p:oleObj>
              </mc:Fallback>
            </mc:AlternateContent>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7" name="标题 2794497"/>
          <p:cNvSpPr>
            <a:spLocks noGrp="1"/>
          </p:cNvSpPr>
          <p:nvPr>
            <p:ph type="title"/>
          </p:nvPr>
        </p:nvSpPr>
        <p:spPr/>
        <p:txBody>
          <a:bodyPr anchor="t" anchorCtr="0"/>
          <a:p>
            <a:r>
              <a:rPr lang="zh-CN" altLang="en-US" dirty="0"/>
              <a:t>第七章  三相交流电路</a:t>
            </a:r>
            <a:endParaRPr lang="zh-CN" altLang="en-US" dirty="0"/>
          </a:p>
        </p:txBody>
      </p:sp>
      <p:sp>
        <p:nvSpPr>
          <p:cNvPr id="142338" name="文本占位符 2794498"/>
          <p:cNvSpPr>
            <a:spLocks noGrp="1"/>
          </p:cNvSpPr>
          <p:nvPr>
            <p:ph type="body" sz="half" idx="1"/>
          </p:nvPr>
        </p:nvSpPr>
        <p:spPr>
          <a:xfrm>
            <a:off x="457200" y="1600200"/>
            <a:ext cx="8291513" cy="4525963"/>
          </a:xfrm>
        </p:spPr>
        <p:txBody>
          <a:bodyPr anchor="t" anchorCtr="0"/>
          <a:p>
            <a:pPr algn="just">
              <a:buClr>
                <a:schemeClr val="accent1"/>
              </a:buClr>
              <a:buSzPct val="65000"/>
              <a:buFont typeface="Wingdings" panose="05000000000000000000" pitchFamily="2" charset="2"/>
            </a:pPr>
            <a:r>
              <a:rPr lang="zh-CN" altLang="en-US" dirty="0"/>
              <a:t>第一节  三相交流电源</a:t>
            </a:r>
            <a:endParaRPr lang="zh-CN" altLang="en-US" dirty="0"/>
          </a:p>
          <a:p>
            <a:pPr algn="just">
              <a:buClr>
                <a:schemeClr val="accent1"/>
              </a:buClr>
              <a:buSzPct val="65000"/>
              <a:buFont typeface="Wingdings" panose="05000000000000000000" pitchFamily="2" charset="2"/>
            </a:pPr>
            <a:r>
              <a:rPr lang="zh-CN" altLang="en-US" dirty="0"/>
              <a:t>一、三相交流电的产生</a:t>
            </a:r>
            <a:endParaRPr lang="zh-CN" altLang="en-US" dirty="0"/>
          </a:p>
          <a:p>
            <a:pPr algn="just">
              <a:buClr>
                <a:schemeClr val="accent1"/>
              </a:buClr>
              <a:buSzPct val="65000"/>
              <a:buFont typeface="Wingdings" panose="05000000000000000000" pitchFamily="2" charset="2"/>
            </a:pPr>
            <a:r>
              <a:rPr lang="zh-CN" altLang="en-US" dirty="0"/>
              <a:t>三相交流电是由</a:t>
            </a:r>
            <a:r>
              <a:rPr lang="zh-CN" altLang="en-US" b="1" dirty="0">
                <a:solidFill>
                  <a:srgbClr val="FF0000"/>
                </a:solidFill>
              </a:rPr>
              <a:t>三相交流发电机</a:t>
            </a:r>
            <a:r>
              <a:rPr lang="zh-CN" altLang="en-US" dirty="0"/>
              <a:t>产生的。</a:t>
            </a:r>
            <a:endParaRPr lang="zh-CN" altLang="en-US" dirty="0"/>
          </a:p>
          <a:p>
            <a:pPr algn="just">
              <a:buClr>
                <a:schemeClr val="accent1"/>
              </a:buClr>
              <a:buSzPct val="65000"/>
              <a:buFont typeface="Wingdings" panose="05000000000000000000" pitchFamily="2" charset="2"/>
            </a:pPr>
            <a:r>
              <a:rPr lang="zh-CN" altLang="en-US" dirty="0"/>
              <a:t>三相电动势的瞬时值表达式为</a:t>
            </a:r>
            <a:endParaRPr lang="zh-CN" altLang="en-US" dirty="0"/>
          </a:p>
        </p:txBody>
      </p:sp>
      <p:graphicFrame>
        <p:nvGraphicFramePr>
          <p:cNvPr id="142339" name="内容占位符 2794499"/>
          <p:cNvGraphicFramePr>
            <a:graphicFrameLocks noGrp="1"/>
          </p:cNvGraphicFramePr>
          <p:nvPr>
            <p:ph sz="half" idx="2"/>
          </p:nvPr>
        </p:nvGraphicFramePr>
        <p:xfrm>
          <a:off x="2555875" y="4070350"/>
          <a:ext cx="6119813" cy="2095500"/>
        </p:xfrm>
        <a:graphic>
          <a:graphicData uri="http://schemas.openxmlformats.org/presentationml/2006/ole">
            <mc:AlternateContent xmlns:mc="http://schemas.openxmlformats.org/markup-compatibility/2006">
              <mc:Choice xmlns:v="urn:schemas-microsoft-com:vml" Requires="v">
                <p:oleObj spid="_x0000_s3201" name="" r:id="rId1" imgW="8416290" imgH="2880995" progId="Photoshop.Image.7">
                  <p:embed/>
                </p:oleObj>
              </mc:Choice>
              <mc:Fallback>
                <p:oleObj name="" r:id="rId1" imgW="8416290" imgH="2880995" progId="Photoshop.Image.7">
                  <p:embed/>
                  <p:pic>
                    <p:nvPicPr>
                      <p:cNvPr id="0" name="图片 3200"/>
                      <p:cNvPicPr/>
                      <p:nvPr/>
                    </p:nvPicPr>
                    <p:blipFill>
                      <a:blip r:embed="rId2"/>
                      <a:stretch>
                        <a:fillRect/>
                      </a:stretch>
                    </p:blipFill>
                    <p:spPr>
                      <a:xfrm>
                        <a:off x="2555875" y="4070350"/>
                        <a:ext cx="6119813" cy="2095500"/>
                      </a:xfrm>
                      <a:prstGeom prst="rect">
                        <a:avLst/>
                      </a:prstGeom>
                      <a:noFill/>
                      <a:ln w="38100">
                        <a:miter/>
                      </a:ln>
                    </p:spPr>
                  </p:pic>
                </p:oleObj>
              </mc:Fallback>
            </mc:AlternateContent>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1" name="文本占位符 2624513"/>
          <p:cNvSpPr>
            <a:spLocks noGrp="1"/>
          </p:cNvSpPr>
          <p:nvPr>
            <p:ph type="body" sz="half" idx="1"/>
          </p:nvPr>
        </p:nvSpPr>
        <p:spPr>
          <a:xfrm>
            <a:off x="457200" y="4508500"/>
            <a:ext cx="8218488" cy="1800225"/>
          </a:xfrm>
        </p:spPr>
        <p:txBody>
          <a:bodyPr anchor="t"/>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三相交流电的相序为</a:t>
            </a:r>
            <a:r>
              <a:rPr kumimoji="0" lang="en-US" altLang="zh-CN" sz="3000" b="0" i="0" u="none" strike="noStrike" kern="1200" cap="none" spc="0" normalizeH="0" baseline="0" noProof="1">
                <a:solidFill>
                  <a:schemeClr val="tx1"/>
                </a:solidFill>
                <a:latin typeface="+mn-lt"/>
                <a:ea typeface="+mn-ea"/>
                <a:cs typeface="+mn-cs"/>
              </a:rPr>
              <a:t>L</a:t>
            </a:r>
            <a:r>
              <a:rPr kumimoji="0" lang="en-US" altLang="zh-CN" sz="3000" b="0" i="0" u="none" strike="noStrike" kern="1200" cap="none" spc="0" normalizeH="0" baseline="-25000" noProof="1">
                <a:solidFill>
                  <a:schemeClr val="tx1"/>
                </a:solidFill>
                <a:latin typeface="+mn-lt"/>
                <a:ea typeface="+mn-ea"/>
                <a:cs typeface="+mn-cs"/>
              </a:rPr>
              <a:t>1</a:t>
            </a:r>
            <a:r>
              <a:rPr kumimoji="0" lang="en-US" altLang="zh-CN" sz="3000" b="0" i="0" u="none" strike="noStrike" kern="1200" cap="none" spc="0" normalizeH="0" baseline="0" noProof="1">
                <a:solidFill>
                  <a:schemeClr val="tx1"/>
                </a:solidFill>
                <a:latin typeface="+mn-lt"/>
                <a:ea typeface="+mn-ea"/>
                <a:cs typeface="+mn-cs"/>
              </a:rPr>
              <a:t>—L</a:t>
            </a:r>
            <a:r>
              <a:rPr kumimoji="0" lang="en-US" altLang="zh-CN" sz="3000" b="0" i="0" u="none" strike="noStrike" kern="1200" cap="none" spc="0" normalizeH="0" baseline="-25000" noProof="1">
                <a:solidFill>
                  <a:schemeClr val="tx1"/>
                </a:solidFill>
                <a:latin typeface="+mn-lt"/>
                <a:ea typeface="+mn-ea"/>
                <a:cs typeface="+mn-cs"/>
              </a:rPr>
              <a:t>2</a:t>
            </a:r>
            <a:r>
              <a:rPr kumimoji="0" lang="en-US" altLang="zh-CN" sz="3000" b="0" i="0" u="none" strike="noStrike" kern="1200" cap="none" spc="0" normalizeH="0" baseline="0" noProof="1">
                <a:solidFill>
                  <a:schemeClr val="tx1"/>
                </a:solidFill>
                <a:latin typeface="+mn-lt"/>
                <a:ea typeface="+mn-ea"/>
                <a:cs typeface="+mn-cs"/>
              </a:rPr>
              <a:t>—L</a:t>
            </a:r>
            <a:r>
              <a:rPr kumimoji="0" lang="en-US" altLang="zh-CN" sz="3000" b="0" i="0" u="none" strike="noStrike" kern="1200" cap="none" spc="0" normalizeH="0" baseline="-25000" noProof="1">
                <a:solidFill>
                  <a:schemeClr val="tx1"/>
                </a:solidFill>
                <a:latin typeface="+mn-lt"/>
                <a:ea typeface="+mn-ea"/>
                <a:cs typeface="+mn-cs"/>
              </a:rPr>
              <a:t>3</a:t>
            </a:r>
            <a:r>
              <a:rPr kumimoji="0" lang="zh-CN" altLang="en-US" sz="3000" b="0" i="0" u="none" strike="noStrike" kern="1200" cap="none" spc="0" normalizeH="0" baseline="0" noProof="1" dirty="0">
                <a:solidFill>
                  <a:schemeClr val="tx1"/>
                </a:solidFill>
                <a:latin typeface="+mn-lt"/>
                <a:ea typeface="+mn-ea"/>
                <a:cs typeface="+mn-cs"/>
              </a:rPr>
              <a:t>。</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di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2400" b="0" i="0" u="none" strike="noStrike" kern="1200" cap="none" spc="0" normalizeH="0" baseline="0" noProof="1" dirty="0">
                <a:solidFill>
                  <a:schemeClr val="tx1"/>
                </a:solidFill>
                <a:latin typeface="+mn-lt"/>
                <a:ea typeface="+mn-ea"/>
                <a:cs typeface="+mn-cs"/>
              </a:rPr>
              <a:t>在电工技术和电力工程中，把这种振幅相同、频率相同，</a:t>
            </a:r>
            <a:endParaRPr kumimoji="0" lang="zh-CN" altLang="en-US" sz="2400" b="0" i="0" u="none" strike="noStrike" kern="1200" cap="none" spc="0" normalizeH="0" baseline="0" noProof="1" dirty="0">
              <a:solidFill>
                <a:schemeClr val="tx1"/>
              </a:solidFill>
              <a:latin typeface="+mn-lt"/>
              <a:ea typeface="+mn-ea"/>
              <a:cs typeface="+mn-cs"/>
            </a:endParaRPr>
          </a:p>
          <a:p>
            <a:pPr marL="0" marR="0" indent="0" algn="di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r>
              <a:rPr kumimoji="0" lang="zh-CN" altLang="en-US" sz="2400" b="0" i="0" u="none" strike="noStrike" kern="1200" cap="none" spc="0" normalizeH="0" baseline="0" noProof="1" dirty="0">
                <a:solidFill>
                  <a:schemeClr val="tx1"/>
                </a:solidFill>
                <a:latin typeface="+mn-lt"/>
                <a:ea typeface="+mn-ea"/>
                <a:cs typeface="+mn-cs"/>
              </a:rPr>
              <a:t>相位彼此相差   的三相电动</a:t>
            </a:r>
            <a:r>
              <a:rPr kumimoji="0" lang="zh-CN" altLang="en-US" sz="2400" b="0" i="0" u="none" strike="noStrike" kern="1200" cap="none" spc="0" normalizeH="0" baseline="0" noProof="1" dirty="0">
                <a:solidFill>
                  <a:schemeClr val="tx1"/>
                </a:solidFill>
                <a:latin typeface="+mn-lt"/>
                <a:ea typeface="+mn-ea"/>
                <a:cs typeface="+mn-cs"/>
                <a:sym typeface="+mn-ea"/>
              </a:rPr>
              <a:t>势称为</a:t>
            </a:r>
            <a:r>
              <a:rPr kumimoji="0" lang="zh-CN" altLang="en-US" sz="2400" b="1" i="0" u="none" strike="noStrike" kern="1200" cap="none" spc="0" normalizeH="0" baseline="0" noProof="1" dirty="0">
                <a:solidFill>
                  <a:srgbClr val="FF0000"/>
                </a:solidFill>
                <a:latin typeface="+mn-lt"/>
                <a:ea typeface="+mn-ea"/>
                <a:cs typeface="+mn-cs"/>
                <a:sym typeface="+mn-ea"/>
              </a:rPr>
              <a:t>对称三相电动势</a:t>
            </a:r>
            <a:r>
              <a:rPr kumimoji="0" lang="zh-CN" altLang="en-US" sz="2400" b="0" i="0" u="none" strike="noStrike" kern="1200" cap="none" spc="0" normalizeH="0" baseline="0" noProof="1" dirty="0">
                <a:solidFill>
                  <a:schemeClr val="tx1"/>
                </a:solidFill>
                <a:latin typeface="+mn-lt"/>
                <a:ea typeface="+mn-ea"/>
                <a:cs typeface="+mn-cs"/>
                <a:sym typeface="+mn-ea"/>
              </a:rPr>
              <a:t>，</a:t>
            </a:r>
            <a:endParaRPr kumimoji="0" lang="zh-CN" altLang="en-US" sz="2400" b="0" i="0" u="none" strike="noStrike" kern="1200" cap="none" spc="0" normalizeH="0" baseline="0" noProof="1" dirty="0">
              <a:solidFill>
                <a:schemeClr val="tx1"/>
              </a:solidFill>
              <a:latin typeface="+mn-lt"/>
              <a:ea typeface="+mn-ea"/>
              <a:cs typeface="+mn-cs"/>
            </a:endParaRPr>
          </a:p>
        </p:txBody>
      </p:sp>
      <p:graphicFrame>
        <p:nvGraphicFramePr>
          <p:cNvPr id="143362" name="内容占位符 2624514"/>
          <p:cNvGraphicFramePr>
            <a:graphicFrameLocks noGrp="1"/>
          </p:cNvGraphicFramePr>
          <p:nvPr>
            <p:ph sz="half" idx="2"/>
          </p:nvPr>
        </p:nvGraphicFramePr>
        <p:xfrm>
          <a:off x="2676525" y="5464175"/>
          <a:ext cx="331788" cy="511175"/>
        </p:xfrm>
        <a:graphic>
          <a:graphicData uri="http://schemas.openxmlformats.org/presentationml/2006/ole">
            <mc:AlternateContent xmlns:mc="http://schemas.openxmlformats.org/markup-compatibility/2006">
              <mc:Choice xmlns:v="urn:schemas-microsoft-com:vml" Requires="v">
                <p:oleObj spid="_x0000_s3202" name="" r:id="rId1" imgW="550545" imgH="845820" progId="Photoshop.Image.7">
                  <p:embed/>
                </p:oleObj>
              </mc:Choice>
              <mc:Fallback>
                <p:oleObj name="" r:id="rId1" imgW="550545" imgH="845820" progId="Photoshop.Image.7">
                  <p:embed/>
                  <p:pic>
                    <p:nvPicPr>
                      <p:cNvPr id="0" name="图片 3201"/>
                      <p:cNvPicPr/>
                      <p:nvPr/>
                    </p:nvPicPr>
                    <p:blipFill>
                      <a:blip r:embed="rId2"/>
                      <a:stretch>
                        <a:fillRect/>
                      </a:stretch>
                    </p:blipFill>
                    <p:spPr>
                      <a:xfrm>
                        <a:off x="2676525" y="5464175"/>
                        <a:ext cx="331788" cy="511175"/>
                      </a:xfrm>
                      <a:prstGeom prst="rect">
                        <a:avLst/>
                      </a:prstGeom>
                      <a:noFill/>
                      <a:ln w="38100">
                        <a:miter/>
                      </a:ln>
                    </p:spPr>
                  </p:pic>
                </p:oleObj>
              </mc:Fallback>
            </mc:AlternateContent>
          </a:graphicData>
        </a:graphic>
      </p:graphicFrame>
      <p:pic>
        <p:nvPicPr>
          <p:cNvPr id="143363" name="图片 2624517" descr="7-2"/>
          <p:cNvPicPr>
            <a:picLocks noChangeAspect="1"/>
          </p:cNvPicPr>
          <p:nvPr/>
        </p:nvPicPr>
        <p:blipFill>
          <a:blip r:embed="rId3"/>
          <a:stretch>
            <a:fillRect/>
          </a:stretch>
        </p:blipFill>
        <p:spPr>
          <a:xfrm>
            <a:off x="1908175" y="490538"/>
            <a:ext cx="6048375" cy="3370262"/>
          </a:xfrm>
          <a:prstGeom prst="rect">
            <a:avLst/>
          </a:prstGeom>
          <a:noFill/>
          <a:ln w="9525">
            <a:noFill/>
          </a:ln>
        </p:spPr>
      </p:pic>
      <p:sp>
        <p:nvSpPr>
          <p:cNvPr id="143364" name="文本框 2624520"/>
          <p:cNvSpPr txBox="1"/>
          <p:nvPr/>
        </p:nvSpPr>
        <p:spPr>
          <a:xfrm>
            <a:off x="2555875" y="3998913"/>
            <a:ext cx="5040313"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7-2  </a:t>
            </a:r>
            <a:r>
              <a:rPr lang="zh-CN" altLang="en-US" dirty="0">
                <a:latin typeface="Times New Roman" panose="02020603050405020304" pitchFamily="18" charset="0"/>
                <a:ea typeface="宋体" panose="02010600030101010101" pitchFamily="2" charset="-122"/>
              </a:rPr>
              <a:t>三相对称电动势的波形图和旋转相量图</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5" name="文本占位符 2625537"/>
          <p:cNvSpPr>
            <a:spLocks noGrp="1"/>
          </p:cNvSpPr>
          <p:nvPr>
            <p:ph type="body" sz="half" idx="1"/>
          </p:nvPr>
        </p:nvSpPr>
        <p:spPr>
          <a:xfrm>
            <a:off x="457200" y="515938"/>
            <a:ext cx="8291513" cy="5505450"/>
          </a:xfrm>
        </p:spPr>
        <p:txBody>
          <a:bodyPr anchor="t" anchorCtr="0"/>
          <a:p>
            <a:pPr algn="just">
              <a:lnSpc>
                <a:spcPct val="95000"/>
              </a:lnSpc>
              <a:buClr>
                <a:schemeClr val="accent1"/>
              </a:buClr>
              <a:buSzPct val="65000"/>
              <a:buFont typeface="Wingdings" panose="05000000000000000000" pitchFamily="2" charset="2"/>
              <a:buNone/>
            </a:pPr>
            <a:r>
              <a:rPr lang="en-US" altLang="zh-CN" dirty="0"/>
              <a:t>  </a:t>
            </a:r>
            <a:r>
              <a:rPr lang="zh-CN" altLang="en-US" dirty="0"/>
              <a:t>能供给三相电动势的电源就称为三相电源。产生三相电动势的每个线圈称为一相。</a:t>
            </a:r>
            <a:endParaRPr lang="zh-CN" altLang="en-US" dirty="0"/>
          </a:p>
        </p:txBody>
      </p:sp>
      <p:graphicFrame>
        <p:nvGraphicFramePr>
          <p:cNvPr id="144386" name="内容占位符 2625538"/>
          <p:cNvGraphicFramePr>
            <a:graphicFrameLocks noGrp="1"/>
          </p:cNvGraphicFramePr>
          <p:nvPr>
            <p:ph sz="half" idx="2"/>
          </p:nvPr>
        </p:nvGraphicFramePr>
        <p:xfrm>
          <a:off x="827088" y="2565400"/>
          <a:ext cx="3600450" cy="1597025"/>
        </p:xfrm>
        <a:graphic>
          <a:graphicData uri="http://schemas.openxmlformats.org/presentationml/2006/ole">
            <mc:AlternateContent xmlns:mc="http://schemas.openxmlformats.org/markup-compatibility/2006">
              <mc:Choice xmlns:v="urn:schemas-microsoft-com:vml" Requires="v">
                <p:oleObj spid="_x0000_s3203" name="" r:id="rId1" imgW="5102860" imgH="2261235" progId="Photoshop.Image.7">
                  <p:embed/>
                </p:oleObj>
              </mc:Choice>
              <mc:Fallback>
                <p:oleObj name="" r:id="rId1" imgW="5102860" imgH="2261235" progId="Photoshop.Image.7">
                  <p:embed/>
                  <p:pic>
                    <p:nvPicPr>
                      <p:cNvPr id="0" name="图片 3202"/>
                      <p:cNvPicPr/>
                      <p:nvPr/>
                    </p:nvPicPr>
                    <p:blipFill>
                      <a:blip r:embed="rId2"/>
                      <a:stretch>
                        <a:fillRect/>
                      </a:stretch>
                    </p:blipFill>
                    <p:spPr>
                      <a:xfrm>
                        <a:off x="827088" y="2565400"/>
                        <a:ext cx="3600450" cy="1597025"/>
                      </a:xfrm>
                      <a:prstGeom prst="rect">
                        <a:avLst/>
                      </a:prstGeom>
                      <a:noFill/>
                      <a:ln w="38100">
                        <a:miter/>
                      </a:ln>
                    </p:spPr>
                  </p:pic>
                </p:oleObj>
              </mc:Fallback>
            </mc:AlternateContent>
          </a:graphicData>
        </a:graphic>
      </p:graphicFrame>
      <p:pic>
        <p:nvPicPr>
          <p:cNvPr id="144387" name="图片 2625541" descr="7-4"/>
          <p:cNvPicPr>
            <a:picLocks noChangeAspect="1"/>
          </p:cNvPicPr>
          <p:nvPr/>
        </p:nvPicPr>
        <p:blipFill>
          <a:blip r:embed="rId3"/>
          <a:stretch>
            <a:fillRect/>
          </a:stretch>
        </p:blipFill>
        <p:spPr>
          <a:xfrm>
            <a:off x="4716463" y="1773238"/>
            <a:ext cx="3892550" cy="3325812"/>
          </a:xfrm>
          <a:prstGeom prst="rect">
            <a:avLst/>
          </a:prstGeom>
          <a:noFill/>
          <a:ln w="9525">
            <a:noFill/>
          </a:ln>
        </p:spPr>
      </p:pic>
      <p:sp>
        <p:nvSpPr>
          <p:cNvPr id="144388" name="文本框 2625544"/>
          <p:cNvSpPr txBox="1"/>
          <p:nvPr/>
        </p:nvSpPr>
        <p:spPr>
          <a:xfrm>
            <a:off x="5219700" y="5229225"/>
            <a:ext cx="3744913"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7-4  </a:t>
            </a:r>
            <a:r>
              <a:rPr lang="zh-CN" altLang="en-US" dirty="0">
                <a:latin typeface="Times New Roman" panose="02020603050405020304" pitchFamily="18" charset="0"/>
                <a:ea typeface="宋体" panose="02010600030101010101" pitchFamily="2" charset="-122"/>
              </a:rPr>
              <a:t>三相四线制电源旋转相量图</a:t>
            </a:r>
            <a:endParaRPr lang="zh-CN" altLang="en-US" dirty="0">
              <a:latin typeface="Times New Roman" panose="02020603050405020304" pitchFamily="18" charset="0"/>
              <a:ea typeface="宋体" panose="02010600030101010101" pitchFamily="2" charset="-122"/>
            </a:endParaRPr>
          </a:p>
        </p:txBody>
      </p:sp>
      <p:sp>
        <p:nvSpPr>
          <p:cNvPr id="144389" name="矩形 2625545"/>
          <p:cNvSpPr/>
          <p:nvPr/>
        </p:nvSpPr>
        <p:spPr>
          <a:xfrm>
            <a:off x="468313" y="2060575"/>
            <a:ext cx="4608512" cy="4176713"/>
          </a:xfrm>
          <a:prstGeom prst="rect">
            <a:avLst/>
          </a:prstGeom>
          <a:noFill/>
          <a:ln w="9525">
            <a:noFill/>
          </a:ln>
        </p:spPr>
        <p:txBody>
          <a:bodyPr anchor="t" anchorCtr="0"/>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二、三相四线制电源</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一般线电压用</a:t>
            </a:r>
            <a:r>
              <a:rPr lang="en-US" altLang="zh-CN" sz="3000">
                <a:latin typeface="E-BX" pitchFamily="17" charset="-127"/>
                <a:ea typeface="E-BX" pitchFamily="17" charset="-127"/>
              </a:rPr>
              <a:t>U</a:t>
            </a:r>
            <a:r>
              <a:rPr lang="en-US" altLang="zh-CN" sz="3000" baseline="-25000">
                <a:latin typeface="Arial" panose="020B0604020202020204" pitchFamily="34" charset="0"/>
                <a:ea typeface="宋体" panose="02010600030101010101" pitchFamily="2" charset="-122"/>
              </a:rPr>
              <a:t>I</a:t>
            </a:r>
            <a:r>
              <a:rPr lang="zh-CN" altLang="en-US" sz="3000" dirty="0">
                <a:latin typeface="Arial" panose="020B0604020202020204" pitchFamily="34" charset="0"/>
                <a:ea typeface="宋体" panose="02010600030101010101" pitchFamily="2" charset="-122"/>
              </a:rPr>
              <a:t>表示，相电压用</a:t>
            </a:r>
            <a:r>
              <a:rPr lang="en-US" altLang="zh-CN" sz="3000" err="1">
                <a:latin typeface="E-BX" pitchFamily="17" charset="-127"/>
                <a:ea typeface="E-BX" pitchFamily="17" charset="-127"/>
              </a:rPr>
              <a:t>U</a:t>
            </a:r>
            <a:r>
              <a:rPr lang="en-US" altLang="zh-CN" sz="3000" baseline="-25000" err="1">
                <a:latin typeface="Arial" panose="020B0604020202020204" pitchFamily="34" charset="0"/>
                <a:ea typeface="宋体" panose="02010600030101010101" pitchFamily="2" charset="-122"/>
              </a:rPr>
              <a:t>φ</a:t>
            </a:r>
            <a:r>
              <a:rPr lang="zh-CN" altLang="en-US" sz="3000" dirty="0">
                <a:latin typeface="Arial" panose="020B0604020202020204" pitchFamily="34" charset="0"/>
                <a:ea typeface="宋体" panose="02010600030101010101" pitchFamily="2" charset="-122"/>
              </a:rPr>
              <a:t>表示，则线电压与相电压间的关系的一般式为</a:t>
            </a:r>
            <a:endParaRPr lang="zh-CN" altLang="en-US" sz="3000" dirty="0">
              <a:latin typeface="Arial" panose="020B0604020202020204" pitchFamily="34" charset="0"/>
              <a:ea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09" name="文本占位符 2626561"/>
          <p:cNvSpPr>
            <a:spLocks noGrp="1"/>
          </p:cNvSpPr>
          <p:nvPr>
            <p:ph type="body" sz="half" idx="1"/>
          </p:nvPr>
        </p:nvSpPr>
        <p:spPr>
          <a:xfrm>
            <a:off x="457200" y="1125538"/>
            <a:ext cx="8291513" cy="5256212"/>
          </a:xfrm>
        </p:spPr>
        <p:txBody>
          <a:bodyPr anchor="t" anchorCtr="0"/>
          <a:p>
            <a:pPr algn="just">
              <a:lnSpc>
                <a:spcPct val="95000"/>
              </a:lnSpc>
              <a:buClr>
                <a:schemeClr val="accent1"/>
              </a:buClr>
              <a:buSzPct val="65000"/>
              <a:buFont typeface="Wingdings" panose="05000000000000000000" pitchFamily="2" charset="2"/>
            </a:pPr>
            <a:r>
              <a:rPr lang="zh-CN" altLang="en-US" dirty="0"/>
              <a:t>线电压</a:t>
            </a:r>
            <a:r>
              <a:rPr lang="en-US" altLang="zh-CN">
                <a:latin typeface="E-BX" pitchFamily="17" charset="-127"/>
                <a:ea typeface="E-BX" pitchFamily="17" charset="-127"/>
              </a:rPr>
              <a:t>U</a:t>
            </a:r>
            <a:r>
              <a:rPr lang="en-US" altLang="zh-CN" baseline="-25000"/>
              <a:t>12</a:t>
            </a:r>
            <a:r>
              <a:rPr lang="zh-CN" altLang="en-US" dirty="0"/>
              <a:t>，</a:t>
            </a:r>
            <a:r>
              <a:rPr lang="en-US" altLang="zh-CN">
                <a:latin typeface="E-BX" pitchFamily="17" charset="-127"/>
                <a:ea typeface="E-BX" pitchFamily="17" charset="-127"/>
              </a:rPr>
              <a:t>U</a:t>
            </a:r>
            <a:r>
              <a:rPr lang="en-US" altLang="zh-CN" baseline="-25000"/>
              <a:t>23</a:t>
            </a:r>
            <a:r>
              <a:rPr lang="zh-CN" altLang="en-US" dirty="0"/>
              <a:t>，</a:t>
            </a:r>
            <a:r>
              <a:rPr lang="en-US" altLang="zh-CN">
                <a:latin typeface="E-BX" pitchFamily="17" charset="-127"/>
                <a:ea typeface="E-BX" pitchFamily="17" charset="-127"/>
              </a:rPr>
              <a:t>U</a:t>
            </a:r>
            <a:r>
              <a:rPr lang="en-US" altLang="zh-CN" baseline="-25000"/>
              <a:t>31</a:t>
            </a:r>
            <a:r>
              <a:rPr lang="zh-CN" altLang="en-US" dirty="0"/>
              <a:t>分别超前相应的相电压</a:t>
            </a:r>
            <a:r>
              <a:rPr lang="en-US" altLang="zh-CN">
                <a:latin typeface="E-BX" pitchFamily="17" charset="-127"/>
                <a:ea typeface="E-BX" pitchFamily="17" charset="-127"/>
              </a:rPr>
              <a:t>U</a:t>
            </a:r>
            <a:r>
              <a:rPr lang="en-US" altLang="zh-CN" baseline="-25000"/>
              <a:t>1</a:t>
            </a:r>
            <a:r>
              <a:rPr lang="zh-CN" altLang="en-US" dirty="0"/>
              <a:t>，</a:t>
            </a:r>
            <a:r>
              <a:rPr lang="en-US" altLang="zh-CN">
                <a:latin typeface="E-BX" pitchFamily="17" charset="-127"/>
                <a:ea typeface="E-BX" pitchFamily="17" charset="-127"/>
              </a:rPr>
              <a:t>U</a:t>
            </a:r>
            <a:r>
              <a:rPr lang="en-US" altLang="zh-CN" baseline="-25000"/>
              <a:t>2</a:t>
            </a:r>
            <a:r>
              <a:rPr lang="zh-CN" altLang="en-US" dirty="0"/>
              <a:t>，</a:t>
            </a:r>
            <a:r>
              <a:rPr lang="en-US" altLang="zh-CN">
                <a:latin typeface="E-BX" pitchFamily="17" charset="-127"/>
                <a:ea typeface="E-BX" pitchFamily="17" charset="-127"/>
              </a:rPr>
              <a:t>U</a:t>
            </a:r>
            <a:r>
              <a:rPr lang="en-US" altLang="zh-CN" baseline="-25000"/>
              <a:t>3</a:t>
            </a:r>
            <a:r>
              <a:rPr lang="en-US" altLang="zh-CN" dirty="0"/>
              <a:t>    </a:t>
            </a:r>
            <a:r>
              <a:rPr lang="zh-CN" altLang="en-US" dirty="0"/>
              <a:t>。三个线电压彼此间的相位差仍为      ，所以线电压也是中心对称的。</a:t>
            </a:r>
            <a:endParaRPr lang="zh-CN" altLang="en-US" dirty="0"/>
          </a:p>
          <a:p>
            <a:pPr algn="just">
              <a:lnSpc>
                <a:spcPct val="95000"/>
              </a:lnSpc>
              <a:buClr>
                <a:schemeClr val="accent1"/>
              </a:buClr>
              <a:buSzPct val="65000"/>
              <a:buFont typeface="Wingdings" panose="05000000000000000000" pitchFamily="2" charset="2"/>
            </a:pPr>
            <a:r>
              <a:rPr lang="zh-CN" altLang="en-US" dirty="0"/>
              <a:t>结论：</a:t>
            </a:r>
            <a:endParaRPr lang="zh-CN" altLang="en-US" dirty="0"/>
          </a:p>
          <a:p>
            <a:pPr algn="just">
              <a:lnSpc>
                <a:spcPct val="95000"/>
              </a:lnSpc>
              <a:buClr>
                <a:schemeClr val="accent1"/>
              </a:buClr>
              <a:buSzPct val="65000"/>
              <a:buFont typeface="Wingdings" panose="05000000000000000000" pitchFamily="2" charset="2"/>
            </a:pPr>
            <a:r>
              <a:rPr lang="en-US" altLang="zh-CN" dirty="0"/>
              <a:t>(1)</a:t>
            </a:r>
            <a:r>
              <a:rPr lang="zh-CN" altLang="en-US" dirty="0"/>
              <a:t>对称三相电动势有效值相等，频率相同，各相之间的相位差为    ；</a:t>
            </a:r>
            <a:endParaRPr lang="zh-CN" altLang="en-US" dirty="0"/>
          </a:p>
          <a:p>
            <a:pPr algn="just">
              <a:lnSpc>
                <a:spcPct val="95000"/>
              </a:lnSpc>
              <a:buClr>
                <a:schemeClr val="accent1"/>
              </a:buClr>
              <a:buSzPct val="65000"/>
              <a:buFont typeface="Wingdings" panose="05000000000000000000" pitchFamily="2" charset="2"/>
            </a:pPr>
            <a:r>
              <a:rPr lang="en-US" altLang="zh-CN" dirty="0"/>
              <a:t>(2)</a:t>
            </a:r>
            <a:r>
              <a:rPr lang="zh-CN" altLang="en-US" dirty="0"/>
              <a:t>三相四线制电源的相电压和线电压都是中心对称的；</a:t>
            </a:r>
            <a:endParaRPr lang="zh-CN" altLang="en-US" dirty="0"/>
          </a:p>
          <a:p>
            <a:pPr algn="just">
              <a:lnSpc>
                <a:spcPct val="95000"/>
              </a:lnSpc>
              <a:buClr>
                <a:schemeClr val="accent1"/>
              </a:buClr>
              <a:buSzPct val="65000"/>
              <a:buFont typeface="Wingdings" panose="05000000000000000000" pitchFamily="2" charset="2"/>
            </a:pPr>
            <a:r>
              <a:rPr lang="en-US" altLang="zh-CN" dirty="0"/>
              <a:t>(3)</a:t>
            </a:r>
            <a:r>
              <a:rPr lang="zh-CN" altLang="en-US" dirty="0"/>
              <a:t>线电压是相电压的   倍，线电压的相位超前相应的相电压    。</a:t>
            </a:r>
            <a:endParaRPr lang="zh-CN" altLang="en-US" dirty="0"/>
          </a:p>
        </p:txBody>
      </p:sp>
      <p:graphicFrame>
        <p:nvGraphicFramePr>
          <p:cNvPr id="145410" name="内容占位符 2626562"/>
          <p:cNvGraphicFramePr>
            <a:graphicFrameLocks noGrp="1"/>
          </p:cNvGraphicFramePr>
          <p:nvPr>
            <p:ph sz="quarter" idx="2"/>
          </p:nvPr>
        </p:nvGraphicFramePr>
        <p:xfrm>
          <a:off x="3059113" y="476250"/>
          <a:ext cx="5616575" cy="703263"/>
        </p:xfrm>
        <a:graphic>
          <a:graphicData uri="http://schemas.openxmlformats.org/presentationml/2006/ole">
            <mc:AlternateContent xmlns:mc="http://schemas.openxmlformats.org/markup-compatibility/2006">
              <mc:Choice xmlns:v="urn:schemas-microsoft-com:vml" Requires="v">
                <p:oleObj spid="_x0000_s3204" name="" r:id="rId1" imgW="5348605" imgH="668655" progId="Photoshop.Image.7">
                  <p:embed/>
                </p:oleObj>
              </mc:Choice>
              <mc:Fallback>
                <p:oleObj name="" r:id="rId1" imgW="5348605" imgH="668655" progId="Photoshop.Image.7">
                  <p:embed/>
                  <p:pic>
                    <p:nvPicPr>
                      <p:cNvPr id="0" name="图片 3203"/>
                      <p:cNvPicPr/>
                      <p:nvPr/>
                    </p:nvPicPr>
                    <p:blipFill>
                      <a:blip r:embed="rId2"/>
                      <a:stretch>
                        <a:fillRect/>
                      </a:stretch>
                    </p:blipFill>
                    <p:spPr>
                      <a:xfrm>
                        <a:off x="3059113" y="476250"/>
                        <a:ext cx="5616575" cy="703263"/>
                      </a:xfrm>
                      <a:prstGeom prst="rect">
                        <a:avLst/>
                      </a:prstGeom>
                      <a:noFill/>
                      <a:ln w="38100">
                        <a:miter/>
                      </a:ln>
                    </p:spPr>
                  </p:pic>
                </p:oleObj>
              </mc:Fallback>
            </mc:AlternateContent>
          </a:graphicData>
        </a:graphic>
      </p:graphicFrame>
      <p:graphicFrame>
        <p:nvGraphicFramePr>
          <p:cNvPr id="145411" name="内容占位符 2626565"/>
          <p:cNvGraphicFramePr>
            <a:graphicFrameLocks noGrp="1"/>
          </p:cNvGraphicFramePr>
          <p:nvPr>
            <p:ph sz="quarter" idx="3"/>
          </p:nvPr>
        </p:nvGraphicFramePr>
        <p:xfrm>
          <a:off x="2483485" y="1628458"/>
          <a:ext cx="285750" cy="428625"/>
        </p:xfrm>
        <a:graphic>
          <a:graphicData uri="http://schemas.openxmlformats.org/presentationml/2006/ole">
            <mc:AlternateContent xmlns:mc="http://schemas.openxmlformats.org/markup-compatibility/2006">
              <mc:Choice xmlns:v="urn:schemas-microsoft-com:vml" Requires="v">
                <p:oleObj spid="_x0000_s3205" name="" r:id="rId3" imgW="521335" imgH="786765" progId="Photoshop.Image.7">
                  <p:embed/>
                </p:oleObj>
              </mc:Choice>
              <mc:Fallback>
                <p:oleObj name="" r:id="rId3" imgW="521335" imgH="786765" progId="Photoshop.Image.7">
                  <p:embed/>
                  <p:pic>
                    <p:nvPicPr>
                      <p:cNvPr id="0" name="图片 3204"/>
                      <p:cNvPicPr/>
                      <p:nvPr/>
                    </p:nvPicPr>
                    <p:blipFill>
                      <a:blip r:embed="rId4"/>
                      <a:stretch>
                        <a:fillRect/>
                      </a:stretch>
                    </p:blipFill>
                    <p:spPr>
                      <a:xfrm>
                        <a:off x="2483485" y="1628458"/>
                        <a:ext cx="285750" cy="428625"/>
                      </a:xfrm>
                      <a:prstGeom prst="rect">
                        <a:avLst/>
                      </a:prstGeom>
                      <a:noFill/>
                      <a:ln w="38100">
                        <a:miter/>
                      </a:ln>
                    </p:spPr>
                  </p:pic>
                </p:oleObj>
              </mc:Fallback>
            </mc:AlternateContent>
          </a:graphicData>
        </a:graphic>
      </p:graphicFrame>
      <p:graphicFrame>
        <p:nvGraphicFramePr>
          <p:cNvPr id="145412" name="对象 2626568"/>
          <p:cNvGraphicFramePr/>
          <p:nvPr/>
        </p:nvGraphicFramePr>
        <p:xfrm>
          <a:off x="1403033" y="2060575"/>
          <a:ext cx="320675" cy="466725"/>
        </p:xfrm>
        <a:graphic>
          <a:graphicData uri="http://schemas.openxmlformats.org/presentationml/2006/ole">
            <mc:AlternateContent xmlns:mc="http://schemas.openxmlformats.org/markup-compatibility/2006">
              <mc:Choice xmlns:v="urn:schemas-microsoft-com:vml" Requires="v">
                <p:oleObj spid="_x0000_s3206" name="" r:id="rId5" imgW="589915" imgH="855345" progId="Photoshop.Image.7">
                  <p:embed/>
                </p:oleObj>
              </mc:Choice>
              <mc:Fallback>
                <p:oleObj name="" r:id="rId5" imgW="589915" imgH="855345" progId="Photoshop.Image.7">
                  <p:embed/>
                  <p:pic>
                    <p:nvPicPr>
                      <p:cNvPr id="0" name="图片 3205"/>
                      <p:cNvPicPr/>
                      <p:nvPr/>
                    </p:nvPicPr>
                    <p:blipFill>
                      <a:blip r:embed="rId6"/>
                      <a:stretch>
                        <a:fillRect/>
                      </a:stretch>
                    </p:blipFill>
                    <p:spPr>
                      <a:xfrm>
                        <a:off x="1403033" y="2060575"/>
                        <a:ext cx="320675" cy="466725"/>
                      </a:xfrm>
                      <a:prstGeom prst="rect">
                        <a:avLst/>
                      </a:prstGeom>
                      <a:noFill/>
                      <a:ln w="38100">
                        <a:noFill/>
                        <a:miter/>
                      </a:ln>
                    </p:spPr>
                  </p:pic>
                </p:oleObj>
              </mc:Fallback>
            </mc:AlternateContent>
          </a:graphicData>
        </a:graphic>
      </p:graphicFrame>
      <p:graphicFrame>
        <p:nvGraphicFramePr>
          <p:cNvPr id="145413" name="对象 2626569"/>
          <p:cNvGraphicFramePr/>
          <p:nvPr/>
        </p:nvGraphicFramePr>
        <p:xfrm>
          <a:off x="3965575" y="3517900"/>
          <a:ext cx="323850" cy="471488"/>
        </p:xfrm>
        <a:graphic>
          <a:graphicData uri="http://schemas.openxmlformats.org/presentationml/2006/ole">
            <mc:AlternateContent xmlns:mc="http://schemas.openxmlformats.org/markup-compatibility/2006">
              <mc:Choice xmlns:v="urn:schemas-microsoft-com:vml" Requires="v">
                <p:oleObj spid="_x0000_s3207" name="" r:id="rId7" imgW="589915" imgH="855345" progId="Photoshop.Image.7">
                  <p:embed/>
                </p:oleObj>
              </mc:Choice>
              <mc:Fallback>
                <p:oleObj name="" r:id="rId7" imgW="589915" imgH="855345" progId="Photoshop.Image.7">
                  <p:embed/>
                  <p:pic>
                    <p:nvPicPr>
                      <p:cNvPr id="0" name="图片 3206"/>
                      <p:cNvPicPr/>
                      <p:nvPr/>
                    </p:nvPicPr>
                    <p:blipFill>
                      <a:blip r:embed="rId6"/>
                      <a:stretch>
                        <a:fillRect/>
                      </a:stretch>
                    </p:blipFill>
                    <p:spPr>
                      <a:xfrm>
                        <a:off x="3965575" y="3517900"/>
                        <a:ext cx="323850" cy="471488"/>
                      </a:xfrm>
                      <a:prstGeom prst="rect">
                        <a:avLst/>
                      </a:prstGeom>
                      <a:noFill/>
                      <a:ln w="38100">
                        <a:noFill/>
                        <a:miter/>
                      </a:ln>
                    </p:spPr>
                  </p:pic>
                </p:oleObj>
              </mc:Fallback>
            </mc:AlternateContent>
          </a:graphicData>
        </a:graphic>
      </p:graphicFrame>
      <p:graphicFrame>
        <p:nvGraphicFramePr>
          <p:cNvPr id="145414" name="对象 2626570"/>
          <p:cNvGraphicFramePr/>
          <p:nvPr/>
        </p:nvGraphicFramePr>
        <p:xfrm>
          <a:off x="3273425" y="5514975"/>
          <a:ext cx="284163" cy="427038"/>
        </p:xfrm>
        <a:graphic>
          <a:graphicData uri="http://schemas.openxmlformats.org/presentationml/2006/ole">
            <mc:AlternateContent xmlns:mc="http://schemas.openxmlformats.org/markup-compatibility/2006">
              <mc:Choice xmlns:v="urn:schemas-microsoft-com:vml" Requires="v">
                <p:oleObj spid="_x0000_s3208" name="" r:id="rId8" imgW="521335" imgH="786765" progId="Photoshop.Image.7">
                  <p:embed/>
                </p:oleObj>
              </mc:Choice>
              <mc:Fallback>
                <p:oleObj name="" r:id="rId8" imgW="521335" imgH="786765" progId="Photoshop.Image.7">
                  <p:embed/>
                  <p:pic>
                    <p:nvPicPr>
                      <p:cNvPr id="0" name="图片 3207"/>
                      <p:cNvPicPr/>
                      <p:nvPr/>
                    </p:nvPicPr>
                    <p:blipFill>
                      <a:blip r:embed="rId4"/>
                      <a:stretch>
                        <a:fillRect/>
                      </a:stretch>
                    </p:blipFill>
                    <p:spPr>
                      <a:xfrm>
                        <a:off x="3273425" y="5514975"/>
                        <a:ext cx="284163" cy="427038"/>
                      </a:xfrm>
                      <a:prstGeom prst="rect">
                        <a:avLst/>
                      </a:prstGeom>
                      <a:noFill/>
                      <a:ln w="38100">
                        <a:noFill/>
                        <a:miter/>
                      </a:ln>
                    </p:spPr>
                  </p:pic>
                </p:oleObj>
              </mc:Fallback>
            </mc:AlternateContent>
          </a:graphicData>
        </a:graphic>
      </p:graphicFrame>
      <p:graphicFrame>
        <p:nvGraphicFramePr>
          <p:cNvPr id="145415" name="对象 2626571"/>
          <p:cNvGraphicFramePr/>
          <p:nvPr/>
        </p:nvGraphicFramePr>
        <p:xfrm>
          <a:off x="4464050" y="5051425"/>
          <a:ext cx="277813" cy="261938"/>
        </p:xfrm>
        <a:graphic>
          <a:graphicData uri="http://schemas.openxmlformats.org/presentationml/2006/ole">
            <mc:AlternateContent xmlns:mc="http://schemas.openxmlformats.org/markup-compatibility/2006">
              <mc:Choice xmlns:v="urn:schemas-microsoft-com:vml" Requires="v">
                <p:oleObj spid="_x0000_s3209" name="" r:id="rId9" imgW="501650" imgH="471805" progId="Photoshop.Image.7">
                  <p:embed/>
                </p:oleObj>
              </mc:Choice>
              <mc:Fallback>
                <p:oleObj name="" r:id="rId9" imgW="501650" imgH="471805" progId="Photoshop.Image.7">
                  <p:embed/>
                  <p:pic>
                    <p:nvPicPr>
                      <p:cNvPr id="0" name="图片 3208"/>
                      <p:cNvPicPr/>
                      <p:nvPr/>
                    </p:nvPicPr>
                    <p:blipFill>
                      <a:blip r:embed="rId10"/>
                      <a:stretch>
                        <a:fillRect/>
                      </a:stretch>
                    </p:blipFill>
                    <p:spPr>
                      <a:xfrm>
                        <a:off x="4464050" y="5051425"/>
                        <a:ext cx="277813" cy="261938"/>
                      </a:xfrm>
                      <a:prstGeom prst="rect">
                        <a:avLst/>
                      </a:prstGeom>
                      <a:noFill/>
                      <a:ln w="38100">
                        <a:noFill/>
                        <a:miter/>
                      </a:ln>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占位符 2511873"/>
          <p:cNvSpPr>
            <a:spLocks noGrp="1"/>
          </p:cNvSpPr>
          <p:nvPr>
            <p:ph type="body" sz="half" idx="1"/>
          </p:nvPr>
        </p:nvSpPr>
        <p:spPr>
          <a:xfrm>
            <a:off x="457200" y="549275"/>
            <a:ext cx="8218488" cy="5576888"/>
          </a:xfrm>
        </p:spPr>
        <p:txBody>
          <a:bodyPr anchor="t" anchorCtr="0"/>
          <a:p>
            <a:pPr algn="just">
              <a:lnSpc>
                <a:spcPct val="95000"/>
              </a:lnSpc>
              <a:buClr>
                <a:schemeClr val="accent1"/>
              </a:buClr>
              <a:buSzPct val="65000"/>
              <a:buFont typeface="Wingdings" panose="05000000000000000000" pitchFamily="2" charset="2"/>
            </a:pPr>
            <a:r>
              <a:rPr lang="zh-CN" altLang="en-US" dirty="0"/>
              <a:t>在温度不变时，一定材料制成的导体的电阻跟它的长度成正比，跟它的横截面积成反比，这一规律称为</a:t>
            </a:r>
            <a:r>
              <a:rPr lang="zh-CN" altLang="en-US" dirty="0">
                <a:solidFill>
                  <a:srgbClr val="FF0000"/>
                </a:solidFill>
              </a:rPr>
              <a:t>电阻定律</a:t>
            </a:r>
            <a:r>
              <a:rPr lang="zh-CN" altLang="en-US" dirty="0"/>
              <a:t>。均匀导体的电阻用公式表示为</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zh-CN" altLang="en-US" dirty="0"/>
              <a:t>式中：</a:t>
            </a:r>
            <a:r>
              <a:rPr lang="en-US" altLang="zh-CN" i="1"/>
              <a:t>ρ</a:t>
            </a:r>
            <a:r>
              <a:rPr lang="en-US" altLang="zh-CN" dirty="0"/>
              <a:t>——</a:t>
            </a:r>
            <a:r>
              <a:rPr lang="zh-CN" altLang="en-US" dirty="0"/>
              <a:t>电阻率，由电阻材料的性质决定，单位名称是欧［姆］米，符号为</a:t>
            </a:r>
            <a:r>
              <a:rPr lang="en-US" altLang="zh-CN" err="1"/>
              <a:t>Ω·m</a:t>
            </a:r>
            <a:r>
              <a:rPr lang="en-US" altLang="zh-CN"/>
              <a:t>;</a:t>
            </a:r>
            <a:endParaRPr lang="en-US" altLang="zh-CN"/>
          </a:p>
          <a:p>
            <a:pPr algn="just">
              <a:lnSpc>
                <a:spcPct val="95000"/>
              </a:lnSpc>
              <a:buClr>
                <a:schemeClr val="accent1"/>
              </a:buClr>
              <a:buSzPct val="65000"/>
              <a:buFont typeface="Wingdings" panose="05000000000000000000" pitchFamily="2" charset="2"/>
            </a:pPr>
            <a:r>
              <a:rPr lang="en-US" altLang="zh-CN">
                <a:latin typeface="E-BX" pitchFamily="17" charset="-127"/>
                <a:ea typeface="E-BX" pitchFamily="17" charset="-127"/>
              </a:rPr>
              <a:t>L</a:t>
            </a:r>
            <a:r>
              <a:rPr lang="en-US" altLang="zh-CN" dirty="0"/>
              <a:t>——</a:t>
            </a:r>
            <a:r>
              <a:rPr lang="zh-CN" altLang="en-US" dirty="0"/>
              <a:t>导体的长度，单位名称是米，符号  为</a:t>
            </a:r>
            <a:r>
              <a:rPr lang="en-US" altLang="zh-CN" dirty="0"/>
              <a:t>m</a:t>
            </a:r>
            <a:r>
              <a:rPr lang="zh-CN" altLang="en-US" dirty="0"/>
              <a:t>；</a:t>
            </a:r>
            <a:endParaRPr lang="zh-CN" altLang="en-US" dirty="0"/>
          </a:p>
        </p:txBody>
      </p:sp>
      <p:graphicFrame>
        <p:nvGraphicFramePr>
          <p:cNvPr id="25602" name="内容占位符 2511874"/>
          <p:cNvGraphicFramePr>
            <a:graphicFrameLocks noGrp="1"/>
          </p:cNvGraphicFramePr>
          <p:nvPr>
            <p:ph sz="half" idx="2"/>
          </p:nvPr>
        </p:nvGraphicFramePr>
        <p:xfrm>
          <a:off x="2978150" y="2282825"/>
          <a:ext cx="5489575" cy="923925"/>
        </p:xfrm>
        <a:graphic>
          <a:graphicData uri="http://schemas.openxmlformats.org/presentationml/2006/ole">
            <mc:AlternateContent xmlns:mc="http://schemas.openxmlformats.org/markup-compatibility/2006">
              <mc:Choice xmlns:v="urn:schemas-microsoft-com:vml" Requires="v">
                <p:oleObj spid="_x0000_s3083" name="" r:id="rId1" imgW="5702935" imgH="923925" progId="Photoshop.Image.7">
                  <p:embed/>
                </p:oleObj>
              </mc:Choice>
              <mc:Fallback>
                <p:oleObj name="" r:id="rId1" imgW="5702935" imgH="923925" progId="Photoshop.Image.7">
                  <p:embed/>
                  <p:pic>
                    <p:nvPicPr>
                      <p:cNvPr id="0" name="图片 3082"/>
                      <p:cNvPicPr/>
                      <p:nvPr/>
                    </p:nvPicPr>
                    <p:blipFill>
                      <a:blip r:embed="rId2"/>
                      <a:stretch>
                        <a:fillRect/>
                      </a:stretch>
                    </p:blipFill>
                    <p:spPr>
                      <a:xfrm>
                        <a:off x="2978150" y="2282825"/>
                        <a:ext cx="5489575" cy="923925"/>
                      </a:xfrm>
                      <a:prstGeom prst="rect">
                        <a:avLst/>
                      </a:prstGeom>
                      <a:noFill/>
                      <a:ln w="38100">
                        <a:miter/>
                      </a:ln>
                    </p:spPr>
                  </p:pic>
                </p:oleObj>
              </mc:Fallback>
            </mc:AlternateContent>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3" name="文本占位符 2627585"/>
          <p:cNvSpPr>
            <a:spLocks noGrp="1"/>
          </p:cNvSpPr>
          <p:nvPr>
            <p:ph idx="1"/>
          </p:nvPr>
        </p:nvSpPr>
        <p:spPr>
          <a:xfrm>
            <a:off x="468313" y="476250"/>
            <a:ext cx="8229600" cy="5775325"/>
          </a:xfrm>
        </p:spPr>
        <p:txBody>
          <a:bodyPr anchor="t" anchorCtr="0"/>
          <a:p>
            <a:pPr algn="just">
              <a:lnSpc>
                <a:spcPct val="95000"/>
              </a:lnSpc>
            </a:pPr>
            <a:r>
              <a:rPr lang="zh-CN" altLang="en-US" dirty="0"/>
              <a:t>第二节  三相负载的接法</a:t>
            </a:r>
            <a:endParaRPr lang="zh-CN" altLang="en-US" dirty="0"/>
          </a:p>
          <a:p>
            <a:pPr algn="just">
              <a:lnSpc>
                <a:spcPct val="95000"/>
              </a:lnSpc>
            </a:pPr>
            <a:r>
              <a:rPr lang="zh-CN" altLang="en-US" dirty="0"/>
              <a:t>用电器统称为负载，三相负载是指同时需要三相电源供电的负载，三相负载分对称三相负载和不对称三相负载。</a:t>
            </a:r>
            <a:endParaRPr lang="zh-CN" altLang="en-US" dirty="0"/>
          </a:p>
          <a:p>
            <a:pPr algn="just">
              <a:lnSpc>
                <a:spcPct val="95000"/>
              </a:lnSpc>
            </a:pPr>
            <a:r>
              <a:rPr lang="zh-CN" altLang="en-US" dirty="0"/>
              <a:t>一、三相负载的星形接法</a:t>
            </a:r>
            <a:endParaRPr lang="zh-CN" altLang="en-US" dirty="0"/>
          </a:p>
          <a:p>
            <a:pPr algn="just">
              <a:lnSpc>
                <a:spcPct val="95000"/>
              </a:lnSpc>
            </a:pPr>
            <a:r>
              <a:rPr lang="en-US" altLang="zh-CN" dirty="0"/>
              <a:t>1.</a:t>
            </a:r>
            <a:r>
              <a:rPr lang="zh-CN" altLang="en-US" dirty="0"/>
              <a:t>联结方式</a:t>
            </a:r>
            <a:endParaRPr lang="zh-CN" altLang="en-US" dirty="0"/>
          </a:p>
          <a:p>
            <a:pPr algn="just">
              <a:lnSpc>
                <a:spcPct val="95000"/>
              </a:lnSpc>
            </a:pPr>
            <a:r>
              <a:rPr lang="zh-CN" altLang="en-US" dirty="0"/>
              <a:t>把各相负载的末端</a:t>
            </a:r>
            <a:r>
              <a:rPr lang="en-US" altLang="zh-CN">
                <a:ea typeface="E-BX" pitchFamily="17" charset="-127"/>
              </a:rPr>
              <a:t>U</a:t>
            </a:r>
            <a:r>
              <a:rPr lang="en-US" altLang="zh-CN" baseline="-25000"/>
              <a:t>2</a:t>
            </a:r>
            <a:r>
              <a:rPr lang="zh-CN" altLang="en-US" dirty="0"/>
              <a:t>，</a:t>
            </a:r>
            <a:r>
              <a:rPr lang="en-US" altLang="zh-CN">
                <a:ea typeface="E-BX" pitchFamily="17" charset="-127"/>
              </a:rPr>
              <a:t>V</a:t>
            </a:r>
            <a:r>
              <a:rPr lang="en-US" altLang="zh-CN" baseline="-25000"/>
              <a:t>2</a:t>
            </a:r>
            <a:r>
              <a:rPr lang="zh-CN" altLang="en-US" dirty="0"/>
              <a:t>，</a:t>
            </a:r>
            <a:r>
              <a:rPr lang="en-US" altLang="zh-CN">
                <a:ea typeface="E-BX" pitchFamily="17" charset="-127"/>
              </a:rPr>
              <a:t>W</a:t>
            </a:r>
            <a:r>
              <a:rPr lang="en-US" altLang="zh-CN" baseline="-25000"/>
              <a:t>2</a:t>
            </a:r>
            <a:r>
              <a:rPr lang="zh-CN" altLang="en-US" dirty="0"/>
              <a:t>连在一起接到三相电源的中性线上；把各相负载的首端</a:t>
            </a:r>
            <a:r>
              <a:rPr lang="en-US" altLang="zh-CN">
                <a:ea typeface="E-BX" pitchFamily="17" charset="-127"/>
              </a:rPr>
              <a:t>U</a:t>
            </a:r>
            <a:r>
              <a:rPr lang="en-US" altLang="zh-CN" baseline="-25000"/>
              <a:t>1</a:t>
            </a:r>
            <a:r>
              <a:rPr lang="zh-CN" altLang="en-US" dirty="0"/>
              <a:t>，</a:t>
            </a:r>
            <a:r>
              <a:rPr lang="en-US" altLang="zh-CN">
                <a:ea typeface="E-BX" pitchFamily="17" charset="-127"/>
              </a:rPr>
              <a:t>V</a:t>
            </a:r>
            <a:r>
              <a:rPr lang="en-US" altLang="zh-CN" baseline="-25000"/>
              <a:t>1</a:t>
            </a:r>
            <a:r>
              <a:rPr lang="zh-CN" altLang="en-US" dirty="0"/>
              <a:t>，</a:t>
            </a:r>
            <a:r>
              <a:rPr lang="en-US" altLang="zh-CN">
                <a:ea typeface="E-BX" pitchFamily="17" charset="-127"/>
              </a:rPr>
              <a:t>W</a:t>
            </a:r>
            <a:r>
              <a:rPr lang="en-US" altLang="zh-CN" baseline="-25000"/>
              <a:t>1</a:t>
            </a:r>
            <a:r>
              <a:rPr lang="zh-CN" altLang="en-US" dirty="0"/>
              <a:t>分别接到三相交流电源的</a:t>
            </a:r>
            <a:r>
              <a:rPr lang="en-US" altLang="zh-CN" dirty="0"/>
              <a:t>3</a:t>
            </a:r>
            <a:r>
              <a:rPr lang="zh-CN" altLang="en-US" dirty="0"/>
              <a:t>根相线上，这种联结的方法称为三相负载的星形接法。</a:t>
            </a:r>
            <a:endParaRPr lang="zh-CN" alt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7" name="文本占位符 2628609"/>
          <p:cNvSpPr>
            <a:spLocks noGrp="1"/>
          </p:cNvSpPr>
          <p:nvPr>
            <p:ph type="body" sz="half" idx="1"/>
          </p:nvPr>
        </p:nvSpPr>
        <p:spPr>
          <a:xfrm>
            <a:off x="457200" y="444500"/>
            <a:ext cx="8362950" cy="5864225"/>
          </a:xfrm>
        </p:spPr>
        <p:txBody>
          <a:bodyPr anchor="t" anchorCtr="0"/>
          <a:p>
            <a:pPr algn="just">
              <a:lnSpc>
                <a:spcPct val="95000"/>
              </a:lnSpc>
              <a:buClr>
                <a:schemeClr val="accent1"/>
              </a:buClr>
              <a:buSzPct val="65000"/>
              <a:buFont typeface="Wingdings" panose="05000000000000000000" pitchFamily="2" charset="2"/>
            </a:pPr>
            <a:r>
              <a:rPr lang="zh-CN" altLang="en-US" dirty="0"/>
              <a:t>每相负载两端的电压叫做负载的相电压，用</a:t>
            </a:r>
            <a:r>
              <a:rPr lang="en-US" altLang="zh-CN" err="1">
                <a:latin typeface="E-BX" pitchFamily="17" charset="-127"/>
                <a:ea typeface="E-BX" pitchFamily="17" charset="-127"/>
              </a:rPr>
              <a:t>U</a:t>
            </a:r>
            <a:r>
              <a:rPr lang="en-US" altLang="zh-CN" baseline="-25000" err="1"/>
              <a:t>Yφ</a:t>
            </a:r>
            <a:r>
              <a:rPr lang="zh-CN" altLang="en-US" dirty="0"/>
              <a:t>表示。当忽略输电线的电阻时，负载的相电压等于电源的相电压</a:t>
            </a:r>
            <a:r>
              <a:rPr lang="en-US" altLang="zh-CN"/>
              <a:t>(</a:t>
            </a:r>
            <a:r>
              <a:rPr lang="en-US" altLang="zh-CN" err="1">
                <a:latin typeface="E-BX" pitchFamily="17" charset="-127"/>
                <a:ea typeface="E-BX" pitchFamily="17" charset="-127"/>
              </a:rPr>
              <a:t>U</a:t>
            </a:r>
            <a:r>
              <a:rPr lang="en-US" altLang="zh-CN" baseline="-25000" err="1"/>
              <a:t>Yφ</a:t>
            </a:r>
            <a:r>
              <a:rPr lang="en-US" altLang="zh-CN"/>
              <a:t>=</a:t>
            </a:r>
            <a:r>
              <a:rPr lang="en-US" altLang="zh-CN" err="1">
                <a:latin typeface="E-BX" pitchFamily="17" charset="-127"/>
                <a:ea typeface="E-BX" pitchFamily="17" charset="-127"/>
              </a:rPr>
              <a:t>U</a:t>
            </a:r>
            <a:r>
              <a:rPr lang="en-US" altLang="zh-CN" baseline="-25000" err="1"/>
              <a:t>φ</a:t>
            </a:r>
            <a:r>
              <a:rPr lang="en-US" altLang="zh-CN" dirty="0"/>
              <a:t>)</a:t>
            </a:r>
            <a:r>
              <a:rPr lang="zh-CN" altLang="en-US" dirty="0"/>
              <a:t>。负载的线电压用</a:t>
            </a:r>
            <a:r>
              <a:rPr lang="en-US" altLang="zh-CN">
                <a:latin typeface="E-BX" pitchFamily="17" charset="-127"/>
                <a:ea typeface="E-BX" pitchFamily="17" charset="-127"/>
              </a:rPr>
              <a:t>U</a:t>
            </a:r>
            <a:r>
              <a:rPr lang="en-US" altLang="zh-CN" baseline="-25000"/>
              <a:t>YI</a:t>
            </a:r>
            <a:r>
              <a:rPr lang="zh-CN" altLang="en-US" dirty="0"/>
              <a:t>表示，它也等于电源的线电压，因此负载的线电压与相电压的关系为</a:t>
            </a:r>
            <a:r>
              <a:rPr lang="en-US" altLang="zh-CN">
                <a:latin typeface="E-BX" pitchFamily="17" charset="-127"/>
                <a:ea typeface="E-BX" pitchFamily="17" charset="-127"/>
              </a:rPr>
              <a:t>U</a:t>
            </a:r>
            <a:r>
              <a:rPr lang="en-US" altLang="zh-CN" baseline="-25000"/>
              <a:t>YI</a:t>
            </a:r>
            <a:r>
              <a:rPr lang="en-US" altLang="zh-CN" dirty="0"/>
              <a:t>=</a:t>
            </a:r>
            <a:r>
              <a:rPr lang="zh-CN" altLang="en-US" dirty="0"/>
              <a:t>　</a:t>
            </a:r>
            <a:r>
              <a:rPr lang="en-US" altLang="zh-CN" err="1">
                <a:latin typeface="E-BX" pitchFamily="17" charset="-127"/>
                <a:ea typeface="E-BX" pitchFamily="17" charset="-127"/>
              </a:rPr>
              <a:t>U</a:t>
            </a:r>
            <a:r>
              <a:rPr lang="en-US" altLang="zh-CN" baseline="-25000" err="1"/>
              <a:t>Yφ</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en-US" altLang="zh-CN" dirty="0"/>
              <a:t>2.</a:t>
            </a:r>
            <a:r>
              <a:rPr lang="zh-CN" altLang="en-US" dirty="0"/>
              <a:t>电路计算</a:t>
            </a:r>
            <a:endParaRPr lang="zh-CN" altLang="en-US" dirty="0"/>
          </a:p>
          <a:p>
            <a:pPr algn="just">
              <a:lnSpc>
                <a:spcPct val="95000"/>
              </a:lnSpc>
              <a:buClr>
                <a:schemeClr val="accent1"/>
              </a:buClr>
              <a:buSzPct val="65000"/>
              <a:buFont typeface="Wingdings" panose="05000000000000000000" pitchFamily="2" charset="2"/>
            </a:pPr>
            <a:r>
              <a:rPr lang="zh-CN" altLang="en-US" dirty="0"/>
              <a:t>当负载作星形联结并具有中性线时，三相负载中的每一相就是一个单相交流电路，各相负载的电压与电流间的数量及相位关系可用第六章学习过的单相交流电路的方法来      处理。</a:t>
            </a:r>
            <a:endParaRPr lang="zh-CN" altLang="en-US" dirty="0"/>
          </a:p>
        </p:txBody>
      </p:sp>
      <p:graphicFrame>
        <p:nvGraphicFramePr>
          <p:cNvPr id="147458" name="内容占位符 2628610"/>
          <p:cNvGraphicFramePr>
            <a:graphicFrameLocks noGrp="1"/>
          </p:cNvGraphicFramePr>
          <p:nvPr>
            <p:ph sz="half" idx="2"/>
          </p:nvPr>
        </p:nvGraphicFramePr>
        <p:xfrm>
          <a:off x="5724525" y="2348865"/>
          <a:ext cx="387350" cy="361950"/>
        </p:xfrm>
        <a:graphic>
          <a:graphicData uri="http://schemas.openxmlformats.org/presentationml/2006/ole">
            <mc:AlternateContent xmlns:mc="http://schemas.openxmlformats.org/markup-compatibility/2006">
              <mc:Choice xmlns:v="urn:schemas-microsoft-com:vml" Requires="v">
                <p:oleObj spid="_x0000_s3210" name="" r:id="rId1" imgW="501650" imgH="471805" progId="Photoshop.Image.7">
                  <p:embed/>
                </p:oleObj>
              </mc:Choice>
              <mc:Fallback>
                <p:oleObj name="" r:id="rId1" imgW="501650" imgH="471805" progId="Photoshop.Image.7">
                  <p:embed/>
                  <p:pic>
                    <p:nvPicPr>
                      <p:cNvPr id="0" name="图片 3209"/>
                      <p:cNvPicPr/>
                      <p:nvPr/>
                    </p:nvPicPr>
                    <p:blipFill>
                      <a:blip r:embed="rId2"/>
                      <a:stretch>
                        <a:fillRect/>
                      </a:stretch>
                    </p:blipFill>
                    <p:spPr>
                      <a:xfrm>
                        <a:off x="5724525" y="2348865"/>
                        <a:ext cx="387350" cy="361950"/>
                      </a:xfrm>
                      <a:prstGeom prst="rect">
                        <a:avLst/>
                      </a:prstGeom>
                      <a:noFill/>
                      <a:ln w="38100">
                        <a:miter/>
                      </a:ln>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8481" name="内容占位符 2629634" descr="7-6"/>
          <p:cNvPicPr>
            <a:picLocks noGrp="1" noChangeAspect="1"/>
          </p:cNvPicPr>
          <p:nvPr>
            <p:ph idx="4294967295"/>
          </p:nvPr>
        </p:nvPicPr>
        <p:blipFill>
          <a:blip r:embed="rId1"/>
          <a:stretch>
            <a:fillRect/>
          </a:stretch>
        </p:blipFill>
        <p:spPr>
          <a:xfrm>
            <a:off x="1403350" y="552450"/>
            <a:ext cx="6440488" cy="2355850"/>
          </a:xfrm>
        </p:spPr>
      </p:pic>
      <p:pic>
        <p:nvPicPr>
          <p:cNvPr id="148482" name="图片 2629636" descr="7-7"/>
          <p:cNvPicPr>
            <a:picLocks noChangeAspect="1"/>
          </p:cNvPicPr>
          <p:nvPr/>
        </p:nvPicPr>
        <p:blipFill>
          <a:blip r:embed="rId2"/>
          <a:stretch>
            <a:fillRect/>
          </a:stretch>
        </p:blipFill>
        <p:spPr>
          <a:xfrm>
            <a:off x="1331913" y="3500438"/>
            <a:ext cx="2655887" cy="2241550"/>
          </a:xfrm>
          <a:prstGeom prst="rect">
            <a:avLst/>
          </a:prstGeom>
          <a:noFill/>
          <a:ln w="9525">
            <a:noFill/>
          </a:ln>
        </p:spPr>
      </p:pic>
      <p:pic>
        <p:nvPicPr>
          <p:cNvPr id="148483" name="图片 2629639" descr="7-8"/>
          <p:cNvPicPr>
            <a:picLocks noChangeAspect="1"/>
          </p:cNvPicPr>
          <p:nvPr/>
        </p:nvPicPr>
        <p:blipFill>
          <a:blip r:embed="rId3"/>
          <a:stretch>
            <a:fillRect/>
          </a:stretch>
        </p:blipFill>
        <p:spPr>
          <a:xfrm>
            <a:off x="5559425" y="3716338"/>
            <a:ext cx="2541588" cy="1922462"/>
          </a:xfrm>
          <a:prstGeom prst="rect">
            <a:avLst/>
          </a:prstGeom>
          <a:noFill/>
          <a:ln w="9525">
            <a:noFill/>
          </a:ln>
        </p:spPr>
      </p:pic>
      <p:sp>
        <p:nvSpPr>
          <p:cNvPr id="148484" name="文本框 2629642"/>
          <p:cNvSpPr txBox="1"/>
          <p:nvPr/>
        </p:nvSpPr>
        <p:spPr>
          <a:xfrm>
            <a:off x="3348038" y="2997200"/>
            <a:ext cx="3240087"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7-6  </a:t>
            </a:r>
            <a:r>
              <a:rPr lang="zh-CN" altLang="en-US" dirty="0">
                <a:latin typeface="Times New Roman" panose="02020603050405020304" pitchFamily="18" charset="0"/>
                <a:ea typeface="宋体" panose="02010600030101010101" pitchFamily="2" charset="-122"/>
              </a:rPr>
              <a:t>三相负载的星形接法</a:t>
            </a:r>
            <a:endParaRPr lang="zh-CN" altLang="en-US" dirty="0">
              <a:latin typeface="Times New Roman" panose="02020603050405020304" pitchFamily="18" charset="0"/>
              <a:ea typeface="宋体" panose="02010600030101010101" pitchFamily="2" charset="-122"/>
            </a:endParaRPr>
          </a:p>
        </p:txBody>
      </p:sp>
      <p:sp>
        <p:nvSpPr>
          <p:cNvPr id="148485" name="文本框 2629643"/>
          <p:cNvSpPr txBox="1"/>
          <p:nvPr/>
        </p:nvSpPr>
        <p:spPr>
          <a:xfrm>
            <a:off x="323850" y="5734050"/>
            <a:ext cx="806450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7-7  </a:t>
            </a:r>
            <a:r>
              <a:rPr lang="zh-CN" altLang="en-US" dirty="0">
                <a:latin typeface="Times New Roman" panose="02020603050405020304" pitchFamily="18" charset="0"/>
                <a:ea typeface="宋体" panose="02010600030101010101" pitchFamily="2" charset="-122"/>
              </a:rPr>
              <a:t>星形联结的三相对称负载电流相量图                  图</a:t>
            </a:r>
            <a:r>
              <a:rPr lang="en-US" altLang="zh-CN" dirty="0">
                <a:latin typeface="Times New Roman" panose="02020603050405020304" pitchFamily="18" charset="0"/>
                <a:ea typeface="宋体" panose="02010600030101010101" pitchFamily="2" charset="-122"/>
              </a:rPr>
              <a:t>7-8  </a:t>
            </a:r>
            <a:r>
              <a:rPr lang="zh-CN" altLang="en-US" dirty="0">
                <a:latin typeface="Times New Roman" panose="02020603050405020304" pitchFamily="18" charset="0"/>
                <a:ea typeface="宋体" panose="02010600030101010101" pitchFamily="2" charset="-122"/>
              </a:rPr>
              <a:t>三相三线制电路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5" name="文本占位符 2630657"/>
          <p:cNvSpPr>
            <a:spLocks noGrp="1"/>
          </p:cNvSpPr>
          <p:nvPr>
            <p:ph type="body" sz="half" idx="1"/>
          </p:nvPr>
        </p:nvSpPr>
        <p:spPr>
          <a:xfrm>
            <a:off x="457200" y="476250"/>
            <a:ext cx="8291513" cy="5689600"/>
          </a:xfrm>
        </p:spPr>
        <p:txBody>
          <a:bodyPr anchor="t" anchorCtr="0"/>
          <a:p>
            <a:pPr algn="just">
              <a:lnSpc>
                <a:spcPct val="90000"/>
              </a:lnSpc>
              <a:buClr>
                <a:schemeClr val="accent1"/>
              </a:buClr>
              <a:buSzPct val="65000"/>
              <a:buFont typeface="Wingdings" panose="05000000000000000000" pitchFamily="2" charset="2"/>
            </a:pPr>
            <a:r>
              <a:rPr lang="zh-CN" altLang="en-US" dirty="0"/>
              <a:t>做出对称三相负载的相电流旋转相量图。</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zh-CN" altLang="en-US" dirty="0"/>
              <a:t>星形联结的对称三相负载各相电流的瞬时值之和为零，即中性线里没有电流流过。可以把中性线去掉，成为三相三线制电路。</a:t>
            </a:r>
            <a:endParaRPr lang="zh-CN" altLang="en-US" dirty="0"/>
          </a:p>
          <a:p>
            <a:pPr algn="just">
              <a:lnSpc>
                <a:spcPct val="90000"/>
              </a:lnSpc>
              <a:buClr>
                <a:schemeClr val="accent1"/>
              </a:buClr>
              <a:buSzPct val="65000"/>
              <a:buFont typeface="Wingdings" panose="05000000000000000000" pitchFamily="2" charset="2"/>
            </a:pPr>
            <a:r>
              <a:rPr lang="zh-CN" altLang="en-US" dirty="0"/>
              <a:t>各相电流等于各线电流</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en-US" altLang="zh-CN" dirty="0"/>
              <a:t>3.</a:t>
            </a:r>
            <a:r>
              <a:rPr lang="zh-CN" altLang="en-US" dirty="0"/>
              <a:t>不对称负载星形联结时中性线的作用</a:t>
            </a:r>
            <a:endParaRPr lang="zh-CN" altLang="en-US" dirty="0"/>
          </a:p>
        </p:txBody>
      </p:sp>
      <p:graphicFrame>
        <p:nvGraphicFramePr>
          <p:cNvPr id="149506" name="内容占位符 2630658"/>
          <p:cNvGraphicFramePr>
            <a:graphicFrameLocks noGrp="1"/>
          </p:cNvGraphicFramePr>
          <p:nvPr>
            <p:ph sz="quarter" idx="2"/>
          </p:nvPr>
        </p:nvGraphicFramePr>
        <p:xfrm>
          <a:off x="3130550" y="3600450"/>
          <a:ext cx="5545138" cy="1920875"/>
        </p:xfrm>
        <a:graphic>
          <a:graphicData uri="http://schemas.openxmlformats.org/presentationml/2006/ole">
            <mc:AlternateContent xmlns:mc="http://schemas.openxmlformats.org/markup-compatibility/2006">
              <mc:Choice xmlns:v="urn:schemas-microsoft-com:vml" Requires="v">
                <p:oleObj spid="_x0000_s3211" name="" r:id="rId1" imgW="7698740" imgH="2664460" progId="Photoshop.Image.7">
                  <p:embed/>
                </p:oleObj>
              </mc:Choice>
              <mc:Fallback>
                <p:oleObj name="" r:id="rId1" imgW="7698740" imgH="2664460" progId="Photoshop.Image.7">
                  <p:embed/>
                  <p:pic>
                    <p:nvPicPr>
                      <p:cNvPr id="0" name="图片 3210"/>
                      <p:cNvPicPr/>
                      <p:nvPr/>
                    </p:nvPicPr>
                    <p:blipFill>
                      <a:blip r:embed="rId2"/>
                      <a:stretch>
                        <a:fillRect/>
                      </a:stretch>
                    </p:blipFill>
                    <p:spPr>
                      <a:xfrm>
                        <a:off x="3130550" y="3600450"/>
                        <a:ext cx="5545138" cy="1920875"/>
                      </a:xfrm>
                      <a:prstGeom prst="rect">
                        <a:avLst/>
                      </a:prstGeom>
                      <a:noFill/>
                      <a:ln w="38100">
                        <a:miter/>
                      </a:ln>
                    </p:spPr>
                  </p:pic>
                </p:oleObj>
              </mc:Fallback>
            </mc:AlternateContent>
          </a:graphicData>
        </a:graphic>
      </p:graphicFrame>
      <p:graphicFrame>
        <p:nvGraphicFramePr>
          <p:cNvPr id="149507" name="内容占位符 2630661"/>
          <p:cNvGraphicFramePr>
            <a:graphicFrameLocks noGrp="1"/>
          </p:cNvGraphicFramePr>
          <p:nvPr>
            <p:ph sz="quarter" idx="3"/>
          </p:nvPr>
        </p:nvGraphicFramePr>
        <p:xfrm>
          <a:off x="3492500" y="1052513"/>
          <a:ext cx="881063" cy="381000"/>
        </p:xfrm>
        <a:graphic>
          <a:graphicData uri="http://schemas.openxmlformats.org/presentationml/2006/ole">
            <mc:AlternateContent xmlns:mc="http://schemas.openxmlformats.org/markup-compatibility/2006">
              <mc:Choice xmlns:v="urn:schemas-microsoft-com:vml" Requires="v">
                <p:oleObj spid="_x0000_s3212" name="" r:id="rId3" imgW="1228725" imgH="530860" progId="Photoshop.Image.7">
                  <p:embed/>
                </p:oleObj>
              </mc:Choice>
              <mc:Fallback>
                <p:oleObj name="" r:id="rId3" imgW="1228725" imgH="530860" progId="Photoshop.Image.7">
                  <p:embed/>
                  <p:pic>
                    <p:nvPicPr>
                      <p:cNvPr id="0" name="图片 3211"/>
                      <p:cNvPicPr/>
                      <p:nvPr/>
                    </p:nvPicPr>
                    <p:blipFill>
                      <a:blip r:embed="rId4"/>
                      <a:stretch>
                        <a:fillRect/>
                      </a:stretch>
                    </p:blipFill>
                    <p:spPr>
                      <a:xfrm>
                        <a:off x="3492500" y="1052513"/>
                        <a:ext cx="881063" cy="381000"/>
                      </a:xfrm>
                      <a:prstGeom prst="rect">
                        <a:avLst/>
                      </a:prstGeom>
                      <a:noFill/>
                      <a:ln w="38100">
                        <a:miter/>
                      </a:ln>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29" name="文本占位符 2631681"/>
          <p:cNvSpPr>
            <a:spLocks noGrp="1"/>
          </p:cNvSpPr>
          <p:nvPr>
            <p:ph idx="1"/>
          </p:nvPr>
        </p:nvSpPr>
        <p:spPr>
          <a:xfrm>
            <a:off x="457200" y="533400"/>
            <a:ext cx="8229600" cy="5775325"/>
          </a:xfrm>
        </p:spPr>
        <p:txBody>
          <a:bodyPr anchor="t" anchorCtr="0"/>
          <a:p>
            <a:pPr algn="just"/>
            <a:r>
              <a:rPr lang="zh-CN" altLang="en-US" dirty="0"/>
              <a:t>对于不对称星形负载的三相电路，必须采用带中性线的三相四线制电路。若去掉中性线，可能使某一相的电压过低，该相用电器不能正常工作；某一相电压过高，烧毁该相负载。因此，中性线对于不对称星形负载的正常工作及安全是非常重要的，它可以保证三相负载电压对称，防止发生事故。在三相四线制供电中规定，中性线不许安装保险丝和开关。通常还要把中性线接地，使它与大地电位相同，以保证    安全。</a:t>
            </a:r>
            <a:endParaRPr lang="zh-CN" alt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3" name="文本占位符 2632705"/>
          <p:cNvSpPr>
            <a:spLocks noGrp="1"/>
          </p:cNvSpPr>
          <p:nvPr>
            <p:ph idx="1"/>
          </p:nvPr>
        </p:nvSpPr>
        <p:spPr>
          <a:xfrm>
            <a:off x="457200" y="476250"/>
            <a:ext cx="8229600" cy="5592763"/>
          </a:xfrm>
        </p:spPr>
        <p:txBody>
          <a:bodyPr anchor="t" anchorCtr="0"/>
          <a:p>
            <a:pPr algn="just">
              <a:lnSpc>
                <a:spcPct val="90000"/>
              </a:lnSpc>
            </a:pPr>
            <a:r>
              <a:rPr lang="zh-CN" altLang="en-US" dirty="0"/>
              <a:t>二、三相负载的三角形接法</a:t>
            </a:r>
            <a:endParaRPr lang="zh-CN" altLang="en-US" dirty="0"/>
          </a:p>
          <a:p>
            <a:pPr algn="just">
              <a:lnSpc>
                <a:spcPct val="90000"/>
              </a:lnSpc>
            </a:pPr>
            <a:r>
              <a:rPr lang="en-US" altLang="zh-CN" dirty="0"/>
              <a:t>1.</a:t>
            </a:r>
            <a:r>
              <a:rPr lang="zh-CN" altLang="en-US" dirty="0"/>
              <a:t>联结方式</a:t>
            </a:r>
            <a:endParaRPr lang="zh-CN" altLang="en-US" dirty="0"/>
          </a:p>
          <a:p>
            <a:pPr algn="just">
              <a:lnSpc>
                <a:spcPct val="90000"/>
              </a:lnSpc>
            </a:pPr>
            <a:r>
              <a:rPr lang="zh-CN" altLang="en-US" dirty="0"/>
              <a:t>每相负载的相电压与电源线电压相等，且每相电压是对称的</a:t>
            </a:r>
            <a:endParaRPr lang="zh-CN" altLang="en-US" dirty="0"/>
          </a:p>
          <a:p>
            <a:pPr algn="just">
              <a:lnSpc>
                <a:spcPct val="90000"/>
              </a:lnSpc>
              <a:buNone/>
            </a:pPr>
            <a:r>
              <a:rPr lang="zh-CN" altLang="en-US" dirty="0">
                <a:latin typeface="E-BX" pitchFamily="17" charset="-127"/>
                <a:ea typeface="E-BX" pitchFamily="17" charset="-127"/>
              </a:rPr>
              <a:t>                           </a:t>
            </a:r>
            <a:r>
              <a:rPr lang="en-US" altLang="zh-CN" err="1">
                <a:latin typeface="E-BX" pitchFamily="17" charset="-127"/>
                <a:ea typeface="E-BX" pitchFamily="17" charset="-127"/>
              </a:rPr>
              <a:t>U</a:t>
            </a:r>
            <a:r>
              <a:rPr lang="en-US" altLang="zh-CN" baseline="-25000" err="1"/>
              <a:t>△φ</a:t>
            </a:r>
            <a:r>
              <a:rPr lang="en-US" altLang="zh-CN"/>
              <a:t>=</a:t>
            </a:r>
            <a:r>
              <a:rPr lang="en-US" altLang="zh-CN">
                <a:latin typeface="E-BX" pitchFamily="17" charset="-127"/>
                <a:ea typeface="E-BX" pitchFamily="17" charset="-127"/>
              </a:rPr>
              <a:t>U</a:t>
            </a:r>
            <a:r>
              <a:rPr lang="en-US" altLang="zh-CN" baseline="-25000"/>
              <a:t>I</a:t>
            </a:r>
            <a:r>
              <a:rPr lang="en-US" altLang="zh-CN"/>
              <a:t>                               (7-5)</a:t>
            </a:r>
            <a:endParaRPr lang="en-US" altLang="zh-CN"/>
          </a:p>
        </p:txBody>
      </p:sp>
      <p:pic>
        <p:nvPicPr>
          <p:cNvPr id="151554" name="图片 2632707" descr="7-12"/>
          <p:cNvPicPr>
            <a:picLocks noChangeAspect="1"/>
          </p:cNvPicPr>
          <p:nvPr/>
        </p:nvPicPr>
        <p:blipFill>
          <a:blip r:embed="rId1"/>
          <a:stretch>
            <a:fillRect/>
          </a:stretch>
        </p:blipFill>
        <p:spPr>
          <a:xfrm>
            <a:off x="1331913" y="3141663"/>
            <a:ext cx="6840537" cy="2679700"/>
          </a:xfrm>
          <a:prstGeom prst="rect">
            <a:avLst/>
          </a:prstGeom>
          <a:noFill/>
          <a:ln w="9525">
            <a:noFill/>
          </a:ln>
        </p:spPr>
      </p:pic>
      <p:sp>
        <p:nvSpPr>
          <p:cNvPr id="151555" name="文本框 2632710"/>
          <p:cNvSpPr txBox="1"/>
          <p:nvPr/>
        </p:nvSpPr>
        <p:spPr>
          <a:xfrm>
            <a:off x="3203575" y="5942013"/>
            <a:ext cx="3529013"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7-12  </a:t>
            </a:r>
            <a:r>
              <a:rPr lang="zh-CN" altLang="en-US" dirty="0">
                <a:latin typeface="Times New Roman" panose="02020603050405020304" pitchFamily="18" charset="0"/>
                <a:ea typeface="宋体" panose="02010600030101010101" pitchFamily="2" charset="-122"/>
              </a:rPr>
              <a:t>三相负载的三角形接法</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7" name="文本占位符 2633729"/>
          <p:cNvSpPr>
            <a:spLocks noGrp="1"/>
          </p:cNvSpPr>
          <p:nvPr>
            <p:ph type="body" sz="half" idx="1"/>
          </p:nvPr>
        </p:nvSpPr>
        <p:spPr>
          <a:xfrm>
            <a:off x="457200" y="549275"/>
            <a:ext cx="4546600" cy="6048375"/>
          </a:xfrm>
        </p:spPr>
        <p:txBody>
          <a:bodyPr anchor="t" anchorCtr="0"/>
          <a:p>
            <a:pPr algn="just">
              <a:buClr>
                <a:schemeClr val="accent1"/>
              </a:buClr>
              <a:buSzPct val="65000"/>
              <a:buFont typeface="Wingdings" panose="05000000000000000000" pitchFamily="2" charset="2"/>
            </a:pPr>
            <a:r>
              <a:rPr lang="en-US" altLang="zh-CN" dirty="0"/>
              <a:t>2.</a:t>
            </a:r>
            <a:r>
              <a:rPr lang="zh-CN" altLang="en-US" dirty="0"/>
              <a:t>电路计算</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当对称负载做三角形联结时，线电流的大小为相电流的   倍，一般写成</a:t>
            </a:r>
            <a:endParaRPr lang="zh-CN" altLang="en-US" dirty="0"/>
          </a:p>
        </p:txBody>
      </p:sp>
      <p:graphicFrame>
        <p:nvGraphicFramePr>
          <p:cNvPr id="152578" name="内容占位符 2633730"/>
          <p:cNvGraphicFramePr>
            <a:graphicFrameLocks noGrp="1"/>
          </p:cNvGraphicFramePr>
          <p:nvPr>
            <p:ph sz="quarter" idx="2"/>
          </p:nvPr>
        </p:nvGraphicFramePr>
        <p:xfrm>
          <a:off x="1979613" y="1084263"/>
          <a:ext cx="1511300" cy="1265237"/>
        </p:xfrm>
        <a:graphic>
          <a:graphicData uri="http://schemas.openxmlformats.org/presentationml/2006/ole">
            <mc:AlternateContent xmlns:mc="http://schemas.openxmlformats.org/markup-compatibility/2006">
              <mc:Choice xmlns:v="urn:schemas-microsoft-com:vml" Requires="v">
                <p:oleObj spid="_x0000_s3213" name="" r:id="rId1" imgW="2172970" imgH="1819275" progId="Photoshop.Image.7">
                  <p:embed/>
                </p:oleObj>
              </mc:Choice>
              <mc:Fallback>
                <p:oleObj name="" r:id="rId1" imgW="2172970" imgH="1819275" progId="Photoshop.Image.7">
                  <p:embed/>
                  <p:pic>
                    <p:nvPicPr>
                      <p:cNvPr id="0" name="图片 3212"/>
                      <p:cNvPicPr/>
                      <p:nvPr/>
                    </p:nvPicPr>
                    <p:blipFill>
                      <a:blip r:embed="rId2"/>
                      <a:stretch>
                        <a:fillRect/>
                      </a:stretch>
                    </p:blipFill>
                    <p:spPr>
                      <a:xfrm>
                        <a:off x="1979613" y="1084263"/>
                        <a:ext cx="1511300" cy="1265237"/>
                      </a:xfrm>
                      <a:prstGeom prst="rect">
                        <a:avLst/>
                      </a:prstGeom>
                      <a:noFill/>
                      <a:ln w="38100">
                        <a:miter/>
                      </a:ln>
                    </p:spPr>
                  </p:pic>
                </p:oleObj>
              </mc:Fallback>
            </mc:AlternateContent>
          </a:graphicData>
        </a:graphic>
      </p:graphicFrame>
      <p:graphicFrame>
        <p:nvGraphicFramePr>
          <p:cNvPr id="152579" name="内容占位符 2633733"/>
          <p:cNvGraphicFramePr>
            <a:graphicFrameLocks noGrp="1"/>
          </p:cNvGraphicFramePr>
          <p:nvPr>
            <p:ph sz="quarter" idx="3"/>
          </p:nvPr>
        </p:nvGraphicFramePr>
        <p:xfrm>
          <a:off x="3306763" y="3443288"/>
          <a:ext cx="400050" cy="347662"/>
        </p:xfrm>
        <a:graphic>
          <a:graphicData uri="http://schemas.openxmlformats.org/presentationml/2006/ole">
            <mc:AlternateContent xmlns:mc="http://schemas.openxmlformats.org/markup-compatibility/2006">
              <mc:Choice xmlns:v="urn:schemas-microsoft-com:vml" Requires="v">
                <p:oleObj spid="_x0000_s3214" name="" r:id="rId3" imgW="530860" imgH="462280" progId="Photoshop.Image.7">
                  <p:embed/>
                </p:oleObj>
              </mc:Choice>
              <mc:Fallback>
                <p:oleObj name="" r:id="rId3" imgW="530860" imgH="462280" progId="Photoshop.Image.7">
                  <p:embed/>
                  <p:pic>
                    <p:nvPicPr>
                      <p:cNvPr id="0" name="图片 3213"/>
                      <p:cNvPicPr/>
                      <p:nvPr/>
                    </p:nvPicPr>
                    <p:blipFill>
                      <a:blip r:embed="rId4"/>
                      <a:stretch>
                        <a:fillRect/>
                      </a:stretch>
                    </p:blipFill>
                    <p:spPr>
                      <a:xfrm>
                        <a:off x="3306763" y="3443288"/>
                        <a:ext cx="400050" cy="347662"/>
                      </a:xfrm>
                      <a:prstGeom prst="rect">
                        <a:avLst/>
                      </a:prstGeom>
                      <a:noFill/>
                      <a:ln w="38100">
                        <a:miter/>
                      </a:ln>
                    </p:spPr>
                  </p:pic>
                </p:oleObj>
              </mc:Fallback>
            </mc:AlternateContent>
          </a:graphicData>
        </a:graphic>
      </p:graphicFrame>
      <p:pic>
        <p:nvPicPr>
          <p:cNvPr id="152580" name="图片 2633736" descr="7-13"/>
          <p:cNvPicPr>
            <a:picLocks noChangeAspect="1"/>
          </p:cNvPicPr>
          <p:nvPr/>
        </p:nvPicPr>
        <p:blipFill>
          <a:blip r:embed="rId5"/>
          <a:stretch>
            <a:fillRect/>
          </a:stretch>
        </p:blipFill>
        <p:spPr>
          <a:xfrm>
            <a:off x="5229225" y="188913"/>
            <a:ext cx="3375025" cy="2795587"/>
          </a:xfrm>
          <a:prstGeom prst="rect">
            <a:avLst/>
          </a:prstGeom>
          <a:noFill/>
          <a:ln w="9525">
            <a:noFill/>
          </a:ln>
        </p:spPr>
      </p:pic>
      <p:sp>
        <p:nvSpPr>
          <p:cNvPr id="152581" name="文本框 2633737"/>
          <p:cNvSpPr txBox="1"/>
          <p:nvPr/>
        </p:nvSpPr>
        <p:spPr>
          <a:xfrm>
            <a:off x="5508625" y="2924175"/>
            <a:ext cx="3024188" cy="641350"/>
          </a:xfrm>
          <a:prstGeom prst="rect">
            <a:avLst/>
          </a:prstGeom>
          <a:noFill/>
          <a:ln w="9525">
            <a:noFill/>
          </a:ln>
        </p:spPr>
        <p:txBody>
          <a:bodyPr anchor="t" anchorCtr="0">
            <a:spAutoFit/>
          </a:bodyPr>
          <a:p>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7-13  </a:t>
            </a:r>
            <a:r>
              <a:rPr lang="zh-CN" altLang="en-US" dirty="0">
                <a:latin typeface="Times New Roman" panose="02020603050405020304" pitchFamily="18" charset="0"/>
                <a:ea typeface="宋体" panose="02010600030101010101" pitchFamily="2" charset="-122"/>
              </a:rPr>
              <a:t>对称三角形负载的电</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流旋转相量图</a:t>
            </a:r>
            <a:endParaRPr lang="zh-CN" altLang="en-US" dirty="0">
              <a:latin typeface="Times New Roman" panose="02020603050405020304" pitchFamily="18" charset="0"/>
              <a:ea typeface="宋体" panose="02010600030101010101" pitchFamily="2" charset="-122"/>
            </a:endParaRPr>
          </a:p>
        </p:txBody>
      </p:sp>
      <p:graphicFrame>
        <p:nvGraphicFramePr>
          <p:cNvPr id="152582" name="对象 2633738"/>
          <p:cNvGraphicFramePr/>
          <p:nvPr/>
        </p:nvGraphicFramePr>
        <p:xfrm>
          <a:off x="3851275" y="4570413"/>
          <a:ext cx="4595813" cy="442912"/>
        </p:xfrm>
        <a:graphic>
          <a:graphicData uri="http://schemas.openxmlformats.org/presentationml/2006/ole">
            <mc:AlternateContent xmlns:mc="http://schemas.openxmlformats.org/markup-compatibility/2006">
              <mc:Choice xmlns:v="urn:schemas-microsoft-com:vml" Requires="v">
                <p:oleObj spid="_x0000_s3215" name="" r:id="rId6" imgW="6617335" imgH="638810" progId="Photoshop.Image.7">
                  <p:embed/>
                </p:oleObj>
              </mc:Choice>
              <mc:Fallback>
                <p:oleObj name="" r:id="rId6" imgW="6617335" imgH="638810" progId="Photoshop.Image.7">
                  <p:embed/>
                  <p:pic>
                    <p:nvPicPr>
                      <p:cNvPr id="0" name="图片 3214"/>
                      <p:cNvPicPr/>
                      <p:nvPr/>
                    </p:nvPicPr>
                    <p:blipFill>
                      <a:blip r:embed="rId7"/>
                      <a:stretch>
                        <a:fillRect/>
                      </a:stretch>
                    </p:blipFill>
                    <p:spPr>
                      <a:xfrm>
                        <a:off x="3851275" y="4570413"/>
                        <a:ext cx="4595813" cy="442912"/>
                      </a:xfrm>
                      <a:prstGeom prst="rect">
                        <a:avLst/>
                      </a:prstGeom>
                      <a:noFill/>
                      <a:ln w="38100">
                        <a:noFill/>
                        <a:miter/>
                      </a:ln>
                    </p:spPr>
                  </p:pic>
                </p:oleObj>
              </mc:Fallback>
            </mc:AlternateContent>
          </a:graphicData>
        </a:graphic>
      </p:graphicFrame>
      <p:sp>
        <p:nvSpPr>
          <p:cNvPr id="152583" name="矩形 2633739"/>
          <p:cNvSpPr/>
          <p:nvPr/>
        </p:nvSpPr>
        <p:spPr>
          <a:xfrm>
            <a:off x="468313" y="5013325"/>
            <a:ext cx="8207375" cy="1439863"/>
          </a:xfrm>
          <a:prstGeom prst="rect">
            <a:avLst/>
          </a:prstGeom>
          <a:noFill/>
          <a:ln w="9525">
            <a:noFill/>
          </a:ln>
        </p:spPr>
        <p:txBody>
          <a:bodyPr anchor="t" anchorCtr="0"/>
          <a:p>
            <a:pPr marL="342900" indent="-342900" algn="dist">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实际应用时如何选择联结方法呢？应根据负载的额定电压和电源电压的数值而</a:t>
            </a:r>
            <a:endParaRPr lang="zh-CN" altLang="en-US" sz="3000" dirty="0">
              <a:latin typeface="Times New Roman" panose="02020603050405020304" pitchFamily="18" charset="0"/>
              <a:ea typeface="宋体" panose="0201060003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1" name="文本占位符 2634753"/>
          <p:cNvSpPr>
            <a:spLocks noGrp="1"/>
          </p:cNvSpPr>
          <p:nvPr>
            <p:ph idx="1"/>
          </p:nvPr>
        </p:nvSpPr>
        <p:spPr>
          <a:xfrm>
            <a:off x="457200" y="476250"/>
            <a:ext cx="8229600" cy="5703888"/>
          </a:xfrm>
        </p:spPr>
        <p:txBody>
          <a:bodyPr anchor="t" anchorCtr="0"/>
          <a:p>
            <a:pPr algn="just">
              <a:buNone/>
            </a:pPr>
            <a:r>
              <a:rPr lang="en-US" altLang="zh-CN" dirty="0"/>
              <a:t>   </a:t>
            </a:r>
            <a:r>
              <a:rPr lang="zh-CN" altLang="en-US" dirty="0"/>
              <a:t>定，务必使每相负载所承受的电压等于其额定电压。</a:t>
            </a:r>
            <a:endParaRPr lang="zh-CN" altLang="en-US" dirty="0"/>
          </a:p>
          <a:p>
            <a:pPr algn="just"/>
            <a:r>
              <a:rPr lang="zh-CN" altLang="en-US" dirty="0"/>
              <a:t>第三节  三相交流电路的功率</a:t>
            </a:r>
            <a:endParaRPr lang="zh-CN" altLang="en-US" dirty="0"/>
          </a:p>
          <a:p>
            <a:pPr algn="just"/>
            <a:r>
              <a:rPr lang="zh-CN" altLang="en-US" dirty="0"/>
              <a:t>一、平均功率</a:t>
            </a:r>
            <a:endParaRPr lang="zh-CN" altLang="en-US" dirty="0"/>
          </a:p>
          <a:p>
            <a:pPr algn="just"/>
            <a:r>
              <a:rPr lang="zh-CN" altLang="en-US" dirty="0"/>
              <a:t>负载消耗的总功率可简化为</a:t>
            </a:r>
            <a:endParaRPr lang="zh-CN" altLang="en-US" dirty="0"/>
          </a:p>
          <a:p>
            <a:pPr algn="just">
              <a:buNone/>
            </a:pPr>
            <a:r>
              <a:rPr lang="zh-CN" altLang="en-US" dirty="0">
                <a:latin typeface="E-BX" pitchFamily="17" charset="-127"/>
                <a:ea typeface="E-BX" pitchFamily="17" charset="-127"/>
              </a:rPr>
              <a:t>                            </a:t>
            </a:r>
            <a:r>
              <a:rPr lang="en-US" altLang="zh-CN">
                <a:latin typeface="E-BX" pitchFamily="17" charset="-127"/>
                <a:ea typeface="E-BX" pitchFamily="17" charset="-127"/>
              </a:rPr>
              <a:t>P</a:t>
            </a:r>
            <a:r>
              <a:rPr lang="en-US" altLang="zh-CN"/>
              <a:t>=3</a:t>
            </a:r>
            <a:r>
              <a:rPr lang="en-US" altLang="zh-CN">
                <a:latin typeface="E-BX" pitchFamily="17" charset="-127"/>
                <a:ea typeface="E-BX" pitchFamily="17" charset="-127"/>
              </a:rPr>
              <a:t>U</a:t>
            </a:r>
            <a:r>
              <a:rPr lang="en-US" altLang="zh-CN" i="1" baseline="-25000">
                <a:latin typeface="E-BX" pitchFamily="17" charset="-127"/>
                <a:ea typeface="E-BX" pitchFamily="17" charset="-127"/>
              </a:rPr>
              <a:t>φ</a:t>
            </a:r>
            <a:r>
              <a:rPr lang="en-US" altLang="zh-CN">
                <a:latin typeface="E-BX" pitchFamily="17" charset="-127"/>
                <a:ea typeface="E-BX" pitchFamily="17" charset="-127"/>
              </a:rPr>
              <a:t>I</a:t>
            </a:r>
            <a:r>
              <a:rPr lang="en-US" altLang="zh-CN" i="1" baseline="-25000">
                <a:latin typeface="E-BX" pitchFamily="17" charset="-127"/>
                <a:ea typeface="E-BX" pitchFamily="17" charset="-127"/>
              </a:rPr>
              <a:t>φ</a:t>
            </a:r>
            <a:r>
              <a:rPr lang="en-US" altLang="zh-CN"/>
              <a:t>cos</a:t>
            </a:r>
            <a:r>
              <a:rPr lang="en-US" altLang="zh-CN" i="1" baseline="-25000">
                <a:latin typeface="E-BX" pitchFamily="17" charset="-127"/>
                <a:ea typeface="E-BX" pitchFamily="17" charset="-127"/>
              </a:rPr>
              <a:t>φ</a:t>
            </a:r>
            <a:r>
              <a:rPr lang="en-US" altLang="zh-CN"/>
              <a:t>                   (7-8)</a:t>
            </a:r>
            <a:endParaRPr lang="en-US" altLang="zh-CN"/>
          </a:p>
          <a:p>
            <a:pPr algn="just"/>
            <a:r>
              <a:rPr lang="en-US" altLang="zh-CN" err="1">
                <a:latin typeface="E-BX" pitchFamily="17" charset="-127"/>
                <a:ea typeface="E-BX" pitchFamily="17" charset="-127"/>
              </a:rPr>
              <a:t>U</a:t>
            </a:r>
            <a:r>
              <a:rPr lang="en-US" altLang="zh-CN" i="1" baseline="-25000" err="1">
                <a:latin typeface="E-BX" pitchFamily="17" charset="-127"/>
                <a:ea typeface="E-BX" pitchFamily="17" charset="-127"/>
              </a:rPr>
              <a:t>φ</a:t>
            </a:r>
            <a:r>
              <a:rPr lang="en-US" altLang="zh-CN" dirty="0"/>
              <a:t>——</a:t>
            </a:r>
            <a:r>
              <a:rPr lang="zh-CN" altLang="en-US" dirty="0"/>
              <a:t>负载的相电压；</a:t>
            </a:r>
            <a:endParaRPr lang="zh-CN" altLang="en-US" dirty="0"/>
          </a:p>
          <a:p>
            <a:pPr algn="just"/>
            <a:r>
              <a:rPr lang="en-US" altLang="zh-CN" err="1">
                <a:latin typeface="E-BX" pitchFamily="17" charset="-127"/>
                <a:ea typeface="E-BX" pitchFamily="17" charset="-127"/>
              </a:rPr>
              <a:t>I</a:t>
            </a:r>
            <a:r>
              <a:rPr lang="en-US" altLang="zh-CN" i="1" baseline="-25000" err="1">
                <a:latin typeface="E-BX" pitchFamily="17" charset="-127"/>
                <a:ea typeface="E-BX" pitchFamily="17" charset="-127"/>
              </a:rPr>
              <a:t>φ</a:t>
            </a:r>
            <a:r>
              <a:rPr lang="en-US" altLang="zh-CN" dirty="0"/>
              <a:t>——</a:t>
            </a:r>
            <a:r>
              <a:rPr lang="zh-CN" altLang="en-US" dirty="0"/>
              <a:t>负载的相电流；</a:t>
            </a:r>
            <a:endParaRPr lang="zh-CN" altLang="en-US" dirty="0"/>
          </a:p>
          <a:p>
            <a:pPr algn="just"/>
            <a:r>
              <a:rPr lang="en-US" altLang="zh-CN" i="1">
                <a:latin typeface="E-BX" pitchFamily="17" charset="-127"/>
                <a:ea typeface="E-BX" pitchFamily="17" charset="-127"/>
              </a:rPr>
              <a:t>φ</a:t>
            </a:r>
            <a:r>
              <a:rPr lang="en-US" altLang="zh-CN" dirty="0"/>
              <a:t>——</a:t>
            </a:r>
            <a:r>
              <a:rPr lang="zh-CN" altLang="en-US" dirty="0"/>
              <a:t>相电压与相电流之间的相位差；</a:t>
            </a:r>
            <a:endParaRPr lang="zh-CN" altLang="en-US" dirty="0"/>
          </a:p>
          <a:p>
            <a:pPr algn="just"/>
            <a:r>
              <a:rPr lang="en-US" altLang="zh-CN">
                <a:latin typeface="E-BX" pitchFamily="17" charset="-127"/>
                <a:ea typeface="E-BX" pitchFamily="17" charset="-127"/>
              </a:rPr>
              <a:t>P</a:t>
            </a:r>
            <a:r>
              <a:rPr lang="en-US" altLang="zh-CN" dirty="0"/>
              <a:t>——</a:t>
            </a:r>
            <a:r>
              <a:rPr lang="zh-CN" altLang="en-US" dirty="0"/>
              <a:t>三相负载的总有功功率。</a:t>
            </a:r>
            <a:endParaRPr lang="zh-CN" alt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5" name="文本占位符 2635777"/>
          <p:cNvSpPr>
            <a:spLocks noGrp="1"/>
          </p:cNvSpPr>
          <p:nvPr>
            <p:ph type="body" sz="half" idx="1"/>
          </p:nvPr>
        </p:nvSpPr>
        <p:spPr>
          <a:xfrm>
            <a:off x="457200" y="549275"/>
            <a:ext cx="8218488" cy="5576888"/>
          </a:xfrm>
        </p:spPr>
        <p:txBody>
          <a:bodyPr anchor="t" anchorCtr="0"/>
          <a:p>
            <a:pPr algn="just">
              <a:buClr>
                <a:schemeClr val="accent1"/>
              </a:buClr>
              <a:buSzPct val="65000"/>
              <a:buFont typeface="Wingdings" panose="05000000000000000000" pitchFamily="2" charset="2"/>
            </a:pPr>
            <a:r>
              <a:rPr lang="zh-CN" altLang="en-US" dirty="0"/>
              <a:t>对称负载不论作星形联结还是三角形联结，三相电路的总有功功率用线电压、线电流来表示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二、无功功率</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三、视在功率</a:t>
            </a:r>
            <a:endParaRPr lang="zh-CN" altLang="en-US" dirty="0"/>
          </a:p>
          <a:p>
            <a:pPr algn="just">
              <a:buClr>
                <a:schemeClr val="accent1"/>
              </a:buClr>
              <a:buSzPct val="65000"/>
              <a:buFont typeface="Wingdings" panose="05000000000000000000" pitchFamily="2" charset="2"/>
            </a:pPr>
            <a:r>
              <a:rPr lang="zh-CN" altLang="en-US" dirty="0"/>
              <a:t>在三相电路中的视在功率，仍按功率三角形计算。</a:t>
            </a:r>
            <a:endParaRPr lang="zh-CN" altLang="en-US" dirty="0"/>
          </a:p>
        </p:txBody>
      </p:sp>
      <p:graphicFrame>
        <p:nvGraphicFramePr>
          <p:cNvPr id="154626" name="内容占位符 2635778"/>
          <p:cNvGraphicFramePr>
            <a:graphicFrameLocks noGrp="1"/>
          </p:cNvGraphicFramePr>
          <p:nvPr>
            <p:ph sz="quarter" idx="2"/>
          </p:nvPr>
        </p:nvGraphicFramePr>
        <p:xfrm>
          <a:off x="2846388" y="2133600"/>
          <a:ext cx="5829300" cy="563563"/>
        </p:xfrm>
        <a:graphic>
          <a:graphicData uri="http://schemas.openxmlformats.org/presentationml/2006/ole">
            <mc:AlternateContent xmlns:mc="http://schemas.openxmlformats.org/markup-compatibility/2006">
              <mc:Choice xmlns:v="urn:schemas-microsoft-com:vml" Requires="v">
                <p:oleObj spid="_x0000_s3216" name="" r:id="rId1" imgW="6784340" imgH="658495" progId="Photoshop.Image.7">
                  <p:embed/>
                </p:oleObj>
              </mc:Choice>
              <mc:Fallback>
                <p:oleObj name="" r:id="rId1" imgW="6784340" imgH="658495" progId="Photoshop.Image.7">
                  <p:embed/>
                  <p:pic>
                    <p:nvPicPr>
                      <p:cNvPr id="0" name="图片 3215"/>
                      <p:cNvPicPr/>
                      <p:nvPr/>
                    </p:nvPicPr>
                    <p:blipFill>
                      <a:blip r:embed="rId2"/>
                      <a:stretch>
                        <a:fillRect/>
                      </a:stretch>
                    </p:blipFill>
                    <p:spPr>
                      <a:xfrm>
                        <a:off x="2846388" y="2133600"/>
                        <a:ext cx="5829300" cy="563563"/>
                      </a:xfrm>
                      <a:prstGeom prst="rect">
                        <a:avLst/>
                      </a:prstGeom>
                      <a:noFill/>
                      <a:ln w="38100">
                        <a:miter/>
                      </a:ln>
                    </p:spPr>
                  </p:pic>
                </p:oleObj>
              </mc:Fallback>
            </mc:AlternateContent>
          </a:graphicData>
        </a:graphic>
      </p:graphicFrame>
      <p:graphicFrame>
        <p:nvGraphicFramePr>
          <p:cNvPr id="154627" name="内容占位符 2635781"/>
          <p:cNvGraphicFramePr>
            <a:graphicFrameLocks noGrp="1"/>
          </p:cNvGraphicFramePr>
          <p:nvPr>
            <p:ph sz="quarter" idx="3"/>
          </p:nvPr>
        </p:nvGraphicFramePr>
        <p:xfrm>
          <a:off x="2216150" y="3074988"/>
          <a:ext cx="6194425" cy="593725"/>
        </p:xfrm>
        <a:graphic>
          <a:graphicData uri="http://schemas.openxmlformats.org/presentationml/2006/ole">
            <mc:AlternateContent xmlns:mc="http://schemas.openxmlformats.org/markup-compatibility/2006">
              <mc:Choice xmlns:v="urn:schemas-microsoft-com:vml" Requires="v">
                <p:oleObj spid="_x0000_s3217" name="" r:id="rId3" imgW="6823710" imgH="629285" progId="Photoshop.Image.7">
                  <p:embed/>
                </p:oleObj>
              </mc:Choice>
              <mc:Fallback>
                <p:oleObj name="" r:id="rId3" imgW="6823710" imgH="629285" progId="Photoshop.Image.7">
                  <p:embed/>
                  <p:pic>
                    <p:nvPicPr>
                      <p:cNvPr id="0" name="图片 3216"/>
                      <p:cNvPicPr/>
                      <p:nvPr/>
                    </p:nvPicPr>
                    <p:blipFill>
                      <a:blip r:embed="rId4"/>
                      <a:stretch>
                        <a:fillRect/>
                      </a:stretch>
                    </p:blipFill>
                    <p:spPr>
                      <a:xfrm>
                        <a:off x="2216150" y="3074988"/>
                        <a:ext cx="6194425" cy="593725"/>
                      </a:xfrm>
                      <a:prstGeom prst="rect">
                        <a:avLst/>
                      </a:prstGeom>
                      <a:noFill/>
                      <a:ln w="38100">
                        <a:miter/>
                      </a:ln>
                    </p:spPr>
                  </p:pic>
                </p:oleObj>
              </mc:Fallback>
            </mc:AlternateContent>
          </a:graphicData>
        </a:graphic>
      </p:graphicFrame>
      <p:graphicFrame>
        <p:nvGraphicFramePr>
          <p:cNvPr id="154628" name="对象 2635784"/>
          <p:cNvGraphicFramePr/>
          <p:nvPr/>
        </p:nvGraphicFramePr>
        <p:xfrm>
          <a:off x="2843213" y="5521325"/>
          <a:ext cx="5873750" cy="571500"/>
        </p:xfrm>
        <a:graphic>
          <a:graphicData uri="http://schemas.openxmlformats.org/presentationml/2006/ole">
            <mc:AlternateContent xmlns:mc="http://schemas.openxmlformats.org/markup-compatibility/2006">
              <mc:Choice xmlns:v="urn:schemas-microsoft-com:vml" Requires="v">
                <p:oleObj spid="_x0000_s3218" name="" r:id="rId5" imgW="6852920" imgH="668655" progId="Photoshop.Image.7">
                  <p:embed/>
                </p:oleObj>
              </mc:Choice>
              <mc:Fallback>
                <p:oleObj name="" r:id="rId5" imgW="6852920" imgH="668655" progId="Photoshop.Image.7">
                  <p:embed/>
                  <p:pic>
                    <p:nvPicPr>
                      <p:cNvPr id="0" name="图片 3217"/>
                      <p:cNvPicPr/>
                      <p:nvPr/>
                    </p:nvPicPr>
                    <p:blipFill>
                      <a:blip r:embed="rId6"/>
                      <a:stretch>
                        <a:fillRect/>
                      </a:stretch>
                    </p:blipFill>
                    <p:spPr>
                      <a:xfrm>
                        <a:off x="2843213" y="5521325"/>
                        <a:ext cx="5873750" cy="571500"/>
                      </a:xfrm>
                      <a:prstGeom prst="rect">
                        <a:avLst/>
                      </a:prstGeom>
                      <a:noFill/>
                      <a:ln w="38100">
                        <a:noFill/>
                        <a:miter/>
                      </a:ln>
                    </p:spPr>
                  </p:pic>
                </p:oleObj>
              </mc:Fallback>
            </mc:AlternateContent>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49" name="文本占位符 2636801"/>
          <p:cNvSpPr>
            <a:spLocks noGrp="1"/>
          </p:cNvSpPr>
          <p:nvPr>
            <p:ph type="body" sz="half" idx="1"/>
          </p:nvPr>
        </p:nvSpPr>
        <p:spPr>
          <a:xfrm>
            <a:off x="457200" y="620713"/>
            <a:ext cx="8218488" cy="5505450"/>
          </a:xfrm>
        </p:spPr>
        <p:txBody>
          <a:bodyPr anchor="t" anchorCtr="0"/>
          <a:p>
            <a:pPr>
              <a:buClr>
                <a:schemeClr val="accent1"/>
              </a:buClr>
              <a:buSzPct val="65000"/>
              <a:buFont typeface="Wingdings" panose="05000000000000000000" pitchFamily="2" charset="2"/>
            </a:pPr>
            <a:r>
              <a:rPr lang="zh-CN" altLang="en-US" dirty="0"/>
              <a:t>在对称三相电路中</a:t>
            </a:r>
            <a:endParaRPr lang="zh-CN" altLang="en-US" dirty="0"/>
          </a:p>
        </p:txBody>
      </p:sp>
      <p:graphicFrame>
        <p:nvGraphicFramePr>
          <p:cNvPr id="155650" name="内容占位符 2636802"/>
          <p:cNvGraphicFramePr>
            <a:graphicFrameLocks noGrp="1"/>
          </p:cNvGraphicFramePr>
          <p:nvPr>
            <p:ph sz="half" idx="2"/>
          </p:nvPr>
        </p:nvGraphicFramePr>
        <p:xfrm>
          <a:off x="2627313" y="1196975"/>
          <a:ext cx="6048375" cy="2463800"/>
        </p:xfrm>
        <a:graphic>
          <a:graphicData uri="http://schemas.openxmlformats.org/presentationml/2006/ole">
            <mc:AlternateContent xmlns:mc="http://schemas.openxmlformats.org/markup-compatibility/2006">
              <mc:Choice xmlns:v="urn:schemas-microsoft-com:vml" Requires="v">
                <p:oleObj spid="_x0000_s3219" name="" r:id="rId1" imgW="7364095" imgH="2999105" progId="Photoshop.Image.7">
                  <p:embed/>
                </p:oleObj>
              </mc:Choice>
              <mc:Fallback>
                <p:oleObj name="" r:id="rId1" imgW="7364095" imgH="2999105" progId="Photoshop.Image.7">
                  <p:embed/>
                  <p:pic>
                    <p:nvPicPr>
                      <p:cNvPr id="0" name="图片 3218"/>
                      <p:cNvPicPr/>
                      <p:nvPr/>
                    </p:nvPicPr>
                    <p:blipFill>
                      <a:blip r:embed="rId2"/>
                      <a:stretch>
                        <a:fillRect/>
                      </a:stretch>
                    </p:blipFill>
                    <p:spPr>
                      <a:xfrm>
                        <a:off x="2627313" y="1196975"/>
                        <a:ext cx="6048375" cy="2463800"/>
                      </a:xfrm>
                      <a:prstGeom prst="rect">
                        <a:avLst/>
                      </a:prstGeom>
                      <a:noFill/>
                      <a:ln w="38100">
                        <a:miter/>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占位符 2512897"/>
          <p:cNvSpPr>
            <a:spLocks noGrp="1"/>
          </p:cNvSpPr>
          <p:nvPr>
            <p:ph idx="1"/>
          </p:nvPr>
        </p:nvSpPr>
        <p:spPr>
          <a:xfrm>
            <a:off x="457200" y="533400"/>
            <a:ext cx="8229600" cy="5703888"/>
          </a:xfrm>
        </p:spPr>
        <p:txBody>
          <a:bodyPr anchor="t" anchorCtr="0"/>
          <a:p>
            <a:pPr algn="just">
              <a:lnSpc>
                <a:spcPct val="95000"/>
              </a:lnSpc>
            </a:pPr>
            <a:r>
              <a:rPr lang="en-US" altLang="zh-CN" sz="3400">
                <a:latin typeface="E-BX" pitchFamily="17" charset="-127"/>
                <a:ea typeface="E-BX" pitchFamily="17" charset="-127"/>
              </a:rPr>
              <a:t>S</a:t>
            </a:r>
            <a:r>
              <a:rPr lang="en-US" altLang="zh-CN" sz="3400" dirty="0"/>
              <a:t>——</a:t>
            </a:r>
            <a:r>
              <a:rPr lang="zh-CN" altLang="en-US" sz="3400" dirty="0"/>
              <a:t>导体的横截面积，单位名称是平方米，符号为</a:t>
            </a:r>
            <a:r>
              <a:rPr lang="en-US" altLang="zh-CN" sz="3400"/>
              <a:t>m</a:t>
            </a:r>
            <a:r>
              <a:rPr lang="en-US" altLang="zh-CN" sz="3400" baseline="30000"/>
              <a:t>2</a:t>
            </a:r>
            <a:r>
              <a:rPr lang="zh-CN" altLang="en-US" sz="3400" dirty="0"/>
              <a:t>；</a:t>
            </a:r>
            <a:endParaRPr lang="zh-CN" altLang="en-US" sz="3400" dirty="0"/>
          </a:p>
          <a:p>
            <a:pPr algn="just">
              <a:lnSpc>
                <a:spcPct val="95000"/>
              </a:lnSpc>
            </a:pPr>
            <a:r>
              <a:rPr lang="en-US" altLang="zh-CN" sz="3400">
                <a:latin typeface="E-BX" pitchFamily="17" charset="-127"/>
                <a:ea typeface="E-BX" pitchFamily="17" charset="-127"/>
              </a:rPr>
              <a:t>R</a:t>
            </a:r>
            <a:r>
              <a:rPr lang="en-US" altLang="zh-CN" sz="3400" dirty="0"/>
              <a:t>——</a:t>
            </a:r>
            <a:r>
              <a:rPr lang="zh-CN" altLang="en-US" sz="3400" dirty="0"/>
              <a:t>导体的电阻，单位名称是</a:t>
            </a:r>
            <a:r>
              <a:rPr lang="en-US" altLang="zh-CN" sz="3400" dirty="0"/>
              <a:t>[</a:t>
            </a:r>
            <a:r>
              <a:rPr lang="zh-CN" altLang="en-US" sz="3400" dirty="0"/>
              <a:t>姆</a:t>
            </a:r>
            <a:r>
              <a:rPr lang="en-US" altLang="zh-CN" sz="3400" dirty="0"/>
              <a:t>]</a:t>
            </a:r>
            <a:r>
              <a:rPr lang="zh-CN" altLang="en-US" sz="3400" dirty="0"/>
              <a:t>，符号为</a:t>
            </a:r>
            <a:r>
              <a:rPr lang="en-US" altLang="zh-CN" sz="3400" dirty="0"/>
              <a:t>Ω</a:t>
            </a:r>
            <a:r>
              <a:rPr lang="zh-CN" altLang="en-US" sz="3400" dirty="0"/>
              <a:t>。</a:t>
            </a:r>
            <a:endParaRPr lang="zh-CN" altLang="en-US" sz="3400" dirty="0"/>
          </a:p>
          <a:p>
            <a:pPr algn="ctr">
              <a:lnSpc>
                <a:spcPct val="95000"/>
              </a:lnSpc>
              <a:buNone/>
            </a:pPr>
            <a:r>
              <a:rPr lang="en-US" altLang="zh-CN" err="1"/>
              <a:t>1 kΩ</a:t>
            </a:r>
            <a:r>
              <a:rPr lang="en-US" altLang="zh-CN"/>
              <a:t>=10</a:t>
            </a:r>
            <a:r>
              <a:rPr lang="en-US" altLang="zh-CN" baseline="30000"/>
              <a:t>3 </a:t>
            </a:r>
            <a:r>
              <a:rPr lang="en-US" altLang="zh-CN"/>
              <a:t>Ω</a:t>
            </a:r>
            <a:endParaRPr lang="en-US" altLang="zh-CN"/>
          </a:p>
          <a:p>
            <a:pPr algn="ctr">
              <a:lnSpc>
                <a:spcPct val="95000"/>
              </a:lnSpc>
              <a:buNone/>
            </a:pPr>
            <a:r>
              <a:rPr lang="en-US" altLang="zh-CN"/>
              <a:t>1 MΩ=10</a:t>
            </a:r>
            <a:r>
              <a:rPr lang="en-US" altLang="zh-CN" baseline="30000"/>
              <a:t>3 </a:t>
            </a:r>
            <a:r>
              <a:rPr lang="en-US" altLang="zh-CN" err="1"/>
              <a:t>kΩ</a:t>
            </a:r>
            <a:r>
              <a:rPr lang="en-US" altLang="zh-CN"/>
              <a:t>=10</a:t>
            </a:r>
            <a:r>
              <a:rPr lang="en-US" altLang="zh-CN" baseline="30000"/>
              <a:t>6 </a:t>
            </a:r>
            <a:r>
              <a:rPr lang="en-US" altLang="zh-CN"/>
              <a:t>Ω</a:t>
            </a:r>
            <a:endParaRPr lang="en-US" altLang="zh-CN"/>
          </a:p>
          <a:p>
            <a:pPr>
              <a:lnSpc>
                <a:spcPct val="95000"/>
              </a:lnSpc>
            </a:pPr>
            <a:r>
              <a:rPr lang="zh-CN" altLang="en-US" dirty="0"/>
              <a:t>第</a:t>
            </a:r>
            <a:r>
              <a:rPr lang="en-US" altLang="zh-CN" dirty="0"/>
              <a:t>2</a:t>
            </a:r>
            <a:r>
              <a:rPr lang="zh-CN" altLang="en-US" dirty="0"/>
              <a:t>节  欧姆定律</a:t>
            </a:r>
            <a:endParaRPr lang="zh-CN" altLang="en-US" dirty="0"/>
          </a:p>
          <a:p>
            <a:pPr>
              <a:lnSpc>
                <a:spcPct val="95000"/>
              </a:lnSpc>
            </a:pPr>
            <a:r>
              <a:rPr lang="zh-CN" altLang="en-US" dirty="0"/>
              <a:t>一、部分电路欧姆定律</a:t>
            </a:r>
            <a:endParaRPr lang="zh-CN" altLang="en-US" dirty="0"/>
          </a:p>
          <a:p>
            <a:pPr algn="just">
              <a:lnSpc>
                <a:spcPct val="95000"/>
              </a:lnSpc>
            </a:pPr>
            <a:r>
              <a:rPr lang="zh-CN" altLang="en-US" dirty="0"/>
              <a:t>电阻电路中，电流</a:t>
            </a:r>
            <a:r>
              <a:rPr lang="en-US" altLang="zh-CN">
                <a:latin typeface="E-BX" pitchFamily="17" charset="-127"/>
                <a:ea typeface="E-BX" pitchFamily="17" charset="-127"/>
              </a:rPr>
              <a:t>I</a:t>
            </a:r>
            <a:r>
              <a:rPr lang="zh-CN" altLang="en-US" dirty="0"/>
              <a:t>与电阻两端的电压</a:t>
            </a:r>
            <a:r>
              <a:rPr lang="en-US" altLang="zh-CN">
                <a:latin typeface="E-BX" pitchFamily="17" charset="-127"/>
                <a:ea typeface="E-BX" pitchFamily="17" charset="-127"/>
              </a:rPr>
              <a:t>U</a:t>
            </a:r>
            <a:r>
              <a:rPr lang="zh-CN" altLang="en-US" dirty="0"/>
              <a:t>成正比，与电阻</a:t>
            </a:r>
            <a:r>
              <a:rPr lang="en-US" altLang="zh-CN">
                <a:latin typeface="E-BX" pitchFamily="17" charset="-127"/>
                <a:ea typeface="E-BX" pitchFamily="17" charset="-127"/>
              </a:rPr>
              <a:t>R</a:t>
            </a:r>
            <a:r>
              <a:rPr lang="zh-CN" altLang="en-US" dirty="0"/>
              <a:t>成反比。这个从实验中得到</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占位符 2513921"/>
          <p:cNvSpPr>
            <a:spLocks noGrp="1"/>
          </p:cNvSpPr>
          <p:nvPr>
            <p:ph type="body" sz="half" idx="1"/>
          </p:nvPr>
        </p:nvSpPr>
        <p:spPr>
          <a:xfrm>
            <a:off x="457200" y="404813"/>
            <a:ext cx="8291513" cy="5832475"/>
          </a:xfrm>
        </p:spPr>
        <p:txBody>
          <a:bodyPr anchor="t" anchorCtr="0"/>
          <a:p>
            <a:pPr algn="just">
              <a:buClr>
                <a:schemeClr val="accent1"/>
              </a:buClr>
              <a:buSzPct val="65000"/>
              <a:buFont typeface="Wingdings" panose="05000000000000000000" pitchFamily="2" charset="2"/>
              <a:buNone/>
            </a:pPr>
            <a:r>
              <a:rPr lang="en-US" altLang="zh-CN" dirty="0"/>
              <a:t>   </a:t>
            </a:r>
            <a:r>
              <a:rPr lang="zh-CN" altLang="en-US" dirty="0"/>
              <a:t>的结论叫做部分电路欧姆定律。</a:t>
            </a:r>
            <a:endParaRPr lang="zh-CN" altLang="en-US" dirty="0"/>
          </a:p>
          <a:p>
            <a:pPr algn="just">
              <a:buClr>
                <a:schemeClr val="accent1"/>
              </a:buClr>
              <a:buSzPct val="65000"/>
              <a:buFont typeface="Wingdings" panose="05000000000000000000" pitchFamily="2" charset="2"/>
            </a:pPr>
            <a:r>
              <a:rPr lang="zh-CN" altLang="en-US" dirty="0"/>
              <a:t>部分电路欧姆定律用公式表示为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电阻有两类：一类电阻的阻值不随电压、电流变化而变化，这类电阻称为线性电阻，由线性电阻组成的电路叫线性电路；另一类电阻的阻值随电压、电流的变化而改变，这类电阻称为非线性电阻，含有非线性电阻的电路叫非线性电路。欧姆定律只适用于线性 电路。</a:t>
            </a:r>
            <a:endParaRPr lang="zh-CN" altLang="en-US" dirty="0"/>
          </a:p>
        </p:txBody>
      </p:sp>
      <p:graphicFrame>
        <p:nvGraphicFramePr>
          <p:cNvPr id="27650" name="内容占位符 2513922"/>
          <p:cNvGraphicFramePr>
            <a:graphicFrameLocks noGrp="1"/>
          </p:cNvGraphicFramePr>
          <p:nvPr>
            <p:ph sz="half" idx="2"/>
          </p:nvPr>
        </p:nvGraphicFramePr>
        <p:xfrm>
          <a:off x="2455863" y="1555750"/>
          <a:ext cx="5400675" cy="815975"/>
        </p:xfrm>
        <a:graphic>
          <a:graphicData uri="http://schemas.openxmlformats.org/presentationml/2006/ole">
            <mc:AlternateContent xmlns:mc="http://schemas.openxmlformats.org/markup-compatibility/2006">
              <mc:Choice xmlns:v="urn:schemas-microsoft-com:vml" Requires="v">
                <p:oleObj spid="_x0000_s3076" name="" r:id="rId1" imgW="6135370" imgH="923925" progId="Photoshop.Image.7">
                  <p:embed/>
                </p:oleObj>
              </mc:Choice>
              <mc:Fallback>
                <p:oleObj name="" r:id="rId1" imgW="6135370" imgH="923925" progId="Photoshop.Image.7">
                  <p:embed/>
                  <p:pic>
                    <p:nvPicPr>
                      <p:cNvPr id="0" name="图片 3075"/>
                      <p:cNvPicPr/>
                      <p:nvPr/>
                    </p:nvPicPr>
                    <p:blipFill>
                      <a:blip r:embed="rId2"/>
                      <a:stretch>
                        <a:fillRect/>
                      </a:stretch>
                    </p:blipFill>
                    <p:spPr>
                      <a:xfrm>
                        <a:off x="2455863" y="1555750"/>
                        <a:ext cx="5400675" cy="815975"/>
                      </a:xfrm>
                      <a:prstGeom prst="rect">
                        <a:avLst/>
                      </a:prstGeom>
                      <a:noFill/>
                      <a:ln w="38100">
                        <a:miter/>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占位符 2514945"/>
          <p:cNvSpPr>
            <a:spLocks noGrp="1"/>
          </p:cNvSpPr>
          <p:nvPr>
            <p:ph type="body" sz="half" idx="1"/>
          </p:nvPr>
        </p:nvSpPr>
        <p:spPr>
          <a:xfrm>
            <a:off x="425450" y="584200"/>
            <a:ext cx="8291513" cy="5688013"/>
          </a:xfrm>
        </p:spPr>
        <p:txBody>
          <a:bodyPr anchor="t" anchorCtr="0"/>
          <a:p>
            <a:pPr algn="just">
              <a:lnSpc>
                <a:spcPct val="95000"/>
              </a:lnSpc>
              <a:buClr>
                <a:schemeClr val="accent1"/>
              </a:buClr>
              <a:buSzPct val="65000"/>
              <a:buFont typeface="Wingdings" panose="05000000000000000000" pitchFamily="2" charset="2"/>
            </a:pPr>
            <a:r>
              <a:rPr lang="zh-CN" altLang="en-US" dirty="0"/>
              <a:t>一个由电源和负载组成的闭合电路叫做全 电路</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zh-CN" altLang="en-US" dirty="0"/>
              <a:t>闭合电路中的电流与电源电动势成正比，与电路的总电阻</a:t>
            </a:r>
            <a:r>
              <a:rPr lang="en-US" altLang="zh-CN" dirty="0"/>
              <a:t>(</a:t>
            </a:r>
            <a:r>
              <a:rPr lang="zh-CN" altLang="en-US" dirty="0"/>
              <a:t>内电路电阻与外电路电阻之和</a:t>
            </a:r>
            <a:r>
              <a:rPr lang="en-US" altLang="zh-CN" dirty="0"/>
              <a:t>)</a:t>
            </a:r>
            <a:r>
              <a:rPr lang="zh-CN" altLang="en-US" dirty="0"/>
              <a:t>成反比，这一规律叫全电路欧姆定律。</a:t>
            </a:r>
            <a:endParaRPr lang="zh-CN" altLang="en-US" dirty="0"/>
          </a:p>
          <a:p>
            <a:pPr algn="just">
              <a:lnSpc>
                <a:spcPct val="95000"/>
              </a:lnSpc>
              <a:buClr>
                <a:schemeClr val="accent1"/>
              </a:buClr>
              <a:buSzPct val="65000"/>
              <a:buFont typeface="Wingdings" panose="05000000000000000000" pitchFamily="2" charset="2"/>
            </a:pPr>
            <a:r>
              <a:rPr lang="zh-CN" altLang="en-US" dirty="0"/>
              <a:t>外电路电压</a:t>
            </a:r>
            <a:r>
              <a:rPr lang="en-US" altLang="zh-CN">
                <a:latin typeface="E-BX" pitchFamily="17" charset="-127"/>
                <a:ea typeface="E-BX" pitchFamily="17" charset="-127"/>
              </a:rPr>
              <a:t>U</a:t>
            </a:r>
            <a:r>
              <a:rPr lang="zh-CN" altLang="en-US" baseline="-25000" dirty="0"/>
              <a:t>外</a:t>
            </a:r>
            <a:r>
              <a:rPr lang="zh-CN" altLang="en-US" dirty="0"/>
              <a:t>又称为路端电压或端电压， </a:t>
            </a:r>
            <a:r>
              <a:rPr lang="en-US" altLang="zh-CN">
                <a:latin typeface="E-BX" pitchFamily="17" charset="-127"/>
                <a:ea typeface="E-BX" pitchFamily="17" charset="-127"/>
              </a:rPr>
              <a:t>U</a:t>
            </a:r>
            <a:r>
              <a:rPr lang="zh-CN" altLang="en-US" baseline="-25000" dirty="0"/>
              <a:t>外</a:t>
            </a:r>
            <a:r>
              <a:rPr lang="en-US" altLang="zh-CN"/>
              <a:t>=</a:t>
            </a:r>
            <a:r>
              <a:rPr lang="en-US" altLang="zh-CN">
                <a:latin typeface="E-BX" pitchFamily="17" charset="-127"/>
                <a:ea typeface="E-BX" pitchFamily="17" charset="-127"/>
              </a:rPr>
              <a:t>E</a:t>
            </a:r>
            <a:r>
              <a:rPr lang="en-US" altLang="zh-CN">
                <a:latin typeface="宋体" panose="02010600030101010101" pitchFamily="2" charset="-122"/>
              </a:rPr>
              <a:t>-</a:t>
            </a:r>
            <a:r>
              <a:rPr lang="en-US" altLang="zh-CN" err="1">
                <a:latin typeface="E-BX" pitchFamily="17" charset="-127"/>
                <a:ea typeface="E-BX" pitchFamily="17" charset="-127"/>
              </a:rPr>
              <a:t>Ir</a:t>
            </a:r>
            <a:r>
              <a:rPr lang="zh-CN" altLang="en-US" dirty="0"/>
              <a:t>。当</a:t>
            </a:r>
            <a:r>
              <a:rPr lang="en-US" altLang="zh-CN">
                <a:latin typeface="E-BX" pitchFamily="17" charset="-127"/>
                <a:ea typeface="E-BX" pitchFamily="17" charset="-127"/>
              </a:rPr>
              <a:t>R</a:t>
            </a:r>
            <a:r>
              <a:rPr lang="zh-CN" altLang="en-US" dirty="0"/>
              <a:t>增大时，</a:t>
            </a:r>
            <a:r>
              <a:rPr lang="en-US" altLang="zh-CN">
                <a:latin typeface="E-BX" pitchFamily="17" charset="-127"/>
                <a:ea typeface="E-BX" pitchFamily="17" charset="-127"/>
              </a:rPr>
              <a:t>I</a:t>
            </a:r>
            <a:r>
              <a:rPr lang="zh-CN" altLang="en-US" dirty="0"/>
              <a:t>减小，</a:t>
            </a:r>
            <a:r>
              <a:rPr lang="en-US" altLang="zh-CN">
                <a:latin typeface="E-BX" pitchFamily="17" charset="-127"/>
                <a:ea typeface="E-BX" pitchFamily="17" charset="-127"/>
              </a:rPr>
              <a:t>U</a:t>
            </a:r>
            <a:r>
              <a:rPr lang="zh-CN" altLang="en-US" baseline="-25000" dirty="0"/>
              <a:t>外</a:t>
            </a:r>
            <a:r>
              <a:rPr lang="zh-CN" altLang="en-US" dirty="0"/>
              <a:t>增大。当</a:t>
            </a:r>
            <a:r>
              <a:rPr lang="en-US" altLang="zh-CN">
                <a:latin typeface="E-BX" pitchFamily="17" charset="-127"/>
                <a:ea typeface="E-BX" pitchFamily="17" charset="-127"/>
              </a:rPr>
              <a:t>R</a:t>
            </a:r>
            <a:r>
              <a:rPr lang="en-US" altLang="zh-CN" dirty="0"/>
              <a:t>→∞  (</a:t>
            </a:r>
            <a:r>
              <a:rPr lang="zh-CN" altLang="en-US" dirty="0"/>
              <a:t>断路</a:t>
            </a:r>
            <a:r>
              <a:rPr lang="en-US" altLang="zh-CN" dirty="0"/>
              <a:t>)</a:t>
            </a:r>
            <a:r>
              <a:rPr lang="zh-CN" altLang="en-US" dirty="0"/>
              <a:t>，</a:t>
            </a:r>
            <a:r>
              <a:rPr lang="en-US" altLang="zh-CN">
                <a:latin typeface="E-BX" pitchFamily="17" charset="-127"/>
                <a:ea typeface="E-BX" pitchFamily="17" charset="-127"/>
              </a:rPr>
              <a:t>I</a:t>
            </a:r>
            <a:r>
              <a:rPr lang="en-US" altLang="zh-CN" dirty="0"/>
              <a:t>→0</a:t>
            </a:r>
            <a:r>
              <a:rPr lang="zh-CN" altLang="en-US" dirty="0"/>
              <a:t>，则</a:t>
            </a:r>
            <a:r>
              <a:rPr lang="en-US" altLang="zh-CN">
                <a:latin typeface="E-BX" pitchFamily="17" charset="-127"/>
                <a:ea typeface="E-BX" pitchFamily="17" charset="-127"/>
              </a:rPr>
              <a:t>U</a:t>
            </a:r>
            <a:r>
              <a:rPr lang="zh-CN" altLang="en-US" baseline="-25000" dirty="0"/>
              <a:t>外</a:t>
            </a:r>
            <a:r>
              <a:rPr lang="en-US" altLang="zh-CN"/>
              <a:t>=</a:t>
            </a:r>
            <a:r>
              <a:rPr lang="en-US" altLang="zh-CN">
                <a:latin typeface="E-BX" pitchFamily="17" charset="-127"/>
                <a:ea typeface="E-BX" pitchFamily="17" charset="-127"/>
              </a:rPr>
              <a:t>E</a:t>
            </a:r>
            <a:r>
              <a:rPr lang="zh-CN" altLang="en-US" dirty="0"/>
              <a:t>，即断路时端电压等于电源电动势。</a:t>
            </a:r>
            <a:endParaRPr lang="zh-CN" altLang="en-US" dirty="0"/>
          </a:p>
        </p:txBody>
      </p:sp>
      <p:graphicFrame>
        <p:nvGraphicFramePr>
          <p:cNvPr id="28674" name="内容占位符 2514946"/>
          <p:cNvGraphicFramePr>
            <a:graphicFrameLocks noGrp="1"/>
          </p:cNvGraphicFramePr>
          <p:nvPr>
            <p:ph sz="half" idx="2"/>
          </p:nvPr>
        </p:nvGraphicFramePr>
        <p:xfrm>
          <a:off x="2360613" y="1431925"/>
          <a:ext cx="5716587" cy="854075"/>
        </p:xfrm>
        <a:graphic>
          <a:graphicData uri="http://schemas.openxmlformats.org/presentationml/2006/ole">
            <mc:AlternateContent xmlns:mc="http://schemas.openxmlformats.org/markup-compatibility/2006">
              <mc:Choice xmlns:v="urn:schemas-microsoft-com:vml" Requires="v">
                <p:oleObj spid="_x0000_s3077" name="" r:id="rId1" imgW="5958205" imgH="953770" progId="Photoshop.Image.7">
                  <p:embed/>
                </p:oleObj>
              </mc:Choice>
              <mc:Fallback>
                <p:oleObj name="" r:id="rId1" imgW="5958205" imgH="953770" progId="Photoshop.Image.7">
                  <p:embed/>
                  <p:pic>
                    <p:nvPicPr>
                      <p:cNvPr id="0" name="图片 3076"/>
                      <p:cNvPicPr/>
                      <p:nvPr/>
                    </p:nvPicPr>
                    <p:blipFill>
                      <a:blip r:embed="rId2"/>
                      <a:stretch>
                        <a:fillRect/>
                      </a:stretch>
                    </p:blipFill>
                    <p:spPr>
                      <a:xfrm>
                        <a:off x="2360613" y="1431925"/>
                        <a:ext cx="5716587" cy="854075"/>
                      </a:xfrm>
                      <a:prstGeom prst="rect">
                        <a:avLst/>
                      </a:prstGeom>
                      <a:noFill/>
                      <a:ln w="38100">
                        <a:miter/>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占位符 2515969"/>
          <p:cNvSpPr>
            <a:spLocks noGrp="1"/>
          </p:cNvSpPr>
          <p:nvPr>
            <p:ph type="body" sz="half" idx="1"/>
          </p:nvPr>
        </p:nvSpPr>
        <p:spPr>
          <a:xfrm>
            <a:off x="457200" y="476250"/>
            <a:ext cx="8291513" cy="5761038"/>
          </a:xfrm>
        </p:spPr>
        <p:txBody>
          <a:bodyPr anchor="t" anchorCtr="0"/>
          <a:p>
            <a:pPr algn="just">
              <a:lnSpc>
                <a:spcPct val="95000"/>
              </a:lnSpc>
              <a:buClr>
                <a:schemeClr val="accent1"/>
              </a:buClr>
              <a:buSzPct val="65000"/>
              <a:buFont typeface="Wingdings" panose="05000000000000000000" pitchFamily="2" charset="2"/>
            </a:pPr>
            <a:r>
              <a:rPr lang="zh-CN" altLang="en-US" dirty="0"/>
              <a:t>当</a:t>
            </a:r>
            <a:r>
              <a:rPr lang="en-US" altLang="zh-CN">
                <a:latin typeface="E-BX" pitchFamily="17" charset="-127"/>
                <a:ea typeface="E-BX" pitchFamily="17" charset="-127"/>
              </a:rPr>
              <a:t>R</a:t>
            </a:r>
            <a:r>
              <a:rPr lang="zh-CN" altLang="en-US" dirty="0"/>
              <a:t>减小时，</a:t>
            </a:r>
            <a:r>
              <a:rPr lang="en-US" altLang="zh-CN">
                <a:latin typeface="E-BX" pitchFamily="17" charset="-127"/>
                <a:ea typeface="E-BX" pitchFamily="17" charset="-127"/>
              </a:rPr>
              <a:t>I</a:t>
            </a:r>
            <a:r>
              <a:rPr lang="zh-CN" altLang="en-US" dirty="0"/>
              <a:t>增大，则</a:t>
            </a:r>
            <a:r>
              <a:rPr lang="en-US" altLang="zh-CN">
                <a:latin typeface="E-BX" pitchFamily="17" charset="-127"/>
                <a:ea typeface="E-BX" pitchFamily="17" charset="-127"/>
              </a:rPr>
              <a:t>U</a:t>
            </a:r>
            <a:r>
              <a:rPr lang="zh-CN" altLang="en-US" baseline="-25000" dirty="0"/>
              <a:t>外</a:t>
            </a:r>
            <a:r>
              <a:rPr lang="zh-CN" altLang="en-US" dirty="0"/>
              <a:t>减小。当</a:t>
            </a:r>
            <a:r>
              <a:rPr lang="en-US" altLang="zh-CN">
                <a:latin typeface="E-BX" pitchFamily="17" charset="-127"/>
                <a:ea typeface="E-BX" pitchFamily="17" charset="-127"/>
              </a:rPr>
              <a:t>R</a:t>
            </a:r>
            <a:r>
              <a:rPr lang="en-US" altLang="zh-CN" dirty="0"/>
              <a:t>=0</a:t>
            </a:r>
            <a:r>
              <a:rPr lang="zh-CN" altLang="en-US" dirty="0"/>
              <a:t>，则</a:t>
            </a:r>
            <a:r>
              <a:rPr lang="en-US" altLang="zh-CN">
                <a:latin typeface="E-BX" pitchFamily="17" charset="-127"/>
                <a:ea typeface="E-BX" pitchFamily="17" charset="-127"/>
              </a:rPr>
              <a:t>U</a:t>
            </a:r>
            <a:r>
              <a:rPr lang="zh-CN" altLang="en-US" baseline="-25000" dirty="0"/>
              <a:t>外</a:t>
            </a:r>
            <a:r>
              <a:rPr lang="en-US" altLang="zh-CN" dirty="0"/>
              <a:t>=0</a:t>
            </a:r>
            <a:r>
              <a:rPr lang="zh-CN" altLang="en-US" dirty="0"/>
              <a:t>，这种情况称为短路。此时  </a:t>
            </a:r>
            <a:endParaRPr lang="zh-CN" altLang="en-US" dirty="0"/>
          </a:p>
          <a:p>
            <a:pPr algn="just">
              <a:lnSpc>
                <a:spcPct val="95000"/>
              </a:lnSpc>
              <a:buClr>
                <a:schemeClr val="accent1"/>
              </a:buClr>
              <a:buSzPct val="65000"/>
              <a:buFont typeface="Wingdings" panose="05000000000000000000" pitchFamily="2" charset="2"/>
            </a:pPr>
            <a:r>
              <a:rPr lang="zh-CN" altLang="en-US" dirty="0"/>
              <a:t>     ，由于</a:t>
            </a:r>
            <a:r>
              <a:rPr lang="en-US" altLang="zh-CN">
                <a:latin typeface="E-BX" pitchFamily="17" charset="-127"/>
                <a:ea typeface="E-BX" pitchFamily="17" charset="-127"/>
              </a:rPr>
              <a:t>r</a:t>
            </a:r>
            <a:r>
              <a:rPr lang="zh-CN" altLang="en-US" dirty="0"/>
              <a:t>很小，所以短路电流</a:t>
            </a:r>
            <a:r>
              <a:rPr lang="en-US" altLang="zh-CN">
                <a:latin typeface="E-BX" pitchFamily="17" charset="-127"/>
                <a:ea typeface="E-BX" pitchFamily="17" charset="-127"/>
              </a:rPr>
              <a:t>I</a:t>
            </a:r>
            <a:r>
              <a:rPr lang="zh-CN" altLang="en-US" dirty="0"/>
              <a:t>很大</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zh-CN" altLang="en-US" dirty="0"/>
              <a:t>第</a:t>
            </a:r>
            <a:r>
              <a:rPr lang="en-US" altLang="zh-CN" dirty="0"/>
              <a:t>3</a:t>
            </a:r>
            <a:r>
              <a:rPr lang="zh-CN" altLang="en-US" dirty="0"/>
              <a:t>节  电能、电功率及电流的热效应</a:t>
            </a:r>
            <a:endParaRPr lang="zh-CN" altLang="en-US" dirty="0"/>
          </a:p>
          <a:p>
            <a:pPr algn="just">
              <a:lnSpc>
                <a:spcPct val="95000"/>
              </a:lnSpc>
              <a:buClr>
                <a:schemeClr val="accent1"/>
              </a:buClr>
              <a:buSzPct val="65000"/>
              <a:buFont typeface="Wingdings" panose="05000000000000000000" pitchFamily="2" charset="2"/>
            </a:pPr>
            <a:r>
              <a:rPr lang="zh-CN" altLang="en-US" dirty="0"/>
              <a:t> 一、电能</a:t>
            </a:r>
            <a:endParaRPr lang="zh-CN" altLang="en-US" dirty="0"/>
          </a:p>
          <a:p>
            <a:pPr algn="just">
              <a:lnSpc>
                <a:spcPct val="95000"/>
              </a:lnSpc>
              <a:buClr>
                <a:schemeClr val="accent1"/>
              </a:buClr>
              <a:buSzPct val="65000"/>
              <a:buFont typeface="Wingdings" panose="05000000000000000000" pitchFamily="2" charset="2"/>
            </a:pPr>
            <a:r>
              <a:rPr lang="zh-CN" altLang="en-US" dirty="0"/>
              <a:t>电能为</a:t>
            </a:r>
            <a:endParaRPr lang="zh-CN" altLang="en-US" dirty="0"/>
          </a:p>
          <a:p>
            <a:pPr algn="just">
              <a:lnSpc>
                <a:spcPct val="95000"/>
              </a:lnSpc>
              <a:buClr>
                <a:schemeClr val="accent1"/>
              </a:buClr>
              <a:buSzPct val="65000"/>
              <a:buFont typeface="Wingdings" panose="05000000000000000000" pitchFamily="2" charset="2"/>
              <a:buNone/>
            </a:pPr>
            <a:r>
              <a:rPr lang="zh-CN" altLang="en-US" dirty="0">
                <a:latin typeface="E-BX" pitchFamily="17" charset="-127"/>
                <a:ea typeface="E-BX" pitchFamily="17" charset="-127"/>
              </a:rPr>
              <a:t>                        </a:t>
            </a:r>
            <a:r>
              <a:rPr lang="en-US" altLang="zh-CN">
                <a:latin typeface="E-BX" pitchFamily="17" charset="-127"/>
                <a:ea typeface="E-BX" pitchFamily="17" charset="-127"/>
              </a:rPr>
              <a:t>W</a:t>
            </a:r>
            <a:r>
              <a:rPr lang="en-US" altLang="zh-CN"/>
              <a:t>=</a:t>
            </a:r>
            <a:r>
              <a:rPr lang="en-US" altLang="zh-CN" err="1">
                <a:latin typeface="E-BX" pitchFamily="17" charset="-127"/>
                <a:ea typeface="E-BX" pitchFamily="17" charset="-127"/>
              </a:rPr>
              <a:t>Uq</a:t>
            </a:r>
            <a:r>
              <a:rPr lang="en-US" altLang="zh-CN"/>
              <a:t>=</a:t>
            </a:r>
            <a:r>
              <a:rPr lang="en-US" altLang="zh-CN" err="1">
                <a:latin typeface="E-BX" pitchFamily="17" charset="-127"/>
                <a:ea typeface="E-BX" pitchFamily="17" charset="-127"/>
              </a:rPr>
              <a:t>Uit</a:t>
            </a:r>
            <a:r>
              <a:rPr lang="en-US" altLang="zh-CN">
                <a:latin typeface="E-BX" pitchFamily="17" charset="-127"/>
                <a:ea typeface="E-BX" pitchFamily="17" charset="-127"/>
              </a:rPr>
              <a:t>                            </a:t>
            </a:r>
            <a:r>
              <a:rPr lang="en-US" altLang="zh-CN"/>
              <a:t>(1-10)</a:t>
            </a:r>
            <a:endParaRPr lang="en-US" altLang="zh-CN"/>
          </a:p>
          <a:p>
            <a:pPr algn="just">
              <a:lnSpc>
                <a:spcPct val="95000"/>
              </a:lnSpc>
              <a:buClr>
                <a:schemeClr val="accent1"/>
              </a:buClr>
              <a:buSzPct val="65000"/>
              <a:buFont typeface="Wingdings" panose="05000000000000000000" pitchFamily="2" charset="2"/>
            </a:pPr>
            <a:r>
              <a:rPr lang="zh-CN" altLang="en-US" dirty="0"/>
              <a:t>电流在一段电路上所做的功，与这段电路两端的电压、电路中的电流和通电时间成     正比。</a:t>
            </a:r>
            <a:endParaRPr lang="zh-CN" altLang="en-US" dirty="0"/>
          </a:p>
          <a:p>
            <a:pPr algn="just">
              <a:lnSpc>
                <a:spcPct val="95000"/>
              </a:lnSpc>
              <a:buClr>
                <a:schemeClr val="accent1"/>
              </a:buClr>
              <a:buSzPct val="65000"/>
              <a:buFont typeface="Wingdings" panose="05000000000000000000" pitchFamily="2" charset="2"/>
            </a:pPr>
            <a:r>
              <a:rPr lang="zh-CN" altLang="en-US" dirty="0"/>
              <a:t>纯电阻电路，欧姆定律成立</a:t>
            </a:r>
            <a:endParaRPr lang="zh-CN" altLang="en-US" dirty="0"/>
          </a:p>
        </p:txBody>
      </p:sp>
      <p:graphicFrame>
        <p:nvGraphicFramePr>
          <p:cNvPr id="29698" name="内容占位符 2515970"/>
          <p:cNvGraphicFramePr>
            <a:graphicFrameLocks noGrp="1"/>
          </p:cNvGraphicFramePr>
          <p:nvPr>
            <p:ph sz="half" idx="2"/>
          </p:nvPr>
        </p:nvGraphicFramePr>
        <p:xfrm>
          <a:off x="6804025" y="931863"/>
          <a:ext cx="795338" cy="627062"/>
        </p:xfrm>
        <a:graphic>
          <a:graphicData uri="http://schemas.openxmlformats.org/presentationml/2006/ole">
            <mc:AlternateContent xmlns:mc="http://schemas.openxmlformats.org/markup-compatibility/2006">
              <mc:Choice xmlns:v="urn:schemas-microsoft-com:vml" Requires="v">
                <p:oleObj spid="_x0000_s3078" name="" r:id="rId1" imgW="1120775" imgH="885190" progId="Photoshop.Image.7">
                  <p:embed/>
                </p:oleObj>
              </mc:Choice>
              <mc:Fallback>
                <p:oleObj name="" r:id="rId1" imgW="1120775" imgH="885190" progId="Photoshop.Image.7">
                  <p:embed/>
                  <p:pic>
                    <p:nvPicPr>
                      <p:cNvPr id="0" name="图片 3077"/>
                      <p:cNvPicPr/>
                      <p:nvPr/>
                    </p:nvPicPr>
                    <p:blipFill>
                      <a:blip r:embed="rId2"/>
                      <a:stretch>
                        <a:fillRect/>
                      </a:stretch>
                    </p:blipFill>
                    <p:spPr>
                      <a:xfrm>
                        <a:off x="6804025" y="931863"/>
                        <a:ext cx="795338" cy="627062"/>
                      </a:xfrm>
                      <a:prstGeom prst="rect">
                        <a:avLst/>
                      </a:prstGeom>
                      <a:noFill/>
                      <a:ln w="38100">
                        <a:miter/>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占位符 2516993"/>
          <p:cNvSpPr>
            <a:spLocks noGrp="1"/>
          </p:cNvSpPr>
          <p:nvPr>
            <p:ph type="body" sz="half" idx="1"/>
          </p:nvPr>
        </p:nvSpPr>
        <p:spPr>
          <a:xfrm>
            <a:off x="457200" y="1412875"/>
            <a:ext cx="8291513" cy="4713288"/>
          </a:xfrm>
        </p:spPr>
        <p:txBody>
          <a:bodyPr anchor="t" anchorCtr="0"/>
          <a:p>
            <a:pPr algn="just">
              <a:buClr>
                <a:schemeClr val="accent1"/>
              </a:buClr>
              <a:buSzPct val="65000"/>
              <a:buFont typeface="Wingdings" panose="05000000000000000000" pitchFamily="2" charset="2"/>
            </a:pPr>
            <a:r>
              <a:rPr lang="zh-CN" altLang="en-US" dirty="0"/>
              <a:t>二、电功率</a:t>
            </a:r>
            <a:endParaRPr lang="zh-CN" altLang="en-US" dirty="0"/>
          </a:p>
          <a:p>
            <a:pPr algn="just">
              <a:buClr>
                <a:schemeClr val="accent1"/>
              </a:buClr>
              <a:buSzPct val="65000"/>
              <a:buFont typeface="Wingdings" panose="05000000000000000000" pitchFamily="2" charset="2"/>
            </a:pPr>
            <a:r>
              <a:rPr lang="zh-CN" altLang="en-US" dirty="0"/>
              <a:t>电流在单位时间内所做的功称为电功率。</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ea typeface="E-BX" pitchFamily="17" charset="-127"/>
              </a:rPr>
              <a:t>Ｐ</a:t>
            </a:r>
            <a:r>
              <a:rPr lang="en-US" altLang="zh-CN" dirty="0"/>
              <a:t>——</a:t>
            </a:r>
            <a:r>
              <a:rPr lang="zh-CN" altLang="en-US" dirty="0"/>
              <a:t>电功率，单位名称是瓦［特］，符号为Ｗ。</a:t>
            </a:r>
            <a:endParaRPr lang="zh-CN" altLang="en-US" dirty="0"/>
          </a:p>
          <a:p>
            <a:pPr algn="just">
              <a:buClr>
                <a:schemeClr val="accent1"/>
              </a:buClr>
              <a:buSzPct val="65000"/>
              <a:buFont typeface="Wingdings" panose="05000000000000000000" pitchFamily="2" charset="2"/>
            </a:pPr>
            <a:r>
              <a:rPr lang="zh-CN" altLang="en-US" dirty="0"/>
              <a:t>电功率的公式还可以写成</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30722" name="内容占位符 2516994"/>
          <p:cNvGraphicFramePr>
            <a:graphicFrameLocks noGrp="1"/>
          </p:cNvGraphicFramePr>
          <p:nvPr>
            <p:ph sz="quarter" idx="2"/>
          </p:nvPr>
        </p:nvGraphicFramePr>
        <p:xfrm>
          <a:off x="2916238" y="476250"/>
          <a:ext cx="2735262" cy="928688"/>
        </p:xfrm>
        <a:graphic>
          <a:graphicData uri="http://schemas.openxmlformats.org/presentationml/2006/ole">
            <mc:AlternateContent xmlns:mc="http://schemas.openxmlformats.org/markup-compatibility/2006">
              <mc:Choice xmlns:v="urn:schemas-microsoft-com:vml" Requires="v">
                <p:oleObj spid="_x0000_s3080" name="" r:id="rId1" imgW="3038475" imgH="1032510" progId="Photoshop.Image.7">
                  <p:embed/>
                </p:oleObj>
              </mc:Choice>
              <mc:Fallback>
                <p:oleObj name="" r:id="rId1" imgW="3038475" imgH="1032510" progId="Photoshop.Image.7">
                  <p:embed/>
                  <p:pic>
                    <p:nvPicPr>
                      <p:cNvPr id="0" name="图片 3079"/>
                      <p:cNvPicPr/>
                      <p:nvPr/>
                    </p:nvPicPr>
                    <p:blipFill>
                      <a:blip r:embed="rId2"/>
                      <a:stretch>
                        <a:fillRect/>
                      </a:stretch>
                    </p:blipFill>
                    <p:spPr>
                      <a:xfrm>
                        <a:off x="2916238" y="476250"/>
                        <a:ext cx="2735262" cy="928688"/>
                      </a:xfrm>
                      <a:prstGeom prst="rect">
                        <a:avLst/>
                      </a:prstGeom>
                      <a:noFill/>
                      <a:ln w="38100">
                        <a:miter/>
                      </a:ln>
                    </p:spPr>
                  </p:pic>
                </p:oleObj>
              </mc:Fallback>
            </mc:AlternateContent>
          </a:graphicData>
        </a:graphic>
      </p:graphicFrame>
      <p:graphicFrame>
        <p:nvGraphicFramePr>
          <p:cNvPr id="30723" name="内容占位符 2516997"/>
          <p:cNvGraphicFramePr>
            <a:graphicFrameLocks noGrp="1"/>
          </p:cNvGraphicFramePr>
          <p:nvPr>
            <p:ph sz="quarter" idx="3"/>
          </p:nvPr>
        </p:nvGraphicFramePr>
        <p:xfrm>
          <a:off x="2374900" y="2606675"/>
          <a:ext cx="5665788" cy="946150"/>
        </p:xfrm>
        <a:graphic>
          <a:graphicData uri="http://schemas.openxmlformats.org/presentationml/2006/ole">
            <mc:AlternateContent xmlns:mc="http://schemas.openxmlformats.org/markup-compatibility/2006">
              <mc:Choice xmlns:v="urn:schemas-microsoft-com:vml" Requires="v">
                <p:oleObj spid="_x0000_s3081" name="" r:id="rId3" imgW="5997575" imgH="963295" progId="Photoshop.Image.7">
                  <p:embed/>
                </p:oleObj>
              </mc:Choice>
              <mc:Fallback>
                <p:oleObj name="" r:id="rId3" imgW="5997575" imgH="963295" progId="Photoshop.Image.7">
                  <p:embed/>
                  <p:pic>
                    <p:nvPicPr>
                      <p:cNvPr id="0" name="图片 3080"/>
                      <p:cNvPicPr/>
                      <p:nvPr/>
                    </p:nvPicPr>
                    <p:blipFill>
                      <a:blip r:embed="rId4"/>
                      <a:stretch>
                        <a:fillRect/>
                      </a:stretch>
                    </p:blipFill>
                    <p:spPr>
                      <a:xfrm>
                        <a:off x="2374900" y="2606675"/>
                        <a:ext cx="5665788" cy="946150"/>
                      </a:xfrm>
                      <a:prstGeom prst="rect">
                        <a:avLst/>
                      </a:prstGeom>
                      <a:noFill/>
                      <a:ln w="38100">
                        <a:miter/>
                      </a:ln>
                    </p:spPr>
                  </p:pic>
                </p:oleObj>
              </mc:Fallback>
            </mc:AlternateContent>
          </a:graphicData>
        </a:graphic>
      </p:graphicFrame>
      <p:graphicFrame>
        <p:nvGraphicFramePr>
          <p:cNvPr id="30724" name="对象 2517000"/>
          <p:cNvGraphicFramePr/>
          <p:nvPr/>
        </p:nvGraphicFramePr>
        <p:xfrm>
          <a:off x="3135313" y="5226050"/>
          <a:ext cx="3433762" cy="900113"/>
        </p:xfrm>
        <a:graphic>
          <a:graphicData uri="http://schemas.openxmlformats.org/presentationml/2006/ole">
            <mc:AlternateContent xmlns:mc="http://schemas.openxmlformats.org/markup-compatibility/2006">
              <mc:Choice xmlns:v="urn:schemas-microsoft-com:vml" Requires="v">
                <p:oleObj spid="_x0000_s3082" name="" r:id="rId5" imgW="3824605" imgH="1002665" progId="Photoshop.Image.7">
                  <p:embed/>
                </p:oleObj>
              </mc:Choice>
              <mc:Fallback>
                <p:oleObj name="" r:id="rId5" imgW="3824605" imgH="1002665" progId="Photoshop.Image.7">
                  <p:embed/>
                  <p:pic>
                    <p:nvPicPr>
                      <p:cNvPr id="0" name="图片 3081"/>
                      <p:cNvPicPr/>
                      <p:nvPr/>
                    </p:nvPicPr>
                    <p:blipFill>
                      <a:blip r:embed="rId6"/>
                      <a:stretch>
                        <a:fillRect/>
                      </a:stretch>
                    </p:blipFill>
                    <p:spPr>
                      <a:xfrm>
                        <a:off x="3135313" y="5226050"/>
                        <a:ext cx="3433762" cy="900113"/>
                      </a:xfrm>
                      <a:prstGeom prst="rect">
                        <a:avLst/>
                      </a:prstGeom>
                      <a:noFill/>
                      <a:ln w="38100">
                        <a:noFill/>
                        <a:miter/>
                      </a:ln>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占位符 2518017"/>
          <p:cNvSpPr>
            <a:spLocks noGrp="1"/>
          </p:cNvSpPr>
          <p:nvPr>
            <p:ph idx="1"/>
          </p:nvPr>
        </p:nvSpPr>
        <p:spPr>
          <a:xfrm>
            <a:off x="457200" y="604838"/>
            <a:ext cx="8229600" cy="5632450"/>
          </a:xfrm>
        </p:spPr>
        <p:txBody>
          <a:bodyPr anchor="t" anchorCtr="0"/>
          <a:p>
            <a:pPr algn="just"/>
            <a:r>
              <a:rPr lang="zh-CN" altLang="en-US" dirty="0"/>
              <a:t>三、焦耳</a:t>
            </a:r>
            <a:r>
              <a:rPr lang="en-US" altLang="zh-CN" dirty="0"/>
              <a:t>-</a:t>
            </a:r>
            <a:r>
              <a:rPr lang="zh-CN" altLang="en-US" dirty="0"/>
              <a:t>楞茨定律</a:t>
            </a:r>
            <a:endParaRPr lang="zh-CN" altLang="en-US" dirty="0"/>
          </a:p>
          <a:p>
            <a:pPr algn="just"/>
            <a:r>
              <a:rPr lang="zh-CN" altLang="en-US" dirty="0"/>
              <a:t>电流通过电阻时产生的热量</a:t>
            </a:r>
            <a:r>
              <a:rPr lang="en-US" altLang="zh-CN">
                <a:latin typeface="E-BX" pitchFamily="17" charset="-127"/>
                <a:ea typeface="E-BX" pitchFamily="17" charset="-127"/>
              </a:rPr>
              <a:t>Q</a:t>
            </a:r>
            <a:r>
              <a:rPr lang="zh-CN" altLang="en-US" dirty="0"/>
              <a:t>和电流的平方、导体的电阻和通电的时间成正比，这就是焦耳</a:t>
            </a:r>
            <a:r>
              <a:rPr lang="en-US" altLang="zh-CN" dirty="0"/>
              <a:t>-</a:t>
            </a:r>
            <a:r>
              <a:rPr lang="zh-CN" altLang="en-US" dirty="0"/>
              <a:t>楞茨定律。</a:t>
            </a:r>
            <a:endParaRPr lang="zh-CN" altLang="en-US" dirty="0"/>
          </a:p>
          <a:p>
            <a:pPr algn="just">
              <a:buNone/>
            </a:pPr>
            <a:r>
              <a:rPr lang="zh-CN" altLang="en-US" dirty="0">
                <a:latin typeface="E-BX" pitchFamily="17" charset="-127"/>
                <a:ea typeface="E-BX" pitchFamily="17" charset="-127"/>
              </a:rPr>
              <a:t>                       </a:t>
            </a:r>
            <a:r>
              <a:rPr lang="en-US" altLang="zh-CN">
                <a:latin typeface="E-BX" pitchFamily="17" charset="-127"/>
                <a:ea typeface="E-BX" pitchFamily="17" charset="-127"/>
              </a:rPr>
              <a:t>Q</a:t>
            </a:r>
            <a:r>
              <a:rPr lang="en-US" altLang="zh-CN"/>
              <a:t>=</a:t>
            </a:r>
            <a:r>
              <a:rPr lang="en-US" altLang="zh-CN">
                <a:latin typeface="E-BX" pitchFamily="17" charset="-127"/>
                <a:ea typeface="E-BX" pitchFamily="17" charset="-127"/>
              </a:rPr>
              <a:t>I</a:t>
            </a:r>
            <a:r>
              <a:rPr lang="en-US" altLang="zh-CN" baseline="30000"/>
              <a:t>2</a:t>
            </a:r>
            <a:r>
              <a:rPr lang="en-US" altLang="zh-CN">
                <a:latin typeface="E-BX" pitchFamily="17" charset="-127"/>
                <a:ea typeface="E-BX" pitchFamily="17" charset="-127"/>
              </a:rPr>
              <a:t>Rt</a:t>
            </a:r>
            <a:r>
              <a:rPr lang="en-US" altLang="zh-CN"/>
              <a:t>=</a:t>
            </a:r>
            <a:r>
              <a:rPr lang="en-US" altLang="zh-CN" err="1">
                <a:latin typeface="E-BX" pitchFamily="17" charset="-127"/>
                <a:ea typeface="E-BX" pitchFamily="17" charset="-127"/>
              </a:rPr>
              <a:t>UIt</a:t>
            </a:r>
            <a:r>
              <a:rPr lang="en-US" altLang="zh-CN"/>
              <a:t>                          (1-12)</a:t>
            </a:r>
            <a:endParaRPr lang="en-US" altLang="zh-CN"/>
          </a:p>
          <a:p>
            <a:pPr algn="just"/>
            <a:r>
              <a:rPr lang="en-US" altLang="zh-CN">
                <a:latin typeface="E-BX" pitchFamily="17" charset="-127"/>
                <a:ea typeface="E-BX" pitchFamily="17" charset="-127"/>
              </a:rPr>
              <a:t>Q</a:t>
            </a:r>
            <a:r>
              <a:rPr lang="en-US" altLang="zh-CN" dirty="0"/>
              <a:t>——</a:t>
            </a:r>
            <a:r>
              <a:rPr lang="zh-CN" altLang="en-US" dirty="0"/>
              <a:t>电流通过电阻时产生的热量，单位名称是焦［耳］，符号为</a:t>
            </a:r>
            <a:r>
              <a:rPr lang="en-US" altLang="zh-CN" dirty="0"/>
              <a:t>J</a:t>
            </a:r>
            <a:r>
              <a:rPr lang="zh-CN" altLang="en-US" dirty="0"/>
              <a:t>。</a:t>
            </a:r>
            <a:endParaRPr lang="zh-CN" altLang="en-US" dirty="0"/>
          </a:p>
          <a:p>
            <a:pPr algn="just"/>
            <a:r>
              <a:rPr lang="zh-CN" altLang="en-US" dirty="0"/>
              <a:t>焦耳</a:t>
            </a:r>
            <a:r>
              <a:rPr lang="en-US" altLang="zh-CN" dirty="0"/>
              <a:t>-</a:t>
            </a:r>
            <a:r>
              <a:rPr lang="zh-CN" altLang="en-US" dirty="0"/>
              <a:t>楞茨定律只适用于纯电阻电路，即只适用于电能全部转换为热能的情况。</a:t>
            </a:r>
            <a:endParaRPr lang="zh-CN" altLang="en-US" dirty="0"/>
          </a:p>
          <a:p>
            <a:pPr algn="dist"/>
            <a:r>
              <a:rPr lang="zh-CN" altLang="en-US" dirty="0"/>
              <a:t>使负载获得最大功率的条件也叫做最大功</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2501633"/>
          <p:cNvSpPr>
            <a:spLocks noGrp="1"/>
          </p:cNvSpPr>
          <p:nvPr>
            <p:ph type="title"/>
          </p:nvPr>
        </p:nvSpPr>
        <p:spPr/>
        <p:txBody>
          <a:bodyPr anchor="t" anchorCtr="0"/>
          <a:p>
            <a:r>
              <a:rPr lang="zh-CN" altLang="en-US" dirty="0"/>
              <a:t>第一章  电路的基本知识</a:t>
            </a:r>
            <a:endParaRPr lang="zh-CN" altLang="en-US" dirty="0"/>
          </a:p>
        </p:txBody>
      </p:sp>
      <p:sp>
        <p:nvSpPr>
          <p:cNvPr id="14338" name="文本占位符 2501634"/>
          <p:cNvSpPr>
            <a:spLocks noGrp="1"/>
          </p:cNvSpPr>
          <p:nvPr>
            <p:ph idx="1"/>
          </p:nvPr>
        </p:nvSpPr>
        <p:spPr/>
        <p:txBody>
          <a:bodyPr anchor="t" anchorCtr="0"/>
          <a:p>
            <a:pPr algn="just"/>
            <a:r>
              <a:rPr lang="zh-CN" altLang="en-US" dirty="0"/>
              <a:t>第一节  电路与电路模型</a:t>
            </a:r>
            <a:endParaRPr lang="zh-CN" altLang="en-US" dirty="0"/>
          </a:p>
          <a:p>
            <a:pPr algn="just"/>
            <a:r>
              <a:rPr lang="zh-CN" altLang="en-US" dirty="0"/>
              <a:t>一、电路</a:t>
            </a:r>
            <a:endParaRPr lang="zh-CN" altLang="en-US" dirty="0"/>
          </a:p>
          <a:p>
            <a:pPr algn="just"/>
            <a:r>
              <a:rPr lang="en-US" altLang="zh-CN" dirty="0"/>
              <a:t>1.</a:t>
            </a:r>
            <a:r>
              <a:rPr lang="zh-CN" altLang="en-US" dirty="0"/>
              <a:t>电路的组成</a:t>
            </a:r>
            <a:endParaRPr lang="zh-CN" altLang="en-US" dirty="0"/>
          </a:p>
          <a:p>
            <a:pPr algn="just"/>
            <a:r>
              <a:rPr lang="zh-CN" altLang="en-US" dirty="0"/>
              <a:t>电流通过的闭合路径叫电路。它由电源、负载、连接导线、控制和保护装置</a:t>
            </a:r>
            <a:r>
              <a:rPr lang="en-US" altLang="zh-CN" dirty="0"/>
              <a:t>4</a:t>
            </a:r>
            <a:r>
              <a:rPr lang="zh-CN" altLang="en-US" dirty="0"/>
              <a:t>部分  组成。</a:t>
            </a:r>
            <a:endParaRPr lang="zh-CN" altLang="en-US" dirty="0"/>
          </a:p>
          <a:p>
            <a:pPr algn="just"/>
            <a:r>
              <a:rPr lang="en-US" altLang="zh-CN" dirty="0"/>
              <a:t>(1)</a:t>
            </a:r>
            <a:r>
              <a:rPr lang="zh-CN" altLang="en-US" dirty="0"/>
              <a:t>电源：向电路提供能量的设备。它能把其他形式的能转换成电能。</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占位符 2519041"/>
          <p:cNvSpPr>
            <a:spLocks noGrp="1"/>
          </p:cNvSpPr>
          <p:nvPr>
            <p:ph type="body" sz="half" idx="1"/>
          </p:nvPr>
        </p:nvSpPr>
        <p:spPr>
          <a:xfrm>
            <a:off x="457200" y="620713"/>
            <a:ext cx="8218488" cy="5505450"/>
          </a:xfrm>
        </p:spPr>
        <p:txBody>
          <a:bodyPr anchor="t" anchorCtr="0"/>
          <a:p>
            <a:pPr algn="just">
              <a:lnSpc>
                <a:spcPct val="95000"/>
              </a:lnSpc>
              <a:buClr>
                <a:schemeClr val="accent1"/>
              </a:buClr>
              <a:buSzPct val="65000"/>
              <a:buFont typeface="Wingdings" panose="05000000000000000000" pitchFamily="2" charset="2"/>
              <a:buNone/>
            </a:pPr>
            <a:r>
              <a:rPr lang="en-US" altLang="zh-CN" dirty="0"/>
              <a:t>   </a:t>
            </a:r>
            <a:r>
              <a:rPr lang="zh-CN" altLang="en-US" dirty="0"/>
              <a:t>率输出定理，当负载电阻</a:t>
            </a:r>
            <a:r>
              <a:rPr lang="en-US" altLang="zh-CN">
                <a:latin typeface="E-BX" pitchFamily="17" charset="-127"/>
                <a:ea typeface="E-BX" pitchFamily="17" charset="-127"/>
              </a:rPr>
              <a:t>R</a:t>
            </a:r>
            <a:r>
              <a:rPr lang="zh-CN" altLang="en-US" dirty="0"/>
              <a:t>和电源内阻</a:t>
            </a:r>
            <a:r>
              <a:rPr lang="en-US" altLang="zh-CN">
                <a:latin typeface="E-BX" pitchFamily="17" charset="-127"/>
                <a:ea typeface="E-BX" pitchFamily="17" charset="-127"/>
              </a:rPr>
              <a:t>r</a:t>
            </a:r>
            <a:r>
              <a:rPr lang="zh-CN" altLang="en-US" dirty="0"/>
              <a:t>相等时，电源输出功率最大  </a:t>
            </a:r>
            <a:r>
              <a:rPr lang="en-US" altLang="zh-CN" dirty="0"/>
              <a:t>(</a:t>
            </a:r>
            <a:r>
              <a:rPr lang="zh-CN" altLang="en-US" dirty="0"/>
              <a:t>负载获得最大功率</a:t>
            </a:r>
            <a:r>
              <a:rPr lang="en-US" altLang="zh-CN" dirty="0"/>
              <a:t>)</a:t>
            </a:r>
            <a:r>
              <a:rPr lang="zh-CN" altLang="en-US" dirty="0"/>
              <a:t>，即当</a:t>
            </a:r>
            <a:r>
              <a:rPr lang="en-US" altLang="zh-CN">
                <a:latin typeface="E-BX" pitchFamily="17" charset="-127"/>
                <a:ea typeface="E-BX" pitchFamily="17" charset="-127"/>
              </a:rPr>
              <a:t>R</a:t>
            </a:r>
            <a:r>
              <a:rPr lang="en-US" altLang="zh-CN"/>
              <a:t>=</a:t>
            </a:r>
            <a:r>
              <a:rPr lang="en-US" altLang="zh-CN">
                <a:latin typeface="E-BX" pitchFamily="17" charset="-127"/>
                <a:ea typeface="E-BX" pitchFamily="17" charset="-127"/>
              </a:rPr>
              <a:t>r</a:t>
            </a:r>
            <a:r>
              <a:rPr lang="zh-CN" altLang="en-US" dirty="0"/>
              <a:t>，</a:t>
            </a:r>
            <a:endParaRPr lang="zh-CN" altLang="en-US" dirty="0"/>
          </a:p>
          <a:p>
            <a:pPr>
              <a:buClr>
                <a:schemeClr val="accent1"/>
              </a:buClr>
              <a:buSzPct val="65000"/>
              <a:buFont typeface="Wingdings" panose="05000000000000000000" pitchFamily="2" charset="2"/>
            </a:pPr>
            <a:endParaRPr lang="zh-CN" altLang="en-US" dirty="0"/>
          </a:p>
        </p:txBody>
      </p:sp>
      <p:graphicFrame>
        <p:nvGraphicFramePr>
          <p:cNvPr id="32770" name="内容占位符 2519042"/>
          <p:cNvGraphicFramePr>
            <a:graphicFrameLocks noGrp="1"/>
          </p:cNvGraphicFramePr>
          <p:nvPr>
            <p:ph sz="half" idx="2"/>
          </p:nvPr>
        </p:nvGraphicFramePr>
        <p:xfrm>
          <a:off x="2987675" y="2062163"/>
          <a:ext cx="5688013" cy="881062"/>
        </p:xfrm>
        <a:graphic>
          <a:graphicData uri="http://schemas.openxmlformats.org/presentationml/2006/ole">
            <mc:AlternateContent xmlns:mc="http://schemas.openxmlformats.org/markup-compatibility/2006">
              <mc:Choice xmlns:v="urn:schemas-microsoft-com:vml" Requires="v">
                <p:oleObj spid="_x0000_s3084" name="" r:id="rId1" imgW="6587490" imgH="1022350" progId="Photoshop.Image.7">
                  <p:embed/>
                </p:oleObj>
              </mc:Choice>
              <mc:Fallback>
                <p:oleObj name="" r:id="rId1" imgW="6587490" imgH="1022350" progId="Photoshop.Image.7">
                  <p:embed/>
                  <p:pic>
                    <p:nvPicPr>
                      <p:cNvPr id="0" name="图片 3083"/>
                      <p:cNvPicPr/>
                      <p:nvPr/>
                    </p:nvPicPr>
                    <p:blipFill>
                      <a:blip r:embed="rId2"/>
                      <a:stretch>
                        <a:fillRect/>
                      </a:stretch>
                    </p:blipFill>
                    <p:spPr>
                      <a:xfrm>
                        <a:off x="2987675" y="2062163"/>
                        <a:ext cx="5688013" cy="881062"/>
                      </a:xfrm>
                      <a:prstGeom prst="rect">
                        <a:avLst/>
                      </a:prstGeom>
                      <a:noFill/>
                      <a:ln w="38100">
                        <a:miter/>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标题 2659329"/>
          <p:cNvSpPr>
            <a:spLocks noGrp="1"/>
          </p:cNvSpPr>
          <p:nvPr>
            <p:ph type="title"/>
          </p:nvPr>
        </p:nvSpPr>
        <p:spPr/>
        <p:txBody>
          <a:bodyPr anchor="t" anchorCtr="0"/>
          <a:p>
            <a:r>
              <a:rPr lang="zh-CN" altLang="en-US" dirty="0"/>
              <a:t>第二章  直流电阻电路</a:t>
            </a:r>
            <a:endParaRPr lang="zh-CN" altLang="en-US" dirty="0"/>
          </a:p>
        </p:txBody>
      </p:sp>
      <p:sp>
        <p:nvSpPr>
          <p:cNvPr id="33794" name="文本占位符 2659330"/>
          <p:cNvSpPr>
            <a:spLocks noGrp="1"/>
          </p:cNvSpPr>
          <p:nvPr>
            <p:ph idx="1"/>
          </p:nvPr>
        </p:nvSpPr>
        <p:spPr>
          <a:xfrm>
            <a:off x="457200" y="1600200"/>
            <a:ext cx="8229600" cy="5018088"/>
          </a:xfrm>
        </p:spPr>
        <p:txBody>
          <a:bodyPr anchor="t" anchorCtr="0"/>
          <a:p>
            <a:pPr>
              <a:lnSpc>
                <a:spcPct val="95000"/>
              </a:lnSpc>
            </a:pPr>
            <a:r>
              <a:rPr lang="zh-CN" altLang="en-US" dirty="0"/>
              <a:t>把几个电阻依次连接起来，组成无分支的电路，叫做电阻串联电路。</a:t>
            </a:r>
            <a:endParaRPr lang="zh-CN" altLang="en-US" dirty="0"/>
          </a:p>
          <a:p>
            <a:pPr>
              <a:lnSpc>
                <a:spcPct val="95000"/>
              </a:lnSpc>
            </a:pPr>
            <a:r>
              <a:rPr lang="zh-CN" altLang="en-US" dirty="0"/>
              <a:t>一、电路基本特点</a:t>
            </a:r>
            <a:endParaRPr lang="zh-CN" altLang="en-US" dirty="0"/>
          </a:p>
          <a:p>
            <a:pPr>
              <a:lnSpc>
                <a:spcPct val="95000"/>
              </a:lnSpc>
            </a:pPr>
            <a:r>
              <a:rPr lang="en-US" altLang="zh-CN" dirty="0"/>
              <a:t>1.</a:t>
            </a:r>
            <a:r>
              <a:rPr lang="zh-CN" altLang="en-US" dirty="0"/>
              <a:t>电流处处相等</a:t>
            </a:r>
            <a:endParaRPr lang="zh-CN" altLang="en-US" dirty="0"/>
          </a:p>
        </p:txBody>
      </p:sp>
      <p:pic>
        <p:nvPicPr>
          <p:cNvPr id="33795" name="图片 2659331" descr="2-1"/>
          <p:cNvPicPr>
            <a:picLocks noChangeAspect="1"/>
          </p:cNvPicPr>
          <p:nvPr/>
        </p:nvPicPr>
        <p:blipFill>
          <a:blip r:embed="rId1"/>
          <a:stretch>
            <a:fillRect/>
          </a:stretch>
        </p:blipFill>
        <p:spPr>
          <a:xfrm>
            <a:off x="1260475" y="3716338"/>
            <a:ext cx="6696075" cy="2220912"/>
          </a:xfrm>
          <a:prstGeom prst="rect">
            <a:avLst/>
          </a:prstGeom>
          <a:noFill/>
          <a:ln w="9525">
            <a:noFill/>
          </a:ln>
        </p:spPr>
      </p:pic>
      <p:sp>
        <p:nvSpPr>
          <p:cNvPr id="33796" name="文本框 2659333"/>
          <p:cNvSpPr txBox="1"/>
          <p:nvPr/>
        </p:nvSpPr>
        <p:spPr>
          <a:xfrm>
            <a:off x="3708400" y="6015038"/>
            <a:ext cx="2232025"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2-1  </a:t>
            </a:r>
            <a:r>
              <a:rPr lang="zh-CN" altLang="en-US" dirty="0">
                <a:latin typeface="Times New Roman" panose="02020603050405020304" pitchFamily="18" charset="0"/>
                <a:ea typeface="宋体" panose="02010600030101010101" pitchFamily="2" charset="-122"/>
              </a:rPr>
              <a:t>电阻串联电路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占位符 2521089"/>
          <p:cNvSpPr>
            <a:spLocks noGrp="1"/>
          </p:cNvSpPr>
          <p:nvPr>
            <p:ph type="body" sz="half" idx="1"/>
          </p:nvPr>
        </p:nvSpPr>
        <p:spPr>
          <a:xfrm>
            <a:off x="457200" y="444500"/>
            <a:ext cx="8291513" cy="5576888"/>
          </a:xfrm>
        </p:spPr>
        <p:txBody>
          <a:bodyPr anchor="t" anchorCtr="0"/>
          <a:p>
            <a:pPr algn="just">
              <a:lnSpc>
                <a:spcPct val="80000"/>
              </a:lnSpc>
              <a:buClr>
                <a:schemeClr val="accent1"/>
              </a:buClr>
              <a:buSzPct val="65000"/>
              <a:buFont typeface="Wingdings" panose="05000000000000000000" pitchFamily="2" charset="2"/>
              <a:buNone/>
            </a:pPr>
            <a:r>
              <a:rPr lang="en-US" altLang="zh-CN" sz="2200" dirty="0">
                <a:latin typeface="E-BX" pitchFamily="17" charset="-127"/>
                <a:ea typeface="E-BX" pitchFamily="17" charset="-127"/>
              </a:rPr>
              <a:t>                              </a:t>
            </a:r>
            <a:r>
              <a:rPr lang="en-US" altLang="zh-CN">
                <a:latin typeface="E-BX" pitchFamily="17" charset="-127"/>
                <a:ea typeface="E-BX" pitchFamily="17" charset="-127"/>
              </a:rPr>
              <a:t>I</a:t>
            </a:r>
            <a:r>
              <a:rPr lang="en-US" altLang="zh-CN" baseline="-25000"/>
              <a:t>1</a:t>
            </a:r>
            <a:r>
              <a:rPr lang="en-US" altLang="zh-CN"/>
              <a:t>=</a:t>
            </a:r>
            <a:r>
              <a:rPr lang="en-US" altLang="zh-CN">
                <a:latin typeface="E-BX" pitchFamily="17" charset="-127"/>
                <a:ea typeface="E-BX" pitchFamily="17" charset="-127"/>
              </a:rPr>
              <a:t>I</a:t>
            </a:r>
            <a:r>
              <a:rPr lang="en-US" altLang="zh-CN" baseline="-25000"/>
              <a:t>2</a:t>
            </a:r>
            <a:r>
              <a:rPr lang="en-US" altLang="zh-CN"/>
              <a:t>=</a:t>
            </a:r>
            <a:r>
              <a:rPr lang="en-US" altLang="zh-CN">
                <a:latin typeface="E-BX" pitchFamily="17" charset="-127"/>
                <a:ea typeface="E-BX" pitchFamily="17" charset="-127"/>
              </a:rPr>
              <a:t>I</a:t>
            </a:r>
            <a:r>
              <a:rPr lang="en-US" altLang="zh-CN" baseline="-25000"/>
              <a:t>3</a:t>
            </a:r>
            <a:r>
              <a:rPr lang="en-US" altLang="zh-CN"/>
              <a:t>=</a:t>
            </a:r>
            <a:r>
              <a:rPr lang="en-US" altLang="zh-CN">
                <a:latin typeface="E-BX" pitchFamily="17" charset="-127"/>
                <a:ea typeface="E-BX" pitchFamily="17" charset="-127"/>
              </a:rPr>
              <a:t>I</a:t>
            </a:r>
            <a:r>
              <a:rPr lang="en-US" altLang="zh-CN"/>
              <a:t>                                (2-1)</a:t>
            </a:r>
            <a:endParaRPr lang="en-US" altLang="zh-CN"/>
          </a:p>
          <a:p>
            <a:pPr algn="just">
              <a:lnSpc>
                <a:spcPct val="80000"/>
              </a:lnSpc>
              <a:buClr>
                <a:schemeClr val="accent1"/>
              </a:buClr>
              <a:buSzPct val="65000"/>
              <a:buFont typeface="Wingdings" panose="05000000000000000000" pitchFamily="2" charset="2"/>
            </a:pPr>
            <a:r>
              <a:rPr lang="en-US" altLang="zh-CN" dirty="0"/>
              <a:t>2.</a:t>
            </a:r>
            <a:r>
              <a:rPr lang="zh-CN" altLang="en-US" dirty="0"/>
              <a:t>总电压等于各分电压之和</a:t>
            </a:r>
            <a:endParaRPr lang="zh-CN" altLang="en-US" dirty="0"/>
          </a:p>
          <a:p>
            <a:pPr algn="just">
              <a:lnSpc>
                <a:spcPct val="80000"/>
              </a:lnSpc>
              <a:buClr>
                <a:schemeClr val="accent1"/>
              </a:buClr>
              <a:buSzPct val="65000"/>
              <a:buFont typeface="Wingdings" panose="05000000000000000000" pitchFamily="2" charset="2"/>
              <a:buNone/>
            </a:pPr>
            <a:r>
              <a:rPr lang="zh-CN" altLang="en-US" dirty="0">
                <a:latin typeface="E-BX" pitchFamily="17" charset="-127"/>
                <a:ea typeface="E-BX" pitchFamily="17" charset="-127"/>
              </a:rPr>
              <a:t>                            </a:t>
            </a:r>
            <a:r>
              <a:rPr lang="en-US" altLang="zh-CN">
                <a:latin typeface="E-BX" pitchFamily="17" charset="-127"/>
                <a:ea typeface="E-BX" pitchFamily="17" charset="-127"/>
              </a:rPr>
              <a:t>U</a:t>
            </a:r>
            <a:r>
              <a:rPr lang="en-US" altLang="zh-CN"/>
              <a:t>=</a:t>
            </a:r>
            <a:r>
              <a:rPr lang="en-US" altLang="zh-CN">
                <a:latin typeface="E-BX" pitchFamily="17" charset="-127"/>
                <a:ea typeface="E-BX" pitchFamily="17" charset="-127"/>
              </a:rPr>
              <a:t>U</a:t>
            </a:r>
            <a:r>
              <a:rPr lang="en-US" altLang="zh-CN" baseline="-25000"/>
              <a:t>1</a:t>
            </a:r>
            <a:r>
              <a:rPr lang="en-US" altLang="zh-CN"/>
              <a:t>+</a:t>
            </a:r>
            <a:r>
              <a:rPr lang="en-US" altLang="zh-CN">
                <a:latin typeface="E-BX" pitchFamily="17" charset="-127"/>
                <a:ea typeface="E-BX" pitchFamily="17" charset="-127"/>
              </a:rPr>
              <a:t>U</a:t>
            </a:r>
            <a:r>
              <a:rPr lang="en-US" altLang="zh-CN" baseline="-25000"/>
              <a:t>2</a:t>
            </a:r>
            <a:r>
              <a:rPr lang="en-US" altLang="zh-CN"/>
              <a:t>+</a:t>
            </a:r>
            <a:r>
              <a:rPr lang="en-US" altLang="zh-CN">
                <a:latin typeface="E-BX" pitchFamily="17" charset="-127"/>
                <a:ea typeface="E-BX" pitchFamily="17" charset="-127"/>
              </a:rPr>
              <a:t>U</a:t>
            </a:r>
            <a:r>
              <a:rPr lang="en-US" altLang="zh-CN" baseline="-25000"/>
              <a:t>3</a:t>
            </a:r>
            <a:r>
              <a:rPr lang="en-US" altLang="zh-CN"/>
              <a:t>                      (2-2)</a:t>
            </a:r>
            <a:endParaRPr lang="en-US" altLang="zh-CN"/>
          </a:p>
          <a:p>
            <a:pPr algn="just">
              <a:lnSpc>
                <a:spcPct val="80000"/>
              </a:lnSpc>
              <a:buClr>
                <a:schemeClr val="accent1"/>
              </a:buClr>
              <a:buSzPct val="65000"/>
              <a:buFont typeface="Wingdings" panose="05000000000000000000" pitchFamily="2" charset="2"/>
            </a:pPr>
            <a:r>
              <a:rPr lang="en-US" altLang="zh-CN" dirty="0"/>
              <a:t>3.</a:t>
            </a:r>
            <a:r>
              <a:rPr lang="zh-CN" altLang="en-US" dirty="0"/>
              <a:t>总电阻等于各分电阻之和</a:t>
            </a:r>
            <a:endParaRPr lang="zh-CN" altLang="en-US" dirty="0"/>
          </a:p>
          <a:p>
            <a:pPr algn="just">
              <a:lnSpc>
                <a:spcPct val="80000"/>
              </a:lnSpc>
              <a:buClr>
                <a:schemeClr val="accent1"/>
              </a:buClr>
              <a:buSzPct val="65000"/>
              <a:buFont typeface="Wingdings" panose="05000000000000000000" pitchFamily="2" charset="2"/>
              <a:buNone/>
            </a:pPr>
            <a:r>
              <a:rPr lang="zh-CN" altLang="en-US" dirty="0">
                <a:latin typeface="E-BX" pitchFamily="17" charset="-127"/>
                <a:ea typeface="E-BX" pitchFamily="17" charset="-127"/>
              </a:rPr>
              <a:t>                             </a:t>
            </a:r>
            <a:r>
              <a:rPr lang="en-US" altLang="zh-CN">
                <a:latin typeface="E-BX" pitchFamily="17" charset="-127"/>
                <a:ea typeface="E-BX" pitchFamily="17" charset="-127"/>
              </a:rPr>
              <a:t>R</a:t>
            </a:r>
            <a:r>
              <a:rPr lang="en-US" altLang="zh-CN">
                <a:latin typeface="宋体" panose="02010600030101010101" pitchFamily="2" charset="-122"/>
              </a:rPr>
              <a:t>=</a:t>
            </a:r>
            <a:r>
              <a:rPr lang="en-US" altLang="zh-CN">
                <a:latin typeface="E-BX" pitchFamily="17" charset="-127"/>
                <a:ea typeface="E-BX" pitchFamily="17" charset="-127"/>
              </a:rPr>
              <a:t>R</a:t>
            </a:r>
            <a:r>
              <a:rPr lang="en-US" altLang="zh-CN" baseline="-25000"/>
              <a:t>1</a:t>
            </a:r>
            <a:r>
              <a:rPr lang="en-US" altLang="zh-CN"/>
              <a:t>+</a:t>
            </a:r>
            <a:r>
              <a:rPr lang="en-US" altLang="zh-CN">
                <a:latin typeface="E-BX" pitchFamily="17" charset="-127"/>
                <a:ea typeface="E-BX" pitchFamily="17" charset="-127"/>
              </a:rPr>
              <a:t>R</a:t>
            </a:r>
            <a:r>
              <a:rPr lang="en-US" altLang="zh-CN" baseline="-25000"/>
              <a:t>2</a:t>
            </a:r>
            <a:r>
              <a:rPr lang="en-US" altLang="zh-CN"/>
              <a:t>+</a:t>
            </a:r>
            <a:r>
              <a:rPr lang="en-US" altLang="zh-CN">
                <a:latin typeface="E-BX" pitchFamily="17" charset="-127"/>
                <a:ea typeface="E-BX" pitchFamily="17" charset="-127"/>
              </a:rPr>
              <a:t>R</a:t>
            </a:r>
            <a:r>
              <a:rPr lang="en-US" altLang="zh-CN" baseline="-25000"/>
              <a:t>3</a:t>
            </a:r>
            <a:r>
              <a:rPr lang="en-US" altLang="zh-CN"/>
              <a:t>                      (2-3)</a:t>
            </a:r>
            <a:endParaRPr lang="en-US" altLang="zh-CN"/>
          </a:p>
          <a:p>
            <a:pPr algn="just">
              <a:lnSpc>
                <a:spcPct val="80000"/>
              </a:lnSpc>
              <a:buClr>
                <a:schemeClr val="accent1"/>
              </a:buClr>
              <a:buSzPct val="65000"/>
              <a:buFont typeface="Wingdings" panose="05000000000000000000" pitchFamily="2" charset="2"/>
            </a:pPr>
            <a:r>
              <a:rPr lang="en-US" altLang="zh-CN" dirty="0"/>
              <a:t>4.</a:t>
            </a:r>
            <a:r>
              <a:rPr lang="zh-CN" altLang="en-US" dirty="0"/>
              <a:t>各电阻上分配到的电压与其电阻值成 正比</a:t>
            </a:r>
            <a:endParaRPr lang="zh-CN" altLang="en-US" dirty="0"/>
          </a:p>
          <a:p>
            <a:pPr algn="just">
              <a:lnSpc>
                <a:spcPct val="80000"/>
              </a:lnSpc>
              <a:buClr>
                <a:schemeClr val="accent1"/>
              </a:buClr>
              <a:buSzPct val="65000"/>
              <a:buFont typeface="Wingdings" panose="05000000000000000000" pitchFamily="2" charset="2"/>
            </a:pPr>
            <a:endParaRPr lang="zh-CN" altLang="en-US" dirty="0"/>
          </a:p>
          <a:p>
            <a:pPr algn="just">
              <a:lnSpc>
                <a:spcPct val="80000"/>
              </a:lnSpc>
              <a:buClr>
                <a:schemeClr val="accent1"/>
              </a:buClr>
              <a:buSzPct val="65000"/>
              <a:buFont typeface="Wingdings" panose="05000000000000000000" pitchFamily="2" charset="2"/>
            </a:pPr>
            <a:endParaRPr lang="zh-CN" altLang="en-US" dirty="0"/>
          </a:p>
          <a:p>
            <a:pPr algn="just">
              <a:lnSpc>
                <a:spcPct val="80000"/>
              </a:lnSpc>
              <a:buClr>
                <a:schemeClr val="accent1"/>
              </a:buClr>
              <a:buSzPct val="65000"/>
              <a:buFont typeface="Wingdings" panose="05000000000000000000" pitchFamily="2" charset="2"/>
            </a:pPr>
            <a:r>
              <a:rPr lang="en-US" altLang="zh-CN" dirty="0"/>
              <a:t>5.</a:t>
            </a:r>
            <a:r>
              <a:rPr lang="zh-CN" altLang="en-US" dirty="0"/>
              <a:t>各电阻上分配到的功率与其电阻值成 正比</a:t>
            </a:r>
            <a:endParaRPr lang="zh-CN" altLang="en-US" dirty="0"/>
          </a:p>
        </p:txBody>
      </p:sp>
      <p:graphicFrame>
        <p:nvGraphicFramePr>
          <p:cNvPr id="34818" name="内容占位符 2521090"/>
          <p:cNvGraphicFramePr>
            <a:graphicFrameLocks noGrp="1"/>
          </p:cNvGraphicFramePr>
          <p:nvPr>
            <p:ph sz="quarter" idx="2"/>
          </p:nvPr>
        </p:nvGraphicFramePr>
        <p:xfrm>
          <a:off x="3638550" y="4251325"/>
          <a:ext cx="1460500" cy="969963"/>
        </p:xfrm>
        <a:graphic>
          <a:graphicData uri="http://schemas.openxmlformats.org/presentationml/2006/ole">
            <mc:AlternateContent xmlns:mc="http://schemas.openxmlformats.org/markup-compatibility/2006">
              <mc:Choice xmlns:v="urn:schemas-microsoft-com:vml" Requires="v">
                <p:oleObj spid="_x0000_s3089" name="" r:id="rId1" imgW="1720850" imgH="1140460" progId="Photoshop.Image.7">
                  <p:embed/>
                </p:oleObj>
              </mc:Choice>
              <mc:Fallback>
                <p:oleObj name="" r:id="rId1" imgW="1720850" imgH="1140460" progId="Photoshop.Image.7">
                  <p:embed/>
                  <p:pic>
                    <p:nvPicPr>
                      <p:cNvPr id="0" name="图片 3088"/>
                      <p:cNvPicPr/>
                      <p:nvPr/>
                    </p:nvPicPr>
                    <p:blipFill>
                      <a:blip r:embed="rId2"/>
                      <a:stretch>
                        <a:fillRect/>
                      </a:stretch>
                    </p:blipFill>
                    <p:spPr>
                      <a:xfrm>
                        <a:off x="3638550" y="4251325"/>
                        <a:ext cx="1460500" cy="969963"/>
                      </a:xfrm>
                      <a:prstGeom prst="rect">
                        <a:avLst/>
                      </a:prstGeom>
                      <a:noFill/>
                      <a:ln w="38100">
                        <a:miter/>
                      </a:ln>
                    </p:spPr>
                  </p:pic>
                </p:oleObj>
              </mc:Fallback>
            </mc:AlternateContent>
          </a:graphicData>
        </a:graphic>
      </p:graphicFrame>
      <p:graphicFrame>
        <p:nvGraphicFramePr>
          <p:cNvPr id="34819" name="内容占位符 2521093"/>
          <p:cNvGraphicFramePr>
            <a:graphicFrameLocks noGrp="1"/>
          </p:cNvGraphicFramePr>
          <p:nvPr>
            <p:ph sz="quarter" idx="3"/>
          </p:nvPr>
        </p:nvGraphicFramePr>
        <p:xfrm>
          <a:off x="3867150" y="5764213"/>
          <a:ext cx="1411288" cy="942975"/>
        </p:xfrm>
        <a:graphic>
          <a:graphicData uri="http://schemas.openxmlformats.org/presentationml/2006/ole">
            <mc:AlternateContent xmlns:mc="http://schemas.openxmlformats.org/markup-compatibility/2006">
              <mc:Choice xmlns:v="urn:schemas-microsoft-com:vml" Requires="v">
                <p:oleObj spid="_x0000_s3090" name="" r:id="rId3" imgW="1661795" imgH="1111250" progId="Photoshop.Image.7">
                  <p:embed/>
                </p:oleObj>
              </mc:Choice>
              <mc:Fallback>
                <p:oleObj name="" r:id="rId3" imgW="1661795" imgH="1111250" progId="Photoshop.Image.7">
                  <p:embed/>
                  <p:pic>
                    <p:nvPicPr>
                      <p:cNvPr id="0" name="图片 3089"/>
                      <p:cNvPicPr/>
                      <p:nvPr/>
                    </p:nvPicPr>
                    <p:blipFill>
                      <a:blip r:embed="rId4"/>
                      <a:stretch>
                        <a:fillRect/>
                      </a:stretch>
                    </p:blipFill>
                    <p:spPr>
                      <a:xfrm>
                        <a:off x="3867150" y="5764213"/>
                        <a:ext cx="1411288" cy="942975"/>
                      </a:xfrm>
                      <a:prstGeom prst="rect">
                        <a:avLst/>
                      </a:prstGeom>
                      <a:noFill/>
                      <a:ln w="38100">
                        <a:miter/>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占位符 2522113"/>
          <p:cNvSpPr>
            <a:spLocks noGrp="1"/>
          </p:cNvSpPr>
          <p:nvPr>
            <p:ph type="body" sz="half" idx="1"/>
          </p:nvPr>
        </p:nvSpPr>
        <p:spPr>
          <a:xfrm>
            <a:off x="457200" y="549275"/>
            <a:ext cx="8291513" cy="5759450"/>
          </a:xfrm>
        </p:spPr>
        <p:txBody>
          <a:bodyPr anchor="t" anchorCtr="0"/>
          <a:p>
            <a:pPr algn="just">
              <a:lnSpc>
                <a:spcPct val="90000"/>
              </a:lnSpc>
              <a:buClr>
                <a:schemeClr val="accent1"/>
              </a:buClr>
              <a:buSzPct val="65000"/>
              <a:buFont typeface="Wingdings" panose="05000000000000000000" pitchFamily="2" charset="2"/>
            </a:pPr>
            <a:r>
              <a:rPr lang="zh-CN" altLang="en-US" dirty="0"/>
              <a:t>二、电阻串联电路的应用</a:t>
            </a:r>
            <a:endParaRPr lang="zh-CN" altLang="en-US" dirty="0"/>
          </a:p>
          <a:p>
            <a:pPr algn="just">
              <a:lnSpc>
                <a:spcPct val="90000"/>
              </a:lnSpc>
              <a:buClr>
                <a:schemeClr val="accent1"/>
              </a:buClr>
              <a:buSzPct val="65000"/>
              <a:buFont typeface="Wingdings" panose="05000000000000000000" pitchFamily="2" charset="2"/>
            </a:pPr>
            <a:r>
              <a:rPr lang="en-US" altLang="zh-CN" dirty="0"/>
              <a:t>1.</a:t>
            </a:r>
            <a:r>
              <a:rPr lang="zh-CN" altLang="en-US" dirty="0"/>
              <a:t>分压</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en-US" altLang="zh-CN" dirty="0"/>
              <a:t>2.</a:t>
            </a:r>
            <a:r>
              <a:rPr lang="zh-CN" altLang="en-US" dirty="0"/>
              <a:t>限流</a:t>
            </a:r>
            <a:endParaRPr lang="zh-CN" altLang="en-US" dirty="0"/>
          </a:p>
          <a:p>
            <a:pPr algn="just">
              <a:lnSpc>
                <a:spcPct val="90000"/>
              </a:lnSpc>
              <a:buClr>
                <a:schemeClr val="accent1"/>
              </a:buClr>
              <a:buSzPct val="65000"/>
              <a:buFont typeface="Wingdings" panose="05000000000000000000" pitchFamily="2" charset="2"/>
            </a:pPr>
            <a:r>
              <a:rPr lang="en-US" altLang="zh-CN" dirty="0"/>
              <a:t>3.</a:t>
            </a:r>
            <a:r>
              <a:rPr lang="zh-CN" altLang="en-US" dirty="0"/>
              <a:t>扩大电压表量程</a:t>
            </a:r>
            <a:endParaRPr lang="zh-CN" altLang="en-US" dirty="0"/>
          </a:p>
          <a:p>
            <a:pPr algn="ctr">
              <a:lnSpc>
                <a:spcPct val="90000"/>
              </a:lnSpc>
              <a:buClr>
                <a:schemeClr val="accent1"/>
              </a:buClr>
              <a:buSzPct val="65000"/>
              <a:buFont typeface="Wingdings" panose="05000000000000000000" pitchFamily="2" charset="2"/>
              <a:buNone/>
            </a:pPr>
            <a:r>
              <a:rPr lang="en-US" altLang="zh-CN">
                <a:latin typeface="E-BX" pitchFamily="17" charset="-127"/>
                <a:ea typeface="E-BX" pitchFamily="17" charset="-127"/>
              </a:rPr>
              <a:t>U</a:t>
            </a:r>
            <a:r>
              <a:rPr lang="zh-CN" altLang="en-US" dirty="0"/>
              <a:t>＝</a:t>
            </a:r>
            <a:r>
              <a:rPr lang="en-US" altLang="zh-CN" err="1">
                <a:latin typeface="E-BX" pitchFamily="17" charset="-127"/>
                <a:ea typeface="E-BX" pitchFamily="17" charset="-127"/>
              </a:rPr>
              <a:t>IR</a:t>
            </a:r>
            <a:r>
              <a:rPr lang="en-US" altLang="zh-CN" baseline="-25000" err="1"/>
              <a:t>g</a:t>
            </a:r>
            <a:r>
              <a:rPr lang="en-US" altLang="zh-CN" err="1"/>
              <a:t>+</a:t>
            </a:r>
            <a:r>
              <a:rPr lang="en-US" altLang="zh-CN" err="1">
                <a:latin typeface="E-BX" pitchFamily="17" charset="-127"/>
                <a:ea typeface="E-BX" pitchFamily="17" charset="-127"/>
              </a:rPr>
              <a:t>IR</a:t>
            </a:r>
            <a:endParaRPr lang="en-US" altLang="zh-CN">
              <a:latin typeface="E-BX" pitchFamily="17" charset="-127"/>
              <a:ea typeface="E-BX" pitchFamily="17" charset="-127"/>
            </a:endParaRPr>
          </a:p>
          <a:p>
            <a:pPr algn="ctr">
              <a:lnSpc>
                <a:spcPct val="90000"/>
              </a:lnSpc>
              <a:buClr>
                <a:schemeClr val="accent1"/>
              </a:buClr>
              <a:buSzPct val="65000"/>
              <a:buFont typeface="Wingdings" panose="05000000000000000000" pitchFamily="2" charset="2"/>
            </a:pPr>
            <a:r>
              <a:rPr lang="zh-CN" altLang="en-US" b="1" dirty="0"/>
              <a:t>第二节  电阻并联电路</a:t>
            </a:r>
            <a:endParaRPr lang="zh-CN" altLang="en-US" b="1" dirty="0"/>
          </a:p>
          <a:p>
            <a:pPr algn="just">
              <a:lnSpc>
                <a:spcPct val="90000"/>
              </a:lnSpc>
              <a:buClr>
                <a:schemeClr val="accent1"/>
              </a:buClr>
              <a:buSzPct val="65000"/>
              <a:buFont typeface="Wingdings" panose="05000000000000000000" pitchFamily="2" charset="2"/>
            </a:pPr>
            <a:r>
              <a:rPr lang="zh-CN" altLang="en-US" dirty="0"/>
              <a:t>把</a:t>
            </a:r>
            <a:r>
              <a:rPr lang="en-US" altLang="zh-CN" dirty="0"/>
              <a:t>2</a:t>
            </a:r>
            <a:r>
              <a:rPr lang="zh-CN" altLang="en-US" dirty="0"/>
              <a:t>个或</a:t>
            </a:r>
            <a:r>
              <a:rPr lang="en-US" altLang="zh-CN" dirty="0"/>
              <a:t>2</a:t>
            </a:r>
            <a:r>
              <a:rPr lang="zh-CN" altLang="en-US" dirty="0"/>
              <a:t>个以上电阻接到电路中的</a:t>
            </a:r>
            <a:r>
              <a:rPr lang="en-US" altLang="zh-CN" dirty="0"/>
              <a:t>2</a:t>
            </a:r>
            <a:r>
              <a:rPr lang="zh-CN" altLang="en-US" dirty="0"/>
              <a:t>点之间，每个电阻两端承受的是同一个电压的电路，称电阻并联电路。</a:t>
            </a:r>
            <a:endParaRPr lang="zh-CN" altLang="en-US" dirty="0"/>
          </a:p>
        </p:txBody>
      </p:sp>
      <p:graphicFrame>
        <p:nvGraphicFramePr>
          <p:cNvPr id="35842" name="内容占位符 2522114"/>
          <p:cNvGraphicFramePr>
            <a:graphicFrameLocks noGrp="1"/>
          </p:cNvGraphicFramePr>
          <p:nvPr>
            <p:ph sz="half" idx="2"/>
          </p:nvPr>
        </p:nvGraphicFramePr>
        <p:xfrm>
          <a:off x="1684338" y="1624013"/>
          <a:ext cx="7064375" cy="830262"/>
        </p:xfrm>
        <a:graphic>
          <a:graphicData uri="http://schemas.openxmlformats.org/presentationml/2006/ole">
            <mc:AlternateContent xmlns:mc="http://schemas.openxmlformats.org/markup-compatibility/2006">
              <mc:Choice xmlns:v="urn:schemas-microsoft-com:vml" Requires="v">
                <p:oleObj spid="_x0000_s3088" name="" r:id="rId1" imgW="8888095" imgH="1042035" progId="Photoshop.Image.7">
                  <p:embed/>
                </p:oleObj>
              </mc:Choice>
              <mc:Fallback>
                <p:oleObj name="" r:id="rId1" imgW="8888095" imgH="1042035" progId="Photoshop.Image.7">
                  <p:embed/>
                  <p:pic>
                    <p:nvPicPr>
                      <p:cNvPr id="0" name="图片 3087"/>
                      <p:cNvPicPr/>
                      <p:nvPr/>
                    </p:nvPicPr>
                    <p:blipFill>
                      <a:blip r:embed="rId2"/>
                      <a:stretch>
                        <a:fillRect/>
                      </a:stretch>
                    </p:blipFill>
                    <p:spPr>
                      <a:xfrm>
                        <a:off x="1684338" y="1624013"/>
                        <a:ext cx="7064375" cy="830262"/>
                      </a:xfrm>
                      <a:prstGeom prst="rect">
                        <a:avLst/>
                      </a:prstGeom>
                      <a:noFill/>
                      <a:ln w="38100">
                        <a:miter/>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占位符 2523137"/>
          <p:cNvSpPr>
            <a:spLocks noGrp="1"/>
          </p:cNvSpPr>
          <p:nvPr>
            <p:ph idx="1"/>
          </p:nvPr>
        </p:nvSpPr>
        <p:spPr>
          <a:xfrm>
            <a:off x="457200" y="3429000"/>
            <a:ext cx="8229600" cy="2879725"/>
          </a:xfrm>
        </p:spPr>
        <p:txBody>
          <a:bodyPr anchor="t" anchorCtr="0"/>
          <a:p>
            <a:pPr>
              <a:lnSpc>
                <a:spcPct val="90000"/>
              </a:lnSpc>
            </a:pPr>
            <a:r>
              <a:rPr lang="zh-CN" altLang="en-US" dirty="0"/>
              <a:t>一、电路基本特点</a:t>
            </a:r>
            <a:endParaRPr lang="zh-CN" altLang="en-US" dirty="0"/>
          </a:p>
          <a:p>
            <a:pPr>
              <a:lnSpc>
                <a:spcPct val="90000"/>
              </a:lnSpc>
            </a:pPr>
            <a:r>
              <a:rPr lang="en-US" altLang="zh-CN" dirty="0"/>
              <a:t>1.</a:t>
            </a:r>
            <a:r>
              <a:rPr lang="zh-CN" altLang="en-US" dirty="0"/>
              <a:t>总电压等于各分电压</a:t>
            </a:r>
            <a:endParaRPr lang="zh-CN" altLang="en-US" dirty="0"/>
          </a:p>
          <a:p>
            <a:pPr>
              <a:lnSpc>
                <a:spcPct val="90000"/>
              </a:lnSpc>
              <a:buNone/>
            </a:pPr>
            <a:r>
              <a:rPr lang="zh-CN" altLang="en-US" dirty="0">
                <a:latin typeface="E-BX" pitchFamily="17" charset="-127"/>
                <a:ea typeface="E-BX" pitchFamily="17" charset="-127"/>
              </a:rPr>
              <a:t>                 </a:t>
            </a:r>
            <a:r>
              <a:rPr lang="en-US" altLang="zh-CN">
                <a:latin typeface="E-BX" pitchFamily="17" charset="-127"/>
                <a:ea typeface="E-BX" pitchFamily="17" charset="-127"/>
              </a:rPr>
              <a:t>U</a:t>
            </a:r>
            <a:r>
              <a:rPr lang="en-US" altLang="zh-CN" baseline="-25000"/>
              <a:t>1</a:t>
            </a:r>
            <a:r>
              <a:rPr lang="en-US" altLang="zh-CN"/>
              <a:t>=</a:t>
            </a:r>
            <a:r>
              <a:rPr lang="en-US" altLang="zh-CN">
                <a:latin typeface="E-BX" pitchFamily="17" charset="-127"/>
                <a:ea typeface="E-BX" pitchFamily="17" charset="-127"/>
              </a:rPr>
              <a:t>U</a:t>
            </a:r>
            <a:r>
              <a:rPr lang="en-US" altLang="zh-CN" baseline="-25000"/>
              <a:t>2</a:t>
            </a:r>
            <a:r>
              <a:rPr lang="en-US" altLang="zh-CN"/>
              <a:t>=</a:t>
            </a:r>
            <a:r>
              <a:rPr lang="en-US" altLang="zh-CN">
                <a:latin typeface="E-BX" pitchFamily="17" charset="-127"/>
                <a:ea typeface="E-BX" pitchFamily="17" charset="-127"/>
              </a:rPr>
              <a:t>U</a:t>
            </a:r>
            <a:r>
              <a:rPr lang="en-US" altLang="zh-CN" baseline="-25000"/>
              <a:t>3</a:t>
            </a:r>
            <a:r>
              <a:rPr lang="en-US" altLang="zh-CN"/>
              <a:t>=</a:t>
            </a:r>
            <a:r>
              <a:rPr lang="en-US" altLang="zh-CN">
                <a:latin typeface="E-BX" pitchFamily="17" charset="-127"/>
                <a:ea typeface="E-BX" pitchFamily="17" charset="-127"/>
              </a:rPr>
              <a:t>U</a:t>
            </a:r>
            <a:r>
              <a:rPr lang="en-US" altLang="zh-CN"/>
              <a:t>=</a:t>
            </a:r>
            <a:r>
              <a:rPr lang="en-US" altLang="zh-CN" err="1">
                <a:latin typeface="E-BX" pitchFamily="17" charset="-127"/>
                <a:ea typeface="E-BX" pitchFamily="17" charset="-127"/>
              </a:rPr>
              <a:t>V</a:t>
            </a:r>
            <a:r>
              <a:rPr lang="en-US" altLang="zh-CN" baseline="-25000" err="1"/>
              <a:t>a</a:t>
            </a:r>
            <a:r>
              <a:rPr lang="en-US" altLang="zh-CN" err="1"/>
              <a:t>-</a:t>
            </a:r>
            <a:r>
              <a:rPr lang="en-US" altLang="zh-CN" err="1">
                <a:latin typeface="E-BX" pitchFamily="17" charset="-127"/>
                <a:ea typeface="E-BX" pitchFamily="17" charset="-127"/>
              </a:rPr>
              <a:t>V</a:t>
            </a:r>
            <a:r>
              <a:rPr lang="en-US" altLang="zh-CN" baseline="-25000" err="1"/>
              <a:t>b</a:t>
            </a:r>
            <a:r>
              <a:rPr lang="en-US" altLang="zh-CN"/>
              <a:t>                       (2-5)</a:t>
            </a:r>
            <a:endParaRPr lang="en-US" altLang="zh-CN"/>
          </a:p>
          <a:p>
            <a:pPr>
              <a:lnSpc>
                <a:spcPct val="90000"/>
              </a:lnSpc>
            </a:pPr>
            <a:r>
              <a:rPr lang="en-US" altLang="zh-CN" dirty="0"/>
              <a:t>2.</a:t>
            </a:r>
            <a:r>
              <a:rPr lang="zh-CN" altLang="en-US" dirty="0"/>
              <a:t>总电流等于各分电流之和</a:t>
            </a:r>
            <a:endParaRPr lang="zh-CN" altLang="en-US" dirty="0"/>
          </a:p>
          <a:p>
            <a:pPr>
              <a:lnSpc>
                <a:spcPct val="90000"/>
              </a:lnSpc>
              <a:buNone/>
            </a:pPr>
            <a:r>
              <a:rPr lang="zh-CN" altLang="en-US" dirty="0">
                <a:latin typeface="E-BX" pitchFamily="17" charset="-127"/>
                <a:ea typeface="E-BX" pitchFamily="17" charset="-127"/>
              </a:rPr>
              <a:t>                        </a:t>
            </a:r>
            <a:r>
              <a:rPr lang="en-US" altLang="zh-CN">
                <a:latin typeface="E-BX" pitchFamily="17" charset="-127"/>
                <a:ea typeface="E-BX" pitchFamily="17" charset="-127"/>
              </a:rPr>
              <a:t>I</a:t>
            </a:r>
            <a:r>
              <a:rPr lang="en-US" altLang="zh-CN"/>
              <a:t>=</a:t>
            </a:r>
            <a:r>
              <a:rPr lang="en-US" altLang="zh-CN">
                <a:latin typeface="E-BX" pitchFamily="17" charset="-127"/>
                <a:ea typeface="E-BX" pitchFamily="17" charset="-127"/>
              </a:rPr>
              <a:t>I</a:t>
            </a:r>
            <a:r>
              <a:rPr lang="en-US" altLang="zh-CN" baseline="-25000"/>
              <a:t>1</a:t>
            </a:r>
            <a:r>
              <a:rPr lang="en-US" altLang="zh-CN"/>
              <a:t>+</a:t>
            </a:r>
            <a:r>
              <a:rPr lang="en-US" altLang="zh-CN">
                <a:latin typeface="E-BX" pitchFamily="17" charset="-127"/>
                <a:ea typeface="E-BX" pitchFamily="17" charset="-127"/>
              </a:rPr>
              <a:t>I</a:t>
            </a:r>
            <a:r>
              <a:rPr lang="en-US" altLang="zh-CN" baseline="-25000"/>
              <a:t>2</a:t>
            </a:r>
            <a:r>
              <a:rPr lang="en-US" altLang="zh-CN"/>
              <a:t>+</a:t>
            </a:r>
            <a:r>
              <a:rPr lang="en-US" altLang="zh-CN">
                <a:latin typeface="E-BX" pitchFamily="17" charset="-127"/>
                <a:ea typeface="E-BX" pitchFamily="17" charset="-127"/>
              </a:rPr>
              <a:t>I</a:t>
            </a:r>
            <a:r>
              <a:rPr lang="en-US" altLang="zh-CN" baseline="-25000"/>
              <a:t>3</a:t>
            </a:r>
            <a:r>
              <a:rPr lang="en-US" altLang="zh-CN"/>
              <a:t>                                (2-6)</a:t>
            </a:r>
            <a:endParaRPr lang="en-US" altLang="zh-CN"/>
          </a:p>
        </p:txBody>
      </p:sp>
      <p:pic>
        <p:nvPicPr>
          <p:cNvPr id="36866" name="图片 2523141" descr="2-5"/>
          <p:cNvPicPr>
            <a:picLocks noChangeAspect="1"/>
          </p:cNvPicPr>
          <p:nvPr/>
        </p:nvPicPr>
        <p:blipFill>
          <a:blip r:embed="rId1"/>
          <a:stretch>
            <a:fillRect/>
          </a:stretch>
        </p:blipFill>
        <p:spPr>
          <a:xfrm>
            <a:off x="1549400" y="596900"/>
            <a:ext cx="6191250" cy="2400300"/>
          </a:xfrm>
          <a:prstGeom prst="rect">
            <a:avLst/>
          </a:prstGeom>
          <a:noFill/>
          <a:ln w="9525">
            <a:noFill/>
          </a:ln>
        </p:spPr>
      </p:pic>
      <p:sp>
        <p:nvSpPr>
          <p:cNvPr id="36867" name="文本框 2523144"/>
          <p:cNvSpPr txBox="1"/>
          <p:nvPr/>
        </p:nvSpPr>
        <p:spPr>
          <a:xfrm>
            <a:off x="3563938" y="2997200"/>
            <a:ext cx="2376487"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2-6  </a:t>
            </a:r>
            <a:r>
              <a:rPr lang="zh-CN" altLang="en-US" dirty="0">
                <a:latin typeface="Times New Roman" panose="02020603050405020304" pitchFamily="18" charset="0"/>
                <a:ea typeface="宋体" panose="02010600030101010101" pitchFamily="2" charset="-122"/>
              </a:rPr>
              <a:t>电阻并联电路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占位符 2524161"/>
          <p:cNvSpPr>
            <a:spLocks noGrp="1"/>
          </p:cNvSpPr>
          <p:nvPr>
            <p:ph type="body" sz="half" idx="1"/>
          </p:nvPr>
        </p:nvSpPr>
        <p:spPr>
          <a:xfrm>
            <a:off x="457200" y="444500"/>
            <a:ext cx="8291513" cy="5576888"/>
          </a:xfrm>
        </p:spPr>
        <p:txBody>
          <a:bodyPr anchor="t" anchorCtr="0"/>
          <a:p>
            <a:pPr>
              <a:lnSpc>
                <a:spcPct val="95000"/>
              </a:lnSpc>
              <a:buClr>
                <a:schemeClr val="accent1"/>
              </a:buClr>
              <a:buSzPct val="65000"/>
              <a:buFont typeface="Wingdings" panose="05000000000000000000" pitchFamily="2" charset="2"/>
            </a:pPr>
            <a:r>
              <a:rPr lang="en-US" altLang="zh-CN" dirty="0"/>
              <a:t>3.</a:t>
            </a:r>
            <a:r>
              <a:rPr lang="zh-CN" altLang="en-US" dirty="0"/>
              <a:t>并联电路总电阻的倒数等于各并联电阻的倒数之和</a:t>
            </a: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r>
              <a:rPr lang="zh-CN" altLang="en-US" dirty="0"/>
              <a:t> 当由两个电阻  </a:t>
            </a:r>
            <a:r>
              <a:rPr lang="en-US" altLang="zh-CN"/>
              <a:t>(</a:t>
            </a:r>
            <a:r>
              <a:rPr lang="en-US" altLang="zh-CN">
                <a:latin typeface="E-BX" pitchFamily="17" charset="-127"/>
                <a:ea typeface="E-BX" pitchFamily="17" charset="-127"/>
              </a:rPr>
              <a:t>R</a:t>
            </a:r>
            <a:r>
              <a:rPr lang="en-US" altLang="zh-CN" baseline="-25000"/>
              <a:t>1</a:t>
            </a:r>
            <a:r>
              <a:rPr lang="zh-CN" altLang="en-US" dirty="0"/>
              <a:t>，</a:t>
            </a:r>
            <a:r>
              <a:rPr lang="en-US" altLang="zh-CN">
                <a:latin typeface="E-BX" pitchFamily="17" charset="-127"/>
                <a:ea typeface="E-BX" pitchFamily="17" charset="-127"/>
              </a:rPr>
              <a:t>R</a:t>
            </a:r>
            <a:r>
              <a:rPr lang="en-US" altLang="zh-CN" baseline="-25000"/>
              <a:t>2</a:t>
            </a:r>
            <a:r>
              <a:rPr lang="en-US" altLang="zh-CN" dirty="0"/>
              <a:t>)</a:t>
            </a:r>
            <a:r>
              <a:rPr lang="zh-CN" altLang="en-US" dirty="0"/>
              <a:t>并联时</a:t>
            </a: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r>
              <a:rPr lang="zh-CN" altLang="en-US" dirty="0"/>
              <a:t>若有</a:t>
            </a:r>
            <a:r>
              <a:rPr lang="en-US" altLang="zh-CN">
                <a:latin typeface="E-BX" pitchFamily="17" charset="-127"/>
                <a:ea typeface="E-BX" pitchFamily="17" charset="-127"/>
              </a:rPr>
              <a:t>n</a:t>
            </a:r>
            <a:r>
              <a:rPr lang="zh-CN" altLang="en-US" dirty="0"/>
              <a:t>个相同的电阻</a:t>
            </a:r>
            <a:r>
              <a:rPr lang="en-US" altLang="zh-CN">
                <a:latin typeface="E-BX" pitchFamily="17" charset="-127"/>
                <a:ea typeface="E-BX" pitchFamily="17" charset="-127"/>
              </a:rPr>
              <a:t>R</a:t>
            </a:r>
            <a:r>
              <a:rPr lang="en-US" altLang="zh-CN" baseline="-25000"/>
              <a:t>0</a:t>
            </a:r>
            <a:r>
              <a:rPr lang="zh-CN" altLang="en-US" dirty="0"/>
              <a:t>并联，则总电阻为</a:t>
            </a:r>
            <a:endParaRPr lang="zh-CN" altLang="en-US" dirty="0"/>
          </a:p>
          <a:p>
            <a:pPr>
              <a:lnSpc>
                <a:spcPct val="95000"/>
              </a:lnSpc>
              <a:buClr>
                <a:schemeClr val="accent1"/>
              </a:buClr>
              <a:buSzPct val="65000"/>
              <a:buFont typeface="Wingdings" panose="05000000000000000000" pitchFamily="2" charset="2"/>
            </a:pPr>
            <a:r>
              <a:rPr lang="en-US" altLang="zh-CN" dirty="0"/>
              <a:t>4.</a:t>
            </a:r>
            <a:r>
              <a:rPr lang="zh-CN" altLang="en-US" dirty="0"/>
              <a:t>各电阻分配到的电流与其电阻值成反比</a:t>
            </a:r>
            <a:endParaRPr lang="zh-CN" altLang="en-US" dirty="0"/>
          </a:p>
        </p:txBody>
      </p:sp>
      <p:graphicFrame>
        <p:nvGraphicFramePr>
          <p:cNvPr id="37890" name="内容占位符 2524162"/>
          <p:cNvGraphicFramePr>
            <a:graphicFrameLocks noGrp="1"/>
          </p:cNvGraphicFramePr>
          <p:nvPr>
            <p:ph sz="quarter" idx="2"/>
          </p:nvPr>
        </p:nvGraphicFramePr>
        <p:xfrm>
          <a:off x="2484438" y="1557338"/>
          <a:ext cx="6175375" cy="914400"/>
        </p:xfrm>
        <a:graphic>
          <a:graphicData uri="http://schemas.openxmlformats.org/presentationml/2006/ole">
            <mc:AlternateContent xmlns:mc="http://schemas.openxmlformats.org/markup-compatibility/2006">
              <mc:Choice xmlns:v="urn:schemas-microsoft-com:vml" Requires="v">
                <p:oleObj spid="_x0000_s3087" name="" r:id="rId1" imgW="6843395" imgH="1012825" progId="Photoshop.Image.7">
                  <p:embed/>
                </p:oleObj>
              </mc:Choice>
              <mc:Fallback>
                <p:oleObj name="" r:id="rId1" imgW="6843395" imgH="1012825" progId="Photoshop.Image.7">
                  <p:embed/>
                  <p:pic>
                    <p:nvPicPr>
                      <p:cNvPr id="0" name="图片 3086"/>
                      <p:cNvPicPr/>
                      <p:nvPr/>
                    </p:nvPicPr>
                    <p:blipFill>
                      <a:blip r:embed="rId2"/>
                      <a:stretch>
                        <a:fillRect/>
                      </a:stretch>
                    </p:blipFill>
                    <p:spPr>
                      <a:xfrm>
                        <a:off x="2484438" y="1557338"/>
                        <a:ext cx="6175375" cy="914400"/>
                      </a:xfrm>
                      <a:prstGeom prst="rect">
                        <a:avLst/>
                      </a:prstGeom>
                      <a:noFill/>
                      <a:ln w="38100">
                        <a:miter/>
                      </a:ln>
                    </p:spPr>
                  </p:pic>
                </p:oleObj>
              </mc:Fallback>
            </mc:AlternateContent>
          </a:graphicData>
        </a:graphic>
      </p:graphicFrame>
      <p:graphicFrame>
        <p:nvGraphicFramePr>
          <p:cNvPr id="37891" name="内容占位符 2524165"/>
          <p:cNvGraphicFramePr>
            <a:graphicFrameLocks noGrp="1"/>
          </p:cNvGraphicFramePr>
          <p:nvPr>
            <p:ph sz="quarter" idx="3"/>
          </p:nvPr>
        </p:nvGraphicFramePr>
        <p:xfrm>
          <a:off x="3132138" y="3249613"/>
          <a:ext cx="2447925" cy="973137"/>
        </p:xfrm>
        <a:graphic>
          <a:graphicData uri="http://schemas.openxmlformats.org/presentationml/2006/ole">
            <mc:AlternateContent xmlns:mc="http://schemas.openxmlformats.org/markup-compatibility/2006">
              <mc:Choice xmlns:v="urn:schemas-microsoft-com:vml" Requires="v">
                <p:oleObj spid="_x0000_s3085" name="" r:id="rId3" imgW="2723515" imgH="1081405" progId="Photoshop.Image.7">
                  <p:embed/>
                </p:oleObj>
              </mc:Choice>
              <mc:Fallback>
                <p:oleObj name="" r:id="rId3" imgW="2723515" imgH="1081405" progId="Photoshop.Image.7">
                  <p:embed/>
                  <p:pic>
                    <p:nvPicPr>
                      <p:cNvPr id="0" name="图片 3084"/>
                      <p:cNvPicPr/>
                      <p:nvPr/>
                    </p:nvPicPr>
                    <p:blipFill>
                      <a:blip r:embed="rId4"/>
                      <a:stretch>
                        <a:fillRect/>
                      </a:stretch>
                    </p:blipFill>
                    <p:spPr>
                      <a:xfrm>
                        <a:off x="3132138" y="3249613"/>
                        <a:ext cx="2447925" cy="973137"/>
                      </a:xfrm>
                      <a:prstGeom prst="rect">
                        <a:avLst/>
                      </a:prstGeom>
                      <a:noFill/>
                      <a:ln w="38100">
                        <a:miter/>
                      </a:ln>
                    </p:spPr>
                  </p:pic>
                </p:oleObj>
              </mc:Fallback>
            </mc:AlternateContent>
          </a:graphicData>
        </a:graphic>
      </p:graphicFrame>
      <p:graphicFrame>
        <p:nvGraphicFramePr>
          <p:cNvPr id="37892" name="对象 2524169"/>
          <p:cNvGraphicFramePr/>
          <p:nvPr/>
        </p:nvGraphicFramePr>
        <p:xfrm>
          <a:off x="7974013" y="4221163"/>
          <a:ext cx="846137" cy="660400"/>
        </p:xfrm>
        <a:graphic>
          <a:graphicData uri="http://schemas.openxmlformats.org/presentationml/2006/ole">
            <mc:AlternateContent xmlns:mc="http://schemas.openxmlformats.org/markup-compatibility/2006">
              <mc:Choice xmlns:v="urn:schemas-microsoft-com:vml" Requires="v">
                <p:oleObj spid="_x0000_s3079" name="" r:id="rId5" imgW="1209675" imgH="943610" progId="Photoshop.Image.7">
                  <p:embed/>
                </p:oleObj>
              </mc:Choice>
              <mc:Fallback>
                <p:oleObj name="" r:id="rId5" imgW="1209675" imgH="943610" progId="Photoshop.Image.7">
                  <p:embed/>
                  <p:pic>
                    <p:nvPicPr>
                      <p:cNvPr id="0" name="图片 3078"/>
                      <p:cNvPicPr/>
                      <p:nvPr/>
                    </p:nvPicPr>
                    <p:blipFill>
                      <a:blip r:embed="rId6"/>
                      <a:stretch>
                        <a:fillRect/>
                      </a:stretch>
                    </p:blipFill>
                    <p:spPr>
                      <a:xfrm>
                        <a:off x="7974013" y="4221163"/>
                        <a:ext cx="846137" cy="660400"/>
                      </a:xfrm>
                      <a:prstGeom prst="rect">
                        <a:avLst/>
                      </a:prstGeom>
                      <a:noFill/>
                      <a:ln w="38100">
                        <a:noFill/>
                        <a:miter/>
                      </a:ln>
                    </p:spPr>
                  </p:pic>
                </p:oleObj>
              </mc:Fallback>
            </mc:AlternateContent>
          </a:graphicData>
        </a:graphic>
      </p:graphicFrame>
      <p:graphicFrame>
        <p:nvGraphicFramePr>
          <p:cNvPr id="37893" name="对象 2524170"/>
          <p:cNvGraphicFramePr/>
          <p:nvPr/>
        </p:nvGraphicFramePr>
        <p:xfrm>
          <a:off x="3779838" y="5438775"/>
          <a:ext cx="1446212" cy="942975"/>
        </p:xfrm>
        <a:graphic>
          <a:graphicData uri="http://schemas.openxmlformats.org/presentationml/2006/ole">
            <mc:AlternateContent xmlns:mc="http://schemas.openxmlformats.org/markup-compatibility/2006">
              <mc:Choice xmlns:v="urn:schemas-microsoft-com:vml" Requires="v">
                <p:oleObj spid="_x0000_s3086" name="" r:id="rId7" imgW="1612265" imgH="1052195" progId="Photoshop.Image.7">
                  <p:embed/>
                </p:oleObj>
              </mc:Choice>
              <mc:Fallback>
                <p:oleObj name="" r:id="rId7" imgW="1612265" imgH="1052195" progId="Photoshop.Image.7">
                  <p:embed/>
                  <p:pic>
                    <p:nvPicPr>
                      <p:cNvPr id="0" name="图片 3085"/>
                      <p:cNvPicPr/>
                      <p:nvPr/>
                    </p:nvPicPr>
                    <p:blipFill>
                      <a:blip r:embed="rId8"/>
                      <a:stretch>
                        <a:fillRect/>
                      </a:stretch>
                    </p:blipFill>
                    <p:spPr>
                      <a:xfrm>
                        <a:off x="3779838" y="5438775"/>
                        <a:ext cx="1446212" cy="942975"/>
                      </a:xfrm>
                      <a:prstGeom prst="rect">
                        <a:avLst/>
                      </a:prstGeom>
                      <a:noFill/>
                      <a:ln w="38100">
                        <a:noFill/>
                        <a:miter/>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文本占位符 2525185"/>
          <p:cNvSpPr>
            <a:spLocks noGrp="1"/>
          </p:cNvSpPr>
          <p:nvPr>
            <p:ph type="body" sz="half" idx="1"/>
          </p:nvPr>
        </p:nvSpPr>
        <p:spPr>
          <a:xfrm>
            <a:off x="457200" y="476250"/>
            <a:ext cx="8362950" cy="5832475"/>
          </a:xfrm>
        </p:spPr>
        <p:txBody>
          <a:bodyPr anchor="t" anchorCtr="0"/>
          <a:p>
            <a:pPr algn="just">
              <a:lnSpc>
                <a:spcPct val="90000"/>
              </a:lnSpc>
              <a:buClr>
                <a:schemeClr val="accent1"/>
              </a:buClr>
              <a:buSzPct val="65000"/>
              <a:buFont typeface="Wingdings" panose="05000000000000000000" pitchFamily="2" charset="2"/>
            </a:pPr>
            <a:r>
              <a:rPr lang="zh-CN" altLang="en-US" dirty="0"/>
              <a:t>以上二式为两电阻并联电路的分流公式</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zh-CN" altLang="en-US" dirty="0"/>
              <a:t>以上二式为两电阻并联电路的分流公式</a:t>
            </a:r>
            <a:endParaRPr lang="zh-CN" altLang="en-US" dirty="0"/>
          </a:p>
          <a:p>
            <a:pPr algn="just">
              <a:lnSpc>
                <a:spcPct val="90000"/>
              </a:lnSpc>
              <a:buClr>
                <a:schemeClr val="accent1"/>
              </a:buClr>
              <a:buSzPct val="65000"/>
              <a:buFont typeface="Wingdings" panose="05000000000000000000" pitchFamily="2" charset="2"/>
            </a:pPr>
            <a:r>
              <a:rPr lang="zh-CN" altLang="en-US" dirty="0"/>
              <a:t>二、电阻并联电路的应用</a:t>
            </a:r>
            <a:endParaRPr lang="zh-CN" altLang="en-US" dirty="0"/>
          </a:p>
          <a:p>
            <a:pPr algn="just">
              <a:lnSpc>
                <a:spcPct val="90000"/>
              </a:lnSpc>
              <a:buClr>
                <a:schemeClr val="accent1"/>
              </a:buClr>
              <a:buSzPct val="65000"/>
              <a:buFont typeface="Wingdings" panose="05000000000000000000" pitchFamily="2" charset="2"/>
            </a:pPr>
            <a:r>
              <a:rPr lang="en-US" altLang="zh-CN" dirty="0"/>
              <a:t>1.</a:t>
            </a:r>
            <a:r>
              <a:rPr lang="zh-CN" altLang="en-US" dirty="0"/>
              <a:t>组成等电压多支路供电网络</a:t>
            </a:r>
            <a:endParaRPr lang="zh-CN" altLang="en-US" dirty="0"/>
          </a:p>
          <a:p>
            <a:pPr algn="just">
              <a:lnSpc>
                <a:spcPct val="90000"/>
              </a:lnSpc>
              <a:buClr>
                <a:schemeClr val="accent1"/>
              </a:buClr>
              <a:buSzPct val="65000"/>
              <a:buFont typeface="Wingdings" panose="05000000000000000000" pitchFamily="2" charset="2"/>
            </a:pPr>
            <a:r>
              <a:rPr lang="en-US" altLang="zh-CN" dirty="0"/>
              <a:t>2.</a:t>
            </a:r>
            <a:r>
              <a:rPr lang="zh-CN" altLang="en-US" dirty="0"/>
              <a:t>分流与扩大电流表量程</a:t>
            </a:r>
            <a:endParaRPr lang="zh-CN" altLang="en-US" dirty="0"/>
          </a:p>
          <a:p>
            <a:pPr algn="just">
              <a:lnSpc>
                <a:spcPct val="90000"/>
              </a:lnSpc>
              <a:buClr>
                <a:schemeClr val="accent1"/>
              </a:buClr>
              <a:buSzPct val="65000"/>
              <a:buFont typeface="Wingdings" panose="05000000000000000000" pitchFamily="2" charset="2"/>
            </a:pPr>
            <a:r>
              <a:rPr lang="zh-CN" altLang="en-US" dirty="0"/>
              <a:t>第三节  电阻混联电路</a:t>
            </a:r>
            <a:endParaRPr lang="zh-CN" altLang="en-US" dirty="0"/>
          </a:p>
          <a:p>
            <a:pPr algn="just">
              <a:lnSpc>
                <a:spcPct val="90000"/>
              </a:lnSpc>
              <a:buClr>
                <a:schemeClr val="accent1"/>
              </a:buClr>
              <a:buSzPct val="65000"/>
              <a:buFont typeface="Wingdings" panose="05000000000000000000" pitchFamily="2" charset="2"/>
            </a:pPr>
            <a:r>
              <a:rPr lang="zh-CN" altLang="en-US" dirty="0"/>
              <a:t>既有电阻串联又有电阻并联的电路叫电阻混联电路。</a:t>
            </a:r>
            <a:endParaRPr lang="zh-CN" altLang="en-US" dirty="0"/>
          </a:p>
        </p:txBody>
      </p:sp>
      <p:graphicFrame>
        <p:nvGraphicFramePr>
          <p:cNvPr id="38914" name="内容占位符 2525186"/>
          <p:cNvGraphicFramePr>
            <a:graphicFrameLocks noGrp="1"/>
          </p:cNvGraphicFramePr>
          <p:nvPr>
            <p:ph sz="half" idx="2"/>
          </p:nvPr>
        </p:nvGraphicFramePr>
        <p:xfrm>
          <a:off x="2713038" y="968375"/>
          <a:ext cx="5826125" cy="1619250"/>
        </p:xfrm>
        <a:graphic>
          <a:graphicData uri="http://schemas.openxmlformats.org/presentationml/2006/ole">
            <mc:AlternateContent xmlns:mc="http://schemas.openxmlformats.org/markup-compatibility/2006">
              <mc:Choice xmlns:v="urn:schemas-microsoft-com:vml" Requires="v">
                <p:oleObj spid="_x0000_s3091" name="" r:id="rId1" imgW="9694545" imgH="2694305" progId="Photoshop.Image.7">
                  <p:embed/>
                </p:oleObj>
              </mc:Choice>
              <mc:Fallback>
                <p:oleObj name="" r:id="rId1" imgW="9694545" imgH="2694305" progId="Photoshop.Image.7">
                  <p:embed/>
                  <p:pic>
                    <p:nvPicPr>
                      <p:cNvPr id="0" name="图片 3090"/>
                      <p:cNvPicPr/>
                      <p:nvPr/>
                    </p:nvPicPr>
                    <p:blipFill>
                      <a:blip r:embed="rId2"/>
                      <a:stretch>
                        <a:fillRect/>
                      </a:stretch>
                    </p:blipFill>
                    <p:spPr>
                      <a:xfrm>
                        <a:off x="2713038" y="968375"/>
                        <a:ext cx="5826125" cy="1619250"/>
                      </a:xfrm>
                      <a:prstGeom prst="rect">
                        <a:avLst/>
                      </a:prstGeom>
                      <a:noFill/>
                      <a:ln w="38100">
                        <a:miter/>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文本占位符 2526209"/>
          <p:cNvSpPr>
            <a:spLocks noGrp="1"/>
          </p:cNvSpPr>
          <p:nvPr>
            <p:ph idx="1"/>
          </p:nvPr>
        </p:nvSpPr>
        <p:spPr>
          <a:xfrm>
            <a:off x="457200" y="461963"/>
            <a:ext cx="8229600" cy="5775325"/>
          </a:xfrm>
        </p:spPr>
        <p:txBody>
          <a:bodyPr anchor="t" anchorCtr="0"/>
          <a:p>
            <a:pPr algn="just">
              <a:lnSpc>
                <a:spcPct val="95000"/>
              </a:lnSpc>
            </a:pPr>
            <a:r>
              <a:rPr lang="zh-CN" altLang="en-US" dirty="0"/>
              <a:t>一、电路的识别</a:t>
            </a:r>
            <a:endParaRPr lang="zh-CN" altLang="en-US" dirty="0"/>
          </a:p>
          <a:p>
            <a:pPr algn="just">
              <a:lnSpc>
                <a:spcPct val="95000"/>
              </a:lnSpc>
            </a:pPr>
            <a:r>
              <a:rPr lang="zh-CN" altLang="en-US" dirty="0"/>
              <a:t>要正确识别电路中各电阻的连接关系，分析时应遵循以下原则：</a:t>
            </a:r>
            <a:endParaRPr lang="zh-CN" altLang="en-US" dirty="0"/>
          </a:p>
          <a:p>
            <a:pPr algn="just">
              <a:lnSpc>
                <a:spcPct val="95000"/>
              </a:lnSpc>
            </a:pPr>
            <a:r>
              <a:rPr lang="zh-CN" altLang="en-US" dirty="0"/>
              <a:t>  </a:t>
            </a:r>
            <a:r>
              <a:rPr lang="en-US" altLang="zh-CN" dirty="0"/>
              <a:t>(1)</a:t>
            </a:r>
            <a:r>
              <a:rPr lang="zh-CN" altLang="en-US" dirty="0"/>
              <a:t>将电路中某些不含电阻元件的导线缩短为一点，即把导线的两个端点合并为        一点；</a:t>
            </a:r>
            <a:endParaRPr lang="zh-CN" altLang="en-US" dirty="0"/>
          </a:p>
          <a:p>
            <a:pPr algn="just">
              <a:lnSpc>
                <a:spcPct val="95000"/>
              </a:lnSpc>
            </a:pPr>
            <a:r>
              <a:rPr lang="zh-CN" altLang="en-US" dirty="0"/>
              <a:t>  </a:t>
            </a:r>
            <a:r>
              <a:rPr lang="en-US" altLang="zh-CN" dirty="0"/>
              <a:t>(2)</a:t>
            </a:r>
            <a:r>
              <a:rPr lang="zh-CN" altLang="en-US" dirty="0"/>
              <a:t>在无分支电路中各电阻一定是串联的；</a:t>
            </a:r>
            <a:endParaRPr lang="zh-CN" altLang="en-US" dirty="0"/>
          </a:p>
          <a:p>
            <a:pPr algn="just">
              <a:lnSpc>
                <a:spcPct val="95000"/>
              </a:lnSpc>
            </a:pPr>
            <a:r>
              <a:rPr lang="zh-CN" altLang="en-US" dirty="0"/>
              <a:t>  </a:t>
            </a:r>
            <a:r>
              <a:rPr lang="en-US" altLang="zh-CN" dirty="0"/>
              <a:t>(3)</a:t>
            </a:r>
            <a:r>
              <a:rPr lang="zh-CN" altLang="en-US" dirty="0"/>
              <a:t>连接在两个共同节点之间的各电阻是并联的。</a:t>
            </a:r>
            <a:endParaRPr lang="zh-CN" altLang="en-US" dirty="0"/>
          </a:p>
          <a:p>
            <a:pPr algn="just">
              <a:lnSpc>
                <a:spcPct val="90000"/>
              </a:lnSpc>
            </a:pPr>
            <a:r>
              <a:rPr lang="zh-CN" altLang="en-US" dirty="0"/>
              <a:t>二、电路的分析与计算</a:t>
            </a:r>
            <a:endParaRPr lang="zh-CN" altLang="en-US" dirty="0"/>
          </a:p>
          <a:p>
            <a:pPr algn="just">
              <a:lnSpc>
                <a:spcPct val="90000"/>
              </a:lnSpc>
            </a:pPr>
            <a:r>
              <a:rPr lang="zh-CN" altLang="en-US" dirty="0"/>
              <a:t>一般按三步进行：</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占位符 2527233"/>
          <p:cNvSpPr>
            <a:spLocks noGrp="1"/>
          </p:cNvSpPr>
          <p:nvPr>
            <p:ph idx="1"/>
          </p:nvPr>
        </p:nvSpPr>
        <p:spPr>
          <a:xfrm>
            <a:off x="457200" y="620713"/>
            <a:ext cx="8229600" cy="5991225"/>
          </a:xfrm>
        </p:spPr>
        <p:txBody>
          <a:bodyPr anchor="t" anchorCtr="0"/>
          <a:p>
            <a:pPr algn="just"/>
            <a:r>
              <a:rPr lang="zh-CN" altLang="en-US" dirty="0"/>
              <a:t>第一步，在识别电路连接关系后，运用等效电阻的概念，逐步把原电路化简成单回路电路，算出总的等效电阻；</a:t>
            </a:r>
            <a:endParaRPr lang="zh-CN" altLang="en-US" dirty="0"/>
          </a:p>
          <a:p>
            <a:pPr algn="just"/>
            <a:r>
              <a:rPr lang="zh-CN" altLang="en-US" dirty="0"/>
              <a:t>第二步，运用欧姆定律计算总电流；</a:t>
            </a:r>
            <a:endParaRPr lang="zh-CN" altLang="en-US" dirty="0"/>
          </a:p>
          <a:p>
            <a:pPr algn="just"/>
            <a:r>
              <a:rPr lang="zh-CN" altLang="en-US" dirty="0"/>
              <a:t>第三步，逆着化简过程，逐步返回到各电路图中，求出各分电压和分电流。</a:t>
            </a:r>
            <a:endParaRPr lang="zh-CN" altLang="en-US" dirty="0"/>
          </a:p>
          <a:p>
            <a:pPr algn="just"/>
            <a:endParaRPr lang="zh-CN" altLang="en-US" dirty="0"/>
          </a:p>
          <a:p>
            <a:pPr algn="just"/>
            <a:endParaRPr lang="zh-CN" altLang="en-US" dirty="0"/>
          </a:p>
          <a:p>
            <a:pPr algn="just"/>
            <a:r>
              <a:rPr lang="zh-CN" altLang="en-US" dirty="0"/>
              <a:t>实际应用中，常常需要较高的电压和较大的电流，这就需要把几个相同的电池连在一起使用，连在一起使用的几个电池就叫做</a:t>
            </a:r>
            <a:r>
              <a:rPr lang="zh-CN" altLang="en-US" b="1" dirty="0"/>
              <a:t>电池组</a:t>
            </a:r>
            <a:r>
              <a:rPr lang="zh-CN" altLang="en-US" dirty="0"/>
              <a:t>。</a:t>
            </a:r>
            <a:endParaRPr lang="zh-CN" altLang="en-US" dirty="0"/>
          </a:p>
        </p:txBody>
      </p:sp>
      <mc:AlternateContent xmlns:mc="http://schemas.openxmlformats.org/markup-compatibility/2006" xmlns:p14="http://schemas.microsoft.com/office/powerpoint/2010/main">
        <mc:Choice Requires="p14">
          <p:contentPart r:id="rId1" p14:bwMode="auto">
            <p14:nvContentPartPr>
              <p14:cNvPr id="10" name="墨迹 9"/>
              <p14:cNvContentPartPr/>
              <p14:nvPr/>
            </p14:nvContentPartPr>
            <p14:xfrm>
              <a:off x="946150" y="3562350"/>
              <a:ext cx="259080" cy="18415"/>
            </p14:xfrm>
          </p:contentPart>
        </mc:Choice>
        <mc:Fallback xmlns="">
          <p:pic>
            <p:nvPicPr>
              <p:cNvPr id="10" name="墨迹 9"/>
            </p:nvPicPr>
            <p:blipFill>
              <a:blip r:embed="rId2"/>
            </p:blipFill>
            <p:spPr>
              <a:xfrm>
                <a:off x="946150" y="3562350"/>
                <a:ext cx="259080" cy="18415"/>
              </a:xfrm>
              <a:prstGeom prst="rect"/>
            </p:spPr>
          </p:pic>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占位符 2528257"/>
          <p:cNvSpPr>
            <a:spLocks noGrp="1"/>
          </p:cNvSpPr>
          <p:nvPr>
            <p:ph type="body" sz="half" idx="1"/>
          </p:nvPr>
        </p:nvSpPr>
        <p:spPr>
          <a:xfrm>
            <a:off x="457200" y="620713"/>
            <a:ext cx="8291513" cy="5832475"/>
          </a:xfrm>
        </p:spPr>
        <p:txBody>
          <a:bodyPr anchor="t" anchorCtr="0"/>
          <a:p>
            <a:pPr algn="just">
              <a:buClr>
                <a:schemeClr val="accent1"/>
              </a:buClr>
              <a:buSzPct val="65000"/>
              <a:buFont typeface="Wingdings" panose="05000000000000000000" pitchFamily="2" charset="2"/>
            </a:pPr>
            <a:r>
              <a:rPr lang="zh-CN" altLang="en-US" dirty="0"/>
              <a:t>一、电池的串联</a:t>
            </a:r>
            <a:endParaRPr lang="zh-CN" altLang="en-US" dirty="0"/>
          </a:p>
          <a:p>
            <a:pPr algn="just">
              <a:buClr>
                <a:schemeClr val="accent1"/>
              </a:buClr>
              <a:buSzPct val="65000"/>
              <a:buFont typeface="Wingdings" panose="05000000000000000000" pitchFamily="2" charset="2"/>
            </a:pPr>
            <a:r>
              <a:rPr lang="zh-CN" altLang="en-US" dirty="0"/>
              <a:t>把第</a:t>
            </a:r>
            <a:r>
              <a:rPr lang="en-US" altLang="zh-CN" dirty="0"/>
              <a:t>1</a:t>
            </a:r>
            <a:r>
              <a:rPr lang="zh-CN" altLang="en-US" dirty="0"/>
              <a:t>个电池的负极和第</a:t>
            </a:r>
            <a:r>
              <a:rPr lang="en-US" altLang="zh-CN" dirty="0"/>
              <a:t>2</a:t>
            </a:r>
            <a:r>
              <a:rPr lang="zh-CN" altLang="en-US" dirty="0"/>
              <a:t>个电池的正极相连接，再把第</a:t>
            </a:r>
            <a:r>
              <a:rPr lang="en-US" altLang="zh-CN" dirty="0"/>
              <a:t>2</a:t>
            </a:r>
            <a:r>
              <a:rPr lang="zh-CN" altLang="en-US" dirty="0"/>
              <a:t>个电池的负极和第</a:t>
            </a:r>
            <a:r>
              <a:rPr lang="en-US" altLang="zh-CN" dirty="0"/>
              <a:t>3</a:t>
            </a:r>
            <a:r>
              <a:rPr lang="zh-CN" altLang="en-US" dirty="0"/>
              <a:t>个电池的正极相连接，像这样依次连接起来，就组成了串联电池组。第一个电池的正极就是电池组的正极，最后一个电池的负极就是电池组的负极。</a:t>
            </a:r>
            <a:endParaRPr lang="zh-CN" altLang="en-US" dirty="0"/>
          </a:p>
          <a:p>
            <a:pPr algn="just">
              <a:buClr>
                <a:schemeClr val="accent1"/>
              </a:buClr>
              <a:buSzPct val="65000"/>
              <a:buFont typeface="Wingdings" panose="05000000000000000000" pitchFamily="2" charset="2"/>
            </a:pPr>
            <a:r>
              <a:rPr lang="zh-CN" altLang="en-US" dirty="0"/>
              <a:t>串联电池组输出的总电流为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43010" name="内容占位符 2528258"/>
          <p:cNvGraphicFramePr>
            <a:graphicFrameLocks noGrp="1"/>
          </p:cNvGraphicFramePr>
          <p:nvPr>
            <p:ph sz="half" idx="2"/>
          </p:nvPr>
        </p:nvGraphicFramePr>
        <p:xfrm>
          <a:off x="2773363" y="5086350"/>
          <a:ext cx="5902325" cy="927100"/>
        </p:xfrm>
        <a:graphic>
          <a:graphicData uri="http://schemas.openxmlformats.org/presentationml/2006/ole">
            <mc:AlternateContent xmlns:mc="http://schemas.openxmlformats.org/markup-compatibility/2006">
              <mc:Choice xmlns:v="urn:schemas-microsoft-com:vml" Requires="v">
                <p:oleObj spid="_x0000_s3092" name="" r:id="rId1" imgW="7590790" imgH="1189990" progId="Photoshop.Image.7">
                  <p:embed/>
                </p:oleObj>
              </mc:Choice>
              <mc:Fallback>
                <p:oleObj name="" r:id="rId1" imgW="7590790" imgH="1189990" progId="Photoshop.Image.7">
                  <p:embed/>
                  <p:pic>
                    <p:nvPicPr>
                      <p:cNvPr id="0" name="图片 3091"/>
                      <p:cNvPicPr/>
                      <p:nvPr/>
                    </p:nvPicPr>
                    <p:blipFill>
                      <a:blip r:embed="rId2"/>
                      <a:stretch>
                        <a:fillRect/>
                      </a:stretch>
                    </p:blipFill>
                    <p:spPr>
                      <a:xfrm>
                        <a:off x="2773363" y="5086350"/>
                        <a:ext cx="5902325" cy="927100"/>
                      </a:xfrm>
                      <a:prstGeom prst="rect">
                        <a:avLst/>
                      </a:prstGeom>
                      <a:noFill/>
                      <a:ln w="38100">
                        <a:miter/>
                      </a:ln>
                    </p:spPr>
                  </p:pic>
                </p:oleObj>
              </mc:Fallback>
            </mc:AlternateContent>
          </a:graphicData>
        </a:graphic>
      </p:graphicFrame>
      <p:pic>
        <p:nvPicPr>
          <p:cNvPr id="43011" name="图片 2528264" descr="2-15"/>
          <p:cNvPicPr>
            <a:picLocks noChangeAspect="1"/>
          </p:cNvPicPr>
          <p:nvPr/>
        </p:nvPicPr>
        <p:blipFill>
          <a:blip r:embed="rId3"/>
          <a:stretch>
            <a:fillRect/>
          </a:stretch>
        </p:blipFill>
        <p:spPr>
          <a:xfrm>
            <a:off x="6110288" y="3776663"/>
            <a:ext cx="2709862" cy="731837"/>
          </a:xfrm>
          <a:prstGeom prst="rect">
            <a:avLst/>
          </a:prstGeom>
          <a:noFill/>
          <a:ln w="9525">
            <a:noFill/>
          </a:ln>
        </p:spPr>
      </p:pic>
      <p:sp>
        <p:nvSpPr>
          <p:cNvPr id="43012" name="文本框 2528267"/>
          <p:cNvSpPr txBox="1"/>
          <p:nvPr/>
        </p:nvSpPr>
        <p:spPr>
          <a:xfrm>
            <a:off x="6372225" y="4575175"/>
            <a:ext cx="215900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2-16  </a:t>
            </a:r>
            <a:r>
              <a:rPr lang="zh-CN" altLang="en-US" dirty="0">
                <a:latin typeface="Times New Roman" panose="02020603050405020304" pitchFamily="18" charset="0"/>
                <a:ea typeface="宋体" panose="02010600030101010101" pitchFamily="2" charset="-122"/>
              </a:rPr>
              <a:t>串联电池组</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占位符 2442241"/>
          <p:cNvSpPr>
            <a:spLocks noGrp="1"/>
          </p:cNvSpPr>
          <p:nvPr>
            <p:ph idx="1"/>
          </p:nvPr>
        </p:nvSpPr>
        <p:spPr>
          <a:xfrm>
            <a:off x="457200" y="677863"/>
            <a:ext cx="8229600" cy="5703887"/>
          </a:xfrm>
        </p:spPr>
        <p:txBody>
          <a:bodyPr anchor="t" anchorCtr="0"/>
          <a:p>
            <a:pPr algn="just"/>
            <a:r>
              <a:rPr lang="en-US" altLang="zh-CN" dirty="0"/>
              <a:t>(2)</a:t>
            </a:r>
            <a:r>
              <a:rPr lang="zh-CN" altLang="en-US" dirty="0"/>
              <a:t>负载：即用电器，它是各种用电设备的总称。其作用是把电能转换成其他形式    的能。</a:t>
            </a:r>
            <a:endParaRPr lang="zh-CN" altLang="en-US" dirty="0"/>
          </a:p>
          <a:p>
            <a:pPr algn="just"/>
            <a:r>
              <a:rPr lang="en-US" altLang="zh-CN" dirty="0"/>
              <a:t>(3)</a:t>
            </a:r>
            <a:r>
              <a:rPr lang="zh-CN" altLang="en-US" dirty="0"/>
              <a:t>连接导线：它把电源和负载等元件连接成闭合回路，输送和分配电能。</a:t>
            </a:r>
            <a:endParaRPr lang="zh-CN" altLang="en-US" dirty="0"/>
          </a:p>
          <a:p>
            <a:pPr algn="just"/>
            <a:r>
              <a:rPr lang="en-US" altLang="zh-CN" dirty="0"/>
              <a:t>(4)</a:t>
            </a:r>
            <a:r>
              <a:rPr lang="zh-CN" altLang="en-US" dirty="0"/>
              <a:t>控制和保护装置：用于控制电路的通断，保护电路的安全。</a:t>
            </a:r>
            <a:endParaRPr lang="zh-CN" altLang="en-US" dirty="0"/>
          </a:p>
          <a:p>
            <a:pPr algn="just"/>
            <a:r>
              <a:rPr lang="en-US" altLang="zh-CN" dirty="0"/>
              <a:t>2.</a:t>
            </a:r>
            <a:r>
              <a:rPr lang="zh-CN" altLang="en-US" dirty="0"/>
              <a:t>电路按作用的分类</a:t>
            </a:r>
            <a:endParaRPr lang="zh-CN" altLang="en-US" dirty="0"/>
          </a:p>
          <a:p>
            <a:pPr algn="just"/>
            <a:r>
              <a:rPr lang="zh-CN" altLang="en-US" dirty="0"/>
              <a:t>主要分为两大类：第一类用于传输、分配、使用电能。第二类是传递处理信号。</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占位符 2529281"/>
          <p:cNvSpPr>
            <a:spLocks noGrp="1"/>
          </p:cNvSpPr>
          <p:nvPr>
            <p:ph type="body" sz="half" idx="1"/>
          </p:nvPr>
        </p:nvSpPr>
        <p:spPr>
          <a:xfrm>
            <a:off x="457200" y="444500"/>
            <a:ext cx="5843588" cy="5576888"/>
          </a:xfrm>
        </p:spPr>
        <p:txBody>
          <a:bodyPr anchor="t" anchorCtr="0"/>
          <a:p>
            <a:pPr algn="just">
              <a:lnSpc>
                <a:spcPct val="95000"/>
              </a:lnSpc>
              <a:buClr>
                <a:schemeClr val="accent1"/>
              </a:buClr>
              <a:buSzPct val="65000"/>
              <a:buFont typeface="Wingdings" panose="05000000000000000000" pitchFamily="2" charset="2"/>
            </a:pPr>
            <a:r>
              <a:rPr lang="zh-CN" altLang="en-US" dirty="0"/>
              <a:t>二、电池的并联</a:t>
            </a:r>
            <a:endParaRPr lang="zh-CN" altLang="en-US" dirty="0"/>
          </a:p>
          <a:p>
            <a:pPr algn="just">
              <a:lnSpc>
                <a:spcPct val="95000"/>
              </a:lnSpc>
              <a:buClr>
                <a:schemeClr val="accent1"/>
              </a:buClr>
              <a:buSzPct val="65000"/>
              <a:buFont typeface="Wingdings" panose="05000000000000000000" pitchFamily="2" charset="2"/>
            </a:pPr>
            <a:r>
              <a:rPr lang="zh-CN" altLang="en-US" dirty="0"/>
              <a:t>把电动势相同的电池，正极和正极相连作电池组的正极，将</a:t>
            </a:r>
            <a:endParaRPr lang="zh-CN" altLang="en-US" dirty="0"/>
          </a:p>
        </p:txBody>
      </p:sp>
      <p:pic>
        <p:nvPicPr>
          <p:cNvPr id="44034" name="图片 2529282" descr="2-16"/>
          <p:cNvPicPr>
            <a:picLocks noChangeAspect="1"/>
          </p:cNvPicPr>
          <p:nvPr/>
        </p:nvPicPr>
        <p:blipFill>
          <a:blip r:embed="rId1"/>
          <a:stretch>
            <a:fillRect/>
          </a:stretch>
        </p:blipFill>
        <p:spPr>
          <a:xfrm>
            <a:off x="6372225" y="74613"/>
            <a:ext cx="2306638" cy="1409700"/>
          </a:xfrm>
          <a:prstGeom prst="rect">
            <a:avLst/>
          </a:prstGeom>
          <a:noFill/>
          <a:ln w="9525">
            <a:noFill/>
          </a:ln>
        </p:spPr>
      </p:pic>
      <p:sp>
        <p:nvSpPr>
          <p:cNvPr id="44035" name="文本框 2529285"/>
          <p:cNvSpPr txBox="1"/>
          <p:nvPr/>
        </p:nvSpPr>
        <p:spPr>
          <a:xfrm>
            <a:off x="6516688" y="1484313"/>
            <a:ext cx="2376487"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2-17  </a:t>
            </a:r>
            <a:r>
              <a:rPr lang="zh-CN" altLang="en-US" dirty="0">
                <a:latin typeface="Times New Roman" panose="02020603050405020304" pitchFamily="18" charset="0"/>
                <a:ea typeface="宋体" panose="02010600030101010101" pitchFamily="2" charset="-122"/>
              </a:rPr>
              <a:t>并联电池组</a:t>
            </a:r>
            <a:endParaRPr lang="zh-CN" altLang="en-US" dirty="0">
              <a:latin typeface="Times New Roman" panose="02020603050405020304" pitchFamily="18" charset="0"/>
              <a:ea typeface="宋体" panose="02010600030101010101" pitchFamily="2" charset="-122"/>
            </a:endParaRPr>
          </a:p>
        </p:txBody>
      </p:sp>
      <p:sp>
        <p:nvSpPr>
          <p:cNvPr id="44036" name="矩形 2529286"/>
          <p:cNvSpPr/>
          <p:nvPr/>
        </p:nvSpPr>
        <p:spPr>
          <a:xfrm>
            <a:off x="457200" y="1989138"/>
            <a:ext cx="8291513" cy="4575175"/>
          </a:xfrm>
          <a:prstGeom prst="rect">
            <a:avLst/>
          </a:prstGeom>
          <a:noFill/>
          <a:ln w="9525">
            <a:noFill/>
          </a:ln>
        </p:spPr>
        <p:txBody>
          <a:bodyPr anchor="t" anchorCtr="0"/>
          <a:p>
            <a:pPr marL="342900" indent="-342900" algn="just">
              <a:lnSpc>
                <a:spcPct val="95000"/>
              </a:lnSpc>
              <a:spcBef>
                <a:spcPct val="20000"/>
              </a:spcBef>
              <a:buClr>
                <a:schemeClr val="accent1"/>
              </a:buClr>
              <a:buSzPct val="65000"/>
            </a:pPr>
            <a:r>
              <a:rPr lang="en-US" altLang="zh-CN" sz="3000" dirty="0">
                <a:latin typeface="Arial" panose="020B0604020202020204" pitchFamily="34" charset="0"/>
                <a:ea typeface="宋体" panose="02010600030101010101" pitchFamily="2" charset="-122"/>
              </a:rPr>
              <a:t>   </a:t>
            </a:r>
            <a:r>
              <a:rPr lang="zh-CN" altLang="en-US" sz="3000" dirty="0">
                <a:latin typeface="Arial" panose="020B0604020202020204" pitchFamily="34" charset="0"/>
                <a:ea typeface="宋体" panose="02010600030101010101" pitchFamily="2" charset="-122"/>
              </a:rPr>
              <a:t>负极与负极相连作电池组的负极，这样连接成的电池组叫并联电池组。</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并联电池组的电动势</a:t>
            </a:r>
            <a:r>
              <a:rPr lang="en-US" altLang="zh-CN" sz="3000">
                <a:latin typeface="E-BX" pitchFamily="17" charset="-127"/>
                <a:ea typeface="E-BX" pitchFamily="17" charset="-127"/>
              </a:rPr>
              <a:t>E</a:t>
            </a:r>
            <a:r>
              <a:rPr lang="zh-CN" altLang="en-US" sz="3000" baseline="-25000" dirty="0">
                <a:latin typeface="Arial" panose="020B0604020202020204" pitchFamily="34" charset="0"/>
                <a:ea typeface="宋体" panose="02010600030101010101" pitchFamily="2" charset="-122"/>
              </a:rPr>
              <a:t>并</a:t>
            </a:r>
            <a:r>
              <a:rPr lang="en-US" altLang="zh-CN" sz="3000">
                <a:latin typeface="Arial" panose="020B0604020202020204" pitchFamily="34" charset="0"/>
                <a:ea typeface="宋体" panose="02010600030101010101" pitchFamily="2" charset="-122"/>
              </a:rPr>
              <a:t>=</a:t>
            </a:r>
            <a:r>
              <a:rPr lang="en-US" altLang="zh-CN" sz="3000">
                <a:latin typeface="E-BX" pitchFamily="17" charset="-127"/>
                <a:ea typeface="E-BX" pitchFamily="17" charset="-127"/>
              </a:rPr>
              <a:t>E</a:t>
            </a:r>
            <a:r>
              <a:rPr lang="zh-CN" altLang="en-US" sz="3000" dirty="0">
                <a:latin typeface="Arial" panose="020B0604020202020204" pitchFamily="34" charset="0"/>
                <a:ea typeface="宋体" panose="02010600030101010101" pitchFamily="2" charset="-122"/>
              </a:rPr>
              <a:t>，并联电池组的内阻</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第五节  电路中各点电位的计算</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一、电路中各点电位的计算</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电路中各点电位的计算方法与步骤如下：</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en-US" altLang="zh-CN" sz="3000" dirty="0">
                <a:latin typeface="Arial" panose="020B0604020202020204" pitchFamily="34" charset="0"/>
                <a:ea typeface="宋体" panose="02010600030101010101" pitchFamily="2" charset="-122"/>
              </a:rPr>
              <a:t>(1)</a:t>
            </a:r>
            <a:r>
              <a:rPr lang="zh-CN" altLang="en-US" sz="3000" dirty="0">
                <a:latin typeface="Arial" panose="020B0604020202020204" pitchFamily="34" charset="0"/>
                <a:ea typeface="宋体" panose="02010600030101010101" pitchFamily="2" charset="-122"/>
              </a:rPr>
              <a:t>确定电路中的零电位点  </a:t>
            </a:r>
            <a:r>
              <a:rPr lang="en-US" altLang="zh-CN" sz="3000" dirty="0">
                <a:latin typeface="Arial" panose="020B0604020202020204" pitchFamily="34" charset="0"/>
                <a:ea typeface="宋体" panose="02010600030101010101" pitchFamily="2" charset="-122"/>
              </a:rPr>
              <a:t>(</a:t>
            </a:r>
            <a:r>
              <a:rPr lang="zh-CN" altLang="en-US" sz="3000" dirty="0">
                <a:latin typeface="Arial" panose="020B0604020202020204" pitchFamily="34" charset="0"/>
                <a:ea typeface="宋体" panose="02010600030101010101" pitchFamily="2" charset="-122"/>
              </a:rPr>
              <a:t>参考点</a:t>
            </a:r>
            <a:r>
              <a:rPr lang="en-US" altLang="zh-CN" sz="3000" dirty="0">
                <a:latin typeface="Arial" panose="020B0604020202020204" pitchFamily="34" charset="0"/>
                <a:ea typeface="宋体" panose="02010600030101010101" pitchFamily="2" charset="-122"/>
              </a:rPr>
              <a:t>)</a:t>
            </a:r>
            <a:r>
              <a:rPr lang="zh-CN" altLang="en-US" sz="3000" dirty="0">
                <a:latin typeface="Arial" panose="020B0604020202020204" pitchFamily="34" charset="0"/>
                <a:ea typeface="宋体" panose="02010600030101010101" pitchFamily="2" charset="-122"/>
              </a:rPr>
              <a:t>。</a:t>
            </a:r>
            <a:endParaRPr lang="zh-CN" altLang="en-US" sz="3000" dirty="0">
              <a:latin typeface="Arial" panose="020B0604020202020204" pitchFamily="34" charset="0"/>
              <a:ea typeface="宋体" panose="02010600030101010101" pitchFamily="2" charset="-122"/>
            </a:endParaRPr>
          </a:p>
        </p:txBody>
      </p:sp>
      <p:graphicFrame>
        <p:nvGraphicFramePr>
          <p:cNvPr id="44037" name="内容占位符 2529290"/>
          <p:cNvGraphicFramePr>
            <a:graphicFrameLocks noGrp="1"/>
          </p:cNvGraphicFramePr>
          <p:nvPr>
            <p:ph sz="half" idx="2"/>
          </p:nvPr>
        </p:nvGraphicFramePr>
        <p:xfrm>
          <a:off x="1770063" y="3497263"/>
          <a:ext cx="1076325" cy="582612"/>
        </p:xfrm>
        <a:graphic>
          <a:graphicData uri="http://schemas.openxmlformats.org/presentationml/2006/ole">
            <mc:AlternateContent xmlns:mc="http://schemas.openxmlformats.org/markup-compatibility/2006">
              <mc:Choice xmlns:v="urn:schemas-microsoft-com:vml" Requires="v">
                <p:oleObj spid="_x0000_s3093" name="" r:id="rId2" imgW="1346835" imgH="727710" progId="Photoshop.Image.7">
                  <p:embed/>
                </p:oleObj>
              </mc:Choice>
              <mc:Fallback>
                <p:oleObj name="" r:id="rId2" imgW="1346835" imgH="727710" progId="Photoshop.Image.7">
                  <p:embed/>
                  <p:pic>
                    <p:nvPicPr>
                      <p:cNvPr id="0" name="图片 3092"/>
                      <p:cNvPicPr/>
                      <p:nvPr/>
                    </p:nvPicPr>
                    <p:blipFill>
                      <a:blip r:embed="rId3"/>
                      <a:stretch>
                        <a:fillRect/>
                      </a:stretch>
                    </p:blipFill>
                    <p:spPr>
                      <a:xfrm>
                        <a:off x="1770063" y="3497263"/>
                        <a:ext cx="1076325" cy="582612"/>
                      </a:xfrm>
                      <a:prstGeom prst="rect">
                        <a:avLst/>
                      </a:prstGeom>
                      <a:noFill/>
                      <a:ln w="38100">
                        <a:miter/>
                      </a:ln>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占位符 2530305"/>
          <p:cNvSpPr>
            <a:spLocks noGrp="1"/>
          </p:cNvSpPr>
          <p:nvPr>
            <p:ph idx="1"/>
          </p:nvPr>
        </p:nvSpPr>
        <p:spPr>
          <a:xfrm>
            <a:off x="457200" y="476250"/>
            <a:ext cx="8229600" cy="5832475"/>
          </a:xfrm>
        </p:spPr>
        <p:txBody>
          <a:bodyPr anchor="t" anchorCtr="0"/>
          <a:p>
            <a:pPr algn="just"/>
            <a:r>
              <a:rPr lang="en-US" altLang="zh-CN" dirty="0"/>
              <a:t>(2)</a:t>
            </a:r>
            <a:r>
              <a:rPr lang="zh-CN" altLang="en-US" dirty="0"/>
              <a:t>从某点选择一条捷径  </a:t>
            </a:r>
            <a:r>
              <a:rPr lang="en-US" altLang="zh-CN" dirty="0"/>
              <a:t>(</a:t>
            </a:r>
            <a:r>
              <a:rPr lang="zh-CN" altLang="en-US" dirty="0"/>
              <a:t>元件最少或容易计算的简捷路径</a:t>
            </a:r>
            <a:r>
              <a:rPr lang="en-US" altLang="zh-CN" dirty="0"/>
              <a:t>)</a:t>
            </a:r>
            <a:r>
              <a:rPr lang="zh-CN" altLang="en-US" dirty="0"/>
              <a:t>绕至零电位点，计算出选定路径上全部电压的代数和，即为某点的电位。</a:t>
            </a:r>
            <a:endParaRPr lang="zh-CN" altLang="en-US" dirty="0"/>
          </a:p>
          <a:p>
            <a:pPr algn="just"/>
            <a:r>
              <a:rPr lang="zh-CN" altLang="en-US" dirty="0"/>
              <a:t>特别注意每项电压正负号的选择。如果在绕行中，从电源正极到负极，应取正值，反之取负值，如果在绕行中，顺着电流的方向，应取正值，反之取负值。</a:t>
            </a:r>
            <a:endParaRPr lang="zh-CN" altLang="en-US" dirty="0"/>
          </a:p>
          <a:p>
            <a:pPr algn="just"/>
            <a:r>
              <a:rPr lang="zh-CN" altLang="en-US" dirty="0"/>
              <a:t>二、电路中电位的分析</a:t>
            </a:r>
            <a:endParaRPr lang="zh-CN" altLang="en-US" dirty="0"/>
          </a:p>
          <a:p>
            <a:pPr algn="just"/>
            <a:r>
              <a:rPr lang="zh-CN" altLang="en-US" dirty="0"/>
              <a:t>第一步，选定参考点；</a:t>
            </a:r>
            <a:endParaRPr lang="zh-CN" altLang="en-US" dirty="0"/>
          </a:p>
          <a:p>
            <a:pPr algn="just"/>
            <a:r>
              <a:rPr lang="zh-CN" altLang="en-US" dirty="0"/>
              <a:t>第二步，分析该点与参考点之间的电压的变化情况。</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占位符 2531329"/>
          <p:cNvSpPr>
            <a:spLocks noGrp="1"/>
          </p:cNvSpPr>
          <p:nvPr>
            <p:ph idx="1"/>
          </p:nvPr>
        </p:nvSpPr>
        <p:spPr>
          <a:xfrm>
            <a:off x="457200" y="533400"/>
            <a:ext cx="5122863" cy="4119563"/>
          </a:xfrm>
        </p:spPr>
        <p:txBody>
          <a:bodyPr anchor="t" anchorCtr="0"/>
          <a:p>
            <a:pPr algn="just">
              <a:lnSpc>
                <a:spcPct val="95000"/>
              </a:lnSpc>
            </a:pPr>
            <a:r>
              <a:rPr lang="zh-CN" altLang="en-US" dirty="0"/>
              <a:t>第六节  基尔霍夫定律</a:t>
            </a:r>
            <a:endParaRPr lang="zh-CN" altLang="en-US" dirty="0"/>
          </a:p>
          <a:p>
            <a:pPr algn="just">
              <a:lnSpc>
                <a:spcPct val="95000"/>
              </a:lnSpc>
            </a:pPr>
            <a:r>
              <a:rPr lang="zh-CN" altLang="en-US" dirty="0"/>
              <a:t>名词</a:t>
            </a:r>
            <a:endParaRPr lang="zh-CN" altLang="en-US" dirty="0"/>
          </a:p>
          <a:p>
            <a:pPr algn="just">
              <a:lnSpc>
                <a:spcPct val="95000"/>
              </a:lnSpc>
            </a:pPr>
            <a:r>
              <a:rPr lang="zh-CN" altLang="en-US" dirty="0"/>
              <a:t>  </a:t>
            </a:r>
            <a:r>
              <a:rPr lang="en-US" altLang="zh-CN" dirty="0"/>
              <a:t>(1)</a:t>
            </a:r>
            <a:r>
              <a:rPr lang="zh-CN" altLang="en-US" dirty="0"/>
              <a:t>支路：由</a:t>
            </a:r>
            <a:r>
              <a:rPr lang="en-US" altLang="zh-CN" dirty="0"/>
              <a:t>1</a:t>
            </a:r>
            <a:r>
              <a:rPr lang="zh-CN" altLang="en-US" dirty="0"/>
              <a:t>个或几个元件组成的无分支电路称为支路。</a:t>
            </a:r>
            <a:endParaRPr lang="zh-CN" altLang="en-US" dirty="0"/>
          </a:p>
          <a:p>
            <a:pPr algn="just">
              <a:lnSpc>
                <a:spcPct val="95000"/>
              </a:lnSpc>
            </a:pPr>
            <a:r>
              <a:rPr lang="zh-CN" altLang="en-US" dirty="0"/>
              <a:t>  </a:t>
            </a:r>
            <a:r>
              <a:rPr lang="en-US" altLang="zh-CN" dirty="0"/>
              <a:t>(2)</a:t>
            </a:r>
            <a:r>
              <a:rPr lang="zh-CN" altLang="en-US" dirty="0"/>
              <a:t>节点：</a:t>
            </a:r>
            <a:r>
              <a:rPr lang="en-US" altLang="zh-CN" dirty="0"/>
              <a:t>3</a:t>
            </a:r>
            <a:r>
              <a:rPr lang="zh-CN" altLang="en-US" dirty="0"/>
              <a:t>条或</a:t>
            </a:r>
            <a:r>
              <a:rPr lang="en-US" altLang="zh-CN" dirty="0"/>
              <a:t>3</a:t>
            </a:r>
            <a:r>
              <a:rPr lang="zh-CN" altLang="en-US" dirty="0"/>
              <a:t>条以上支路的连接点称为节点。</a:t>
            </a:r>
            <a:endParaRPr lang="zh-CN" altLang="en-US" dirty="0"/>
          </a:p>
        </p:txBody>
      </p:sp>
      <p:pic>
        <p:nvPicPr>
          <p:cNvPr id="46082" name="图片 2531330" descr="2-21"/>
          <p:cNvPicPr>
            <a:picLocks noChangeAspect="1"/>
          </p:cNvPicPr>
          <p:nvPr/>
        </p:nvPicPr>
        <p:blipFill>
          <a:blip r:embed="rId1"/>
          <a:stretch>
            <a:fillRect/>
          </a:stretch>
        </p:blipFill>
        <p:spPr>
          <a:xfrm>
            <a:off x="5689600" y="874713"/>
            <a:ext cx="3059113" cy="2554287"/>
          </a:xfrm>
          <a:prstGeom prst="rect">
            <a:avLst/>
          </a:prstGeom>
          <a:noFill/>
          <a:ln w="9525">
            <a:noFill/>
          </a:ln>
        </p:spPr>
      </p:pic>
      <p:sp>
        <p:nvSpPr>
          <p:cNvPr id="46083" name="文本框 2531333"/>
          <p:cNvSpPr txBox="1"/>
          <p:nvPr/>
        </p:nvSpPr>
        <p:spPr>
          <a:xfrm>
            <a:off x="6229350" y="3494088"/>
            <a:ext cx="1871663"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2-22  </a:t>
            </a:r>
            <a:r>
              <a:rPr lang="zh-CN" altLang="en-US" dirty="0">
                <a:latin typeface="Times New Roman" panose="02020603050405020304" pitchFamily="18" charset="0"/>
                <a:ea typeface="宋体" panose="02010600030101010101" pitchFamily="2" charset="-122"/>
              </a:rPr>
              <a:t>复杂电路</a:t>
            </a:r>
            <a:endParaRPr lang="zh-CN" altLang="en-US" dirty="0">
              <a:latin typeface="Times New Roman" panose="02020603050405020304" pitchFamily="18" charset="0"/>
              <a:ea typeface="宋体" panose="02010600030101010101" pitchFamily="2" charset="-122"/>
            </a:endParaRPr>
          </a:p>
        </p:txBody>
      </p:sp>
      <p:sp>
        <p:nvSpPr>
          <p:cNvPr id="46084" name="文本框 2531334"/>
          <p:cNvSpPr txBox="1"/>
          <p:nvPr/>
        </p:nvSpPr>
        <p:spPr>
          <a:xfrm>
            <a:off x="395288" y="4868863"/>
            <a:ext cx="8569325" cy="366712"/>
          </a:xfrm>
          <a:prstGeom prst="rect">
            <a:avLst/>
          </a:prstGeom>
          <a:noFill/>
          <a:ln w="9525">
            <a:noFill/>
          </a:ln>
        </p:spPr>
        <p:txBody>
          <a:bodyPr anchor="t" anchorCtr="0">
            <a:spAutoFit/>
          </a:bodyPr>
          <a:p>
            <a:pPr>
              <a:spcBef>
                <a:spcPct val="50000"/>
              </a:spcBef>
            </a:pPr>
            <a:endParaRPr lang="zh-CN" altLang="en-US" dirty="0">
              <a:latin typeface="Times New Roman" panose="02020603050405020304" pitchFamily="18" charset="0"/>
              <a:ea typeface="宋体" panose="02010600030101010101" pitchFamily="2" charset="-122"/>
            </a:endParaRPr>
          </a:p>
        </p:txBody>
      </p:sp>
      <p:sp>
        <p:nvSpPr>
          <p:cNvPr id="46085" name="文本框 2531335"/>
          <p:cNvSpPr txBox="1"/>
          <p:nvPr/>
        </p:nvSpPr>
        <p:spPr>
          <a:xfrm>
            <a:off x="950913" y="3651250"/>
            <a:ext cx="184150" cy="366713"/>
          </a:xfrm>
          <a:prstGeom prst="rect">
            <a:avLst/>
          </a:prstGeom>
          <a:noFill/>
          <a:ln w="9525">
            <a:noFill/>
          </a:ln>
        </p:spPr>
        <p:txBody>
          <a:bodyPr wrap="none" anchor="t" anchorCtr="0">
            <a:spAutoFit/>
          </a:bodyPr>
          <a:p>
            <a:endParaRPr lang="zh-CN" altLang="en-US" dirty="0">
              <a:latin typeface="Times New Roman" panose="02020603050405020304" pitchFamily="18" charset="0"/>
              <a:ea typeface="宋体" panose="02010600030101010101" pitchFamily="2" charset="-122"/>
            </a:endParaRPr>
          </a:p>
        </p:txBody>
      </p:sp>
      <p:sp>
        <p:nvSpPr>
          <p:cNvPr id="46086" name="矩形 2531337"/>
          <p:cNvSpPr/>
          <p:nvPr/>
        </p:nvSpPr>
        <p:spPr>
          <a:xfrm>
            <a:off x="457200" y="4203700"/>
            <a:ext cx="8291513" cy="2033588"/>
          </a:xfrm>
          <a:prstGeom prst="rect">
            <a:avLst/>
          </a:prstGeom>
          <a:noFill/>
          <a:ln w="9525">
            <a:noFill/>
          </a:ln>
        </p:spPr>
        <p:txBody>
          <a:bodyPr anchor="t" anchorCtr="0"/>
          <a:p>
            <a:pPr marL="342900" indent="-342900" algn="just">
              <a:lnSpc>
                <a:spcPct val="95000"/>
              </a:lnSpc>
              <a:spcBef>
                <a:spcPct val="20000"/>
              </a:spcBef>
              <a:buClr>
                <a:schemeClr val="accent1"/>
              </a:buClr>
              <a:buSzPct val="65000"/>
              <a:buFont typeface="Wingdings" panose="05000000000000000000" pitchFamily="2" charset="2"/>
              <a:buChar char="n"/>
            </a:pPr>
            <a:r>
              <a:rPr lang="en-US" altLang="zh-CN" sz="3000" dirty="0">
                <a:latin typeface="Arial" panose="020B0604020202020204" pitchFamily="34" charset="0"/>
                <a:ea typeface="宋体" panose="02010600030101010101" pitchFamily="2" charset="-122"/>
              </a:rPr>
              <a:t>(3)</a:t>
            </a:r>
            <a:r>
              <a:rPr lang="zh-CN" altLang="en-US" sz="3000" dirty="0">
                <a:latin typeface="Times New Roman" panose="02020603050405020304" pitchFamily="18" charset="0"/>
                <a:ea typeface="宋体" panose="02010600030101010101" pitchFamily="2" charset="-122"/>
              </a:rPr>
              <a:t>回路：电路中任何一个闭合路径称为    回路。</a:t>
            </a:r>
            <a:endParaRPr lang="zh-CN" altLang="en-US" sz="3000" dirty="0">
              <a:latin typeface="Times New Roman" panose="02020603050405020304" pitchFamily="18" charset="0"/>
              <a:ea typeface="宋体" panose="02010600030101010101" pitchFamily="2" charset="-122"/>
            </a:endParaRPr>
          </a:p>
          <a:p>
            <a:pPr marL="342900" indent="-342900">
              <a:lnSpc>
                <a:spcPct val="95000"/>
              </a:lnSpc>
              <a:spcBef>
                <a:spcPct val="20000"/>
              </a:spcBef>
              <a:buClr>
                <a:schemeClr val="accent1"/>
              </a:buClr>
              <a:buSzPct val="65000"/>
              <a:buFont typeface="Wingdings" panose="05000000000000000000" pitchFamily="2" charset="2"/>
              <a:buChar char="n"/>
            </a:pPr>
            <a:r>
              <a:rPr lang="en-US" altLang="zh-CN" sz="3000" dirty="0">
                <a:latin typeface="Arial" panose="020B0604020202020204" pitchFamily="34" charset="0"/>
                <a:ea typeface="宋体" panose="02010600030101010101" pitchFamily="2" charset="-122"/>
              </a:rPr>
              <a:t>(4)</a:t>
            </a:r>
            <a:r>
              <a:rPr lang="zh-CN" altLang="en-US" sz="3000" dirty="0">
                <a:latin typeface="Times New Roman" panose="02020603050405020304" pitchFamily="18" charset="0"/>
                <a:ea typeface="宋体" panose="02010600030101010101" pitchFamily="2" charset="-122"/>
              </a:rPr>
              <a:t>网孔：电路中不能再分的回路  </a:t>
            </a:r>
            <a:r>
              <a:rPr lang="en-US" altLang="zh-CN" sz="3000" dirty="0">
                <a:latin typeface="Arial" panose="020B0604020202020204" pitchFamily="34" charset="0"/>
                <a:ea typeface="宋体" panose="02010600030101010101" pitchFamily="2" charset="-122"/>
              </a:rPr>
              <a:t>(</a:t>
            </a:r>
            <a:r>
              <a:rPr lang="zh-CN" altLang="en-US" sz="3000" dirty="0">
                <a:latin typeface="Times New Roman" panose="02020603050405020304" pitchFamily="18" charset="0"/>
                <a:ea typeface="宋体" panose="02010600030101010101" pitchFamily="2" charset="-122"/>
              </a:rPr>
              <a:t>中间无支路穿过</a:t>
            </a:r>
            <a:r>
              <a:rPr lang="en-US" altLang="zh-CN" sz="3000" dirty="0">
                <a:latin typeface="Arial" panose="020B0604020202020204" pitchFamily="34" charset="0"/>
                <a:ea typeface="宋体" panose="02010600030101010101" pitchFamily="2" charset="-122"/>
              </a:rPr>
              <a:t>)</a:t>
            </a:r>
            <a:r>
              <a:rPr lang="zh-CN" altLang="en-US" sz="3000" dirty="0">
                <a:latin typeface="Times New Roman" panose="02020603050405020304" pitchFamily="18" charset="0"/>
                <a:ea typeface="宋体" panose="02010600030101010101" pitchFamily="2" charset="-122"/>
              </a:rPr>
              <a:t>称为网孔。</a:t>
            </a:r>
            <a:endParaRPr lang="zh-CN" altLang="en-US" sz="3000" dirty="0">
              <a:latin typeface="Times New Roman" panose="02020603050405020304" pitchFamily="18"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占位符 2532353"/>
          <p:cNvSpPr>
            <a:spLocks noGrp="1"/>
          </p:cNvSpPr>
          <p:nvPr>
            <p:ph type="body" sz="half" idx="1"/>
          </p:nvPr>
        </p:nvSpPr>
        <p:spPr>
          <a:xfrm>
            <a:off x="457200" y="476250"/>
            <a:ext cx="8291513" cy="3240088"/>
          </a:xfrm>
        </p:spPr>
        <p:txBody>
          <a:bodyPr anchor="t" anchorCtr="0"/>
          <a:p>
            <a:pPr algn="just">
              <a:lnSpc>
                <a:spcPct val="95000"/>
              </a:lnSpc>
              <a:buClr>
                <a:schemeClr val="accent1"/>
              </a:buClr>
              <a:buSzPct val="65000"/>
              <a:buFont typeface="Wingdings" panose="05000000000000000000" pitchFamily="2" charset="2"/>
            </a:pPr>
            <a:r>
              <a:rPr lang="zh-CN" altLang="en-US" dirty="0"/>
              <a:t>一、基尔霍夫第一定律</a:t>
            </a:r>
            <a:r>
              <a:rPr lang="en-US" altLang="zh-CN" dirty="0"/>
              <a:t>——</a:t>
            </a:r>
            <a:r>
              <a:rPr lang="zh-CN" altLang="en-US" dirty="0"/>
              <a:t>节点电流定律</a:t>
            </a:r>
            <a:endParaRPr lang="zh-CN" altLang="en-US" dirty="0"/>
          </a:p>
          <a:p>
            <a:pPr algn="just">
              <a:lnSpc>
                <a:spcPct val="95000"/>
              </a:lnSpc>
              <a:buClr>
                <a:schemeClr val="accent1"/>
              </a:buClr>
              <a:buSzPct val="65000"/>
              <a:buFont typeface="Wingdings" panose="05000000000000000000" pitchFamily="2" charset="2"/>
            </a:pPr>
            <a:r>
              <a:rPr lang="zh-CN" altLang="en-US" dirty="0"/>
              <a:t>电路中的任一节点，流入节点的电流之和等于流出该节点的电流之和。</a:t>
            </a:r>
            <a:endParaRPr lang="zh-CN" altLang="en-US" dirty="0"/>
          </a:p>
          <a:p>
            <a:pPr algn="just">
              <a:lnSpc>
                <a:spcPct val="95000"/>
              </a:lnSpc>
              <a:buClr>
                <a:schemeClr val="accent1"/>
              </a:buClr>
              <a:buSzPct val="65000"/>
              <a:buFont typeface="Wingdings" panose="05000000000000000000" pitchFamily="2" charset="2"/>
              <a:buNone/>
            </a:pPr>
            <a:r>
              <a:rPr lang="zh-CN" altLang="en-US" dirty="0"/>
              <a:t>                         </a:t>
            </a:r>
            <a:r>
              <a:rPr lang="en-US" altLang="zh-CN">
                <a:latin typeface="E-BX" pitchFamily="17" charset="-127"/>
                <a:ea typeface="E-BX" pitchFamily="17" charset="-127"/>
              </a:rPr>
              <a:t>I</a:t>
            </a:r>
            <a:r>
              <a:rPr lang="en-US" altLang="zh-CN" baseline="-25000"/>
              <a:t>1</a:t>
            </a:r>
            <a:r>
              <a:rPr lang="en-US" altLang="zh-CN"/>
              <a:t>+</a:t>
            </a:r>
            <a:r>
              <a:rPr lang="en-US" altLang="zh-CN">
                <a:latin typeface="E-BX" pitchFamily="17" charset="-127"/>
                <a:ea typeface="E-BX" pitchFamily="17" charset="-127"/>
              </a:rPr>
              <a:t>I</a:t>
            </a:r>
            <a:r>
              <a:rPr lang="en-US" altLang="zh-CN" baseline="-25000"/>
              <a:t>3</a:t>
            </a:r>
            <a:r>
              <a:rPr lang="en-US" altLang="zh-CN"/>
              <a:t>+</a:t>
            </a:r>
            <a:r>
              <a:rPr lang="en-US" altLang="zh-CN">
                <a:latin typeface="E-BX" pitchFamily="17" charset="-127"/>
                <a:ea typeface="E-BX" pitchFamily="17" charset="-127"/>
              </a:rPr>
              <a:t>I</a:t>
            </a:r>
            <a:r>
              <a:rPr lang="en-US" altLang="zh-CN" baseline="-25000"/>
              <a:t>5</a:t>
            </a:r>
            <a:r>
              <a:rPr lang="en-US" altLang="zh-CN"/>
              <a:t>=</a:t>
            </a:r>
            <a:r>
              <a:rPr lang="en-US" altLang="zh-CN">
                <a:latin typeface="E-BX" pitchFamily="17" charset="-127"/>
                <a:ea typeface="E-BX" pitchFamily="17" charset="-127"/>
              </a:rPr>
              <a:t>I</a:t>
            </a:r>
            <a:r>
              <a:rPr lang="en-US" altLang="zh-CN" baseline="-25000"/>
              <a:t>2</a:t>
            </a:r>
            <a:r>
              <a:rPr lang="en-US" altLang="zh-CN"/>
              <a:t>+</a:t>
            </a:r>
            <a:r>
              <a:rPr lang="en-US" altLang="zh-CN">
                <a:latin typeface="E-BX" pitchFamily="17" charset="-127"/>
                <a:ea typeface="E-BX" pitchFamily="17" charset="-127"/>
              </a:rPr>
              <a:t>I</a:t>
            </a:r>
            <a:r>
              <a:rPr lang="en-US" altLang="zh-CN" baseline="-25000"/>
              <a:t>4</a:t>
            </a:r>
            <a:r>
              <a:rPr lang="en-US" altLang="zh-CN"/>
              <a:t>                      (2-10)</a:t>
            </a:r>
            <a:endParaRPr lang="en-US" altLang="zh-CN"/>
          </a:p>
        </p:txBody>
      </p:sp>
      <p:graphicFrame>
        <p:nvGraphicFramePr>
          <p:cNvPr id="47106" name="内容占位符 2532354"/>
          <p:cNvGraphicFramePr>
            <a:graphicFrameLocks noGrp="1"/>
          </p:cNvGraphicFramePr>
          <p:nvPr>
            <p:ph sz="half" idx="2"/>
          </p:nvPr>
        </p:nvGraphicFramePr>
        <p:xfrm>
          <a:off x="1470025" y="3649663"/>
          <a:ext cx="4470400" cy="422275"/>
        </p:xfrm>
        <a:graphic>
          <a:graphicData uri="http://schemas.openxmlformats.org/presentationml/2006/ole">
            <mc:AlternateContent xmlns:mc="http://schemas.openxmlformats.org/markup-compatibility/2006">
              <mc:Choice xmlns:v="urn:schemas-microsoft-com:vml" Requires="v">
                <p:oleObj spid="_x0000_s3094" name="" r:id="rId1" imgW="5053965" imgH="481965" progId="Photoshop.Image.7">
                  <p:embed/>
                </p:oleObj>
              </mc:Choice>
              <mc:Fallback>
                <p:oleObj name="" r:id="rId1" imgW="5053965" imgH="481965" progId="Photoshop.Image.7">
                  <p:embed/>
                  <p:pic>
                    <p:nvPicPr>
                      <p:cNvPr id="0" name="图片 3093"/>
                      <p:cNvPicPr/>
                      <p:nvPr/>
                    </p:nvPicPr>
                    <p:blipFill>
                      <a:blip r:embed="rId2"/>
                      <a:stretch>
                        <a:fillRect/>
                      </a:stretch>
                    </p:blipFill>
                    <p:spPr>
                      <a:xfrm>
                        <a:off x="1470025" y="3649663"/>
                        <a:ext cx="4470400" cy="422275"/>
                      </a:xfrm>
                      <a:prstGeom prst="rect">
                        <a:avLst/>
                      </a:prstGeom>
                      <a:noFill/>
                      <a:ln w="38100">
                        <a:miter/>
                      </a:ln>
                    </p:spPr>
                  </p:pic>
                </p:oleObj>
              </mc:Fallback>
            </mc:AlternateContent>
          </a:graphicData>
        </a:graphic>
      </p:graphicFrame>
      <p:sp>
        <p:nvSpPr>
          <p:cNvPr id="47107" name="矩形 2532360"/>
          <p:cNvSpPr/>
          <p:nvPr/>
        </p:nvSpPr>
        <p:spPr>
          <a:xfrm>
            <a:off x="474663" y="2565400"/>
            <a:ext cx="5410200" cy="3527425"/>
          </a:xfrm>
          <a:prstGeom prst="rect">
            <a:avLst/>
          </a:prstGeom>
          <a:noFill/>
          <a:ln w="9525">
            <a:noFill/>
          </a:ln>
        </p:spPr>
        <p:txBody>
          <a:bodyPr anchor="t" anchorCtr="0"/>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另一种表述，即流入任一节点电流的代数和为零</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基尔霍夫第一定律可推广用于任何一个假想的闭合面</a:t>
            </a:r>
            <a:r>
              <a:rPr lang="en-US" altLang="zh-CN" sz="3000">
                <a:latin typeface="Arial" panose="020B0604020202020204" pitchFamily="34" charset="0"/>
                <a:ea typeface="宋体" panose="02010600030101010101" pitchFamily="2" charset="-122"/>
              </a:rPr>
              <a:t>S</a:t>
            </a:r>
            <a:endParaRPr lang="en-US" altLang="zh-CN" sz="300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二、基尔霍夫第二定律</a:t>
            </a:r>
            <a:r>
              <a:rPr lang="en-US" altLang="zh-CN" sz="3000" dirty="0">
                <a:latin typeface="Arial" panose="020B0604020202020204" pitchFamily="34" charset="0"/>
                <a:ea typeface="宋体" panose="02010600030101010101" pitchFamily="2" charset="-122"/>
              </a:rPr>
              <a:t>——</a:t>
            </a:r>
            <a:r>
              <a:rPr lang="zh-CN" altLang="en-US" sz="3000" dirty="0">
                <a:latin typeface="Arial" panose="020B0604020202020204" pitchFamily="34" charset="0"/>
                <a:ea typeface="宋体" panose="02010600030101010101" pitchFamily="2" charset="-122"/>
              </a:rPr>
              <a:t>回路电压定律</a:t>
            </a:r>
            <a:endParaRPr lang="zh-CN" altLang="en-US" sz="3000" dirty="0">
              <a:latin typeface="Arial" panose="020B0604020202020204" pitchFamily="34" charset="0"/>
              <a:ea typeface="宋体" panose="02010600030101010101" pitchFamily="2" charset="-122"/>
            </a:endParaRPr>
          </a:p>
        </p:txBody>
      </p:sp>
      <p:pic>
        <p:nvPicPr>
          <p:cNvPr id="47108" name="图片 2532361" descr="2-22"/>
          <p:cNvPicPr>
            <a:picLocks noChangeAspect="1"/>
          </p:cNvPicPr>
          <p:nvPr/>
        </p:nvPicPr>
        <p:blipFill>
          <a:blip r:embed="rId3"/>
          <a:stretch>
            <a:fillRect/>
          </a:stretch>
        </p:blipFill>
        <p:spPr>
          <a:xfrm>
            <a:off x="6232525" y="3038475"/>
            <a:ext cx="2516188" cy="2478088"/>
          </a:xfrm>
          <a:prstGeom prst="rect">
            <a:avLst/>
          </a:prstGeom>
          <a:noFill/>
          <a:ln w="9525">
            <a:noFill/>
          </a:ln>
        </p:spPr>
      </p:pic>
      <p:sp>
        <p:nvSpPr>
          <p:cNvPr id="47109" name="文本框 2532364"/>
          <p:cNvSpPr txBox="1"/>
          <p:nvPr/>
        </p:nvSpPr>
        <p:spPr>
          <a:xfrm>
            <a:off x="6588125" y="5726113"/>
            <a:ext cx="1944688"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2-23  </a:t>
            </a:r>
            <a:r>
              <a:rPr lang="zh-CN" altLang="en-US" dirty="0">
                <a:latin typeface="Times New Roman" panose="02020603050405020304" pitchFamily="18" charset="0"/>
                <a:ea typeface="宋体" panose="02010600030101010101" pitchFamily="2" charset="-122"/>
              </a:rPr>
              <a:t>节点电流</a:t>
            </a:r>
            <a:endParaRPr lang="zh-CN" altLang="en-US" dirty="0">
              <a:latin typeface="Times New Roman" panose="02020603050405020304" pitchFamily="18" charset="0"/>
              <a:ea typeface="宋体" panose="02010600030101010101" pitchFamily="2" charset="-122"/>
            </a:endParaRPr>
          </a:p>
        </p:txBody>
      </p:sp>
      <mc:AlternateContent xmlns:mc="http://schemas.openxmlformats.org/markup-compatibility/2006" xmlns:p14="http://schemas.microsoft.com/office/powerpoint/2010/main">
        <mc:Choice Requires="p14">
          <p:contentPart r:id="rId4" p14:bwMode="auto">
            <p14:nvContentPartPr>
              <p14:cNvPr id="6" name="墨迹 5"/>
              <p14:cNvContentPartPr/>
              <p14:nvPr/>
            </p14:nvContentPartPr>
            <p14:xfrm>
              <a:off x="7527289" y="4000500"/>
              <a:ext cx="53975" cy="71120"/>
            </p14:xfrm>
          </p:contentPart>
        </mc:Choice>
        <mc:Fallback xmlns="">
          <p:pic>
            <p:nvPicPr>
              <p:cNvPr id="6" name="墨迹 5"/>
            </p:nvPicPr>
            <p:blipFill>
              <a:blip r:embed="rId5"/>
            </p:blipFill>
            <p:spPr>
              <a:xfrm>
                <a:off x="7527289" y="4000500"/>
                <a:ext cx="53975" cy="7112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7" name="墨迹 6"/>
              <p14:cNvContentPartPr/>
              <p14:nvPr/>
            </p14:nvContentPartPr>
            <p14:xfrm>
              <a:off x="6812914" y="3419471"/>
              <a:ext cx="8890" cy="196850"/>
            </p14:xfrm>
          </p:contentPart>
        </mc:Choice>
        <mc:Fallback xmlns="">
          <p:pic>
            <p:nvPicPr>
              <p:cNvPr id="7" name="墨迹 6"/>
            </p:nvPicPr>
            <p:blipFill>
              <a:blip r:embed="rId7"/>
            </p:blipFill>
            <p:spPr>
              <a:xfrm>
                <a:off x="6812914" y="3419471"/>
                <a:ext cx="8890" cy="19685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8" name="墨迹 7"/>
              <p14:cNvContentPartPr/>
              <p14:nvPr/>
            </p14:nvContentPartPr>
            <p14:xfrm>
              <a:off x="6946900" y="4214495"/>
              <a:ext cx="35560" cy="107315"/>
            </p14:xfrm>
          </p:contentPart>
        </mc:Choice>
        <mc:Fallback xmlns="">
          <p:pic>
            <p:nvPicPr>
              <p:cNvPr id="8" name="墨迹 7"/>
            </p:nvPicPr>
            <p:blipFill>
              <a:blip r:embed="rId9"/>
            </p:blipFill>
            <p:spPr>
              <a:xfrm>
                <a:off x="6946900" y="4214495"/>
                <a:ext cx="35560" cy="10731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9" name="墨迹 8"/>
              <p14:cNvContentPartPr/>
              <p14:nvPr/>
            </p14:nvContentPartPr>
            <p14:xfrm>
              <a:off x="8036560" y="4509132"/>
              <a:ext cx="88900" cy="151765"/>
            </p14:xfrm>
          </p:contentPart>
        </mc:Choice>
        <mc:Fallback xmlns="">
          <p:pic>
            <p:nvPicPr>
              <p:cNvPr id="9" name="墨迹 8"/>
            </p:nvPicPr>
            <p:blipFill>
              <a:blip r:embed="rId11"/>
            </p:blipFill>
            <p:spPr>
              <a:xfrm>
                <a:off x="8036560" y="4509132"/>
                <a:ext cx="88900" cy="15176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0" name="墨迹 9"/>
              <p14:cNvContentPartPr/>
              <p14:nvPr/>
            </p14:nvContentPartPr>
            <p14:xfrm>
              <a:off x="8223885" y="3241039"/>
              <a:ext cx="89535" cy="133985"/>
            </p14:xfrm>
          </p:contentPart>
        </mc:Choice>
        <mc:Fallback xmlns="">
          <p:pic>
            <p:nvPicPr>
              <p:cNvPr id="10" name="墨迹 9"/>
            </p:nvPicPr>
            <p:blipFill>
              <a:blip r:embed="rId13"/>
            </p:blipFill>
            <p:spPr>
              <a:xfrm>
                <a:off x="8223885" y="3241039"/>
                <a:ext cx="89535" cy="133985"/>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1" name="墨迹 10"/>
              <p14:cNvContentPartPr/>
              <p14:nvPr/>
            </p14:nvContentPartPr>
            <p14:xfrm>
              <a:off x="7357745" y="4875530"/>
              <a:ext cx="241300" cy="115570"/>
            </p14:xfrm>
          </p:contentPart>
        </mc:Choice>
        <mc:Fallback xmlns="">
          <p:pic>
            <p:nvPicPr>
              <p:cNvPr id="11" name="墨迹 10"/>
            </p:nvPicPr>
            <p:blipFill>
              <a:blip r:embed="rId15"/>
            </p:blipFill>
            <p:spPr>
              <a:xfrm>
                <a:off x="7357745" y="4875530"/>
                <a:ext cx="241300" cy="115570"/>
              </a:xfrm>
              <a:prstGeom prst="rect"/>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占位符 2533377"/>
          <p:cNvSpPr>
            <a:spLocks noGrp="1"/>
          </p:cNvSpPr>
          <p:nvPr>
            <p:ph type="body" sz="half" idx="1"/>
          </p:nvPr>
        </p:nvSpPr>
        <p:spPr>
          <a:xfrm>
            <a:off x="457200" y="476250"/>
            <a:ext cx="5051425" cy="5576888"/>
          </a:xfrm>
        </p:spPr>
        <p:txBody>
          <a:bodyPr anchor="t" anchorCtr="0"/>
          <a:p>
            <a:pPr algn="just">
              <a:buClr>
                <a:schemeClr val="accent1"/>
              </a:buClr>
              <a:buSzPct val="65000"/>
              <a:buFont typeface="Wingdings" panose="05000000000000000000" pitchFamily="2" charset="2"/>
            </a:pPr>
            <a:r>
              <a:rPr lang="zh-CN" altLang="en-US" dirty="0"/>
              <a:t>对任一闭合回路，沿任一回路绕行一周，各段电压的代数和恒等于零。</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48130" name="内容占位符 2533378"/>
          <p:cNvGraphicFramePr>
            <a:graphicFrameLocks noGrp="1"/>
          </p:cNvGraphicFramePr>
          <p:nvPr>
            <p:ph sz="half" idx="2"/>
          </p:nvPr>
        </p:nvGraphicFramePr>
        <p:xfrm>
          <a:off x="1044575" y="2062163"/>
          <a:ext cx="4102100" cy="411162"/>
        </p:xfrm>
        <a:graphic>
          <a:graphicData uri="http://schemas.openxmlformats.org/presentationml/2006/ole">
            <mc:AlternateContent xmlns:mc="http://schemas.openxmlformats.org/markup-compatibility/2006">
              <mc:Choice xmlns:v="urn:schemas-microsoft-com:vml" Requires="v">
                <p:oleObj spid="_x0000_s3097" name="" r:id="rId1" imgW="4975225" imgH="501650" progId="Photoshop.Image.7">
                  <p:embed/>
                </p:oleObj>
              </mc:Choice>
              <mc:Fallback>
                <p:oleObj name="" r:id="rId1" imgW="4975225" imgH="501650" progId="Photoshop.Image.7">
                  <p:embed/>
                  <p:pic>
                    <p:nvPicPr>
                      <p:cNvPr id="0" name="图片 3096"/>
                      <p:cNvPicPr/>
                      <p:nvPr/>
                    </p:nvPicPr>
                    <p:blipFill>
                      <a:blip r:embed="rId2"/>
                      <a:stretch>
                        <a:fillRect/>
                      </a:stretch>
                    </p:blipFill>
                    <p:spPr>
                      <a:xfrm>
                        <a:off x="1044575" y="2062163"/>
                        <a:ext cx="4102100" cy="411162"/>
                      </a:xfrm>
                      <a:prstGeom prst="rect">
                        <a:avLst/>
                      </a:prstGeom>
                      <a:noFill/>
                      <a:ln w="38100">
                        <a:miter/>
                      </a:ln>
                    </p:spPr>
                  </p:pic>
                </p:oleObj>
              </mc:Fallback>
            </mc:AlternateContent>
          </a:graphicData>
        </a:graphic>
      </p:graphicFrame>
      <p:pic>
        <p:nvPicPr>
          <p:cNvPr id="48131" name="图片 2533381" descr="2-24"/>
          <p:cNvPicPr>
            <a:picLocks noChangeAspect="1"/>
          </p:cNvPicPr>
          <p:nvPr/>
        </p:nvPicPr>
        <p:blipFill>
          <a:blip r:embed="rId3"/>
          <a:stretch>
            <a:fillRect/>
          </a:stretch>
        </p:blipFill>
        <p:spPr>
          <a:xfrm>
            <a:off x="5435600" y="188913"/>
            <a:ext cx="3290888" cy="2205037"/>
          </a:xfrm>
          <a:prstGeom prst="rect">
            <a:avLst/>
          </a:prstGeom>
          <a:noFill/>
          <a:ln w="9525">
            <a:noFill/>
          </a:ln>
        </p:spPr>
      </p:pic>
      <p:sp>
        <p:nvSpPr>
          <p:cNvPr id="48132" name="文本框 2533384"/>
          <p:cNvSpPr txBox="1"/>
          <p:nvPr/>
        </p:nvSpPr>
        <p:spPr>
          <a:xfrm>
            <a:off x="6373813" y="2276475"/>
            <a:ext cx="194310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2-25  </a:t>
            </a:r>
            <a:r>
              <a:rPr lang="zh-CN" altLang="en-US" dirty="0">
                <a:latin typeface="Times New Roman" panose="02020603050405020304" pitchFamily="18" charset="0"/>
                <a:ea typeface="宋体" panose="02010600030101010101" pitchFamily="2" charset="-122"/>
              </a:rPr>
              <a:t>回路电压</a:t>
            </a:r>
            <a:endParaRPr lang="zh-CN" altLang="en-US" dirty="0">
              <a:latin typeface="Times New Roman" panose="02020603050405020304" pitchFamily="18" charset="0"/>
              <a:ea typeface="宋体" panose="02010600030101010101" pitchFamily="2" charset="-122"/>
            </a:endParaRPr>
          </a:p>
        </p:txBody>
      </p:sp>
      <p:sp>
        <p:nvSpPr>
          <p:cNvPr id="48133" name="矩形 2533385"/>
          <p:cNvSpPr/>
          <p:nvPr/>
        </p:nvSpPr>
        <p:spPr>
          <a:xfrm>
            <a:off x="468313" y="2420938"/>
            <a:ext cx="8280400" cy="3816350"/>
          </a:xfrm>
          <a:prstGeom prst="rect">
            <a:avLst/>
          </a:prstGeom>
          <a:noFill/>
          <a:ln w="9525">
            <a:noFill/>
          </a:ln>
        </p:spPr>
        <p:txBody>
          <a:bodyPr anchor="t" anchorCtr="0"/>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三、支路电流法</a:t>
            </a:r>
            <a:endParaRPr lang="zh-CN" altLang="en-US" sz="3000" dirty="0">
              <a:latin typeface="Arial" panose="020B0604020202020204" pitchFamily="34" charset="0"/>
              <a:ea typeface="宋体" panose="02010600030101010101" pitchFamily="2" charset="-122"/>
            </a:endParaRPr>
          </a:p>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支路电流法是一种以支路电流为未知量，应用基尔霍夫定律列出足够的方程式联立求解的方法。</a:t>
            </a:r>
            <a:endParaRPr lang="zh-CN" altLang="en-US" sz="3000" dirty="0">
              <a:latin typeface="Arial" panose="020B0604020202020204" pitchFamily="34" charset="0"/>
              <a:ea typeface="宋体" panose="02010600030101010101" pitchFamily="2" charset="-122"/>
            </a:endParaRPr>
          </a:p>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步骤如下：</a:t>
            </a:r>
            <a:endParaRPr lang="zh-CN" altLang="en-US" sz="3000" dirty="0">
              <a:latin typeface="Arial" panose="020B0604020202020204" pitchFamily="34" charset="0"/>
              <a:ea typeface="宋体" panose="02010600030101010101" pitchFamily="2" charset="-122"/>
            </a:endParaRPr>
          </a:p>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第一步，任意标出各支路电流的参考方向和网孔回路电流的绕行方向；</a:t>
            </a:r>
            <a:endParaRPr lang="zh-CN" altLang="en-US" sz="3000"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占位符 2534401"/>
          <p:cNvSpPr>
            <a:spLocks noGrp="1"/>
          </p:cNvSpPr>
          <p:nvPr>
            <p:ph idx="1"/>
          </p:nvPr>
        </p:nvSpPr>
        <p:spPr>
          <a:xfrm>
            <a:off x="457200" y="533400"/>
            <a:ext cx="8229600" cy="5703888"/>
          </a:xfrm>
        </p:spPr>
        <p:txBody>
          <a:bodyPr anchor="t" anchorCtr="0"/>
          <a:p>
            <a:pPr algn="just">
              <a:lnSpc>
                <a:spcPct val="95000"/>
              </a:lnSpc>
            </a:pPr>
            <a:r>
              <a:rPr lang="zh-CN" altLang="en-US" dirty="0"/>
              <a:t>第二步，根据基尔霍夫第一定律列出独立的节点电流方程。注意：如果电路有</a:t>
            </a:r>
            <a:r>
              <a:rPr lang="en-US" altLang="zh-CN">
                <a:latin typeface="E-BX" pitchFamily="17" charset="-127"/>
                <a:ea typeface="E-BX" pitchFamily="17" charset="-127"/>
              </a:rPr>
              <a:t>n</a:t>
            </a:r>
            <a:r>
              <a:rPr lang="zh-CN" altLang="en-US" dirty="0"/>
              <a:t>个  节点；</a:t>
            </a:r>
            <a:endParaRPr lang="zh-CN" altLang="en-US" dirty="0"/>
          </a:p>
          <a:p>
            <a:pPr algn="just">
              <a:lnSpc>
                <a:spcPct val="95000"/>
              </a:lnSpc>
            </a:pPr>
            <a:r>
              <a:rPr lang="zh-CN" altLang="en-US" dirty="0"/>
              <a:t>第三步，根据基尔霍夫第二定律列出独立的回路电压方程。为保证方程的独立性，一般选择网孔来列方程，而每个网孔列出的回路方程都包含了一条新支路；</a:t>
            </a:r>
            <a:endParaRPr lang="zh-CN" altLang="en-US" dirty="0"/>
          </a:p>
          <a:p>
            <a:pPr algn="just">
              <a:lnSpc>
                <a:spcPct val="95000"/>
              </a:lnSpc>
            </a:pPr>
            <a:r>
              <a:rPr lang="zh-CN" altLang="en-US" dirty="0"/>
              <a:t>第四步，代入已知数，解联立方程组求出各支路电流。</a:t>
            </a:r>
            <a:endParaRPr lang="zh-CN" altLang="en-US" dirty="0"/>
          </a:p>
          <a:p>
            <a:pPr algn="just">
              <a:lnSpc>
                <a:spcPct val="95000"/>
              </a:lnSpc>
            </a:pPr>
            <a:r>
              <a:rPr lang="zh-CN" altLang="en-US" dirty="0"/>
              <a:t>第十节  电桥电路</a:t>
            </a:r>
            <a:endParaRPr lang="zh-CN" altLang="en-US" dirty="0"/>
          </a:p>
          <a:p>
            <a:pPr algn="just">
              <a:lnSpc>
                <a:spcPct val="95000"/>
              </a:lnSpc>
            </a:pPr>
            <a:r>
              <a:rPr lang="zh-CN" altLang="en-US" dirty="0"/>
              <a:t>一、直流电桥电路</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占位符 2535425"/>
          <p:cNvSpPr>
            <a:spLocks noGrp="1"/>
          </p:cNvSpPr>
          <p:nvPr>
            <p:ph type="body" sz="half" idx="1"/>
          </p:nvPr>
        </p:nvSpPr>
        <p:spPr>
          <a:xfrm>
            <a:off x="457200" y="549275"/>
            <a:ext cx="8218488" cy="5576888"/>
          </a:xfrm>
        </p:spPr>
        <p:txBody>
          <a:bodyPr anchor="t" anchorCtr="0"/>
          <a:p>
            <a:pPr algn="just">
              <a:buClr>
                <a:schemeClr val="accent1"/>
              </a:buClr>
              <a:buSzPct val="65000"/>
              <a:buFont typeface="Wingdings" panose="05000000000000000000" pitchFamily="2" charset="2"/>
            </a:pPr>
            <a:r>
              <a:rPr lang="zh-CN" altLang="en-US" dirty="0"/>
              <a:t>二、电桥平衡的条件</a:t>
            </a:r>
            <a:endParaRPr lang="zh-CN" altLang="en-US" dirty="0"/>
          </a:p>
          <a:p>
            <a:pPr algn="just">
              <a:buClr>
                <a:schemeClr val="accent1"/>
              </a:buClr>
              <a:buSzPct val="65000"/>
              <a:buFont typeface="Wingdings" panose="05000000000000000000" pitchFamily="2" charset="2"/>
            </a:pPr>
            <a:r>
              <a:rPr lang="zh-CN" altLang="en-US" dirty="0">
                <a:latin typeface="E-BX" pitchFamily="17" charset="-127"/>
                <a:ea typeface="E-BX" pitchFamily="17" charset="-127"/>
              </a:rPr>
              <a:t>                        </a:t>
            </a:r>
            <a:r>
              <a:rPr lang="en-US" altLang="zh-CN">
                <a:latin typeface="E-BX" pitchFamily="17" charset="-127"/>
                <a:ea typeface="E-BX" pitchFamily="17" charset="-127"/>
              </a:rPr>
              <a:t>R</a:t>
            </a:r>
            <a:r>
              <a:rPr lang="en-US" altLang="zh-CN" baseline="-25000"/>
              <a:t>1</a:t>
            </a:r>
            <a:r>
              <a:rPr lang="en-US" altLang="zh-CN">
                <a:latin typeface="E-BX" pitchFamily="17" charset="-127"/>
                <a:ea typeface="E-BX" pitchFamily="17" charset="-127"/>
              </a:rPr>
              <a:t>R</a:t>
            </a:r>
            <a:r>
              <a:rPr lang="en-US" altLang="zh-CN" baseline="-25000"/>
              <a:t>4</a:t>
            </a:r>
            <a:r>
              <a:rPr lang="en-US" altLang="zh-CN"/>
              <a:t>=</a:t>
            </a:r>
            <a:r>
              <a:rPr lang="en-US" altLang="zh-CN">
                <a:latin typeface="E-BX" pitchFamily="17" charset="-127"/>
                <a:ea typeface="E-BX" pitchFamily="17" charset="-127"/>
              </a:rPr>
              <a:t>R</a:t>
            </a:r>
            <a:r>
              <a:rPr lang="en-US" altLang="zh-CN" baseline="-25000"/>
              <a:t>2</a:t>
            </a:r>
            <a:r>
              <a:rPr lang="en-US" altLang="zh-CN">
                <a:latin typeface="E-BX" pitchFamily="17" charset="-127"/>
                <a:ea typeface="E-BX" pitchFamily="17" charset="-127"/>
              </a:rPr>
              <a:t>R</a:t>
            </a:r>
            <a:r>
              <a:rPr lang="en-US" altLang="zh-CN" baseline="-25000"/>
              <a:t>3</a:t>
            </a:r>
            <a:r>
              <a:rPr lang="en-US" altLang="zh-CN"/>
              <a:t>                        (2-14)</a:t>
            </a:r>
            <a:endParaRPr lang="en-US" altLang="zh-CN"/>
          </a:p>
          <a:p>
            <a:pPr algn="just">
              <a:buClr>
                <a:schemeClr val="accent1"/>
              </a:buClr>
              <a:buSzPct val="65000"/>
              <a:buFont typeface="Wingdings" panose="05000000000000000000" pitchFamily="2" charset="2"/>
            </a:pPr>
            <a:r>
              <a:rPr lang="zh-CN" altLang="en-US" dirty="0"/>
              <a:t>直流电桥的平衡条件是：电桥邻臂电阻的比值相等或电桥两相对桥臂电阻的乘积         相等。</a:t>
            </a:r>
            <a:endParaRPr lang="zh-CN" altLang="en-US" dirty="0"/>
          </a:p>
          <a:p>
            <a:pPr algn="just">
              <a:buClr>
                <a:schemeClr val="accent1"/>
              </a:buClr>
              <a:buSzPct val="65000"/>
              <a:buFont typeface="Wingdings" panose="05000000000000000000" pitchFamily="2" charset="2"/>
            </a:pPr>
            <a:r>
              <a:rPr lang="zh-CN" altLang="en-US" dirty="0"/>
              <a:t>三、平衡电桥的应用</a:t>
            </a:r>
            <a:endParaRPr lang="zh-CN" altLang="en-US" dirty="0"/>
          </a:p>
          <a:p>
            <a:pPr algn="just">
              <a:buClr>
                <a:schemeClr val="accent1"/>
              </a:buClr>
              <a:buSzPct val="65000"/>
              <a:buFont typeface="Wingdings" panose="05000000000000000000" pitchFamily="2" charset="2"/>
            </a:pPr>
            <a:r>
              <a:rPr lang="zh-CN" altLang="en-US" dirty="0"/>
              <a:t>精确测量电阻。</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50178" name="内容占位符 2535426"/>
          <p:cNvGraphicFramePr>
            <a:graphicFrameLocks noGrp="1"/>
          </p:cNvGraphicFramePr>
          <p:nvPr>
            <p:ph sz="half" idx="2"/>
          </p:nvPr>
        </p:nvGraphicFramePr>
        <p:xfrm>
          <a:off x="3492500" y="4548188"/>
          <a:ext cx="1800225" cy="900112"/>
        </p:xfrm>
        <a:graphic>
          <a:graphicData uri="http://schemas.openxmlformats.org/presentationml/2006/ole">
            <mc:AlternateContent xmlns:mc="http://schemas.openxmlformats.org/markup-compatibility/2006">
              <mc:Choice xmlns:v="urn:schemas-microsoft-com:vml" Requires="v">
                <p:oleObj spid="_x0000_s3099" name="" r:id="rId1" imgW="2124075" imgH="1061720" progId="Photoshop.Image.7">
                  <p:embed/>
                </p:oleObj>
              </mc:Choice>
              <mc:Fallback>
                <p:oleObj name="" r:id="rId1" imgW="2124075" imgH="1061720" progId="Photoshop.Image.7">
                  <p:embed/>
                  <p:pic>
                    <p:nvPicPr>
                      <p:cNvPr id="0" name="图片 3098"/>
                      <p:cNvPicPr/>
                      <p:nvPr/>
                    </p:nvPicPr>
                    <p:blipFill>
                      <a:blip r:embed="rId2"/>
                      <a:stretch>
                        <a:fillRect/>
                      </a:stretch>
                    </p:blipFill>
                    <p:spPr>
                      <a:xfrm>
                        <a:off x="3492500" y="4548188"/>
                        <a:ext cx="1800225" cy="900112"/>
                      </a:xfrm>
                      <a:prstGeom prst="rect">
                        <a:avLst/>
                      </a:prstGeom>
                      <a:noFill/>
                      <a:ln w="38100">
                        <a:miter/>
                      </a:ln>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2683905"/>
          <p:cNvSpPr>
            <a:spLocks noGrp="1"/>
          </p:cNvSpPr>
          <p:nvPr>
            <p:ph type="title"/>
          </p:nvPr>
        </p:nvSpPr>
        <p:spPr/>
        <p:txBody>
          <a:bodyPr anchor="t" anchorCtr="0"/>
          <a:p>
            <a:r>
              <a:rPr lang="zh-CN" altLang="en-US" dirty="0"/>
              <a:t>第三章  磁场及其与电流的作用</a:t>
            </a:r>
            <a:endParaRPr lang="zh-CN" altLang="en-US" dirty="0"/>
          </a:p>
        </p:txBody>
      </p:sp>
      <p:sp>
        <p:nvSpPr>
          <p:cNvPr id="51202" name="文本占位符 2683906"/>
          <p:cNvSpPr>
            <a:spLocks noGrp="1"/>
          </p:cNvSpPr>
          <p:nvPr>
            <p:ph idx="1"/>
          </p:nvPr>
        </p:nvSpPr>
        <p:spPr>
          <a:xfrm>
            <a:off x="457200" y="1600200"/>
            <a:ext cx="8229600" cy="4637088"/>
          </a:xfrm>
        </p:spPr>
        <p:txBody>
          <a:bodyPr anchor="t" anchorCtr="0"/>
          <a:p>
            <a:pPr algn="just">
              <a:lnSpc>
                <a:spcPct val="95000"/>
              </a:lnSpc>
            </a:pPr>
            <a:r>
              <a:rPr lang="zh-CN" altLang="en-US" dirty="0"/>
              <a:t>第一节  电流的磁场</a:t>
            </a:r>
            <a:endParaRPr lang="zh-CN" altLang="en-US" dirty="0"/>
          </a:p>
          <a:p>
            <a:pPr algn="just">
              <a:lnSpc>
                <a:spcPct val="95000"/>
              </a:lnSpc>
            </a:pPr>
            <a:r>
              <a:rPr lang="zh-CN" altLang="en-US" dirty="0"/>
              <a:t>一、磁场</a:t>
            </a:r>
            <a:endParaRPr lang="zh-CN" altLang="en-US" dirty="0"/>
          </a:p>
          <a:p>
            <a:pPr algn="just">
              <a:lnSpc>
                <a:spcPct val="95000"/>
              </a:lnSpc>
            </a:pPr>
            <a:r>
              <a:rPr lang="zh-CN" altLang="en-US" dirty="0"/>
              <a:t>磁体对周围的铁磁物质具有吸引力，互不接触的磁极之间也具有作用力，这种力通常称为磁力。</a:t>
            </a:r>
            <a:endParaRPr lang="zh-CN" altLang="en-US" dirty="0"/>
          </a:p>
          <a:p>
            <a:pPr algn="dist">
              <a:lnSpc>
                <a:spcPct val="95000"/>
              </a:lnSpc>
            </a:pPr>
            <a:r>
              <a:rPr lang="zh-CN" altLang="en-US" dirty="0"/>
              <a:t>在磁体的周围存在一种特殊形式的物质，这种特殊形式的物质称为磁场。磁场是物质的一种特殊形态，它具有力和能量的性能，将一个可以自由转动的小磁针放入磁</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占位符 2536449"/>
          <p:cNvSpPr>
            <a:spLocks noGrp="1"/>
          </p:cNvSpPr>
          <p:nvPr>
            <p:ph idx="1"/>
          </p:nvPr>
        </p:nvSpPr>
        <p:spPr>
          <a:xfrm>
            <a:off x="457200" y="476250"/>
            <a:ext cx="8229600" cy="5761038"/>
          </a:xfrm>
        </p:spPr>
        <p:txBody>
          <a:bodyPr anchor="t" anchorCtr="0"/>
          <a:p>
            <a:pPr algn="just"/>
            <a:r>
              <a:rPr lang="zh-CN" altLang="en-US" dirty="0"/>
              <a:t>场中某点，当小磁针静止时，</a:t>
            </a:r>
            <a:r>
              <a:rPr lang="en-US" altLang="zh-CN" dirty="0"/>
              <a:t>N</a:t>
            </a:r>
            <a:r>
              <a:rPr lang="zh-CN" altLang="en-US" dirty="0"/>
              <a:t>极所指的方向就是该点的磁场方向。</a:t>
            </a:r>
            <a:endParaRPr lang="zh-CN" altLang="en-US" dirty="0"/>
          </a:p>
          <a:p>
            <a:pPr algn="just"/>
            <a:r>
              <a:rPr lang="zh-CN" altLang="en-US" dirty="0"/>
              <a:t>在磁场中画出一些有方向的曲线，使这些曲线上每一点的切线方向都和该点的磁场方向一致，这种曲线称为“磁感线”（又叫磁场线、磁感应线），常用磁感线的疏密程度来表示该处磁场的强弱，用沿磁感线绕行方向的切线方向来表示该处的磁场方向。</a:t>
            </a:r>
            <a:endParaRPr lang="zh-CN" altLang="en-US" dirty="0"/>
          </a:p>
          <a:p>
            <a:pPr algn="just"/>
            <a:r>
              <a:rPr lang="zh-CN" altLang="en-US" dirty="0"/>
              <a:t>磁感线具有以下特点：</a:t>
            </a:r>
            <a:endParaRPr lang="zh-CN" altLang="en-US" dirty="0"/>
          </a:p>
          <a:p>
            <a:pPr algn="dist"/>
            <a:r>
              <a:rPr lang="en-US" altLang="zh-CN" dirty="0"/>
              <a:t>(1)</a:t>
            </a:r>
            <a:r>
              <a:rPr lang="zh-CN" altLang="en-US" dirty="0"/>
              <a:t>磁感线在磁体外面的方向都是由</a:t>
            </a:r>
            <a:r>
              <a:rPr lang="en-US" altLang="zh-CN" dirty="0"/>
              <a:t>N</a:t>
            </a:r>
            <a:r>
              <a:rPr lang="zh-CN" altLang="en-US" dirty="0"/>
              <a:t>极指向</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占位符 2537473"/>
          <p:cNvSpPr>
            <a:spLocks noGrp="1"/>
          </p:cNvSpPr>
          <p:nvPr>
            <p:ph idx="1"/>
          </p:nvPr>
        </p:nvSpPr>
        <p:spPr>
          <a:xfrm>
            <a:off x="457200" y="549275"/>
            <a:ext cx="8229600" cy="5775325"/>
          </a:xfrm>
        </p:spPr>
        <p:txBody>
          <a:bodyPr anchor="t" anchorCtr="0"/>
          <a:p>
            <a:pPr algn="just">
              <a:lnSpc>
                <a:spcPct val="95000"/>
              </a:lnSpc>
              <a:buNone/>
            </a:pPr>
            <a:r>
              <a:rPr lang="en-US" altLang="zh-CN" dirty="0"/>
              <a:t>   S</a:t>
            </a:r>
            <a:r>
              <a:rPr lang="zh-CN" altLang="en-US" dirty="0"/>
              <a:t>极，而在磁体内部却是由</a:t>
            </a:r>
            <a:r>
              <a:rPr lang="en-US" altLang="zh-CN" dirty="0"/>
              <a:t>S</a:t>
            </a:r>
            <a:r>
              <a:rPr lang="zh-CN" altLang="en-US" dirty="0"/>
              <a:t>极到</a:t>
            </a:r>
            <a:r>
              <a:rPr lang="en-US" altLang="zh-CN" dirty="0"/>
              <a:t>N</a:t>
            </a:r>
            <a:r>
              <a:rPr lang="zh-CN" altLang="en-US" dirty="0"/>
              <a:t>极，形成一个闭合回路；</a:t>
            </a:r>
            <a:endParaRPr lang="zh-CN" altLang="en-US" dirty="0"/>
          </a:p>
          <a:p>
            <a:pPr algn="just">
              <a:lnSpc>
                <a:spcPct val="95000"/>
              </a:lnSpc>
            </a:pPr>
            <a:r>
              <a:rPr lang="en-US" altLang="zh-CN" dirty="0"/>
              <a:t>(2)</a:t>
            </a:r>
            <a:r>
              <a:rPr lang="zh-CN" altLang="en-US" dirty="0"/>
              <a:t>磁感线互不相交，即磁场中任一点的磁场方向是惟一的，其方向就是该点磁感线的方向；</a:t>
            </a:r>
            <a:endParaRPr lang="zh-CN" altLang="en-US" dirty="0"/>
          </a:p>
          <a:p>
            <a:pPr algn="just">
              <a:lnSpc>
                <a:spcPct val="95000"/>
              </a:lnSpc>
            </a:pPr>
            <a:r>
              <a:rPr lang="en-US" altLang="zh-CN" dirty="0"/>
              <a:t>(3)</a:t>
            </a:r>
            <a:r>
              <a:rPr lang="zh-CN" altLang="en-US" dirty="0"/>
              <a:t>磁场越强，磁感线越密；</a:t>
            </a:r>
            <a:endParaRPr lang="zh-CN" altLang="en-US" dirty="0"/>
          </a:p>
          <a:p>
            <a:pPr algn="just">
              <a:lnSpc>
                <a:spcPct val="95000"/>
              </a:lnSpc>
            </a:pPr>
            <a:r>
              <a:rPr lang="en-US" altLang="zh-CN" dirty="0"/>
              <a:t>(4)</a:t>
            </a:r>
            <a:r>
              <a:rPr lang="zh-CN" altLang="en-US" dirty="0"/>
              <a:t>当存在导磁材料时，磁感线主要趋向从导磁材料中通过。</a:t>
            </a:r>
            <a:endParaRPr lang="zh-CN" altLang="en-US" dirty="0"/>
          </a:p>
          <a:p>
            <a:pPr algn="just">
              <a:lnSpc>
                <a:spcPct val="95000"/>
              </a:lnSpc>
            </a:pPr>
            <a:r>
              <a:rPr lang="zh-CN" altLang="en-US" dirty="0"/>
              <a:t>右手螺旋定则即把右手的大拇指伸直，四指握住导线，当大拇指指向电流方向时，其余四指所指的方向就是磁感线的方向。</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占位符 2502657"/>
          <p:cNvSpPr>
            <a:spLocks noGrp="1"/>
          </p:cNvSpPr>
          <p:nvPr>
            <p:ph idx="1"/>
          </p:nvPr>
        </p:nvSpPr>
        <p:spPr>
          <a:xfrm>
            <a:off x="457200" y="533400"/>
            <a:ext cx="8286750" cy="6211888"/>
          </a:xfrm>
        </p:spPr>
        <p:txBody>
          <a:bodyPr anchor="t"/>
          <a:p>
            <a:pPr marL="342900" marR="0" indent="-342900" algn="just" defTabSz="914400" rtl="0" eaLnBrk="1" fontAlgn="base" latinLnBrk="0" hangingPunct="1">
              <a:lnSpc>
                <a:spcPct val="9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二、电路模型</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9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在一定条件下，人们采用近似方法将实际电路模拟成简单电路，即首先将电磁性质复杂的实际元件根据它最突出的特性模拟成单一参数的理想元件，称为元件模型。按国家标准制订出规范的图形符号和文字符号，按一定规律将它们连接起来表示实际电路，这种电路被称为实际电路模型。</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ctr" defTabSz="914400" rtl="0" eaLnBrk="1" fontAlgn="base" latinLnBrk="0" hangingPunct="1">
              <a:lnSpc>
                <a:spcPct val="90000"/>
              </a:lnSpc>
              <a:spcBef>
                <a:spcPct val="20000"/>
              </a:spcBef>
              <a:spcAft>
                <a:spcPct val="0"/>
              </a:spcAft>
              <a:buClr>
                <a:schemeClr val="accent1"/>
              </a:buClr>
              <a:buSzPct val="65000"/>
              <a:buFont typeface="Wingdings" panose="05000000000000000000" pitchFamily="2" charset="2"/>
              <a:buNone/>
            </a:pPr>
            <a:r>
              <a:rPr kumimoji="0" lang="zh-CN" altLang="en-US" sz="4400" b="1" i="0" u="none" strike="noStrike" kern="1200" cap="none" spc="0" normalizeH="0" baseline="0" noProof="1" dirty="0">
                <a:solidFill>
                  <a:schemeClr val="tx1"/>
                </a:solidFill>
                <a:latin typeface="+mn-lt"/>
                <a:ea typeface="+mn-ea"/>
                <a:cs typeface="+mn-cs"/>
              </a:rPr>
              <a:t>第二节 电路和基本物理量</a:t>
            </a:r>
            <a:endParaRPr kumimoji="0" lang="zh-CN" altLang="en-US" sz="4400" b="1"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9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电荷的定向运动叫做电流。</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9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它既是一种物理现象，也代表一个物理量。电流等于通过导体中任意横截面的电荷量</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q</a:t>
            </a:r>
            <a:r>
              <a:rPr kumimoji="0" lang="zh-CN" altLang="en-US" sz="3000" b="0" i="0" u="none" strike="noStrike" kern="1200" cap="none" spc="0" normalizeH="0" baseline="0" noProof="1" dirty="0">
                <a:solidFill>
                  <a:schemeClr val="tx1"/>
                </a:solidFill>
                <a:latin typeface="+mn-lt"/>
                <a:ea typeface="+mn-ea"/>
                <a:cs typeface="+mn-cs"/>
              </a:rPr>
              <a:t>和通过这些电荷量所用时间</a:t>
            </a:r>
            <a:r>
              <a:rPr kumimoji="0" lang="en-US" altLang="zh-CN" sz="3000" b="0" i="0" u="none" strike="noStrike" kern="1200" cap="none" spc="0" normalizeH="0" baseline="0" noProof="1">
                <a:solidFill>
                  <a:schemeClr val="tx1"/>
                </a:solidFill>
                <a:latin typeface="E-BX" pitchFamily="17" charset="-127"/>
                <a:ea typeface="E-BX" pitchFamily="17" charset="-127"/>
                <a:cs typeface="+mn-cs"/>
              </a:rPr>
              <a:t>t</a:t>
            </a:r>
            <a:r>
              <a:rPr kumimoji="0" lang="zh-CN" altLang="en-US" sz="3000" b="0" i="0" u="none" strike="noStrike" kern="1200" cap="none" spc="0" normalizeH="0" baseline="0" noProof="1" dirty="0">
                <a:solidFill>
                  <a:schemeClr val="tx1"/>
                </a:solidFill>
                <a:latin typeface="+mn-lt"/>
                <a:ea typeface="+mn-ea"/>
                <a:cs typeface="+mn-cs"/>
              </a:rPr>
              <a:t>的比值。</a:t>
            </a:r>
            <a:endParaRPr kumimoji="0" lang="zh-CN" altLang="en-US" sz="3000" b="0" i="0" u="none" strike="noStrike" kern="1200" cap="none" spc="0" normalizeH="0" baseline="0" noProof="1" dirty="0">
              <a:solidFill>
                <a:schemeClr val="tx1"/>
              </a:solidFill>
              <a:latin typeface="+mn-lt"/>
              <a:ea typeface="+mn-ea"/>
              <a:cs typeface="+mn-cs"/>
            </a:endParaRPr>
          </a:p>
        </p:txBody>
      </p:sp>
      <mc:AlternateContent xmlns:mc="http://schemas.openxmlformats.org/markup-compatibility/2006" xmlns:p14="http://schemas.microsoft.com/office/powerpoint/2010/main">
        <mc:Choice Requires="p14">
          <p:contentPart r:id="rId1" p14:bwMode="auto">
            <p14:nvContentPartPr>
              <p14:cNvPr id="2" name="墨迹 1"/>
              <p14:cNvContentPartPr/>
              <p14:nvPr/>
            </p14:nvContentPartPr>
            <p14:xfrm>
              <a:off x="4357370" y="5170170"/>
              <a:ext cx="17780" cy="360"/>
            </p14:xfrm>
          </p:contentPart>
        </mc:Choice>
        <mc:Fallback xmlns="">
          <p:pic>
            <p:nvPicPr>
              <p:cNvPr id="2" name="墨迹 1"/>
            </p:nvPicPr>
            <p:blipFill>
              <a:blip r:embed="rId2"/>
            </p:blipFill>
            <p:spPr>
              <a:xfrm>
                <a:off x="4357370" y="5170170"/>
                <a:ext cx="1778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墨迹 3"/>
              <p14:cNvContentPartPr/>
              <p14:nvPr/>
            </p14:nvContentPartPr>
            <p14:xfrm>
              <a:off x="8366760" y="5705474"/>
              <a:ext cx="276860" cy="360"/>
            </p14:xfrm>
          </p:contentPart>
        </mc:Choice>
        <mc:Fallback xmlns="">
          <p:pic>
            <p:nvPicPr>
              <p:cNvPr id="4" name="墨迹 3"/>
            </p:nvPicPr>
            <p:blipFill>
              <a:blip r:embed="rId4"/>
            </p:blipFill>
            <p:spPr>
              <a:xfrm>
                <a:off x="8366760" y="5705474"/>
                <a:ext cx="276860" cy="360"/>
              </a:xfrm>
              <a:prstGeom prst="rect"/>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占位符 2538497"/>
          <p:cNvSpPr>
            <a:spLocks noGrp="1"/>
          </p:cNvSpPr>
          <p:nvPr>
            <p:ph idx="1"/>
          </p:nvPr>
        </p:nvSpPr>
        <p:spPr>
          <a:xfrm>
            <a:off x="457200" y="533400"/>
            <a:ext cx="8229600" cy="5703888"/>
          </a:xfrm>
        </p:spPr>
        <p:txBody>
          <a:bodyPr anchor="t" anchorCtr="0"/>
          <a:p>
            <a:pPr algn="just">
              <a:lnSpc>
                <a:spcPct val="95000"/>
              </a:lnSpc>
            </a:pPr>
            <a:r>
              <a:rPr lang="zh-CN" altLang="en-US" dirty="0"/>
              <a:t>通电直导线在周围空间产生的磁场具有如下特性：</a:t>
            </a:r>
            <a:endParaRPr lang="zh-CN" altLang="en-US" dirty="0"/>
          </a:p>
          <a:p>
            <a:pPr algn="just">
              <a:lnSpc>
                <a:spcPct val="95000"/>
              </a:lnSpc>
            </a:pPr>
            <a:r>
              <a:rPr lang="en-US" altLang="zh-CN" dirty="0"/>
              <a:t>(1)</a:t>
            </a:r>
            <a:r>
              <a:rPr lang="zh-CN" altLang="en-US" dirty="0"/>
              <a:t>磁感线是一组以直导线为圆心的同心圆；</a:t>
            </a:r>
            <a:endParaRPr lang="zh-CN" altLang="en-US" dirty="0"/>
          </a:p>
          <a:p>
            <a:pPr algn="just">
              <a:lnSpc>
                <a:spcPct val="95000"/>
              </a:lnSpc>
            </a:pPr>
            <a:r>
              <a:rPr lang="en-US" altLang="zh-CN" dirty="0"/>
              <a:t>(2)</a:t>
            </a:r>
            <a:r>
              <a:rPr lang="zh-CN" altLang="en-US" dirty="0"/>
              <a:t>导线中电流越强，则磁场越强；</a:t>
            </a:r>
            <a:endParaRPr lang="zh-CN" altLang="en-US" dirty="0"/>
          </a:p>
          <a:p>
            <a:pPr algn="just">
              <a:lnSpc>
                <a:spcPct val="95000"/>
              </a:lnSpc>
            </a:pPr>
            <a:r>
              <a:rPr lang="en-US" altLang="zh-CN" dirty="0"/>
              <a:t>(3)</a:t>
            </a:r>
            <a:r>
              <a:rPr lang="zh-CN" altLang="en-US" dirty="0"/>
              <a:t>越靠近直导线， 磁感线越密，即磁场越强；</a:t>
            </a:r>
            <a:endParaRPr lang="zh-CN" altLang="en-US" dirty="0"/>
          </a:p>
          <a:p>
            <a:pPr algn="just">
              <a:lnSpc>
                <a:spcPct val="95000"/>
              </a:lnSpc>
            </a:pPr>
            <a:r>
              <a:rPr lang="en-US" altLang="zh-CN" dirty="0"/>
              <a:t>(4)</a:t>
            </a:r>
            <a:r>
              <a:rPr lang="zh-CN" altLang="en-US" dirty="0"/>
              <a:t>磁感线方向取决于导线中电流的方向。</a:t>
            </a:r>
            <a:endParaRPr lang="zh-CN" altLang="en-US" dirty="0"/>
          </a:p>
          <a:p>
            <a:pPr algn="dist">
              <a:lnSpc>
                <a:spcPct val="95000"/>
              </a:lnSpc>
            </a:pPr>
            <a:r>
              <a:rPr lang="zh-CN" altLang="en-US" dirty="0"/>
              <a:t>当电流流经一个螺旋线圈时，线圈电流产生的磁场类似于条形磁体产生的磁场，即磁感线从</a:t>
            </a:r>
            <a:r>
              <a:rPr lang="en-US" altLang="zh-CN" dirty="0"/>
              <a:t>N</a:t>
            </a:r>
            <a:r>
              <a:rPr lang="zh-CN" altLang="en-US" dirty="0"/>
              <a:t>极出发，回到另一端</a:t>
            </a:r>
            <a:r>
              <a:rPr lang="en-US" altLang="zh-CN" dirty="0"/>
              <a:t>S</a:t>
            </a:r>
            <a:r>
              <a:rPr lang="zh-CN" altLang="en-US" dirty="0"/>
              <a:t>极。也可</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占位符 2539521"/>
          <p:cNvSpPr>
            <a:spLocks noGrp="1"/>
          </p:cNvSpPr>
          <p:nvPr>
            <p:ph idx="1"/>
          </p:nvPr>
        </p:nvSpPr>
        <p:spPr>
          <a:xfrm>
            <a:off x="457200" y="620713"/>
            <a:ext cx="8229600" cy="5919787"/>
          </a:xfrm>
        </p:spPr>
        <p:txBody>
          <a:bodyPr anchor="t" anchorCtr="0"/>
          <a:p>
            <a:pPr algn="just">
              <a:buNone/>
            </a:pPr>
            <a:r>
              <a:rPr lang="en-US" altLang="zh-CN" dirty="0"/>
              <a:t>   </a:t>
            </a:r>
            <a:r>
              <a:rPr lang="zh-CN" altLang="en-US" dirty="0"/>
              <a:t>以用右手螺旋定则来确定，即将右手的大拇指伸直，用右手握住线圈，四指指向电流的方向，则大拇指所指的方向便是线圈中磁感线的</a:t>
            </a:r>
            <a:r>
              <a:rPr lang="en-US" altLang="zh-CN" dirty="0"/>
              <a:t>N</a:t>
            </a:r>
            <a:r>
              <a:rPr lang="zh-CN" altLang="en-US" dirty="0"/>
              <a:t>极的方向。</a:t>
            </a:r>
            <a:endParaRPr lang="zh-CN" altLang="en-US" dirty="0"/>
          </a:p>
          <a:p>
            <a:pPr algn="just"/>
            <a:endParaRPr lang="zh-CN" altLang="en-US" dirty="0"/>
          </a:p>
          <a:p>
            <a:pPr algn="just"/>
            <a:endParaRPr lang="zh-CN" altLang="en-US" dirty="0"/>
          </a:p>
          <a:p>
            <a:pPr algn="just"/>
            <a:endParaRPr lang="zh-CN" altLang="en-US" dirty="0"/>
          </a:p>
          <a:p>
            <a:pPr algn="just">
              <a:lnSpc>
                <a:spcPct val="95000"/>
              </a:lnSpc>
            </a:pPr>
            <a:endParaRPr lang="zh-CN" altLang="en-US" dirty="0"/>
          </a:p>
        </p:txBody>
      </p:sp>
      <p:pic>
        <p:nvPicPr>
          <p:cNvPr id="55298" name="图片 2539522" descr="3-7"/>
          <p:cNvPicPr>
            <a:picLocks noChangeAspect="1"/>
          </p:cNvPicPr>
          <p:nvPr/>
        </p:nvPicPr>
        <p:blipFill>
          <a:blip r:embed="rId1"/>
          <a:stretch>
            <a:fillRect/>
          </a:stretch>
        </p:blipFill>
        <p:spPr>
          <a:xfrm>
            <a:off x="5724525" y="2997200"/>
            <a:ext cx="3013075" cy="2617788"/>
          </a:xfrm>
          <a:prstGeom prst="rect">
            <a:avLst/>
          </a:prstGeom>
          <a:noFill/>
          <a:ln w="9525">
            <a:noFill/>
          </a:ln>
        </p:spPr>
      </p:pic>
      <p:sp>
        <p:nvSpPr>
          <p:cNvPr id="55299" name="矩形 2539525"/>
          <p:cNvSpPr/>
          <p:nvPr/>
        </p:nvSpPr>
        <p:spPr>
          <a:xfrm>
            <a:off x="468313" y="2708275"/>
            <a:ext cx="5327650" cy="3313113"/>
          </a:xfrm>
          <a:prstGeom prst="rect">
            <a:avLst/>
          </a:prstGeom>
          <a:noFill/>
          <a:ln w="9525">
            <a:noFill/>
          </a:ln>
        </p:spPr>
        <p:txBody>
          <a:bodyPr anchor="t" anchorCtr="0"/>
          <a:p>
            <a:pPr marL="342900" indent="-342900">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第二节  磁场的基本物理量</a:t>
            </a:r>
            <a:endParaRPr lang="zh-CN" altLang="en-US" sz="3000" dirty="0">
              <a:latin typeface="Times New Roman" panose="02020603050405020304" pitchFamily="18" charset="0"/>
              <a:ea typeface="宋体" panose="02010600030101010101"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一、磁感应强度</a:t>
            </a:r>
            <a:endParaRPr lang="zh-CN" altLang="en-US" sz="3000" dirty="0">
              <a:latin typeface="Times New Roman" panose="02020603050405020304" pitchFamily="18" charset="0"/>
              <a:ea typeface="宋体" panose="02010600030101010101" pitchFamily="2" charset="-122"/>
            </a:endParaRPr>
          </a:p>
          <a:p>
            <a:pPr marL="342900" indent="-342900">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载流导体</a:t>
            </a:r>
            <a:r>
              <a:rPr lang="en-US" altLang="zh-CN" sz="3000" dirty="0">
                <a:latin typeface="Arial" panose="020B0604020202020204" pitchFamily="34" charset="0"/>
                <a:ea typeface="宋体" panose="02010600030101010101" pitchFamily="2" charset="-122"/>
              </a:rPr>
              <a:t>MN</a:t>
            </a:r>
            <a:r>
              <a:rPr lang="zh-CN" altLang="en-US" sz="3000" dirty="0">
                <a:latin typeface="Times New Roman" panose="02020603050405020304" pitchFamily="18" charset="0"/>
                <a:ea typeface="宋体" panose="02010600030101010101" pitchFamily="2" charset="-122"/>
              </a:rPr>
              <a:t>所受力的大小与导体的有效长度</a:t>
            </a:r>
            <a:r>
              <a:rPr lang="en-US" altLang="zh-CN" sz="3000">
                <a:latin typeface="E-BX" pitchFamily="17" charset="-127"/>
                <a:ea typeface="E-BX" pitchFamily="17" charset="-127"/>
              </a:rPr>
              <a:t>L</a:t>
            </a:r>
            <a:r>
              <a:rPr lang="zh-CN" altLang="en-US" sz="3000" dirty="0">
                <a:latin typeface="Times New Roman" panose="02020603050405020304" pitchFamily="18" charset="0"/>
                <a:ea typeface="宋体" panose="02010600030101010101" pitchFamily="2" charset="-122"/>
              </a:rPr>
              <a:t>，电流</a:t>
            </a:r>
            <a:r>
              <a:rPr lang="en-US" altLang="zh-CN" sz="3000">
                <a:latin typeface="E-BX" pitchFamily="17" charset="-127"/>
                <a:ea typeface="E-BX" pitchFamily="17" charset="-127"/>
              </a:rPr>
              <a:t>I</a:t>
            </a:r>
            <a:r>
              <a:rPr lang="zh-CN" altLang="en-US" sz="3000" dirty="0">
                <a:latin typeface="Times New Roman" panose="02020603050405020304" pitchFamily="18" charset="0"/>
                <a:ea typeface="宋体" panose="02010600030101010101" pitchFamily="2" charset="-122"/>
              </a:rPr>
              <a:t>及磁场的强弱</a:t>
            </a:r>
            <a:r>
              <a:rPr lang="en-US" altLang="zh-CN" sz="3000">
                <a:latin typeface="E-BX" pitchFamily="17" charset="-127"/>
                <a:ea typeface="E-BX" pitchFamily="17" charset="-127"/>
              </a:rPr>
              <a:t>B</a:t>
            </a:r>
            <a:r>
              <a:rPr lang="zh-CN" altLang="en-US" sz="3000" dirty="0">
                <a:latin typeface="Times New Roman" panose="02020603050405020304" pitchFamily="18" charset="0"/>
                <a:ea typeface="宋体" panose="02010600030101010101" pitchFamily="2" charset="-122"/>
              </a:rPr>
              <a:t>有关。</a:t>
            </a:r>
            <a:endParaRPr lang="zh-CN" altLang="en-US" sz="3000" dirty="0">
              <a:latin typeface="Times New Roman" panose="02020603050405020304" pitchFamily="18" charset="0"/>
              <a:ea typeface="宋体" panose="02010600030101010101" pitchFamily="2" charset="-122"/>
            </a:endParaRPr>
          </a:p>
          <a:p>
            <a:pPr marL="342900" indent="-342900" algn="ctr">
              <a:spcBef>
                <a:spcPct val="20000"/>
              </a:spcBef>
              <a:buClr>
                <a:schemeClr val="accent1"/>
              </a:buClr>
              <a:buSzPct val="65000"/>
            </a:pPr>
            <a:r>
              <a:rPr lang="en-US" altLang="zh-CN" sz="3000">
                <a:latin typeface="E-BX" pitchFamily="17" charset="-127"/>
                <a:ea typeface="E-BX" pitchFamily="17" charset="-127"/>
              </a:rPr>
              <a:t>F</a:t>
            </a:r>
            <a:r>
              <a:rPr lang="en-US" altLang="zh-CN" sz="3000">
                <a:latin typeface="Arial" panose="020B0604020202020204" pitchFamily="34" charset="0"/>
                <a:ea typeface="宋体" panose="02010600030101010101" pitchFamily="2" charset="-122"/>
              </a:rPr>
              <a:t>=</a:t>
            </a:r>
            <a:r>
              <a:rPr lang="en-US" altLang="zh-CN" sz="3000">
                <a:latin typeface="E-BX" pitchFamily="17" charset="-127"/>
                <a:ea typeface="E-BX" pitchFamily="17" charset="-127"/>
              </a:rPr>
              <a:t>BIL</a:t>
            </a:r>
            <a:endParaRPr lang="en-US" altLang="zh-CN" sz="3000">
              <a:latin typeface="E-BX" pitchFamily="17" charset="-127"/>
              <a:ea typeface="E-BX" pitchFamily="17" charset="-127"/>
            </a:endParaRPr>
          </a:p>
        </p:txBody>
      </p:sp>
      <p:pic>
        <p:nvPicPr>
          <p:cNvPr id="55300" name="图片 2539526" descr="3-7"/>
          <p:cNvPicPr>
            <a:picLocks noChangeAspect="1"/>
          </p:cNvPicPr>
          <p:nvPr/>
        </p:nvPicPr>
        <p:blipFill>
          <a:blip r:embed="rId1"/>
          <a:stretch>
            <a:fillRect/>
          </a:stretch>
        </p:blipFill>
        <p:spPr>
          <a:xfrm>
            <a:off x="5807075" y="2971800"/>
            <a:ext cx="3013075" cy="2617788"/>
          </a:xfrm>
          <a:prstGeom prst="rect">
            <a:avLst/>
          </a:prstGeom>
          <a:noFill/>
          <a:ln w="9525">
            <a:noFill/>
          </a:ln>
        </p:spPr>
      </p:pic>
      <p:sp>
        <p:nvSpPr>
          <p:cNvPr id="55301" name="文本框 2539527"/>
          <p:cNvSpPr txBox="1"/>
          <p:nvPr/>
        </p:nvSpPr>
        <p:spPr>
          <a:xfrm>
            <a:off x="5797550" y="5799138"/>
            <a:ext cx="2951163"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3-5  </a:t>
            </a:r>
            <a:r>
              <a:rPr lang="zh-CN" altLang="en-US" dirty="0">
                <a:latin typeface="Times New Roman" panose="02020603050405020304" pitchFamily="18" charset="0"/>
                <a:ea typeface="宋体" panose="02010600030101010101" pitchFamily="2" charset="-122"/>
              </a:rPr>
              <a:t>载流导体所受磁场力</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文本占位符 2540545"/>
          <p:cNvSpPr>
            <a:spLocks noGrp="1"/>
          </p:cNvSpPr>
          <p:nvPr>
            <p:ph type="body" sz="half" idx="1"/>
          </p:nvPr>
        </p:nvSpPr>
        <p:spPr>
          <a:xfrm>
            <a:off x="457200" y="1052513"/>
            <a:ext cx="8291513" cy="5183187"/>
          </a:xfrm>
        </p:spPr>
        <p:txBody>
          <a:bodyPr anchor="t" anchorCtr="0"/>
          <a:p>
            <a:pPr algn="just">
              <a:lnSpc>
                <a:spcPct val="90000"/>
              </a:lnSpc>
              <a:buClr>
                <a:schemeClr val="accent1"/>
              </a:buClr>
              <a:buSzPct val="65000"/>
              <a:buFont typeface="Wingdings" panose="05000000000000000000" pitchFamily="2" charset="2"/>
            </a:pPr>
            <a:r>
              <a:rPr lang="en-US" altLang="zh-CN">
                <a:latin typeface="E-BX" pitchFamily="17" charset="-127"/>
                <a:ea typeface="E-BX" pitchFamily="17" charset="-127"/>
              </a:rPr>
              <a:t>F</a:t>
            </a:r>
            <a:r>
              <a:rPr lang="en-US" altLang="zh-CN" dirty="0"/>
              <a:t>——</a:t>
            </a:r>
            <a:r>
              <a:rPr lang="zh-CN" altLang="en-US" dirty="0"/>
              <a:t>与磁场垂直的通电导体受到的磁场力，单位名称是牛</a:t>
            </a:r>
            <a:r>
              <a:rPr lang="en-US" altLang="zh-CN" dirty="0"/>
              <a:t>[</a:t>
            </a:r>
            <a:r>
              <a:rPr lang="zh-CN" altLang="en-US" dirty="0"/>
              <a:t>顿</a:t>
            </a:r>
            <a:r>
              <a:rPr lang="en-US" altLang="zh-CN" dirty="0"/>
              <a:t>]</a:t>
            </a:r>
            <a:r>
              <a:rPr lang="zh-CN" altLang="en-US" dirty="0"/>
              <a:t>，符号为</a:t>
            </a:r>
            <a:r>
              <a:rPr lang="en-US" altLang="zh-CN" dirty="0"/>
              <a:t>N</a:t>
            </a:r>
            <a:r>
              <a:rPr lang="zh-CN" altLang="en-US" dirty="0"/>
              <a:t>；</a:t>
            </a:r>
            <a:endParaRPr lang="zh-CN" altLang="en-US" dirty="0"/>
          </a:p>
          <a:p>
            <a:pPr algn="just">
              <a:lnSpc>
                <a:spcPct val="90000"/>
              </a:lnSpc>
              <a:buClr>
                <a:schemeClr val="accent1"/>
              </a:buClr>
              <a:buSzPct val="65000"/>
              <a:buFont typeface="Wingdings" panose="05000000000000000000" pitchFamily="2" charset="2"/>
            </a:pPr>
            <a:r>
              <a:rPr lang="en-US" altLang="zh-CN">
                <a:latin typeface="E-BX" pitchFamily="17" charset="-127"/>
                <a:ea typeface="E-BX" pitchFamily="17" charset="-127"/>
              </a:rPr>
              <a:t>L</a:t>
            </a:r>
            <a:r>
              <a:rPr lang="en-US" altLang="zh-CN" dirty="0"/>
              <a:t>——</a:t>
            </a:r>
            <a:r>
              <a:rPr lang="zh-CN" altLang="en-US" dirty="0"/>
              <a:t>通电导体在磁场中的有效长度，单位名称是米，符号为</a:t>
            </a:r>
            <a:r>
              <a:rPr lang="en-US" altLang="zh-CN" dirty="0"/>
              <a:t>m</a:t>
            </a:r>
            <a:r>
              <a:rPr lang="zh-CN" altLang="en-US" dirty="0"/>
              <a:t>；</a:t>
            </a:r>
            <a:endParaRPr lang="zh-CN" altLang="en-US" dirty="0"/>
          </a:p>
          <a:p>
            <a:pPr algn="just">
              <a:lnSpc>
                <a:spcPct val="90000"/>
              </a:lnSpc>
              <a:buClr>
                <a:schemeClr val="accent1"/>
              </a:buClr>
              <a:buSzPct val="65000"/>
              <a:buFont typeface="Wingdings" panose="05000000000000000000" pitchFamily="2" charset="2"/>
            </a:pPr>
            <a:r>
              <a:rPr lang="en-US" altLang="zh-CN">
                <a:latin typeface="E-BX" pitchFamily="17" charset="-127"/>
                <a:ea typeface="E-BX" pitchFamily="17" charset="-127"/>
              </a:rPr>
              <a:t>B</a:t>
            </a:r>
            <a:r>
              <a:rPr lang="en-US" altLang="zh-CN" dirty="0"/>
              <a:t>——</a:t>
            </a:r>
            <a:r>
              <a:rPr lang="zh-CN" altLang="en-US" dirty="0"/>
              <a:t>导体所在处的磁感应强度，它反映磁场中某点磁场的强弱和方向。单位名称是特</a:t>
            </a:r>
            <a:r>
              <a:rPr lang="en-US" altLang="zh-CN" dirty="0"/>
              <a:t>[</a:t>
            </a:r>
            <a:r>
              <a:rPr lang="zh-CN" altLang="en-US" dirty="0"/>
              <a:t>斯拉</a:t>
            </a:r>
            <a:r>
              <a:rPr lang="en-US" altLang="zh-CN" dirty="0"/>
              <a:t>]</a:t>
            </a:r>
            <a:r>
              <a:rPr lang="zh-CN" altLang="en-US" dirty="0"/>
              <a:t>，符号为</a:t>
            </a:r>
            <a:r>
              <a:rPr lang="en-US" altLang="zh-CN" dirty="0"/>
              <a:t>T</a:t>
            </a:r>
            <a:r>
              <a:rPr lang="zh-CN" altLang="en-US" dirty="0"/>
              <a:t>。</a:t>
            </a:r>
            <a:endParaRPr lang="zh-CN" altLang="en-US" dirty="0"/>
          </a:p>
          <a:p>
            <a:pPr algn="just">
              <a:lnSpc>
                <a:spcPct val="90000"/>
              </a:lnSpc>
              <a:buClr>
                <a:schemeClr val="accent1"/>
              </a:buClr>
              <a:buSzPct val="65000"/>
              <a:buFont typeface="Wingdings" panose="05000000000000000000" pitchFamily="2" charset="2"/>
            </a:pPr>
            <a:r>
              <a:rPr lang="zh-CN" altLang="en-US" dirty="0"/>
              <a:t>磁感应强度既反映了磁场中某点磁场的强弱，又反映了该点磁场的方向，故磁感应强度是矢量。磁场中某点的磁感应强度方向就是该点磁场的方向。</a:t>
            </a:r>
            <a:endParaRPr lang="zh-CN" altLang="en-US" dirty="0"/>
          </a:p>
        </p:txBody>
      </p:sp>
      <p:graphicFrame>
        <p:nvGraphicFramePr>
          <p:cNvPr id="56322" name="内容占位符 2540546"/>
          <p:cNvGraphicFramePr>
            <a:graphicFrameLocks noGrp="1"/>
          </p:cNvGraphicFramePr>
          <p:nvPr>
            <p:ph sz="half" idx="2"/>
          </p:nvPr>
        </p:nvGraphicFramePr>
        <p:xfrm>
          <a:off x="3492500" y="361950"/>
          <a:ext cx="5111750" cy="682625"/>
        </p:xfrm>
        <a:graphic>
          <a:graphicData uri="http://schemas.openxmlformats.org/presentationml/2006/ole">
            <mc:AlternateContent xmlns:mc="http://schemas.openxmlformats.org/markup-compatibility/2006">
              <mc:Choice xmlns:v="urn:schemas-microsoft-com:vml" Requires="v">
                <p:oleObj spid="_x0000_s3095" name="" r:id="rId1" imgW="6990715" imgH="934085" progId="Photoshop.Image.7">
                  <p:embed/>
                </p:oleObj>
              </mc:Choice>
              <mc:Fallback>
                <p:oleObj name="" r:id="rId1" imgW="6990715" imgH="934085" progId="Photoshop.Image.7">
                  <p:embed/>
                  <p:pic>
                    <p:nvPicPr>
                      <p:cNvPr id="0" name="图片 3094"/>
                      <p:cNvPicPr/>
                      <p:nvPr/>
                    </p:nvPicPr>
                    <p:blipFill>
                      <a:blip r:embed="rId2"/>
                      <a:stretch>
                        <a:fillRect/>
                      </a:stretch>
                    </p:blipFill>
                    <p:spPr>
                      <a:xfrm>
                        <a:off x="3492500" y="361950"/>
                        <a:ext cx="5111750" cy="682625"/>
                      </a:xfrm>
                      <a:prstGeom prst="rect">
                        <a:avLst/>
                      </a:prstGeom>
                      <a:noFill/>
                      <a:ln w="38100">
                        <a:miter/>
                      </a:ln>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文本占位符 2541569"/>
          <p:cNvSpPr>
            <a:spLocks noGrp="1"/>
          </p:cNvSpPr>
          <p:nvPr>
            <p:ph idx="1"/>
          </p:nvPr>
        </p:nvSpPr>
        <p:spPr>
          <a:xfrm>
            <a:off x="457200" y="428625"/>
            <a:ext cx="4978400" cy="5592763"/>
          </a:xfrm>
        </p:spPr>
        <p:txBody>
          <a:bodyPr anchor="t" anchorCtr="0"/>
          <a:p>
            <a:pPr algn="just"/>
            <a:r>
              <a:rPr lang="zh-CN" altLang="en-US" dirty="0"/>
              <a:t>如果在磁场的某一区域中，磁感应强度的大小和方向都相同，这个区域就称为匀强磁场。</a:t>
            </a:r>
            <a:endParaRPr lang="zh-CN" altLang="en-US" dirty="0"/>
          </a:p>
        </p:txBody>
      </p:sp>
      <p:pic>
        <p:nvPicPr>
          <p:cNvPr id="57346" name="图片 2541570" descr="3-8"/>
          <p:cNvPicPr>
            <a:picLocks noChangeAspect="1"/>
          </p:cNvPicPr>
          <p:nvPr/>
        </p:nvPicPr>
        <p:blipFill>
          <a:blip r:embed="rId1"/>
          <a:stretch>
            <a:fillRect/>
          </a:stretch>
        </p:blipFill>
        <p:spPr>
          <a:xfrm>
            <a:off x="5505450" y="692150"/>
            <a:ext cx="3243263" cy="1514475"/>
          </a:xfrm>
          <a:prstGeom prst="rect">
            <a:avLst/>
          </a:prstGeom>
          <a:noFill/>
          <a:ln w="9525">
            <a:noFill/>
          </a:ln>
        </p:spPr>
      </p:pic>
      <p:sp>
        <p:nvSpPr>
          <p:cNvPr id="57347" name="文本框 2541573"/>
          <p:cNvSpPr txBox="1"/>
          <p:nvPr/>
        </p:nvSpPr>
        <p:spPr>
          <a:xfrm>
            <a:off x="6300788" y="2341563"/>
            <a:ext cx="1800225"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3-6  </a:t>
            </a:r>
            <a:r>
              <a:rPr lang="zh-CN" altLang="en-US" dirty="0">
                <a:latin typeface="Times New Roman" panose="02020603050405020304" pitchFamily="18" charset="0"/>
                <a:ea typeface="宋体" panose="02010600030101010101" pitchFamily="2" charset="-122"/>
              </a:rPr>
              <a:t>匀强磁场</a:t>
            </a:r>
            <a:endParaRPr lang="zh-CN" altLang="en-US" dirty="0">
              <a:latin typeface="Times New Roman" panose="02020603050405020304" pitchFamily="18" charset="0"/>
              <a:ea typeface="宋体" panose="02010600030101010101" pitchFamily="2" charset="-122"/>
            </a:endParaRPr>
          </a:p>
        </p:txBody>
      </p:sp>
      <p:sp>
        <p:nvSpPr>
          <p:cNvPr id="57348" name="矩形 2541574"/>
          <p:cNvSpPr/>
          <p:nvPr/>
        </p:nvSpPr>
        <p:spPr>
          <a:xfrm>
            <a:off x="457200" y="2443163"/>
            <a:ext cx="8291513" cy="3865562"/>
          </a:xfrm>
          <a:prstGeom prst="rect">
            <a:avLst/>
          </a:prstGeom>
          <a:noFill/>
          <a:ln w="9525">
            <a:noFill/>
          </a:ln>
        </p:spPr>
        <p:txBody>
          <a:bodyPr anchor="t" anchorCtr="0"/>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二、磁通</a:t>
            </a:r>
            <a:endParaRPr lang="zh-CN" altLang="en-US" sz="3000" dirty="0">
              <a:latin typeface="Times New Roman" panose="02020603050405020304" pitchFamily="18" charset="0"/>
              <a:ea typeface="宋体" panose="02010600030101010101" pitchFamily="2" charset="-122"/>
            </a:endParaRPr>
          </a:p>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磁感应强度</a:t>
            </a:r>
            <a:r>
              <a:rPr lang="en-US" altLang="zh-CN" sz="3000">
                <a:latin typeface="E-BX" pitchFamily="17" charset="-127"/>
                <a:ea typeface="E-BX" pitchFamily="17" charset="-127"/>
              </a:rPr>
              <a:t>B</a:t>
            </a:r>
            <a:r>
              <a:rPr lang="zh-CN" altLang="en-US" sz="3000" dirty="0">
                <a:latin typeface="Times New Roman" panose="02020603050405020304" pitchFamily="18" charset="0"/>
                <a:ea typeface="宋体" panose="02010600030101010101" pitchFamily="2" charset="-122"/>
              </a:rPr>
              <a:t>和与其垂直的某一截面积</a:t>
            </a:r>
            <a:r>
              <a:rPr lang="en-US" altLang="zh-CN" sz="3000">
                <a:latin typeface="E-BX" pitchFamily="17" charset="-127"/>
                <a:ea typeface="E-BX" pitchFamily="17" charset="-127"/>
              </a:rPr>
              <a:t>S</a:t>
            </a:r>
            <a:r>
              <a:rPr lang="zh-CN" altLang="en-US" sz="3000" dirty="0">
                <a:latin typeface="Times New Roman" panose="02020603050405020304" pitchFamily="18" charset="0"/>
                <a:ea typeface="宋体" panose="02010600030101010101" pitchFamily="2" charset="-122"/>
              </a:rPr>
              <a:t>的乘积，称为通过该面积的磁通量，简称磁通。</a:t>
            </a:r>
            <a:endParaRPr lang="zh-CN" altLang="en-US" sz="3000" dirty="0">
              <a:latin typeface="Times New Roman" panose="02020603050405020304" pitchFamily="18" charset="0"/>
              <a:ea typeface="宋体" panose="02010600030101010101" pitchFamily="2" charset="-122"/>
            </a:endParaRPr>
          </a:p>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在匀强磁场中，磁感应强度</a:t>
            </a:r>
            <a:r>
              <a:rPr lang="en-US" altLang="zh-CN" sz="3000">
                <a:latin typeface="E-BX" pitchFamily="17" charset="-127"/>
                <a:ea typeface="E-BX" pitchFamily="17" charset="-127"/>
              </a:rPr>
              <a:t>B</a:t>
            </a:r>
            <a:r>
              <a:rPr lang="zh-CN" altLang="en-US" sz="3000" dirty="0">
                <a:latin typeface="Times New Roman" panose="02020603050405020304" pitchFamily="18" charset="0"/>
                <a:ea typeface="宋体" panose="02010600030101010101" pitchFamily="2" charset="-122"/>
              </a:rPr>
              <a:t>是一个常数，磁通的计算公式为</a:t>
            </a:r>
            <a:endParaRPr lang="zh-CN" altLang="en-US" sz="3000" dirty="0">
              <a:latin typeface="Times New Roman" panose="02020603050405020304" pitchFamily="18" charset="0"/>
              <a:ea typeface="宋体" panose="02010600030101010101" pitchFamily="2" charset="-122"/>
            </a:endParaRPr>
          </a:p>
          <a:p>
            <a:pPr marL="342900" indent="-342900">
              <a:spcBef>
                <a:spcPct val="20000"/>
              </a:spcBef>
              <a:buClr>
                <a:schemeClr val="accent1"/>
              </a:buClr>
              <a:buSzPct val="65000"/>
            </a:pPr>
            <a:r>
              <a:rPr lang="zh-CN" altLang="en-US" sz="3000" i="1" dirty="0">
                <a:latin typeface="Times New Roman" panose="02020603050405020304" pitchFamily="18" charset="0"/>
                <a:ea typeface="E-BX" pitchFamily="17" charset="-127"/>
              </a:rPr>
              <a:t>                                </a:t>
            </a:r>
            <a:r>
              <a:rPr lang="en-US" altLang="zh-CN" sz="3000" i="1">
                <a:latin typeface="Arial" panose="020B0604020202020204" pitchFamily="34" charset="0"/>
                <a:ea typeface="E-BX" pitchFamily="17" charset="-127"/>
              </a:rPr>
              <a:t>Φ</a:t>
            </a:r>
            <a:r>
              <a:rPr lang="en-US" altLang="zh-CN" sz="3000">
                <a:latin typeface="Arial" panose="020B0604020202020204" pitchFamily="34" charset="0"/>
                <a:ea typeface="宋体" panose="02010600030101010101" pitchFamily="2" charset="-122"/>
              </a:rPr>
              <a:t>=</a:t>
            </a:r>
            <a:r>
              <a:rPr lang="en-US" altLang="zh-CN" sz="3000">
                <a:latin typeface="E-BX" pitchFamily="17" charset="-127"/>
                <a:ea typeface="E-BX" pitchFamily="17" charset="-127"/>
              </a:rPr>
              <a:t>BS</a:t>
            </a:r>
            <a:r>
              <a:rPr lang="en-US" altLang="zh-CN" sz="3000">
                <a:latin typeface="Arial" panose="020B0604020202020204" pitchFamily="34" charset="0"/>
                <a:ea typeface="宋体" panose="02010600030101010101" pitchFamily="2" charset="-122"/>
              </a:rPr>
              <a:t>                             (3-2)</a:t>
            </a:r>
            <a:endParaRPr lang="en-US" altLang="zh-CN" sz="3000">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文本占位符 2542593"/>
          <p:cNvSpPr>
            <a:spLocks noGrp="1"/>
          </p:cNvSpPr>
          <p:nvPr>
            <p:ph type="body" sz="half" idx="1"/>
          </p:nvPr>
        </p:nvSpPr>
        <p:spPr>
          <a:xfrm>
            <a:off x="457200" y="476250"/>
            <a:ext cx="8291513" cy="5761038"/>
          </a:xfrm>
        </p:spPr>
        <p:txBody>
          <a:bodyPr anchor="t" anchorCtr="0"/>
          <a:p>
            <a:pPr algn="just">
              <a:lnSpc>
                <a:spcPct val="90000"/>
              </a:lnSpc>
              <a:buClr>
                <a:schemeClr val="accent1"/>
              </a:buClr>
              <a:buSzPct val="65000"/>
              <a:buFont typeface="Wingdings" panose="05000000000000000000" pitchFamily="2" charset="2"/>
            </a:pPr>
            <a:r>
              <a:rPr lang="en-US" altLang="zh-CN">
                <a:latin typeface="E-BX" pitchFamily="17" charset="-127"/>
                <a:ea typeface="E-BX" pitchFamily="17" charset="-127"/>
              </a:rPr>
              <a:t>S</a:t>
            </a:r>
            <a:r>
              <a:rPr lang="en-US" altLang="zh-CN" dirty="0"/>
              <a:t>——</a:t>
            </a:r>
            <a:r>
              <a:rPr lang="zh-CN" altLang="en-US" dirty="0"/>
              <a:t>与</a:t>
            </a:r>
            <a:r>
              <a:rPr lang="en-US" altLang="zh-CN">
                <a:latin typeface="E-BX" pitchFamily="17" charset="-127"/>
                <a:ea typeface="E-BX" pitchFamily="17" charset="-127"/>
              </a:rPr>
              <a:t>B</a:t>
            </a:r>
            <a:r>
              <a:rPr lang="zh-CN" altLang="en-US" dirty="0"/>
              <a:t>垂直的某一截面面积，单位名称是平方米，符号为</a:t>
            </a:r>
            <a:r>
              <a:rPr lang="en-US" altLang="zh-CN"/>
              <a:t>m</a:t>
            </a:r>
            <a:r>
              <a:rPr lang="en-US" altLang="zh-CN" baseline="30000"/>
              <a:t>2</a:t>
            </a:r>
            <a:r>
              <a:rPr lang="zh-CN" altLang="en-US" dirty="0"/>
              <a:t>；</a:t>
            </a:r>
            <a:endParaRPr lang="zh-CN" altLang="en-US" dirty="0"/>
          </a:p>
          <a:p>
            <a:pPr algn="just">
              <a:lnSpc>
                <a:spcPct val="90000"/>
              </a:lnSpc>
              <a:buClr>
                <a:schemeClr val="accent1"/>
              </a:buClr>
              <a:buSzPct val="65000"/>
              <a:buFont typeface="Wingdings" panose="05000000000000000000" pitchFamily="2" charset="2"/>
            </a:pPr>
            <a:r>
              <a:rPr lang="en-US" altLang="zh-CN" dirty="0"/>
              <a:t>Φ——</a:t>
            </a:r>
            <a:r>
              <a:rPr lang="zh-CN" altLang="en-US" dirty="0"/>
              <a:t>通过该面积的磁通，单位名称是韦</a:t>
            </a:r>
            <a:r>
              <a:rPr lang="en-US" altLang="zh-CN" dirty="0"/>
              <a:t>[</a:t>
            </a:r>
            <a:r>
              <a:rPr lang="zh-CN" altLang="en-US" dirty="0"/>
              <a:t>伯</a:t>
            </a:r>
            <a:r>
              <a:rPr lang="en-US" altLang="zh-CN" dirty="0"/>
              <a:t>]</a:t>
            </a:r>
            <a:r>
              <a:rPr lang="zh-CN" altLang="en-US" dirty="0"/>
              <a:t>，符号为</a:t>
            </a:r>
            <a:r>
              <a:rPr lang="en-US" altLang="zh-CN" err="1"/>
              <a:t>Wb</a:t>
            </a:r>
            <a:r>
              <a:rPr lang="zh-CN" altLang="en-US" dirty="0"/>
              <a:t>。</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zh-CN" altLang="en-US" dirty="0"/>
              <a:t>在匀强磁场中，磁感应强度就是与磁场垂直的单位面积上的磁通。所以，磁感应强度又叫做磁通密度。</a:t>
            </a:r>
            <a:endParaRPr lang="zh-CN" altLang="en-US" dirty="0"/>
          </a:p>
          <a:p>
            <a:pPr algn="just">
              <a:lnSpc>
                <a:spcPct val="90000"/>
              </a:lnSpc>
              <a:buClr>
                <a:schemeClr val="accent1"/>
              </a:buClr>
              <a:buSzPct val="65000"/>
              <a:buFont typeface="Wingdings" panose="05000000000000000000" pitchFamily="2" charset="2"/>
            </a:pPr>
            <a:r>
              <a:rPr lang="zh-CN" altLang="en-US" dirty="0"/>
              <a:t>三、磁导率</a:t>
            </a:r>
            <a:endParaRPr lang="zh-CN" altLang="en-US" dirty="0"/>
          </a:p>
          <a:p>
            <a:pPr algn="just">
              <a:lnSpc>
                <a:spcPct val="90000"/>
              </a:lnSpc>
              <a:buClr>
                <a:schemeClr val="accent1"/>
              </a:buClr>
              <a:buSzPct val="65000"/>
              <a:buFont typeface="Wingdings" panose="05000000000000000000" pitchFamily="2" charset="2"/>
            </a:pPr>
            <a:r>
              <a:rPr lang="zh-CN" altLang="en-US" dirty="0"/>
              <a:t>不同的介质对磁场的影响是不同的， 其影响的强弱程度与介质的导磁性能有关。磁导率</a:t>
            </a:r>
            <a:r>
              <a:rPr lang="en-US" altLang="zh-CN" i="1"/>
              <a:t>μ</a:t>
            </a:r>
            <a:r>
              <a:rPr lang="zh-CN" altLang="en-US" dirty="0"/>
              <a:t>就是用来衡量物质导磁能力的物理量。</a:t>
            </a:r>
            <a:endParaRPr lang="zh-CN" altLang="en-US" dirty="0"/>
          </a:p>
        </p:txBody>
      </p:sp>
      <p:graphicFrame>
        <p:nvGraphicFramePr>
          <p:cNvPr id="58370" name="内容占位符 2542594"/>
          <p:cNvGraphicFramePr>
            <a:graphicFrameLocks noGrp="1"/>
          </p:cNvGraphicFramePr>
          <p:nvPr>
            <p:ph sz="half" idx="2"/>
          </p:nvPr>
        </p:nvGraphicFramePr>
        <p:xfrm>
          <a:off x="3582988" y="2052638"/>
          <a:ext cx="4714875" cy="703262"/>
        </p:xfrm>
        <a:graphic>
          <a:graphicData uri="http://schemas.openxmlformats.org/presentationml/2006/ole">
            <mc:AlternateContent xmlns:mc="http://schemas.openxmlformats.org/markup-compatibility/2006">
              <mc:Choice xmlns:v="urn:schemas-microsoft-com:vml" Requires="v">
                <p:oleObj spid="_x0000_s3096" name="" r:id="rId1" imgW="6282690" imgH="934085" progId="Photoshop.Image.7">
                  <p:embed/>
                </p:oleObj>
              </mc:Choice>
              <mc:Fallback>
                <p:oleObj name="" r:id="rId1" imgW="6282690" imgH="934085" progId="Photoshop.Image.7">
                  <p:embed/>
                  <p:pic>
                    <p:nvPicPr>
                      <p:cNvPr id="0" name="图片 3095"/>
                      <p:cNvPicPr/>
                      <p:nvPr/>
                    </p:nvPicPr>
                    <p:blipFill>
                      <a:blip r:embed="rId2"/>
                      <a:stretch>
                        <a:fillRect/>
                      </a:stretch>
                    </p:blipFill>
                    <p:spPr>
                      <a:xfrm>
                        <a:off x="3582988" y="2052638"/>
                        <a:ext cx="4714875" cy="703262"/>
                      </a:xfrm>
                      <a:prstGeom prst="rect">
                        <a:avLst/>
                      </a:prstGeom>
                      <a:noFill/>
                      <a:ln w="38100">
                        <a:miter/>
                      </a:ln>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文本占位符 2543617"/>
          <p:cNvSpPr>
            <a:spLocks noGrp="1"/>
          </p:cNvSpPr>
          <p:nvPr>
            <p:ph idx="1"/>
          </p:nvPr>
        </p:nvSpPr>
        <p:spPr>
          <a:xfrm>
            <a:off x="457200" y="533400"/>
            <a:ext cx="8362950" cy="5775325"/>
          </a:xfrm>
        </p:spPr>
        <p:txBody>
          <a:bodyPr anchor="t" anchorCtr="0"/>
          <a:p>
            <a:pPr algn="just">
              <a:lnSpc>
                <a:spcPct val="85000"/>
              </a:lnSpc>
            </a:pPr>
            <a:r>
              <a:rPr lang="zh-CN" altLang="en-US" dirty="0"/>
              <a:t>真空中的磁导率是一个常数，用</a:t>
            </a:r>
            <a:r>
              <a:rPr lang="en-US" altLang="zh-CN" i="1"/>
              <a:t>μ</a:t>
            </a:r>
            <a:r>
              <a:rPr lang="en-US" altLang="zh-CN" baseline="-25000"/>
              <a:t>0</a:t>
            </a:r>
            <a:r>
              <a:rPr lang="zh-CN" altLang="en-US" dirty="0"/>
              <a:t>表示</a:t>
            </a:r>
            <a:endParaRPr lang="zh-CN" altLang="en-US" dirty="0"/>
          </a:p>
          <a:p>
            <a:pPr algn="ctr">
              <a:lnSpc>
                <a:spcPct val="85000"/>
              </a:lnSpc>
              <a:buNone/>
            </a:pPr>
            <a:r>
              <a:rPr lang="en-US" altLang="zh-CN" i="1"/>
              <a:t>μ</a:t>
            </a:r>
            <a:r>
              <a:rPr lang="en-US" altLang="zh-CN" baseline="-25000"/>
              <a:t>0</a:t>
            </a:r>
            <a:r>
              <a:rPr lang="en-US" altLang="zh-CN"/>
              <a:t>=4π×10</a:t>
            </a:r>
            <a:r>
              <a:rPr lang="en-US" altLang="zh-CN" baseline="30000"/>
              <a:t>-7</a:t>
            </a:r>
            <a:r>
              <a:rPr lang="en-US" altLang="zh-CN"/>
              <a:t> H/m</a:t>
            </a:r>
            <a:endParaRPr lang="en-US" altLang="zh-CN"/>
          </a:p>
          <a:p>
            <a:pPr algn="just">
              <a:lnSpc>
                <a:spcPct val="85000"/>
              </a:lnSpc>
            </a:pPr>
            <a:r>
              <a:rPr lang="zh-CN" altLang="en-US" dirty="0"/>
              <a:t>根据</a:t>
            </a:r>
            <a:r>
              <a:rPr lang="en-US" altLang="zh-CN" i="1" err="1"/>
              <a:t>μ</a:t>
            </a:r>
            <a:r>
              <a:rPr lang="en-US" altLang="zh-CN" baseline="-25000" err="1"/>
              <a:t>r</a:t>
            </a:r>
            <a:r>
              <a:rPr lang="zh-CN" altLang="en-US" dirty="0"/>
              <a:t>的大小，可将物质分为</a:t>
            </a:r>
            <a:r>
              <a:rPr lang="en-US" altLang="zh-CN" dirty="0"/>
              <a:t>3</a:t>
            </a:r>
            <a:r>
              <a:rPr lang="zh-CN" altLang="en-US" dirty="0"/>
              <a:t>类：</a:t>
            </a:r>
            <a:endParaRPr lang="zh-CN" altLang="en-US" dirty="0"/>
          </a:p>
          <a:p>
            <a:pPr algn="just">
              <a:lnSpc>
                <a:spcPct val="85000"/>
              </a:lnSpc>
            </a:pPr>
            <a:r>
              <a:rPr lang="en-US" altLang="zh-CN" dirty="0"/>
              <a:t>(1)</a:t>
            </a:r>
            <a:r>
              <a:rPr lang="zh-CN" altLang="en-US" dirty="0"/>
              <a:t>顺磁性物质：顺磁性物质的磁导率</a:t>
            </a:r>
            <a:r>
              <a:rPr lang="en-US" altLang="zh-CN" i="1" err="1"/>
              <a:t>μ</a:t>
            </a:r>
            <a:r>
              <a:rPr lang="en-US" altLang="zh-CN" baseline="-25000" err="1"/>
              <a:t>r</a:t>
            </a:r>
            <a:r>
              <a:rPr lang="zh-CN" altLang="en-US" dirty="0"/>
              <a:t>略大于</a:t>
            </a:r>
            <a:r>
              <a:rPr lang="en-US" altLang="zh-CN" dirty="0"/>
              <a:t>1</a:t>
            </a:r>
            <a:r>
              <a:rPr lang="zh-CN" altLang="en-US" dirty="0"/>
              <a:t>。</a:t>
            </a:r>
            <a:endParaRPr lang="zh-CN" altLang="en-US" dirty="0"/>
          </a:p>
          <a:p>
            <a:pPr algn="just">
              <a:lnSpc>
                <a:spcPct val="85000"/>
              </a:lnSpc>
            </a:pPr>
            <a:r>
              <a:rPr lang="en-US" altLang="zh-CN" dirty="0"/>
              <a:t>(2)</a:t>
            </a:r>
            <a:r>
              <a:rPr lang="zh-CN" altLang="en-US" dirty="0"/>
              <a:t>反磁性物质：反磁性物质的磁导率</a:t>
            </a:r>
            <a:r>
              <a:rPr lang="en-US" altLang="zh-CN" i="1" err="1"/>
              <a:t>μ</a:t>
            </a:r>
            <a:r>
              <a:rPr lang="en-US" altLang="zh-CN" baseline="-25000" err="1"/>
              <a:t>r</a:t>
            </a:r>
            <a:r>
              <a:rPr lang="zh-CN" altLang="en-US" dirty="0"/>
              <a:t>略小于</a:t>
            </a:r>
            <a:r>
              <a:rPr lang="en-US" altLang="zh-CN" dirty="0"/>
              <a:t>1</a:t>
            </a:r>
            <a:r>
              <a:rPr lang="zh-CN" altLang="en-US" dirty="0"/>
              <a:t>。</a:t>
            </a:r>
            <a:endParaRPr lang="zh-CN" altLang="en-US" dirty="0"/>
          </a:p>
          <a:p>
            <a:pPr algn="just">
              <a:lnSpc>
                <a:spcPct val="85000"/>
              </a:lnSpc>
            </a:pPr>
            <a:r>
              <a:rPr lang="en-US" altLang="zh-CN" dirty="0"/>
              <a:t>(3)</a:t>
            </a:r>
            <a:r>
              <a:rPr lang="zh-CN" altLang="en-US" dirty="0"/>
              <a:t>铁磁性物质：铁磁物质的磁导率</a:t>
            </a:r>
            <a:r>
              <a:rPr lang="en-US" altLang="zh-CN" i="1" err="1"/>
              <a:t>μ</a:t>
            </a:r>
            <a:r>
              <a:rPr lang="en-US" altLang="zh-CN" baseline="-25000" err="1"/>
              <a:t>r</a:t>
            </a:r>
            <a:r>
              <a:rPr lang="zh-CN" altLang="en-US" dirty="0"/>
              <a:t>远大于</a:t>
            </a:r>
            <a:r>
              <a:rPr lang="en-US" altLang="zh-CN" dirty="0"/>
              <a:t>1</a:t>
            </a:r>
            <a:r>
              <a:rPr lang="zh-CN" altLang="en-US" dirty="0"/>
              <a:t>。</a:t>
            </a:r>
            <a:endParaRPr lang="zh-CN" altLang="en-US" dirty="0"/>
          </a:p>
          <a:p>
            <a:pPr algn="just">
              <a:lnSpc>
                <a:spcPct val="85000"/>
              </a:lnSpc>
            </a:pPr>
            <a:r>
              <a:rPr lang="zh-CN" altLang="en-US" dirty="0"/>
              <a:t>四、磁场强度</a:t>
            </a:r>
            <a:endParaRPr lang="zh-CN" altLang="en-US" dirty="0"/>
          </a:p>
          <a:p>
            <a:pPr algn="just">
              <a:lnSpc>
                <a:spcPct val="85000"/>
              </a:lnSpc>
            </a:pPr>
            <a:r>
              <a:rPr lang="zh-CN" altLang="en-US" dirty="0"/>
              <a:t>磁场中某点的磁感应强度</a:t>
            </a:r>
            <a:r>
              <a:rPr lang="en-US" altLang="zh-CN">
                <a:latin typeface="E-BX" pitchFamily="17" charset="-127"/>
                <a:ea typeface="E-BX" pitchFamily="17" charset="-127"/>
              </a:rPr>
              <a:t>B</a:t>
            </a:r>
            <a:r>
              <a:rPr lang="zh-CN" altLang="en-US" dirty="0"/>
              <a:t>与磁介质磁导率</a:t>
            </a:r>
            <a:r>
              <a:rPr lang="en-US" altLang="zh-CN" i="1">
                <a:ea typeface="E-BX" pitchFamily="17" charset="-127"/>
              </a:rPr>
              <a:t>μ</a:t>
            </a:r>
            <a:r>
              <a:rPr lang="zh-CN" altLang="en-US" dirty="0"/>
              <a:t>的比值，称为该点的磁场强度。即</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占位符 2544641"/>
          <p:cNvSpPr>
            <a:spLocks noGrp="1"/>
          </p:cNvSpPr>
          <p:nvPr>
            <p:ph type="body" sz="half" idx="1"/>
          </p:nvPr>
        </p:nvSpPr>
        <p:spPr>
          <a:xfrm>
            <a:off x="457200" y="1844675"/>
            <a:ext cx="8291513" cy="4392613"/>
          </a:xfrm>
        </p:spPr>
        <p:txBody>
          <a:bodyPr anchor="t" anchorCtr="0"/>
          <a:p>
            <a:pPr algn="just">
              <a:buClr>
                <a:schemeClr val="accent1"/>
              </a:buClr>
              <a:buSzPct val="65000"/>
              <a:buFont typeface="Wingdings" panose="05000000000000000000" pitchFamily="2" charset="2"/>
            </a:pPr>
            <a:r>
              <a:rPr lang="en-US" altLang="zh-CN">
                <a:latin typeface="E-BX" pitchFamily="17" charset="-127"/>
                <a:ea typeface="E-BX" pitchFamily="17" charset="-127"/>
              </a:rPr>
              <a:t>H</a:t>
            </a:r>
            <a:r>
              <a:rPr lang="en-US" altLang="zh-CN" dirty="0"/>
              <a:t>——</a:t>
            </a:r>
            <a:r>
              <a:rPr lang="zh-CN" altLang="en-US" dirty="0"/>
              <a:t>磁场中某点的磁场强度，单位名称是安</a:t>
            </a:r>
            <a:r>
              <a:rPr lang="en-US" altLang="zh-CN" dirty="0"/>
              <a:t>[</a:t>
            </a:r>
            <a:r>
              <a:rPr lang="zh-CN" altLang="en-US" dirty="0"/>
              <a:t>培</a:t>
            </a:r>
            <a:r>
              <a:rPr lang="en-US" altLang="zh-CN" dirty="0"/>
              <a:t>]</a:t>
            </a:r>
            <a:r>
              <a:rPr lang="zh-CN" altLang="en-US" dirty="0"/>
              <a:t>每米，符号为</a:t>
            </a:r>
            <a:r>
              <a:rPr lang="en-US" altLang="zh-CN" dirty="0"/>
              <a:t>A/m</a:t>
            </a:r>
            <a:r>
              <a:rPr lang="zh-CN" altLang="en-US" dirty="0"/>
              <a:t>。</a:t>
            </a:r>
            <a:endParaRPr lang="zh-CN" altLang="en-US" dirty="0"/>
          </a:p>
          <a:p>
            <a:pPr algn="just">
              <a:buClr>
                <a:schemeClr val="accent1"/>
              </a:buClr>
              <a:buSzPct val="65000"/>
              <a:buFont typeface="Wingdings" panose="05000000000000000000" pitchFamily="2" charset="2"/>
            </a:pPr>
            <a:r>
              <a:rPr lang="zh-CN" altLang="en-US" dirty="0"/>
              <a:t>磁场强度是一个矢量，它的方向和磁感应强度的方向一致。</a:t>
            </a:r>
            <a:endParaRPr lang="zh-CN" altLang="en-US" dirty="0"/>
          </a:p>
          <a:p>
            <a:pPr algn="just">
              <a:buClr>
                <a:schemeClr val="accent1"/>
              </a:buClr>
              <a:buSzPct val="65000"/>
              <a:buFont typeface="Wingdings" panose="05000000000000000000" pitchFamily="2" charset="2"/>
            </a:pPr>
            <a:r>
              <a:rPr lang="zh-CN" altLang="en-US" dirty="0"/>
              <a:t>第三节  铁磁性物质及其磁化规律</a:t>
            </a:r>
            <a:endParaRPr lang="zh-CN" altLang="en-US" dirty="0"/>
          </a:p>
          <a:p>
            <a:pPr algn="just">
              <a:buClr>
                <a:schemeClr val="accent1"/>
              </a:buClr>
              <a:buSzPct val="65000"/>
              <a:buFont typeface="Wingdings" panose="05000000000000000000" pitchFamily="2" charset="2"/>
            </a:pPr>
            <a:r>
              <a:rPr lang="zh-CN" altLang="en-US" dirty="0"/>
              <a:t>一、铁磁物质的磁化</a:t>
            </a:r>
            <a:endParaRPr lang="zh-CN" altLang="en-US" dirty="0"/>
          </a:p>
          <a:p>
            <a:pPr algn="just">
              <a:buClr>
                <a:schemeClr val="accent1"/>
              </a:buClr>
              <a:buSzPct val="65000"/>
              <a:buFont typeface="Wingdings" panose="05000000000000000000" pitchFamily="2" charset="2"/>
            </a:pPr>
            <a:r>
              <a:rPr lang="zh-CN" altLang="en-US" dirty="0"/>
              <a:t>磁场中放置铁磁物质，可使铁磁物质磁化，产生磁性，使磁场大大加强。</a:t>
            </a:r>
            <a:endParaRPr lang="zh-CN" altLang="en-US" dirty="0"/>
          </a:p>
        </p:txBody>
      </p:sp>
      <p:graphicFrame>
        <p:nvGraphicFramePr>
          <p:cNvPr id="60418" name="内容占位符 2544642"/>
          <p:cNvGraphicFramePr>
            <a:graphicFrameLocks noGrp="1"/>
          </p:cNvGraphicFramePr>
          <p:nvPr>
            <p:ph sz="half" idx="2"/>
          </p:nvPr>
        </p:nvGraphicFramePr>
        <p:xfrm>
          <a:off x="2843213" y="333375"/>
          <a:ext cx="5761037" cy="1547813"/>
        </p:xfrm>
        <a:graphic>
          <a:graphicData uri="http://schemas.openxmlformats.org/presentationml/2006/ole">
            <mc:AlternateContent xmlns:mc="http://schemas.openxmlformats.org/markup-compatibility/2006">
              <mc:Choice xmlns:v="urn:schemas-microsoft-com:vml" Requires="v">
                <p:oleObj spid="_x0000_s3098" name="" r:id="rId1" imgW="7501890" imgH="2015490" progId="Photoshop.Image.7">
                  <p:embed/>
                </p:oleObj>
              </mc:Choice>
              <mc:Fallback>
                <p:oleObj name="" r:id="rId1" imgW="7501890" imgH="2015490" progId="Photoshop.Image.7">
                  <p:embed/>
                  <p:pic>
                    <p:nvPicPr>
                      <p:cNvPr id="0" name="图片 3097"/>
                      <p:cNvPicPr/>
                      <p:nvPr/>
                    </p:nvPicPr>
                    <p:blipFill>
                      <a:blip r:embed="rId2"/>
                      <a:stretch>
                        <a:fillRect/>
                      </a:stretch>
                    </p:blipFill>
                    <p:spPr>
                      <a:xfrm>
                        <a:off x="2843213" y="333375"/>
                        <a:ext cx="5761037" cy="1547813"/>
                      </a:xfrm>
                      <a:prstGeom prst="rect">
                        <a:avLst/>
                      </a:prstGeom>
                      <a:noFill/>
                      <a:ln w="38100">
                        <a:miter/>
                      </a:ln>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占位符 2545665"/>
          <p:cNvSpPr>
            <a:spLocks noGrp="1"/>
          </p:cNvSpPr>
          <p:nvPr>
            <p:ph idx="1"/>
          </p:nvPr>
        </p:nvSpPr>
        <p:spPr>
          <a:xfrm>
            <a:off x="468313" y="428625"/>
            <a:ext cx="5472112" cy="5592763"/>
          </a:xfrm>
        </p:spPr>
        <p:txBody>
          <a:bodyPr anchor="t" anchorCtr="0"/>
          <a:p>
            <a:pPr algn="just">
              <a:lnSpc>
                <a:spcPct val="90000"/>
              </a:lnSpc>
            </a:pPr>
            <a:r>
              <a:rPr lang="zh-CN" altLang="en-US" dirty="0"/>
              <a:t>二、磁化曲线</a:t>
            </a:r>
            <a:endParaRPr lang="zh-CN" altLang="en-US" dirty="0"/>
          </a:p>
          <a:p>
            <a:pPr algn="dist">
              <a:lnSpc>
                <a:spcPct val="90000"/>
              </a:lnSpc>
            </a:pPr>
            <a:r>
              <a:rPr lang="zh-CN" altLang="en-US" dirty="0"/>
              <a:t>磁感应强度</a:t>
            </a:r>
            <a:r>
              <a:rPr lang="en-US" altLang="zh-CN">
                <a:latin typeface="E-BX" pitchFamily="17" charset="-127"/>
                <a:ea typeface="E-BX" pitchFamily="17" charset="-127"/>
              </a:rPr>
              <a:t>B</a:t>
            </a:r>
            <a:r>
              <a:rPr lang="zh-CN" altLang="en-US" dirty="0"/>
              <a:t>随磁场强度</a:t>
            </a:r>
            <a:r>
              <a:rPr lang="en-US" altLang="zh-CN">
                <a:latin typeface="E-BX" pitchFamily="17" charset="-127"/>
                <a:ea typeface="E-BX" pitchFamily="17" charset="-127"/>
              </a:rPr>
              <a:t>H</a:t>
            </a:r>
            <a:r>
              <a:rPr lang="zh-CN" altLang="en-US" dirty="0"/>
              <a:t>变化的规律，可用</a:t>
            </a:r>
            <a:r>
              <a:rPr lang="en-US" altLang="zh-CN">
                <a:latin typeface="E-BX" pitchFamily="17" charset="-127"/>
                <a:ea typeface="E-BX" pitchFamily="17" charset="-127"/>
              </a:rPr>
              <a:t>B</a:t>
            </a:r>
            <a:r>
              <a:rPr lang="en-US" altLang="zh-CN"/>
              <a:t>-</a:t>
            </a:r>
            <a:r>
              <a:rPr lang="en-US" altLang="zh-CN">
                <a:latin typeface="E-BX" pitchFamily="17" charset="-127"/>
                <a:ea typeface="E-BX" pitchFamily="17" charset="-127"/>
              </a:rPr>
              <a:t>H</a:t>
            </a:r>
            <a:r>
              <a:rPr lang="zh-CN" altLang="en-US" dirty="0"/>
              <a:t>曲线，亦即磁化曲线来表示。</a:t>
            </a:r>
            <a:endParaRPr lang="zh-CN" altLang="en-US" dirty="0"/>
          </a:p>
        </p:txBody>
      </p:sp>
      <p:sp>
        <p:nvSpPr>
          <p:cNvPr id="61442" name="文本框 2545669"/>
          <p:cNvSpPr txBox="1"/>
          <p:nvPr/>
        </p:nvSpPr>
        <p:spPr>
          <a:xfrm>
            <a:off x="6443663" y="1916113"/>
            <a:ext cx="1873250"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3-10  </a:t>
            </a:r>
            <a:r>
              <a:rPr lang="zh-CN" altLang="en-US" dirty="0">
                <a:latin typeface="Times New Roman" panose="02020603050405020304" pitchFamily="18" charset="0"/>
                <a:ea typeface="宋体" panose="02010600030101010101" pitchFamily="2" charset="-122"/>
              </a:rPr>
              <a:t>磁化曲线</a:t>
            </a:r>
            <a:endParaRPr lang="zh-CN" altLang="en-US" dirty="0">
              <a:latin typeface="Times New Roman" panose="02020603050405020304" pitchFamily="18" charset="0"/>
              <a:ea typeface="宋体" panose="02010600030101010101" pitchFamily="2" charset="-122"/>
            </a:endParaRPr>
          </a:p>
        </p:txBody>
      </p:sp>
      <p:sp>
        <p:nvSpPr>
          <p:cNvPr id="61443" name="矩形 2545670"/>
          <p:cNvSpPr/>
          <p:nvPr/>
        </p:nvSpPr>
        <p:spPr>
          <a:xfrm>
            <a:off x="468313" y="2349500"/>
            <a:ext cx="8280400" cy="3816350"/>
          </a:xfrm>
          <a:prstGeom prst="rect">
            <a:avLst/>
          </a:prstGeom>
          <a:noFill/>
          <a:ln w="9525">
            <a:noFill/>
          </a:ln>
        </p:spPr>
        <p:txBody>
          <a:bodyPr anchor="t" anchorCtr="0"/>
          <a:p>
            <a:pPr marL="342900" indent="-342900" algn="just">
              <a:lnSpc>
                <a:spcPct val="90000"/>
              </a:lnSpc>
              <a:spcBef>
                <a:spcPct val="20000"/>
              </a:spcBef>
              <a:buClr>
                <a:schemeClr val="accent1"/>
              </a:buClr>
              <a:buSzPct val="65000"/>
            </a:pPr>
            <a:r>
              <a:rPr lang="en-US" altLang="zh-CN" sz="3000" dirty="0">
                <a:latin typeface="Arial" panose="020B0604020202020204" pitchFamily="34" charset="0"/>
                <a:ea typeface="宋体" panose="02010600030101010101" pitchFamily="2" charset="-122"/>
              </a:rPr>
              <a:t>   </a:t>
            </a:r>
            <a:r>
              <a:rPr lang="zh-CN" altLang="en-US" sz="3000" dirty="0">
                <a:latin typeface="Times New Roman" panose="02020603050405020304" pitchFamily="18" charset="0"/>
                <a:ea typeface="宋体" panose="02010600030101010101" pitchFamily="2" charset="-122"/>
              </a:rPr>
              <a:t>磁化曲线可以反映出物质的磁化特性。</a:t>
            </a:r>
            <a:endParaRPr lang="zh-CN" altLang="en-US" sz="3000" dirty="0">
              <a:latin typeface="Times New Roman" panose="02020603050405020304" pitchFamily="18" charset="0"/>
              <a:ea typeface="宋体" panose="02010600030101010101" pitchFamily="2" charset="-122"/>
            </a:endParaRPr>
          </a:p>
          <a:p>
            <a:pPr marL="342900" indent="-342900" algn="just">
              <a:lnSpc>
                <a:spcPct val="90000"/>
              </a:lnSpc>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三、磁滞回线</a:t>
            </a:r>
            <a:endParaRPr lang="zh-CN" altLang="en-US" sz="3000" dirty="0">
              <a:latin typeface="Times New Roman" panose="02020603050405020304" pitchFamily="18" charset="0"/>
              <a:ea typeface="宋体" panose="02010600030101010101" pitchFamily="2" charset="-122"/>
            </a:endParaRPr>
          </a:p>
          <a:p>
            <a:pPr marL="342900" indent="-342900" algn="just">
              <a:lnSpc>
                <a:spcPct val="90000"/>
              </a:lnSpc>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当</a:t>
            </a:r>
            <a:r>
              <a:rPr lang="en-US" altLang="zh-CN" sz="3000">
                <a:latin typeface="E-BX" pitchFamily="17" charset="-127"/>
                <a:ea typeface="E-BX" pitchFamily="17" charset="-127"/>
              </a:rPr>
              <a:t>H</a:t>
            </a:r>
            <a:r>
              <a:rPr lang="zh-CN" altLang="en-US" sz="3000" dirty="0">
                <a:latin typeface="Times New Roman" panose="02020603050405020304" pitchFamily="18" charset="0"/>
                <a:ea typeface="宋体" panose="02010600030101010101" pitchFamily="2" charset="-122"/>
              </a:rPr>
              <a:t>减至零时，</a:t>
            </a:r>
            <a:r>
              <a:rPr lang="en-US" altLang="zh-CN" sz="3000">
                <a:latin typeface="E-BX" pitchFamily="17" charset="-127"/>
                <a:ea typeface="E-BX" pitchFamily="17" charset="-127"/>
              </a:rPr>
              <a:t>B</a:t>
            </a:r>
            <a:r>
              <a:rPr lang="zh-CN" altLang="en-US" sz="3000" dirty="0">
                <a:latin typeface="Times New Roman" panose="02020603050405020304" pitchFamily="18" charset="0"/>
                <a:ea typeface="宋体" panose="02010600030101010101" pitchFamily="2" charset="-122"/>
              </a:rPr>
              <a:t>值不等于零，而是保留一定的值称为剩磁，</a:t>
            </a:r>
            <a:r>
              <a:rPr lang="en-US" altLang="zh-CN" sz="3000" err="1">
                <a:latin typeface="Arial" panose="020B0604020202020204" pitchFamily="34" charset="0"/>
                <a:ea typeface="宋体" panose="02010600030101010101" pitchFamily="2" charset="-122"/>
              </a:rPr>
              <a:t>bc</a:t>
            </a:r>
            <a:r>
              <a:rPr lang="zh-CN" altLang="en-US" sz="3000" dirty="0">
                <a:latin typeface="Times New Roman" panose="02020603050405020304" pitchFamily="18" charset="0"/>
                <a:ea typeface="宋体" panose="02010600030101010101" pitchFamily="2" charset="-122"/>
              </a:rPr>
              <a:t>这一段曲线叫退磁曲线。这时的</a:t>
            </a:r>
            <a:r>
              <a:rPr lang="en-US" altLang="zh-CN" sz="3000">
                <a:latin typeface="E-BX" pitchFamily="17" charset="-127"/>
                <a:ea typeface="E-BX" pitchFamily="17" charset="-127"/>
              </a:rPr>
              <a:t>H</a:t>
            </a:r>
            <a:r>
              <a:rPr lang="zh-CN" altLang="en-US" sz="3000" dirty="0">
                <a:latin typeface="Times New Roman" panose="02020603050405020304" pitchFamily="18" charset="0"/>
                <a:ea typeface="宋体" panose="02010600030101010101" pitchFamily="2" charset="-122"/>
              </a:rPr>
              <a:t>值是为克服剩磁所加的磁场强度，称为矫顽磁力，用</a:t>
            </a:r>
            <a:r>
              <a:rPr lang="en-US" altLang="zh-CN" sz="3000">
                <a:latin typeface="E-BX" pitchFamily="17" charset="-127"/>
                <a:ea typeface="E-BX" pitchFamily="17" charset="-127"/>
              </a:rPr>
              <a:t>H</a:t>
            </a:r>
            <a:r>
              <a:rPr lang="en-US" altLang="zh-CN" sz="3000" baseline="-25000">
                <a:latin typeface="Arial" panose="020B0604020202020204" pitchFamily="34" charset="0"/>
                <a:ea typeface="宋体" panose="02010600030101010101" pitchFamily="2" charset="-122"/>
              </a:rPr>
              <a:t>C</a:t>
            </a:r>
            <a:r>
              <a:rPr lang="zh-CN" altLang="en-US" sz="3000" dirty="0">
                <a:latin typeface="Times New Roman" panose="02020603050405020304" pitchFamily="18" charset="0"/>
                <a:ea typeface="宋体" panose="02010600030101010101" pitchFamily="2" charset="-122"/>
              </a:rPr>
              <a:t>表示。</a:t>
            </a:r>
            <a:endParaRPr lang="zh-CN" altLang="en-US" sz="3000" dirty="0">
              <a:latin typeface="Times New Roman" panose="02020603050405020304" pitchFamily="18" charset="0"/>
              <a:ea typeface="宋体" panose="02010600030101010101" pitchFamily="2" charset="-122"/>
            </a:endParaRPr>
          </a:p>
          <a:p>
            <a:pPr marL="342900" indent="-342900" algn="just">
              <a:lnSpc>
                <a:spcPct val="90000"/>
              </a:lnSpc>
              <a:spcBef>
                <a:spcPct val="20000"/>
              </a:spcBef>
              <a:buClr>
                <a:schemeClr val="accent1"/>
              </a:buClr>
              <a:buSzPct val="65000"/>
              <a:buFont typeface="Wingdings" panose="05000000000000000000" pitchFamily="2" charset="2"/>
              <a:buChar char="n"/>
            </a:pPr>
            <a:r>
              <a:rPr lang="en-US" altLang="zh-CN" sz="3000">
                <a:latin typeface="E-BX" pitchFamily="17" charset="-127"/>
                <a:ea typeface="E-BX" pitchFamily="17" charset="-127"/>
              </a:rPr>
              <a:t>B</a:t>
            </a:r>
            <a:r>
              <a:rPr lang="zh-CN" altLang="en-US" sz="3000" dirty="0">
                <a:latin typeface="Times New Roman" panose="02020603050405020304" pitchFamily="18" charset="0"/>
                <a:ea typeface="宋体" panose="02010600030101010101" pitchFamily="2" charset="-122"/>
              </a:rPr>
              <a:t>的变化总是落后于</a:t>
            </a:r>
            <a:r>
              <a:rPr lang="en-US" altLang="zh-CN" sz="3000">
                <a:latin typeface="E-BX" pitchFamily="17" charset="-127"/>
                <a:ea typeface="E-BX" pitchFamily="17" charset="-127"/>
              </a:rPr>
              <a:t>H</a:t>
            </a:r>
            <a:r>
              <a:rPr lang="zh-CN" altLang="en-US" sz="3000" dirty="0">
                <a:latin typeface="Times New Roman" panose="02020603050405020304" pitchFamily="18" charset="0"/>
                <a:ea typeface="宋体" panose="02010600030101010101" pitchFamily="2" charset="-122"/>
              </a:rPr>
              <a:t>的变化，这种现象称为磁滞现象。</a:t>
            </a:r>
            <a:endParaRPr lang="zh-CN" altLang="en-US" sz="3000" dirty="0">
              <a:latin typeface="Times New Roman" panose="02020603050405020304" pitchFamily="18" charset="0"/>
              <a:ea typeface="宋体" panose="02010600030101010101" pitchFamily="2" charset="-122"/>
            </a:endParaRPr>
          </a:p>
        </p:txBody>
      </p:sp>
      <p:pic>
        <p:nvPicPr>
          <p:cNvPr id="61444" name="图片 2545671" descr="3-12"/>
          <p:cNvPicPr>
            <a:picLocks noChangeAspect="1"/>
          </p:cNvPicPr>
          <p:nvPr/>
        </p:nvPicPr>
        <p:blipFill>
          <a:blip r:embed="rId1"/>
          <a:stretch>
            <a:fillRect/>
          </a:stretch>
        </p:blipFill>
        <p:spPr>
          <a:xfrm>
            <a:off x="6227763" y="69850"/>
            <a:ext cx="2232025" cy="1833563"/>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占位符 2546689"/>
          <p:cNvSpPr>
            <a:spLocks noGrp="1"/>
          </p:cNvSpPr>
          <p:nvPr>
            <p:ph idx="1"/>
          </p:nvPr>
        </p:nvSpPr>
        <p:spPr>
          <a:xfrm>
            <a:off x="539750" y="476250"/>
            <a:ext cx="4835525" cy="5905500"/>
          </a:xfrm>
        </p:spPr>
        <p:txBody>
          <a:bodyPr anchor="t" anchorCtr="0"/>
          <a:p>
            <a:pPr algn="just">
              <a:lnSpc>
                <a:spcPct val="95000"/>
              </a:lnSpc>
            </a:pPr>
            <a:r>
              <a:rPr lang="zh-CN" altLang="en-US" dirty="0"/>
              <a:t>四、铁磁性物质的分类</a:t>
            </a:r>
            <a:endParaRPr lang="zh-CN" altLang="en-US" dirty="0"/>
          </a:p>
          <a:p>
            <a:pPr algn="just">
              <a:lnSpc>
                <a:spcPct val="95000"/>
              </a:lnSpc>
            </a:pPr>
            <a:r>
              <a:rPr lang="en-US" altLang="zh-CN" dirty="0"/>
              <a:t>1.</a:t>
            </a:r>
            <a:r>
              <a:rPr lang="zh-CN" altLang="en-US" dirty="0"/>
              <a:t>软磁性物质</a:t>
            </a:r>
            <a:endParaRPr lang="zh-CN" altLang="en-US" dirty="0"/>
          </a:p>
          <a:p>
            <a:pPr algn="just">
              <a:lnSpc>
                <a:spcPct val="95000"/>
              </a:lnSpc>
            </a:pPr>
            <a:r>
              <a:rPr lang="zh-CN" altLang="en-US" dirty="0"/>
              <a:t>软磁性物质的磁滞回线窄而陡，回线所包围的面积比较小。</a:t>
            </a:r>
            <a:endParaRPr lang="zh-CN" altLang="en-US" dirty="0"/>
          </a:p>
          <a:p>
            <a:pPr algn="just">
              <a:lnSpc>
                <a:spcPct val="95000"/>
              </a:lnSpc>
            </a:pPr>
            <a:r>
              <a:rPr lang="en-US" altLang="zh-CN" dirty="0"/>
              <a:t>2.</a:t>
            </a:r>
            <a:r>
              <a:rPr lang="zh-CN" altLang="en-US" dirty="0"/>
              <a:t>硬磁性物质</a:t>
            </a:r>
            <a:endParaRPr lang="zh-CN" altLang="en-US" dirty="0"/>
          </a:p>
          <a:p>
            <a:pPr algn="just">
              <a:lnSpc>
                <a:spcPct val="95000"/>
              </a:lnSpc>
            </a:pPr>
            <a:r>
              <a:rPr lang="zh-CN" altLang="en-US" dirty="0"/>
              <a:t>硬磁性物质的磁滞回线宽而平，回线所包围的面积比较大</a:t>
            </a:r>
            <a:endParaRPr lang="zh-CN" altLang="en-US" dirty="0"/>
          </a:p>
          <a:p>
            <a:pPr algn="just">
              <a:lnSpc>
                <a:spcPct val="95000"/>
              </a:lnSpc>
            </a:pPr>
            <a:endParaRPr lang="zh-CN" altLang="en-US" dirty="0"/>
          </a:p>
        </p:txBody>
      </p:sp>
      <p:pic>
        <p:nvPicPr>
          <p:cNvPr id="62466" name="图片 2546693" descr="3-13"/>
          <p:cNvPicPr>
            <a:picLocks noChangeAspect="1"/>
          </p:cNvPicPr>
          <p:nvPr/>
        </p:nvPicPr>
        <p:blipFill>
          <a:blip r:embed="rId1"/>
          <a:stretch>
            <a:fillRect/>
          </a:stretch>
        </p:blipFill>
        <p:spPr>
          <a:xfrm>
            <a:off x="5435600" y="765175"/>
            <a:ext cx="3175000" cy="3600450"/>
          </a:xfrm>
          <a:prstGeom prst="rect">
            <a:avLst/>
          </a:prstGeom>
          <a:noFill/>
          <a:ln w="9525">
            <a:noFill/>
          </a:ln>
        </p:spPr>
      </p:pic>
      <p:sp>
        <p:nvSpPr>
          <p:cNvPr id="62467" name="文本框 2546696"/>
          <p:cNvSpPr txBox="1"/>
          <p:nvPr/>
        </p:nvSpPr>
        <p:spPr>
          <a:xfrm>
            <a:off x="6156325" y="4575175"/>
            <a:ext cx="187325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3-11  </a:t>
            </a:r>
            <a:r>
              <a:rPr lang="zh-CN" altLang="en-US" dirty="0">
                <a:latin typeface="Times New Roman" panose="02020603050405020304" pitchFamily="18" charset="0"/>
                <a:ea typeface="宋体" panose="02010600030101010101" pitchFamily="2" charset="-122"/>
              </a:rPr>
              <a:t>磁滞回线</a:t>
            </a:r>
            <a:endParaRPr lang="zh-CN" altLang="en-US" dirty="0">
              <a:latin typeface="Times New Roman" panose="02020603050405020304" pitchFamily="18" charset="0"/>
              <a:ea typeface="宋体" panose="02010600030101010101" pitchFamily="2" charset="-122"/>
            </a:endParaRPr>
          </a:p>
        </p:txBody>
      </p:sp>
      <p:sp>
        <p:nvSpPr>
          <p:cNvPr id="62468" name="矩形 2546697"/>
          <p:cNvSpPr/>
          <p:nvPr/>
        </p:nvSpPr>
        <p:spPr>
          <a:xfrm>
            <a:off x="539750" y="5157788"/>
            <a:ext cx="8208963" cy="1079500"/>
          </a:xfrm>
          <a:prstGeom prst="rect">
            <a:avLst/>
          </a:prstGeom>
          <a:noFill/>
          <a:ln w="9525">
            <a:noFill/>
          </a:ln>
        </p:spPr>
        <p:txBody>
          <a:bodyPr anchor="t" anchorCtr="0"/>
          <a:p>
            <a:pPr marL="609600" indent="-609600">
              <a:lnSpc>
                <a:spcPct val="95000"/>
              </a:lnSpc>
              <a:spcBef>
                <a:spcPct val="20000"/>
              </a:spcBef>
              <a:buClr>
                <a:schemeClr val="accent1"/>
              </a:buClr>
              <a:buSzPct val="65000"/>
              <a:buFont typeface="Wingdings" panose="05000000000000000000" pitchFamily="2" charset="2"/>
              <a:buChar char="n"/>
            </a:pPr>
            <a:endParaRPr lang="zh-CN" altLang="en-US" sz="3000" dirty="0">
              <a:latin typeface="Times New Roman" panose="02020603050405020304" pitchFamily="18" charset="0"/>
              <a:ea typeface="宋体" panose="02010600030101010101" pitchFamily="2" charset="-122"/>
            </a:endParaRPr>
          </a:p>
        </p:txBody>
      </p:sp>
      <p:sp>
        <p:nvSpPr>
          <p:cNvPr id="62469" name="矩形 2546698"/>
          <p:cNvSpPr/>
          <p:nvPr/>
        </p:nvSpPr>
        <p:spPr>
          <a:xfrm>
            <a:off x="539750" y="5156200"/>
            <a:ext cx="8208963" cy="1296988"/>
          </a:xfrm>
          <a:prstGeom prst="rect">
            <a:avLst/>
          </a:prstGeom>
          <a:noFill/>
          <a:ln w="9525">
            <a:noFill/>
          </a:ln>
        </p:spPr>
        <p:txBody>
          <a:bodyPr anchor="t" anchorCtr="0"/>
          <a:p>
            <a:pPr marL="342900" indent="-342900">
              <a:lnSpc>
                <a:spcPct val="95000"/>
              </a:lnSpc>
              <a:spcBef>
                <a:spcPct val="20000"/>
              </a:spcBef>
              <a:buClr>
                <a:schemeClr val="accent1"/>
              </a:buClr>
              <a:buSzPct val="65000"/>
              <a:buFont typeface="Wingdings" panose="05000000000000000000" pitchFamily="2" charset="2"/>
              <a:buChar char="n"/>
            </a:pPr>
            <a:r>
              <a:rPr lang="en-US" altLang="zh-CN" sz="3000" dirty="0">
                <a:latin typeface="Arial" panose="020B0604020202020204" pitchFamily="34" charset="0"/>
                <a:ea typeface="宋体" panose="02010600030101010101" pitchFamily="2" charset="-122"/>
              </a:rPr>
              <a:t>3.</a:t>
            </a:r>
            <a:r>
              <a:rPr lang="zh-CN" altLang="en-US" sz="3000" dirty="0">
                <a:latin typeface="Times New Roman" panose="02020603050405020304" pitchFamily="18" charset="0"/>
                <a:ea typeface="宋体" panose="02010600030101010101" pitchFamily="2" charset="-122"/>
              </a:rPr>
              <a:t>矩磁性物质</a:t>
            </a:r>
            <a:endParaRPr lang="zh-CN" altLang="en-US" sz="3000" dirty="0">
              <a:latin typeface="Times New Roman" panose="02020603050405020304" pitchFamily="18" charset="0"/>
              <a:ea typeface="宋体" panose="02010600030101010101" pitchFamily="2" charset="-122"/>
            </a:endParaRPr>
          </a:p>
          <a:p>
            <a:pPr marL="342900" indent="-342900" algn="dist">
              <a:lnSpc>
                <a:spcPct val="95000"/>
              </a:lnSpc>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它的特点是很小的外磁场作用就能使它磁</a:t>
            </a:r>
            <a:endParaRPr lang="zh-CN" altLang="en-US" sz="3000" dirty="0">
              <a:latin typeface="Times New Roman" panose="02020603050405020304" pitchFamily="18"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文本占位符 2547713"/>
          <p:cNvSpPr>
            <a:spLocks noGrp="1"/>
          </p:cNvSpPr>
          <p:nvPr>
            <p:ph idx="1"/>
          </p:nvPr>
        </p:nvSpPr>
        <p:spPr>
          <a:xfrm>
            <a:off x="457200" y="476250"/>
            <a:ext cx="8229600" cy="5848350"/>
          </a:xfrm>
        </p:spPr>
        <p:txBody>
          <a:bodyPr anchor="t" anchorCtr="0"/>
          <a:p>
            <a:pPr algn="just">
              <a:lnSpc>
                <a:spcPct val="95000"/>
              </a:lnSpc>
              <a:buNone/>
            </a:pPr>
            <a:r>
              <a:rPr lang="en-US" altLang="zh-CN" dirty="0"/>
              <a:t>   </a:t>
            </a:r>
            <a:r>
              <a:rPr lang="zh-CN" altLang="en-US" dirty="0"/>
              <a:t>化并达到饱和，去掉外磁场后磁感应强度仍然保持与饱和时一样。</a:t>
            </a:r>
            <a:endParaRPr lang="zh-CN" altLang="en-US" dirty="0"/>
          </a:p>
          <a:p>
            <a:pPr algn="just">
              <a:lnSpc>
                <a:spcPct val="95000"/>
              </a:lnSpc>
            </a:pPr>
            <a:r>
              <a:rPr lang="zh-CN" altLang="en-US" dirty="0"/>
              <a:t>第四节  磁场对载流导体的作用</a:t>
            </a:r>
            <a:endParaRPr lang="zh-CN" altLang="en-US" dirty="0"/>
          </a:p>
          <a:p>
            <a:pPr algn="just">
              <a:lnSpc>
                <a:spcPct val="95000"/>
              </a:lnSpc>
            </a:pPr>
            <a:r>
              <a:rPr lang="zh-CN" altLang="en-US" dirty="0"/>
              <a:t>一、磁场对载流直导线的作用</a:t>
            </a:r>
            <a:endParaRPr lang="zh-CN" altLang="en-US" dirty="0"/>
          </a:p>
          <a:p>
            <a:pPr algn="just">
              <a:lnSpc>
                <a:spcPct val="95000"/>
              </a:lnSpc>
            </a:pPr>
            <a:r>
              <a:rPr lang="en-US" altLang="zh-CN" dirty="0"/>
              <a:t>1.</a:t>
            </a:r>
            <a:r>
              <a:rPr lang="zh-CN" altLang="en-US" dirty="0"/>
              <a:t>左手定则</a:t>
            </a:r>
            <a:endParaRPr lang="zh-CN" altLang="en-US" dirty="0"/>
          </a:p>
          <a:p>
            <a:pPr algn="just">
              <a:lnSpc>
                <a:spcPct val="95000"/>
              </a:lnSpc>
            </a:pPr>
            <a:r>
              <a:rPr lang="zh-CN" altLang="en-US" dirty="0"/>
              <a:t>左手定则伸开左手， 使拇指与四指在同一平面内并且互相垂直，让磁感线垂直穿过掌心，四指指向电流方向，则拇指所指的方向就是通电导体受力的方向。</a:t>
            </a:r>
            <a:endParaRPr lang="zh-CN" altLang="en-US" dirty="0"/>
          </a:p>
          <a:p>
            <a:pPr algn="just">
              <a:lnSpc>
                <a:spcPct val="95000"/>
              </a:lnSpc>
            </a:pPr>
            <a:r>
              <a:rPr lang="en-US" altLang="zh-CN" dirty="0"/>
              <a:t>2.</a:t>
            </a:r>
            <a:r>
              <a:rPr lang="zh-CN" altLang="en-US" dirty="0"/>
              <a:t>安培定律</a:t>
            </a:r>
            <a:endParaRPr lang="zh-CN" altLang="en-US" dirty="0"/>
          </a:p>
          <a:p>
            <a:pPr algn="just">
              <a:buNone/>
            </a:pPr>
            <a:r>
              <a:rPr lang="zh-CN" altLang="en-US" dirty="0">
                <a:latin typeface="E-BX" pitchFamily="17" charset="-127"/>
                <a:ea typeface="E-BX" pitchFamily="17" charset="-127"/>
              </a:rPr>
              <a:t>                          </a:t>
            </a:r>
            <a:r>
              <a:rPr lang="en-US" altLang="zh-CN">
                <a:latin typeface="E-BX" pitchFamily="17" charset="-127"/>
                <a:ea typeface="E-BX" pitchFamily="17" charset="-127"/>
              </a:rPr>
              <a:t>F</a:t>
            </a:r>
            <a:r>
              <a:rPr lang="en-US" altLang="zh-CN"/>
              <a:t>=</a:t>
            </a:r>
            <a:r>
              <a:rPr lang="en-US" altLang="zh-CN">
                <a:latin typeface="E-BX" pitchFamily="17" charset="-127"/>
                <a:ea typeface="E-BX" pitchFamily="17" charset="-127"/>
              </a:rPr>
              <a:t>BIL </a:t>
            </a:r>
            <a:r>
              <a:rPr lang="en-US" altLang="zh-CN" err="1"/>
              <a:t>sin</a:t>
            </a:r>
            <a:r>
              <a:rPr lang="en-US" altLang="zh-CN" i="1" err="1"/>
              <a:t>θ</a:t>
            </a:r>
            <a:r>
              <a:rPr lang="en-US" altLang="zh-CN" i="1"/>
              <a:t>                        </a:t>
            </a:r>
            <a:r>
              <a:rPr lang="en-US" altLang="zh-CN"/>
              <a:t> (3-7)</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占位符 2503681"/>
          <p:cNvSpPr>
            <a:spLocks noGrp="1"/>
          </p:cNvSpPr>
          <p:nvPr>
            <p:ph type="body" sz="half" idx="1"/>
          </p:nvPr>
        </p:nvSpPr>
        <p:spPr>
          <a:xfrm>
            <a:off x="457200" y="1341438"/>
            <a:ext cx="8291513" cy="4967287"/>
          </a:xfrm>
        </p:spPr>
        <p:txBody>
          <a:bodyPr anchor="t" anchorCtr="0"/>
          <a:p>
            <a:pPr algn="just">
              <a:buClr>
                <a:schemeClr val="accent1"/>
              </a:buClr>
              <a:buSzPct val="65000"/>
              <a:buFont typeface="Wingdings" panose="05000000000000000000" pitchFamily="2" charset="2"/>
            </a:pPr>
            <a:r>
              <a:rPr lang="zh-CN" altLang="en-US" dirty="0"/>
              <a:t>式中：</a:t>
            </a:r>
            <a:r>
              <a:rPr lang="en-US" altLang="zh-CN">
                <a:latin typeface="E-BX" pitchFamily="17" charset="-127"/>
                <a:ea typeface="E-BX" pitchFamily="17" charset="-127"/>
              </a:rPr>
              <a:t>q</a:t>
            </a:r>
            <a:r>
              <a:rPr lang="en-US" altLang="zh-CN" dirty="0"/>
              <a:t>——</a:t>
            </a:r>
            <a:r>
              <a:rPr lang="zh-CN" altLang="en-US" dirty="0"/>
              <a:t>通过导体横截面的电荷量，单位名称是库  </a:t>
            </a:r>
            <a:r>
              <a:rPr lang="en-US" altLang="zh-CN" dirty="0"/>
              <a:t>(</a:t>
            </a:r>
            <a:r>
              <a:rPr lang="zh-CN" altLang="en-US" dirty="0"/>
              <a:t>仑</a:t>
            </a:r>
            <a:r>
              <a:rPr lang="en-US" altLang="zh-CN" dirty="0"/>
              <a:t>)</a:t>
            </a:r>
            <a:r>
              <a:rPr lang="zh-CN" altLang="en-US" dirty="0"/>
              <a:t>、符号为</a:t>
            </a:r>
            <a:r>
              <a:rPr lang="en-US" altLang="zh-CN" dirty="0"/>
              <a:t>C</a:t>
            </a:r>
            <a:r>
              <a:rPr lang="zh-CN" altLang="en-US" dirty="0"/>
              <a:t>；</a:t>
            </a:r>
            <a:endParaRPr lang="zh-CN" altLang="en-US" dirty="0"/>
          </a:p>
          <a:p>
            <a:pPr algn="just">
              <a:buClr>
                <a:schemeClr val="accent1"/>
              </a:buClr>
              <a:buSzPct val="65000"/>
              <a:buFont typeface="Wingdings" panose="05000000000000000000" pitchFamily="2" charset="2"/>
            </a:pPr>
            <a:r>
              <a:rPr lang="en-US" altLang="zh-CN">
                <a:latin typeface="E-BX" pitchFamily="17" charset="-127"/>
                <a:ea typeface="E-BX" pitchFamily="17" charset="-127"/>
              </a:rPr>
              <a:t>t</a:t>
            </a:r>
            <a:r>
              <a:rPr lang="en-US" altLang="zh-CN" dirty="0"/>
              <a:t>——</a:t>
            </a:r>
            <a:r>
              <a:rPr lang="zh-CN" altLang="en-US" dirty="0"/>
              <a:t>通过电荷量</a:t>
            </a:r>
            <a:r>
              <a:rPr lang="en-US" altLang="zh-CN">
                <a:latin typeface="E-BX" pitchFamily="17" charset="-127"/>
                <a:ea typeface="E-BX" pitchFamily="17" charset="-127"/>
              </a:rPr>
              <a:t>q</a:t>
            </a:r>
            <a:r>
              <a:rPr lang="zh-CN" altLang="en-US" dirty="0"/>
              <a:t>所用的时间，单位名称是秒，符号为</a:t>
            </a:r>
            <a:r>
              <a:rPr lang="en-US" altLang="zh-CN" dirty="0"/>
              <a:t>s</a:t>
            </a:r>
            <a:r>
              <a:rPr lang="zh-CN" altLang="en-US" dirty="0"/>
              <a:t>；</a:t>
            </a:r>
            <a:endParaRPr lang="zh-CN" altLang="en-US" dirty="0"/>
          </a:p>
          <a:p>
            <a:pPr algn="just">
              <a:buClr>
                <a:schemeClr val="accent1"/>
              </a:buClr>
              <a:buSzPct val="65000"/>
              <a:buFont typeface="Wingdings" panose="05000000000000000000" pitchFamily="2" charset="2"/>
            </a:pPr>
            <a:r>
              <a:rPr lang="en-US" altLang="zh-CN">
                <a:latin typeface="E-BX" pitchFamily="17" charset="-127"/>
                <a:ea typeface="E-BX" pitchFamily="17" charset="-127"/>
              </a:rPr>
              <a:t>I</a:t>
            </a:r>
            <a:r>
              <a:rPr lang="en-US" altLang="zh-CN" dirty="0"/>
              <a:t>——</a:t>
            </a:r>
            <a:r>
              <a:rPr lang="zh-CN" altLang="en-US" dirty="0"/>
              <a:t>电流，单位名称是安［培］，符号为</a:t>
            </a:r>
            <a:r>
              <a:rPr lang="en-US" altLang="zh-CN" dirty="0"/>
              <a:t>A</a:t>
            </a:r>
            <a:r>
              <a:rPr lang="zh-CN" altLang="en-US" dirty="0"/>
              <a:t>。</a:t>
            </a:r>
            <a:endParaRPr lang="zh-CN" altLang="en-US" dirty="0"/>
          </a:p>
          <a:p>
            <a:pPr algn="just">
              <a:buClr>
                <a:schemeClr val="accent1"/>
              </a:buClr>
              <a:buSzPct val="65000"/>
              <a:buFont typeface="Wingdings" panose="05000000000000000000" pitchFamily="2" charset="2"/>
            </a:pPr>
            <a:r>
              <a:rPr lang="zh-CN" altLang="en-US" dirty="0"/>
              <a:t>在</a:t>
            </a:r>
            <a:r>
              <a:rPr lang="en-US" altLang="zh-CN" dirty="0"/>
              <a:t>1s</a:t>
            </a:r>
            <a:r>
              <a:rPr lang="zh-CN" altLang="en-US" dirty="0"/>
              <a:t>内，如果通过导体横截面的电荷量是   </a:t>
            </a:r>
            <a:r>
              <a:rPr lang="en-US" altLang="zh-CN" dirty="0"/>
              <a:t>1 C</a:t>
            </a:r>
            <a:r>
              <a:rPr lang="zh-CN" altLang="en-US" dirty="0"/>
              <a:t>，则导体中的电流就是</a:t>
            </a:r>
            <a:r>
              <a:rPr lang="en-US" altLang="zh-CN" dirty="0"/>
              <a:t>1 A</a:t>
            </a:r>
            <a:r>
              <a:rPr lang="zh-CN" altLang="en-US" dirty="0"/>
              <a:t>。</a:t>
            </a:r>
            <a:endParaRPr lang="zh-CN" altLang="en-US" dirty="0"/>
          </a:p>
          <a:p>
            <a:pPr algn="ctr">
              <a:buClr>
                <a:schemeClr val="accent1"/>
              </a:buClr>
              <a:buSzPct val="65000"/>
              <a:buFont typeface="Wingdings" panose="05000000000000000000" pitchFamily="2" charset="2"/>
              <a:buNone/>
            </a:pPr>
            <a:r>
              <a:rPr lang="en-US" altLang="zh-CN"/>
              <a:t>1 A=10</a:t>
            </a:r>
            <a:r>
              <a:rPr lang="en-US" altLang="zh-CN" baseline="30000"/>
              <a:t>3 </a:t>
            </a:r>
            <a:r>
              <a:rPr lang="en-US" altLang="zh-CN" err="1"/>
              <a:t>mA</a:t>
            </a:r>
            <a:r>
              <a:rPr lang="en-US" altLang="zh-CN"/>
              <a:t>=10</a:t>
            </a:r>
            <a:r>
              <a:rPr lang="en-US" altLang="zh-CN" baseline="30000"/>
              <a:t>6 </a:t>
            </a:r>
            <a:r>
              <a:rPr lang="en-US" altLang="zh-CN" err="1"/>
              <a:t>μA</a:t>
            </a:r>
            <a:endParaRPr lang="en-US" altLang="zh-CN"/>
          </a:p>
        </p:txBody>
      </p:sp>
      <p:graphicFrame>
        <p:nvGraphicFramePr>
          <p:cNvPr id="17410" name="内容占位符 2503682"/>
          <p:cNvGraphicFramePr>
            <a:graphicFrameLocks noGrp="1"/>
          </p:cNvGraphicFramePr>
          <p:nvPr>
            <p:ph sz="half" idx="2"/>
          </p:nvPr>
        </p:nvGraphicFramePr>
        <p:xfrm>
          <a:off x="3132138" y="476250"/>
          <a:ext cx="5580062" cy="801688"/>
        </p:xfrm>
        <a:graphic>
          <a:graphicData uri="http://schemas.openxmlformats.org/presentationml/2006/ole">
            <mc:AlternateContent xmlns:mc="http://schemas.openxmlformats.org/markup-compatibility/2006">
              <mc:Choice xmlns:v="urn:schemas-microsoft-com:vml" Requires="v">
                <p:oleObj spid="_x0000_s3076" name="" r:id="rId1" imgW="5683250" imgH="815975" progId="Photoshop.Image.7">
                  <p:embed/>
                </p:oleObj>
              </mc:Choice>
              <mc:Fallback>
                <p:oleObj name="" r:id="rId1" imgW="5683250" imgH="815975" progId="Photoshop.Image.7">
                  <p:embed/>
                  <p:pic>
                    <p:nvPicPr>
                      <p:cNvPr id="0" name="图片 3075"/>
                      <p:cNvPicPr/>
                      <p:nvPr/>
                    </p:nvPicPr>
                    <p:blipFill>
                      <a:blip r:embed="rId2"/>
                      <a:stretch>
                        <a:fillRect/>
                      </a:stretch>
                    </p:blipFill>
                    <p:spPr>
                      <a:xfrm>
                        <a:off x="3132138" y="476250"/>
                        <a:ext cx="5580062" cy="801688"/>
                      </a:xfrm>
                      <a:prstGeom prst="rect">
                        <a:avLst/>
                      </a:prstGeom>
                      <a:noFill/>
                      <a:ln w="38100">
                        <a:miter/>
                      </a:ln>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文本占位符 2548737"/>
          <p:cNvSpPr>
            <a:spLocks noGrp="1"/>
          </p:cNvSpPr>
          <p:nvPr>
            <p:ph idx="1"/>
          </p:nvPr>
        </p:nvSpPr>
        <p:spPr>
          <a:xfrm>
            <a:off x="457200" y="3500438"/>
            <a:ext cx="8229600" cy="3024187"/>
          </a:xfrm>
        </p:spPr>
        <p:txBody>
          <a:bodyPr anchor="t" anchorCtr="0"/>
          <a:p>
            <a:pPr algn="just"/>
            <a:r>
              <a:rPr lang="zh-CN" altLang="en-US" dirty="0"/>
              <a:t>合力矩是</a:t>
            </a:r>
            <a:endParaRPr lang="zh-CN" altLang="en-US" dirty="0">
              <a:latin typeface="E-BX" pitchFamily="17" charset="-127"/>
              <a:ea typeface="E-BX" pitchFamily="17" charset="-127"/>
            </a:endParaRPr>
          </a:p>
          <a:p>
            <a:pPr algn="just">
              <a:buNone/>
            </a:pPr>
            <a:r>
              <a:rPr lang="zh-CN" altLang="en-US" dirty="0">
                <a:latin typeface="E-BX" pitchFamily="17" charset="-127"/>
                <a:ea typeface="E-BX" pitchFamily="17" charset="-127"/>
              </a:rPr>
              <a:t>        </a:t>
            </a:r>
            <a:r>
              <a:rPr lang="en-US" altLang="zh-CN">
                <a:latin typeface="E-BX" pitchFamily="17" charset="-127"/>
                <a:ea typeface="E-BX" pitchFamily="17" charset="-127"/>
              </a:rPr>
              <a:t>M</a:t>
            </a:r>
            <a:r>
              <a:rPr lang="en-US" altLang="zh-CN"/>
              <a:t>=</a:t>
            </a:r>
            <a:r>
              <a:rPr lang="en-US" altLang="zh-CN">
                <a:latin typeface="E-BX" pitchFamily="17" charset="-127"/>
                <a:ea typeface="E-BX" pitchFamily="17" charset="-127"/>
              </a:rPr>
              <a:t>M</a:t>
            </a:r>
            <a:r>
              <a:rPr lang="en-US" altLang="zh-CN" baseline="-25000"/>
              <a:t>1</a:t>
            </a:r>
            <a:r>
              <a:rPr lang="en-US" altLang="zh-CN"/>
              <a:t>+</a:t>
            </a:r>
            <a:r>
              <a:rPr lang="en-US" altLang="zh-CN">
                <a:latin typeface="E-BX" pitchFamily="17" charset="-127"/>
                <a:ea typeface="E-BX" pitchFamily="17" charset="-127"/>
              </a:rPr>
              <a:t>M</a:t>
            </a:r>
            <a:r>
              <a:rPr lang="en-US" altLang="zh-CN" baseline="-25000"/>
              <a:t>2</a:t>
            </a:r>
            <a:r>
              <a:rPr lang="en-US" altLang="zh-CN"/>
              <a:t>=</a:t>
            </a:r>
            <a:r>
              <a:rPr lang="en-US" altLang="zh-CN">
                <a:latin typeface="E-BX" pitchFamily="17" charset="-127"/>
                <a:ea typeface="E-BX" pitchFamily="17" charset="-127"/>
              </a:rPr>
              <a:t>BIL</a:t>
            </a:r>
            <a:r>
              <a:rPr lang="en-US" altLang="zh-CN" baseline="-25000"/>
              <a:t>1</a:t>
            </a:r>
            <a:r>
              <a:rPr lang="en-US" altLang="zh-CN">
                <a:latin typeface="E-BX" pitchFamily="17" charset="-127"/>
                <a:ea typeface="E-BX" pitchFamily="17" charset="-127"/>
              </a:rPr>
              <a:t>L</a:t>
            </a:r>
            <a:r>
              <a:rPr lang="en-US" altLang="zh-CN" baseline="-25000"/>
              <a:t>2</a:t>
            </a:r>
            <a:r>
              <a:rPr lang="en-US" altLang="zh-CN"/>
              <a:t>cosθ=</a:t>
            </a:r>
            <a:r>
              <a:rPr lang="en-US" altLang="zh-CN" err="1">
                <a:latin typeface="E-BX" pitchFamily="17" charset="-127"/>
                <a:ea typeface="E-BX" pitchFamily="17" charset="-127"/>
              </a:rPr>
              <a:t>BIS</a:t>
            </a:r>
            <a:r>
              <a:rPr lang="en-US" altLang="zh-CN" err="1"/>
              <a:t>cosθ</a:t>
            </a:r>
            <a:r>
              <a:rPr lang="en-US" altLang="zh-CN"/>
              <a:t>       (3-8)</a:t>
            </a:r>
            <a:endParaRPr lang="en-US" altLang="zh-CN"/>
          </a:p>
          <a:p>
            <a:pPr algn="just"/>
            <a:r>
              <a:rPr lang="en-US" altLang="zh-CN">
                <a:latin typeface="E-BX" pitchFamily="17" charset="-127"/>
                <a:ea typeface="E-BX" pitchFamily="17" charset="-127"/>
              </a:rPr>
              <a:t>M</a:t>
            </a:r>
            <a:r>
              <a:rPr lang="en-US" altLang="zh-CN" dirty="0"/>
              <a:t>——</a:t>
            </a:r>
            <a:r>
              <a:rPr lang="zh-CN" altLang="en-US" dirty="0"/>
              <a:t>线圈中的力矩，单位名称是牛</a:t>
            </a:r>
            <a:r>
              <a:rPr lang="en-US" altLang="zh-CN" dirty="0"/>
              <a:t>[</a:t>
            </a:r>
            <a:r>
              <a:rPr lang="zh-CN" altLang="en-US" dirty="0"/>
              <a:t>顿</a:t>
            </a:r>
            <a:r>
              <a:rPr lang="en-US" altLang="zh-CN" dirty="0"/>
              <a:t>]</a:t>
            </a:r>
            <a:r>
              <a:rPr lang="zh-CN" altLang="en-US" dirty="0"/>
              <a:t>米，符号为</a:t>
            </a:r>
            <a:r>
              <a:rPr lang="en-US" altLang="zh-CN" err="1"/>
              <a:t>N·m</a:t>
            </a:r>
            <a:r>
              <a:rPr lang="zh-CN" altLang="en-US" dirty="0"/>
              <a:t>。</a:t>
            </a:r>
            <a:endParaRPr lang="zh-CN" altLang="en-US" dirty="0"/>
          </a:p>
          <a:p>
            <a:pPr algn="dist"/>
            <a:r>
              <a:rPr lang="zh-CN" altLang="en-US" dirty="0"/>
              <a:t>对于</a:t>
            </a:r>
            <a:r>
              <a:rPr lang="en-US" altLang="zh-CN">
                <a:latin typeface="E-BX" pitchFamily="17" charset="-127"/>
                <a:ea typeface="E-BX" pitchFamily="17" charset="-127"/>
              </a:rPr>
              <a:t>n</a:t>
            </a:r>
            <a:r>
              <a:rPr lang="zh-CN" altLang="en-US" dirty="0"/>
              <a:t>匝密绕平面线圈，它所受的磁力矩是</a:t>
            </a:r>
            <a:endParaRPr lang="zh-CN" altLang="en-US" dirty="0"/>
          </a:p>
        </p:txBody>
      </p:sp>
      <p:pic>
        <p:nvPicPr>
          <p:cNvPr id="64514" name="图片 2548738" descr="3-18"/>
          <p:cNvPicPr>
            <a:picLocks noChangeAspect="1"/>
          </p:cNvPicPr>
          <p:nvPr/>
        </p:nvPicPr>
        <p:blipFill>
          <a:blip r:embed="rId1"/>
          <a:stretch>
            <a:fillRect/>
          </a:stretch>
        </p:blipFill>
        <p:spPr>
          <a:xfrm>
            <a:off x="6156325" y="260350"/>
            <a:ext cx="2511425" cy="2420938"/>
          </a:xfrm>
          <a:prstGeom prst="rect">
            <a:avLst/>
          </a:prstGeom>
          <a:noFill/>
          <a:ln w="9525">
            <a:noFill/>
          </a:ln>
        </p:spPr>
      </p:pic>
      <p:sp>
        <p:nvSpPr>
          <p:cNvPr id="64515" name="矩形 2548741"/>
          <p:cNvSpPr/>
          <p:nvPr/>
        </p:nvSpPr>
        <p:spPr>
          <a:xfrm>
            <a:off x="468313" y="404813"/>
            <a:ext cx="5472112" cy="3743325"/>
          </a:xfrm>
          <a:prstGeom prst="rect">
            <a:avLst/>
          </a:prstGeom>
          <a:noFill/>
          <a:ln w="9525">
            <a:noFill/>
          </a:ln>
        </p:spPr>
        <p:txBody>
          <a:bodyPr anchor="t" anchorCtr="0"/>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通电导体在磁场中所受的力大小不仅与</a:t>
            </a:r>
            <a:r>
              <a:rPr lang="en-US" altLang="zh-CN" sz="3000">
                <a:latin typeface="E-BX" pitchFamily="17" charset="-127"/>
                <a:ea typeface="E-BX" pitchFamily="17" charset="-127"/>
              </a:rPr>
              <a:t>I</a:t>
            </a:r>
            <a:r>
              <a:rPr lang="zh-CN" altLang="en-US" sz="3000" dirty="0">
                <a:latin typeface="Times New Roman" panose="02020603050405020304" pitchFamily="18" charset="0"/>
                <a:ea typeface="宋体" panose="02010600030101010101" pitchFamily="2" charset="-122"/>
              </a:rPr>
              <a:t>，</a:t>
            </a:r>
            <a:r>
              <a:rPr lang="en-US" altLang="zh-CN" sz="3000">
                <a:latin typeface="E-BX" pitchFamily="17" charset="-127"/>
                <a:ea typeface="E-BX" pitchFamily="17" charset="-127"/>
              </a:rPr>
              <a:t>B</a:t>
            </a:r>
            <a:r>
              <a:rPr lang="zh-CN" altLang="en-US" sz="3000" dirty="0">
                <a:latin typeface="Times New Roman" panose="02020603050405020304" pitchFamily="18" charset="0"/>
                <a:ea typeface="宋体" panose="02010600030101010101" pitchFamily="2" charset="-122"/>
              </a:rPr>
              <a:t>，</a:t>
            </a:r>
            <a:r>
              <a:rPr lang="en-US" altLang="zh-CN" sz="3000">
                <a:latin typeface="E-BX" pitchFamily="17" charset="-127"/>
                <a:ea typeface="E-BX" pitchFamily="17" charset="-127"/>
              </a:rPr>
              <a:t>L</a:t>
            </a:r>
            <a:r>
              <a:rPr lang="zh-CN" altLang="en-US" sz="3000" dirty="0">
                <a:latin typeface="Times New Roman" panose="02020603050405020304" pitchFamily="18" charset="0"/>
                <a:ea typeface="宋体" panose="02010600030101010101" pitchFamily="2" charset="-122"/>
              </a:rPr>
              <a:t>的大小有关，还与电流方向和磁场方向之间的夹角有关。</a:t>
            </a:r>
            <a:endParaRPr lang="zh-CN" altLang="en-US" sz="3000" dirty="0">
              <a:latin typeface="Times New Roman" panose="02020603050405020304" pitchFamily="18" charset="0"/>
              <a:ea typeface="宋体" panose="02010600030101010101" pitchFamily="2" charset="-122"/>
            </a:endParaRPr>
          </a:p>
          <a:p>
            <a:pPr marL="342900" indent="-342900" algn="just">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二、磁场对矩形载流线圈的作用</a:t>
            </a:r>
            <a:endParaRPr lang="zh-CN" altLang="en-US" sz="3000" dirty="0">
              <a:latin typeface="Times New Roman" panose="02020603050405020304" pitchFamily="18" charset="0"/>
              <a:ea typeface="宋体" panose="02010600030101010101" pitchFamily="2" charset="-122"/>
            </a:endParaRPr>
          </a:p>
        </p:txBody>
      </p:sp>
      <p:sp>
        <p:nvSpPr>
          <p:cNvPr id="64516" name="文本框 2548742"/>
          <p:cNvSpPr txBox="1"/>
          <p:nvPr/>
        </p:nvSpPr>
        <p:spPr>
          <a:xfrm>
            <a:off x="6156325" y="2708275"/>
            <a:ext cx="2663825" cy="641350"/>
          </a:xfrm>
          <a:prstGeom prst="rect">
            <a:avLst/>
          </a:prstGeom>
          <a:noFill/>
          <a:ln w="9525">
            <a:noFill/>
          </a:ln>
        </p:spPr>
        <p:txBody>
          <a:bodyPr anchor="t" anchorCtr="0">
            <a:spAutoFit/>
          </a:bodyPr>
          <a:p>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3-16  </a:t>
            </a:r>
            <a:r>
              <a:rPr lang="zh-CN" altLang="en-US" dirty="0">
                <a:latin typeface="Times New Roman" panose="02020603050405020304" pitchFamily="18" charset="0"/>
                <a:ea typeface="宋体" panose="02010600030101010101" pitchFamily="2" charset="-122"/>
              </a:rPr>
              <a:t>线圈与磁感线垂</a:t>
            </a:r>
            <a:endParaRPr lang="zh-CN" altLang="en-US" dirty="0">
              <a:latin typeface="Times New Roman" panose="02020603050405020304" pitchFamily="18" charset="0"/>
              <a:ea typeface="宋体" panose="02010600030101010101" pitchFamily="2" charset="-122"/>
            </a:endParaRPr>
          </a:p>
          <a:p>
            <a:r>
              <a:rPr lang="zh-CN" altLang="en-US" dirty="0">
                <a:latin typeface="Times New Roman" panose="02020603050405020304" pitchFamily="18" charset="0"/>
                <a:ea typeface="宋体" panose="02010600030101010101" pitchFamily="2" charset="-122"/>
              </a:rPr>
              <a:t>             直边受力示意</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文本占位符 2549761"/>
          <p:cNvSpPr>
            <a:spLocks noGrp="1"/>
          </p:cNvSpPr>
          <p:nvPr>
            <p:ph idx="1"/>
          </p:nvPr>
        </p:nvSpPr>
        <p:spPr>
          <a:xfrm>
            <a:off x="457200" y="476250"/>
            <a:ext cx="8229600" cy="5775325"/>
          </a:xfrm>
        </p:spPr>
        <p:txBody>
          <a:bodyPr anchor="t" anchorCtr="0"/>
          <a:p>
            <a:pPr algn="just">
              <a:lnSpc>
                <a:spcPct val="95000"/>
              </a:lnSpc>
              <a:buNone/>
            </a:pPr>
            <a:r>
              <a:rPr lang="en-US" altLang="zh-CN" dirty="0"/>
              <a:t>   </a:t>
            </a:r>
            <a:r>
              <a:rPr lang="zh-CN" altLang="en-US" dirty="0"/>
              <a:t>单匝线圈的</a:t>
            </a:r>
            <a:r>
              <a:rPr lang="en-US" altLang="zh-CN">
                <a:latin typeface="E-BX" pitchFamily="17" charset="-127"/>
                <a:ea typeface="E-BX" pitchFamily="17" charset="-127"/>
              </a:rPr>
              <a:t>n</a:t>
            </a:r>
            <a:r>
              <a:rPr lang="zh-CN" altLang="en-US" dirty="0"/>
              <a:t>倍</a:t>
            </a:r>
            <a:endParaRPr lang="zh-CN" altLang="en-US" dirty="0"/>
          </a:p>
          <a:p>
            <a:pPr algn="just">
              <a:lnSpc>
                <a:spcPct val="95000"/>
              </a:lnSpc>
              <a:buNone/>
            </a:pPr>
            <a:r>
              <a:rPr lang="zh-CN" altLang="en-US" dirty="0">
                <a:latin typeface="E-BX" pitchFamily="17" charset="-127"/>
                <a:ea typeface="E-BX" pitchFamily="17" charset="-127"/>
              </a:rPr>
              <a:t>                       </a:t>
            </a:r>
            <a:r>
              <a:rPr lang="en-US" altLang="zh-CN">
                <a:latin typeface="E-BX" pitchFamily="17" charset="-127"/>
                <a:ea typeface="E-BX" pitchFamily="17" charset="-127"/>
              </a:rPr>
              <a:t>M</a:t>
            </a:r>
            <a:r>
              <a:rPr lang="en-US" altLang="zh-CN"/>
              <a:t>=</a:t>
            </a:r>
            <a:r>
              <a:rPr lang="en-US" altLang="zh-CN" err="1">
                <a:latin typeface="E-BX" pitchFamily="17" charset="-127"/>
                <a:ea typeface="E-BX" pitchFamily="17" charset="-127"/>
              </a:rPr>
              <a:t>nBIS</a:t>
            </a:r>
            <a:r>
              <a:rPr lang="en-US" altLang="zh-CN">
                <a:latin typeface="E-BX" pitchFamily="17" charset="-127"/>
                <a:ea typeface="E-BX" pitchFamily="17" charset="-127"/>
              </a:rPr>
              <a:t> </a:t>
            </a:r>
            <a:r>
              <a:rPr lang="en-US" altLang="zh-CN" err="1"/>
              <a:t>cos</a:t>
            </a:r>
            <a:r>
              <a:rPr lang="en-US" altLang="zh-CN" i="1" err="1"/>
              <a:t>θ</a:t>
            </a:r>
            <a:r>
              <a:rPr lang="en-US" altLang="zh-CN"/>
              <a:t>                        (3-9)</a:t>
            </a:r>
            <a:endParaRPr lang="en-US" altLang="zh-CN"/>
          </a:p>
          <a:p>
            <a:pPr algn="just">
              <a:lnSpc>
                <a:spcPct val="95000"/>
              </a:lnSpc>
            </a:pPr>
            <a:r>
              <a:rPr lang="zh-CN" altLang="en-US" dirty="0"/>
              <a:t>第五节  磁场对运动电荷的作用</a:t>
            </a:r>
            <a:endParaRPr lang="zh-CN" altLang="en-US" dirty="0"/>
          </a:p>
          <a:p>
            <a:pPr algn="just">
              <a:lnSpc>
                <a:spcPct val="95000"/>
              </a:lnSpc>
            </a:pPr>
            <a:r>
              <a:rPr lang="zh-CN" altLang="en-US" dirty="0"/>
              <a:t>一、洛伦兹力</a:t>
            </a:r>
            <a:endParaRPr lang="zh-CN" altLang="en-US" dirty="0"/>
          </a:p>
          <a:p>
            <a:pPr algn="just">
              <a:lnSpc>
                <a:spcPct val="95000"/>
              </a:lnSpc>
            </a:pPr>
            <a:r>
              <a:rPr lang="zh-CN" altLang="en-US" dirty="0"/>
              <a:t>磁场中电量为</a:t>
            </a:r>
            <a:r>
              <a:rPr lang="en-US" altLang="zh-CN">
                <a:latin typeface="E-BX" pitchFamily="17" charset="-127"/>
                <a:ea typeface="E-BX" pitchFamily="17" charset="-127"/>
              </a:rPr>
              <a:t>q</a:t>
            </a:r>
            <a:r>
              <a:rPr lang="zh-CN" altLang="en-US" dirty="0"/>
              <a:t>的粒子，当其速度</a:t>
            </a:r>
            <a:r>
              <a:rPr lang="en-US" altLang="zh-CN">
                <a:latin typeface="E-BX" pitchFamily="17" charset="-127"/>
                <a:ea typeface="E-BX" pitchFamily="17" charset="-127"/>
              </a:rPr>
              <a:t>v</a:t>
            </a:r>
            <a:r>
              <a:rPr lang="zh-CN" altLang="en-US" dirty="0"/>
              <a:t>的方向与磁感应强度</a:t>
            </a:r>
            <a:r>
              <a:rPr lang="en-US" altLang="zh-CN">
                <a:latin typeface="E-BX" pitchFamily="17" charset="-127"/>
                <a:ea typeface="E-BX" pitchFamily="17" charset="-127"/>
              </a:rPr>
              <a:t>B</a:t>
            </a:r>
            <a:r>
              <a:rPr lang="zh-CN" altLang="en-US" dirty="0"/>
              <a:t>的方向之间的夹角为</a:t>
            </a:r>
            <a:r>
              <a:rPr lang="en-US" altLang="zh-CN" i="1"/>
              <a:t>θ</a:t>
            </a:r>
            <a:r>
              <a:rPr lang="zh-CN" altLang="en-US" dirty="0"/>
              <a:t>时，运动电荷受到的洛伦兹力的大小为</a:t>
            </a:r>
            <a:endParaRPr lang="zh-CN" altLang="en-US" dirty="0"/>
          </a:p>
          <a:p>
            <a:pPr algn="just">
              <a:lnSpc>
                <a:spcPct val="95000"/>
              </a:lnSpc>
              <a:buNone/>
            </a:pPr>
            <a:r>
              <a:rPr lang="zh-CN" altLang="en-US" dirty="0">
                <a:latin typeface="E-BX" pitchFamily="17" charset="-127"/>
                <a:ea typeface="E-BX" pitchFamily="17" charset="-127"/>
              </a:rPr>
              <a:t>                         </a:t>
            </a:r>
            <a:r>
              <a:rPr lang="en-US" altLang="zh-CN">
                <a:latin typeface="E-BX" pitchFamily="17" charset="-127"/>
                <a:ea typeface="E-BX" pitchFamily="17" charset="-127"/>
              </a:rPr>
              <a:t>f</a:t>
            </a:r>
            <a:r>
              <a:rPr lang="en-US" altLang="zh-CN"/>
              <a:t>=</a:t>
            </a:r>
            <a:r>
              <a:rPr lang="en-US" altLang="zh-CN" err="1">
                <a:latin typeface="E-BX" pitchFamily="17" charset="-127"/>
                <a:ea typeface="E-BX" pitchFamily="17" charset="-127"/>
              </a:rPr>
              <a:t>qvB</a:t>
            </a:r>
            <a:r>
              <a:rPr lang="en-US" altLang="zh-CN">
                <a:latin typeface="E-BX" pitchFamily="17" charset="-127"/>
                <a:ea typeface="E-BX" pitchFamily="17" charset="-127"/>
              </a:rPr>
              <a:t> </a:t>
            </a:r>
            <a:r>
              <a:rPr lang="en-US" altLang="zh-CN" err="1"/>
              <a:t>sin</a:t>
            </a:r>
            <a:r>
              <a:rPr lang="en-US" altLang="zh-CN" i="1" err="1"/>
              <a:t>θ</a:t>
            </a:r>
            <a:r>
              <a:rPr lang="en-US" altLang="zh-CN"/>
              <a:t>                         (3-10)</a:t>
            </a:r>
            <a:endParaRPr lang="en-US" altLang="zh-CN"/>
          </a:p>
          <a:p>
            <a:pPr algn="just">
              <a:lnSpc>
                <a:spcPct val="95000"/>
              </a:lnSpc>
            </a:pPr>
            <a:r>
              <a:rPr lang="en-US" altLang="zh-CN" dirty="0"/>
              <a:t> </a:t>
            </a:r>
            <a:r>
              <a:rPr lang="zh-CN" altLang="en-US" dirty="0"/>
              <a:t>洛伦兹力的方向仍可以用左手定则判定，但是应该注意，电流方向是正电荷的运动方向。</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标题 2694145"/>
          <p:cNvSpPr>
            <a:spLocks noGrp="1"/>
          </p:cNvSpPr>
          <p:nvPr>
            <p:ph type="title"/>
          </p:nvPr>
        </p:nvSpPr>
        <p:spPr/>
        <p:txBody>
          <a:bodyPr anchor="t" anchorCtr="0"/>
          <a:p>
            <a:r>
              <a:rPr lang="zh-CN" altLang="en-US" dirty="0"/>
              <a:t>第四章  电磁感应</a:t>
            </a:r>
            <a:endParaRPr lang="zh-CN" altLang="en-US" dirty="0"/>
          </a:p>
        </p:txBody>
      </p:sp>
      <p:sp>
        <p:nvSpPr>
          <p:cNvPr id="66562" name="文本占位符 2694146"/>
          <p:cNvSpPr>
            <a:spLocks noGrp="1"/>
          </p:cNvSpPr>
          <p:nvPr>
            <p:ph idx="1"/>
          </p:nvPr>
        </p:nvSpPr>
        <p:spPr/>
        <p:txBody>
          <a:bodyPr anchor="t" anchorCtr="0"/>
          <a:p>
            <a:pPr algn="just">
              <a:lnSpc>
                <a:spcPct val="90000"/>
              </a:lnSpc>
            </a:pPr>
            <a:r>
              <a:rPr lang="zh-CN" altLang="en-US" dirty="0"/>
              <a:t>第一节  电磁感应现象</a:t>
            </a:r>
            <a:endParaRPr lang="zh-CN" altLang="en-US" dirty="0"/>
          </a:p>
          <a:p>
            <a:pPr algn="just">
              <a:lnSpc>
                <a:spcPct val="90000"/>
              </a:lnSpc>
            </a:pPr>
            <a:r>
              <a:rPr lang="zh-CN" altLang="en-US" dirty="0"/>
              <a:t>实验结果显示：</a:t>
            </a:r>
            <a:endParaRPr lang="zh-CN" altLang="en-US" dirty="0"/>
          </a:p>
          <a:p>
            <a:pPr algn="just">
              <a:lnSpc>
                <a:spcPct val="90000"/>
              </a:lnSpc>
            </a:pPr>
            <a:r>
              <a:rPr lang="en-US" altLang="zh-CN" dirty="0"/>
              <a:t>①</a:t>
            </a:r>
            <a:r>
              <a:rPr lang="zh-CN" altLang="en-US" dirty="0"/>
              <a:t>当导体</a:t>
            </a:r>
            <a:r>
              <a:rPr lang="en-US" altLang="zh-CN" dirty="0"/>
              <a:t>AB</a:t>
            </a:r>
            <a:r>
              <a:rPr lang="zh-CN" altLang="en-US" dirty="0"/>
              <a:t>和磁场相对静止时，线路里没有感应电流；</a:t>
            </a:r>
            <a:endParaRPr lang="zh-CN" altLang="en-US" dirty="0"/>
          </a:p>
          <a:p>
            <a:pPr algn="just">
              <a:lnSpc>
                <a:spcPct val="90000"/>
              </a:lnSpc>
            </a:pPr>
            <a:r>
              <a:rPr lang="en-US" altLang="zh-CN" dirty="0"/>
              <a:t>②</a:t>
            </a:r>
            <a:r>
              <a:rPr lang="zh-CN" altLang="en-US" dirty="0"/>
              <a:t>当导线</a:t>
            </a:r>
            <a:r>
              <a:rPr lang="en-US" altLang="zh-CN" dirty="0"/>
              <a:t>AB</a:t>
            </a:r>
            <a:r>
              <a:rPr lang="zh-CN" altLang="en-US" dirty="0"/>
              <a:t>在平行于磁感线方向和磁场做相对运动时，线路里没有感应电流；</a:t>
            </a:r>
            <a:endParaRPr lang="zh-CN" altLang="en-US" dirty="0"/>
          </a:p>
          <a:p>
            <a:pPr algn="just">
              <a:lnSpc>
                <a:spcPct val="90000"/>
              </a:lnSpc>
            </a:pPr>
            <a:r>
              <a:rPr lang="en-US" altLang="zh-CN" dirty="0"/>
              <a:t>③</a:t>
            </a:r>
            <a:r>
              <a:rPr lang="zh-CN" altLang="en-US" dirty="0"/>
              <a:t>只有当导线</a:t>
            </a:r>
            <a:r>
              <a:rPr lang="en-US" altLang="zh-CN" dirty="0"/>
              <a:t>AB</a:t>
            </a:r>
            <a:r>
              <a:rPr lang="zh-CN" altLang="en-US" dirty="0"/>
              <a:t>在不平行于磁感线的方向和磁场做相对运动时，电流计的指针才偏转，线路里才有感应电流。</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文本占位符 2550785"/>
          <p:cNvSpPr>
            <a:spLocks noGrp="1"/>
          </p:cNvSpPr>
          <p:nvPr>
            <p:ph idx="1"/>
          </p:nvPr>
        </p:nvSpPr>
        <p:spPr>
          <a:xfrm>
            <a:off x="457200" y="460375"/>
            <a:ext cx="8229600" cy="5848350"/>
          </a:xfrm>
        </p:spPr>
        <p:txBody>
          <a:bodyPr anchor="t" anchorCtr="0"/>
          <a:p>
            <a:pPr algn="just"/>
            <a:r>
              <a:rPr lang="zh-CN" altLang="en-US" dirty="0"/>
              <a:t>当闭合线路的一部分导线在磁场里做切割磁感线的运动时，线路里就有感应电流    产生。</a:t>
            </a:r>
            <a:endParaRPr lang="zh-CN" altLang="en-US" dirty="0"/>
          </a:p>
          <a:p>
            <a:pPr algn="just"/>
            <a:r>
              <a:rPr lang="zh-CN" altLang="en-US" dirty="0"/>
              <a:t>当磁铁对线圈做插入或拔出运动时，线路里都有感应电流。</a:t>
            </a:r>
            <a:endParaRPr lang="zh-CN" altLang="en-US" dirty="0"/>
          </a:p>
          <a:p>
            <a:pPr algn="just"/>
            <a:r>
              <a:rPr lang="zh-CN" altLang="en-US" dirty="0"/>
              <a:t>当原线圈和副线圈做插入或拔出的相对运动时，副线圈也有感应电流。</a:t>
            </a:r>
            <a:endParaRPr lang="zh-CN" altLang="en-US" dirty="0"/>
          </a:p>
          <a:p>
            <a:pPr algn="just"/>
            <a:r>
              <a:rPr lang="zh-CN" altLang="en-US" dirty="0"/>
              <a:t>当启动开关，使原线圈里突然断电或突然通电时，副线圈</a:t>
            </a:r>
            <a:r>
              <a:rPr lang="en-US" altLang="zh-CN" dirty="0"/>
              <a:t>AB</a:t>
            </a:r>
            <a:r>
              <a:rPr lang="zh-CN" altLang="en-US" dirty="0"/>
              <a:t>里都有感应电流；当拨动变阻器，使原线圈里的电流迅速增加或迅速减少时，副线圈里也都有感应电流。</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文本占位符 2551809"/>
          <p:cNvSpPr>
            <a:spLocks noGrp="1"/>
          </p:cNvSpPr>
          <p:nvPr>
            <p:ph idx="1"/>
          </p:nvPr>
        </p:nvSpPr>
        <p:spPr>
          <a:xfrm>
            <a:off x="457200" y="476250"/>
            <a:ext cx="8229600" cy="5775325"/>
          </a:xfrm>
        </p:spPr>
        <p:txBody>
          <a:bodyPr anchor="t" anchorCtr="0"/>
          <a:p>
            <a:pPr algn="just"/>
            <a:r>
              <a:rPr lang="zh-CN" altLang="en-US" dirty="0"/>
              <a:t>当穿过闭合线圈里的磁通量发生变化</a:t>
            </a:r>
            <a:r>
              <a:rPr lang="en-US" altLang="zh-CN" dirty="0"/>
              <a:t>(</a:t>
            </a:r>
            <a:r>
              <a:rPr lang="zh-CN" altLang="en-US" dirty="0"/>
              <a:t>增加或减少</a:t>
            </a:r>
            <a:r>
              <a:rPr lang="en-US" altLang="zh-CN" dirty="0"/>
              <a:t>)</a:t>
            </a:r>
            <a:r>
              <a:rPr lang="zh-CN" altLang="en-US" dirty="0"/>
              <a:t>时，线路里就有感应电流。</a:t>
            </a:r>
            <a:endParaRPr lang="zh-CN" altLang="en-US" dirty="0"/>
          </a:p>
          <a:p>
            <a:pPr algn="just"/>
            <a:r>
              <a:rPr lang="zh-CN" altLang="en-US" dirty="0"/>
              <a:t>二、感应电动势的方向</a:t>
            </a:r>
            <a:endParaRPr lang="zh-CN" altLang="en-US" dirty="0"/>
          </a:p>
          <a:p>
            <a:pPr algn="just"/>
            <a:r>
              <a:rPr lang="zh-CN" altLang="en-US" dirty="0"/>
              <a:t>右手定则：伸开右手，将手掌摊平，使拇指和其余四指垂直，掌心对着磁感线的来向，如果拇指指向切割的方向，则其余四指就指着感应电流的方向。</a:t>
            </a:r>
            <a:endParaRPr lang="zh-CN" altLang="en-US" dirty="0"/>
          </a:p>
          <a:p>
            <a:pPr algn="just"/>
            <a:r>
              <a:rPr lang="zh-CN" altLang="en-US" dirty="0"/>
              <a:t>理论和实践证明，电磁感应中感应电动势</a:t>
            </a:r>
            <a:r>
              <a:rPr lang="en-US" altLang="zh-CN">
                <a:latin typeface="E-BX" pitchFamily="17" charset="-127"/>
                <a:ea typeface="E-BX" pitchFamily="17" charset="-127"/>
              </a:rPr>
              <a:t>E</a:t>
            </a:r>
            <a:r>
              <a:rPr lang="zh-CN" altLang="en-US" dirty="0"/>
              <a:t>与磁场的磁感应强度</a:t>
            </a:r>
            <a:r>
              <a:rPr lang="en-US" altLang="zh-CN">
                <a:latin typeface="E-BX" pitchFamily="17" charset="-127"/>
                <a:ea typeface="E-BX" pitchFamily="17" charset="-127"/>
              </a:rPr>
              <a:t>B</a:t>
            </a:r>
            <a:r>
              <a:rPr lang="zh-CN" altLang="en-US" dirty="0"/>
              <a:t>成正比，与导体切割磁感线的有效长度</a:t>
            </a:r>
            <a:r>
              <a:rPr lang="en-US" altLang="zh-CN">
                <a:latin typeface="E-BX" pitchFamily="17" charset="-127"/>
                <a:ea typeface="E-BX" pitchFamily="17" charset="-127"/>
              </a:rPr>
              <a:t>l</a:t>
            </a:r>
            <a:r>
              <a:rPr lang="zh-CN" altLang="en-US" dirty="0"/>
              <a:t>成正比，与导体在磁场中运动的速度</a:t>
            </a:r>
            <a:r>
              <a:rPr lang="en-US" altLang="zh-CN">
                <a:latin typeface="E-BX" pitchFamily="17" charset="-127"/>
                <a:ea typeface="E-BX" pitchFamily="17" charset="-127"/>
              </a:rPr>
              <a:t>v</a:t>
            </a:r>
            <a:r>
              <a:rPr lang="zh-CN" altLang="en-US" dirty="0"/>
              <a:t>成正比。即</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文本占位符 2552833"/>
          <p:cNvSpPr>
            <a:spLocks noGrp="1"/>
          </p:cNvSpPr>
          <p:nvPr>
            <p:ph idx="1"/>
          </p:nvPr>
        </p:nvSpPr>
        <p:spPr>
          <a:xfrm>
            <a:off x="457200" y="588963"/>
            <a:ext cx="8229600" cy="5576887"/>
          </a:xfrm>
        </p:spPr>
        <p:txBody>
          <a:bodyPr anchor="t" anchorCtr="0"/>
          <a:p>
            <a:pPr algn="just">
              <a:buNone/>
            </a:pPr>
            <a:r>
              <a:rPr lang="en-US" altLang="zh-CN" dirty="0"/>
              <a:t>                         </a:t>
            </a:r>
            <a:r>
              <a:rPr lang="en-US" altLang="zh-CN">
                <a:latin typeface="E-BX" pitchFamily="17" charset="-127"/>
                <a:ea typeface="E-BX" pitchFamily="17" charset="-127"/>
              </a:rPr>
              <a:t>E</a:t>
            </a:r>
            <a:r>
              <a:rPr lang="en-US" altLang="zh-CN"/>
              <a:t>=</a:t>
            </a:r>
            <a:r>
              <a:rPr lang="en-US" altLang="zh-CN" err="1">
                <a:latin typeface="E-BX" pitchFamily="17" charset="-127"/>
                <a:ea typeface="E-BX" pitchFamily="17" charset="-127"/>
              </a:rPr>
              <a:t>Blv</a:t>
            </a:r>
            <a:r>
              <a:rPr lang="en-US" altLang="zh-CN">
                <a:latin typeface="E-BX" pitchFamily="17" charset="-127"/>
                <a:ea typeface="E-BX" pitchFamily="17" charset="-127"/>
              </a:rPr>
              <a:t> </a:t>
            </a:r>
            <a:r>
              <a:rPr lang="en-US" altLang="zh-CN" err="1"/>
              <a:t>sinα</a:t>
            </a:r>
            <a:r>
              <a:rPr lang="en-US" altLang="zh-CN"/>
              <a:t>                          (4-1)</a:t>
            </a:r>
            <a:endParaRPr lang="en-US" altLang="zh-CN"/>
          </a:p>
          <a:p>
            <a:pPr algn="just"/>
            <a:r>
              <a:rPr lang="zh-CN" altLang="en-US" dirty="0"/>
              <a:t>直导体中的感应电动势</a:t>
            </a:r>
            <a:r>
              <a:rPr lang="en-US" altLang="zh-CN">
                <a:latin typeface="E-BX" pitchFamily="17" charset="-127"/>
                <a:ea typeface="E-BX" pitchFamily="17" charset="-127"/>
              </a:rPr>
              <a:t>E</a:t>
            </a:r>
            <a:r>
              <a:rPr lang="zh-CN" altLang="en-US" dirty="0"/>
              <a:t>等于磁感应强度</a:t>
            </a:r>
            <a:r>
              <a:rPr lang="en-US" altLang="zh-CN">
                <a:latin typeface="E-BX" pitchFamily="17" charset="-127"/>
                <a:ea typeface="E-BX" pitchFamily="17" charset="-127"/>
              </a:rPr>
              <a:t>B</a:t>
            </a:r>
            <a:r>
              <a:rPr lang="zh-CN" altLang="en-US" dirty="0"/>
              <a:t>，导体的有效长度</a:t>
            </a:r>
            <a:r>
              <a:rPr lang="en-US" altLang="zh-CN">
                <a:latin typeface="E-BX" pitchFamily="17" charset="-127"/>
                <a:ea typeface="E-BX" pitchFamily="17" charset="-127"/>
              </a:rPr>
              <a:t>L</a:t>
            </a:r>
            <a:r>
              <a:rPr lang="zh-CN" altLang="en-US" dirty="0"/>
              <a:t>及运动速度在垂直于</a:t>
            </a:r>
            <a:r>
              <a:rPr lang="en-US" altLang="zh-CN">
                <a:latin typeface="E-BX" pitchFamily="17" charset="-127"/>
                <a:ea typeface="E-BX" pitchFamily="17" charset="-127"/>
              </a:rPr>
              <a:t>B</a:t>
            </a:r>
            <a:r>
              <a:rPr lang="zh-CN" altLang="en-US" dirty="0"/>
              <a:t>的方向上的分量</a:t>
            </a:r>
            <a:r>
              <a:rPr lang="en-US" altLang="zh-CN">
                <a:latin typeface="E-BX" pitchFamily="17" charset="-127"/>
                <a:ea typeface="E-BX" pitchFamily="17" charset="-127"/>
              </a:rPr>
              <a:t>v </a:t>
            </a:r>
            <a:r>
              <a:rPr lang="en-US" altLang="zh-CN" err="1"/>
              <a:t>sinα</a:t>
            </a:r>
            <a:r>
              <a:rPr lang="zh-CN" altLang="en-US" dirty="0"/>
              <a:t>三者的乘积。</a:t>
            </a:r>
            <a:endParaRPr lang="zh-CN" altLang="en-US" dirty="0"/>
          </a:p>
          <a:p>
            <a:pPr algn="just"/>
            <a:r>
              <a:rPr lang="zh-CN" altLang="en-US" dirty="0"/>
              <a:t>第二节  楞茨定律</a:t>
            </a:r>
            <a:endParaRPr lang="zh-CN" altLang="en-US" dirty="0"/>
          </a:p>
          <a:p>
            <a:pPr algn="just"/>
            <a:endParaRPr lang="zh-CN" altLang="en-US" dirty="0"/>
          </a:p>
        </p:txBody>
      </p:sp>
      <p:pic>
        <p:nvPicPr>
          <p:cNvPr id="69634" name="图片 2552834" descr="4-8"/>
          <p:cNvPicPr>
            <a:picLocks noChangeAspect="1"/>
          </p:cNvPicPr>
          <p:nvPr/>
        </p:nvPicPr>
        <p:blipFill>
          <a:blip r:embed="rId1"/>
          <a:stretch>
            <a:fillRect/>
          </a:stretch>
        </p:blipFill>
        <p:spPr>
          <a:xfrm>
            <a:off x="2124075" y="3429000"/>
            <a:ext cx="4968875" cy="2138363"/>
          </a:xfrm>
          <a:prstGeom prst="rect">
            <a:avLst/>
          </a:prstGeom>
          <a:noFill/>
          <a:ln w="9525">
            <a:noFill/>
          </a:ln>
        </p:spPr>
      </p:pic>
      <p:sp>
        <p:nvSpPr>
          <p:cNvPr id="69635" name="文本框 2552837"/>
          <p:cNvSpPr txBox="1"/>
          <p:nvPr/>
        </p:nvSpPr>
        <p:spPr>
          <a:xfrm>
            <a:off x="3490913" y="5734050"/>
            <a:ext cx="230505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4-8  </a:t>
            </a:r>
            <a:r>
              <a:rPr lang="zh-CN" altLang="en-US" dirty="0">
                <a:latin typeface="Times New Roman" panose="02020603050405020304" pitchFamily="18" charset="0"/>
                <a:ea typeface="宋体" panose="02010600030101010101" pitchFamily="2" charset="-122"/>
              </a:rPr>
              <a:t>楞茨定律实验</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文本占位符 2553857"/>
          <p:cNvSpPr>
            <a:spLocks noGrp="1"/>
          </p:cNvSpPr>
          <p:nvPr>
            <p:ph idx="1"/>
          </p:nvPr>
        </p:nvSpPr>
        <p:spPr>
          <a:xfrm>
            <a:off x="457200" y="533400"/>
            <a:ext cx="8229600" cy="5592763"/>
          </a:xfrm>
        </p:spPr>
        <p:txBody>
          <a:bodyPr anchor="t" anchorCtr="0"/>
          <a:p>
            <a:pPr algn="just"/>
            <a:r>
              <a:rPr lang="zh-CN" altLang="en-US" dirty="0"/>
              <a:t>线圈中感应电动势的方向与穿过线圈的磁通是增加还是减少有关。线圈中感应电动势的方向总是企图使它所产生的感应电流的磁场阻碍原有磁通的变化。当磁通增加时，感应电流的磁场总是企图产生方向相反的磁通来削弱原来的磁通；当磁通减少时，感应电流的磁场总是企图要产生方向相同的磁通来加强原来的磁通。这条规律称为磁场的惯性定律，通常称为楞茨        定律。</a:t>
            </a:r>
            <a:endParaRPr lang="zh-CN" altLang="en-US" dirty="0"/>
          </a:p>
          <a:p>
            <a:pPr algn="just"/>
            <a:r>
              <a:rPr lang="zh-CN" altLang="en-US" dirty="0"/>
              <a:t>必须始终强调变化</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文本占位符 2554881"/>
          <p:cNvSpPr>
            <a:spLocks noGrp="1"/>
          </p:cNvSpPr>
          <p:nvPr>
            <p:ph type="body" sz="half" idx="1"/>
          </p:nvPr>
        </p:nvSpPr>
        <p:spPr>
          <a:xfrm>
            <a:off x="457200" y="515938"/>
            <a:ext cx="4835525" cy="5505450"/>
          </a:xfrm>
        </p:spPr>
        <p:txBody>
          <a:bodyPr anchor="t" anchorCtr="0"/>
          <a:p>
            <a:pPr algn="just">
              <a:lnSpc>
                <a:spcPct val="95000"/>
              </a:lnSpc>
              <a:buClr>
                <a:schemeClr val="accent1"/>
              </a:buClr>
              <a:buSzPct val="65000"/>
              <a:buFont typeface="Wingdings" panose="05000000000000000000" pitchFamily="2" charset="2"/>
            </a:pPr>
            <a:r>
              <a:rPr lang="zh-CN" altLang="en-US" dirty="0"/>
              <a:t>第三节  电磁感应定律</a:t>
            </a:r>
            <a:endParaRPr lang="zh-CN" altLang="en-US" dirty="0"/>
          </a:p>
          <a:p>
            <a:pPr algn="just">
              <a:lnSpc>
                <a:spcPct val="95000"/>
              </a:lnSpc>
              <a:buClr>
                <a:schemeClr val="accent1"/>
              </a:buClr>
              <a:buSzPct val="65000"/>
              <a:buFont typeface="Wingdings" panose="05000000000000000000" pitchFamily="2" charset="2"/>
            </a:pPr>
            <a:r>
              <a:rPr lang="zh-CN" altLang="en-US" dirty="0"/>
              <a:t>线圈中感应电动势的大小和线圈内磁通变化的速度</a:t>
            </a:r>
            <a:r>
              <a:rPr lang="en-US" altLang="zh-CN" dirty="0"/>
              <a:t>(</a:t>
            </a:r>
            <a:r>
              <a:rPr lang="zh-CN" altLang="en-US" dirty="0"/>
              <a:t>即单位时间内磁通变化的数值，或磁通的变化率</a:t>
            </a:r>
            <a:r>
              <a:rPr lang="en-US" altLang="zh-CN" dirty="0"/>
              <a:t>)</a:t>
            </a:r>
            <a:r>
              <a:rPr lang="zh-CN" altLang="en-US" dirty="0"/>
              <a:t>成正比。</a:t>
            </a:r>
            <a:endParaRPr lang="zh-CN" altLang="en-US" dirty="0"/>
          </a:p>
        </p:txBody>
      </p:sp>
      <p:pic>
        <p:nvPicPr>
          <p:cNvPr id="71682" name="图片 2554882" descr="4-11"/>
          <p:cNvPicPr>
            <a:picLocks noChangeAspect="1"/>
          </p:cNvPicPr>
          <p:nvPr/>
        </p:nvPicPr>
        <p:blipFill>
          <a:blip r:embed="rId1"/>
          <a:stretch>
            <a:fillRect/>
          </a:stretch>
        </p:blipFill>
        <p:spPr>
          <a:xfrm>
            <a:off x="5435600" y="468313"/>
            <a:ext cx="3217863" cy="2312987"/>
          </a:xfrm>
          <a:prstGeom prst="rect">
            <a:avLst/>
          </a:prstGeom>
          <a:noFill/>
          <a:ln w="9525">
            <a:noFill/>
          </a:ln>
        </p:spPr>
      </p:pic>
      <p:sp>
        <p:nvSpPr>
          <p:cNvPr id="71683" name="矩形 2554885"/>
          <p:cNvSpPr/>
          <p:nvPr/>
        </p:nvSpPr>
        <p:spPr>
          <a:xfrm>
            <a:off x="457200" y="3500438"/>
            <a:ext cx="8291513" cy="2808287"/>
          </a:xfrm>
          <a:prstGeom prst="rect">
            <a:avLst/>
          </a:prstGeom>
          <a:noFill/>
          <a:ln w="9525">
            <a:noFill/>
          </a:ln>
        </p:spPr>
        <p:txBody>
          <a:bodyPr anchor="t" anchorCtr="0"/>
          <a:p>
            <a:pPr marL="342900" indent="-342900" algn="ju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在一个单匝线圈中</a:t>
            </a: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a:p>
            <a:pPr marL="342900" indent="-342900" algn="dist">
              <a:lnSpc>
                <a:spcPct val="95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负号是反应楞茨定律的内容，即感应电流的磁场总是要阻碍原磁场的变化。式</a:t>
            </a:r>
            <a:r>
              <a:rPr lang="en-US" altLang="zh-CN" sz="3000">
                <a:latin typeface="Arial" panose="020B0604020202020204" pitchFamily="34" charset="0"/>
                <a:ea typeface="宋体" panose="02010600030101010101" pitchFamily="2" charset="-122"/>
              </a:rPr>
              <a:t>(4-4)</a:t>
            </a:r>
            <a:endParaRPr lang="en-US" altLang="zh-CN" sz="3000">
              <a:latin typeface="Arial" panose="020B0604020202020204" pitchFamily="34" charset="0"/>
              <a:ea typeface="宋体" panose="02010600030101010101" pitchFamily="2" charset="-122"/>
            </a:endParaRPr>
          </a:p>
        </p:txBody>
      </p:sp>
      <p:sp>
        <p:nvSpPr>
          <p:cNvPr id="71684" name="文本框 2554886"/>
          <p:cNvSpPr txBox="1"/>
          <p:nvPr/>
        </p:nvSpPr>
        <p:spPr>
          <a:xfrm>
            <a:off x="5292725" y="2924175"/>
            <a:ext cx="3635375"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4-11  </a:t>
            </a:r>
            <a:r>
              <a:rPr lang="zh-CN" altLang="en-US" dirty="0">
                <a:latin typeface="Times New Roman" panose="02020603050405020304" pitchFamily="18" charset="0"/>
                <a:ea typeface="宋体" panose="02010600030101010101" pitchFamily="2" charset="-122"/>
              </a:rPr>
              <a:t>电磁感应定律公式推导图</a:t>
            </a:r>
            <a:endParaRPr lang="zh-CN" altLang="en-US" dirty="0">
              <a:latin typeface="Times New Roman" panose="02020603050405020304" pitchFamily="18" charset="0"/>
              <a:ea typeface="宋体" panose="02010600030101010101" pitchFamily="2" charset="-122"/>
            </a:endParaRPr>
          </a:p>
        </p:txBody>
      </p:sp>
      <p:graphicFrame>
        <p:nvGraphicFramePr>
          <p:cNvPr id="71685" name="内容占位符 2554887"/>
          <p:cNvGraphicFramePr>
            <a:graphicFrameLocks noGrp="1"/>
          </p:cNvGraphicFramePr>
          <p:nvPr>
            <p:ph sz="half" idx="2"/>
          </p:nvPr>
        </p:nvGraphicFramePr>
        <p:xfrm>
          <a:off x="3059113" y="4168775"/>
          <a:ext cx="5616575" cy="847725"/>
        </p:xfrm>
        <a:graphic>
          <a:graphicData uri="http://schemas.openxmlformats.org/presentationml/2006/ole">
            <mc:AlternateContent xmlns:mc="http://schemas.openxmlformats.org/markup-compatibility/2006">
              <mc:Choice xmlns:v="urn:schemas-microsoft-com:vml" Requires="v">
                <p:oleObj spid="_x0000_s3100" name="" r:id="rId2" imgW="16803370" imgH="2536825" progId="Photoshop.Image.7">
                  <p:embed/>
                </p:oleObj>
              </mc:Choice>
              <mc:Fallback>
                <p:oleObj name="" r:id="rId2" imgW="16803370" imgH="2536825" progId="Photoshop.Image.7">
                  <p:embed/>
                  <p:pic>
                    <p:nvPicPr>
                      <p:cNvPr id="0" name="图片 3099"/>
                      <p:cNvPicPr/>
                      <p:nvPr/>
                    </p:nvPicPr>
                    <p:blipFill>
                      <a:blip r:embed="rId3"/>
                      <a:stretch>
                        <a:fillRect/>
                      </a:stretch>
                    </p:blipFill>
                    <p:spPr>
                      <a:xfrm>
                        <a:off x="3059113" y="4168775"/>
                        <a:ext cx="5616575" cy="847725"/>
                      </a:xfrm>
                      <a:prstGeom prst="rect">
                        <a:avLst/>
                      </a:prstGeom>
                      <a:noFill/>
                      <a:ln w="38100">
                        <a:miter/>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文本占位符 2555905"/>
          <p:cNvSpPr>
            <a:spLocks noGrp="1"/>
          </p:cNvSpPr>
          <p:nvPr>
            <p:ph type="body" sz="half" idx="1"/>
          </p:nvPr>
        </p:nvSpPr>
        <p:spPr>
          <a:xfrm>
            <a:off x="457200" y="620713"/>
            <a:ext cx="8291513" cy="5937250"/>
          </a:xfrm>
        </p:spPr>
        <p:txBody>
          <a:bodyPr anchor="t" anchorCtr="0"/>
          <a:p>
            <a:pPr algn="just">
              <a:buClr>
                <a:schemeClr val="accent1"/>
              </a:buClr>
              <a:buSzPct val="65000"/>
              <a:buFont typeface="Wingdings" panose="05000000000000000000" pitchFamily="2" charset="2"/>
              <a:buNone/>
            </a:pPr>
            <a:r>
              <a:rPr lang="en-US" altLang="zh-CN" dirty="0"/>
              <a:t>   </a:t>
            </a:r>
            <a:r>
              <a:rPr lang="zh-CN" altLang="en-US" dirty="0"/>
              <a:t>表示感应电动势与磁通变化率成正比，称为法拉第电磁感应定律。</a:t>
            </a:r>
            <a:endParaRPr lang="zh-CN" altLang="en-US" dirty="0"/>
          </a:p>
          <a:p>
            <a:pPr algn="just">
              <a:buClr>
                <a:schemeClr val="accent1"/>
              </a:buClr>
              <a:buSzPct val="65000"/>
              <a:buFont typeface="Wingdings" panose="05000000000000000000" pitchFamily="2" charset="2"/>
            </a:pPr>
            <a:r>
              <a:rPr lang="zh-CN" altLang="en-US" dirty="0"/>
              <a:t>多匝线圈</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当回路中原磁通增加，即    </a:t>
            </a:r>
            <a:r>
              <a:rPr lang="en-US" altLang="zh-CN" dirty="0"/>
              <a:t>&gt;0</a:t>
            </a:r>
            <a:r>
              <a:rPr lang="zh-CN" altLang="en-US" dirty="0"/>
              <a:t>时，感应电流产生的磁通与原磁通方向相反；当回路中原磁通减少，即   </a:t>
            </a:r>
            <a:r>
              <a:rPr lang="en-US" altLang="zh-CN" dirty="0"/>
              <a:t>&lt;0</a:t>
            </a:r>
            <a:r>
              <a:rPr lang="zh-CN" altLang="en-US" dirty="0"/>
              <a:t>时，感应电流产生的感应磁通与原磁通方向相同。</a:t>
            </a:r>
            <a:endParaRPr lang="zh-CN" altLang="en-US" dirty="0"/>
          </a:p>
        </p:txBody>
      </p:sp>
      <p:graphicFrame>
        <p:nvGraphicFramePr>
          <p:cNvPr id="72706" name="内容占位符 2555906"/>
          <p:cNvGraphicFramePr>
            <a:graphicFrameLocks noGrp="1"/>
          </p:cNvGraphicFramePr>
          <p:nvPr>
            <p:ph sz="quarter" idx="2"/>
          </p:nvPr>
        </p:nvGraphicFramePr>
        <p:xfrm>
          <a:off x="901700" y="2566988"/>
          <a:ext cx="7773988" cy="1223962"/>
        </p:xfrm>
        <a:graphic>
          <a:graphicData uri="http://schemas.openxmlformats.org/presentationml/2006/ole">
            <mc:AlternateContent xmlns:mc="http://schemas.openxmlformats.org/markup-compatibility/2006">
              <mc:Choice xmlns:v="urn:schemas-microsoft-com:vml" Requires="v">
                <p:oleObj spid="_x0000_s3101" name="" r:id="rId1" imgW="33429575" imgH="5260340" progId="Photoshop.Image.7">
                  <p:embed/>
                </p:oleObj>
              </mc:Choice>
              <mc:Fallback>
                <p:oleObj name="" r:id="rId1" imgW="33429575" imgH="5260340" progId="Photoshop.Image.7">
                  <p:embed/>
                  <p:pic>
                    <p:nvPicPr>
                      <p:cNvPr id="0" name="图片 3100"/>
                      <p:cNvPicPr/>
                      <p:nvPr/>
                    </p:nvPicPr>
                    <p:blipFill>
                      <a:blip r:embed="rId2"/>
                      <a:stretch>
                        <a:fillRect/>
                      </a:stretch>
                    </p:blipFill>
                    <p:spPr>
                      <a:xfrm>
                        <a:off x="901700" y="2566988"/>
                        <a:ext cx="7773988" cy="1223962"/>
                      </a:xfrm>
                      <a:prstGeom prst="rect">
                        <a:avLst/>
                      </a:prstGeom>
                      <a:noFill/>
                      <a:ln w="38100">
                        <a:miter/>
                      </a:ln>
                    </p:spPr>
                  </p:pic>
                </p:oleObj>
              </mc:Fallback>
            </mc:AlternateContent>
          </a:graphicData>
        </a:graphic>
      </p:graphicFrame>
      <p:graphicFrame>
        <p:nvGraphicFramePr>
          <p:cNvPr id="72707" name="内容占位符 2555909"/>
          <p:cNvGraphicFramePr>
            <a:graphicFrameLocks noGrp="1"/>
          </p:cNvGraphicFramePr>
          <p:nvPr>
            <p:ph sz="quarter" idx="3"/>
          </p:nvPr>
        </p:nvGraphicFramePr>
        <p:xfrm>
          <a:off x="5364163" y="4152900"/>
          <a:ext cx="417512" cy="307975"/>
        </p:xfrm>
        <a:graphic>
          <a:graphicData uri="http://schemas.openxmlformats.org/presentationml/2006/ole">
            <mc:AlternateContent xmlns:mc="http://schemas.openxmlformats.org/markup-compatibility/2006">
              <mc:Choice xmlns:v="urn:schemas-microsoft-com:vml" Requires="v">
                <p:oleObj spid="_x0000_s3102" name="" r:id="rId3" imgW="1484630" imgH="1101090" progId="Photoshop.Image.7">
                  <p:embed/>
                </p:oleObj>
              </mc:Choice>
              <mc:Fallback>
                <p:oleObj name="" r:id="rId3" imgW="1484630" imgH="1101090" progId="Photoshop.Image.7">
                  <p:embed/>
                  <p:pic>
                    <p:nvPicPr>
                      <p:cNvPr id="0" name="图片 3101"/>
                      <p:cNvPicPr/>
                      <p:nvPr/>
                    </p:nvPicPr>
                    <p:blipFill>
                      <a:blip r:embed="rId4"/>
                      <a:stretch>
                        <a:fillRect/>
                      </a:stretch>
                    </p:blipFill>
                    <p:spPr>
                      <a:xfrm>
                        <a:off x="5364163" y="4152900"/>
                        <a:ext cx="417512" cy="307975"/>
                      </a:xfrm>
                      <a:prstGeom prst="rect">
                        <a:avLst/>
                      </a:prstGeom>
                      <a:noFill/>
                      <a:ln w="38100">
                        <a:miter/>
                      </a:ln>
                    </p:spPr>
                  </p:pic>
                </p:oleObj>
              </mc:Fallback>
            </mc:AlternateContent>
          </a:graphicData>
        </a:graphic>
      </p:graphicFrame>
      <p:graphicFrame>
        <p:nvGraphicFramePr>
          <p:cNvPr id="72708" name="对象 2555912"/>
          <p:cNvGraphicFramePr/>
          <p:nvPr/>
        </p:nvGraphicFramePr>
        <p:xfrm>
          <a:off x="3290888" y="5135563"/>
          <a:ext cx="417512" cy="309562"/>
        </p:xfrm>
        <a:graphic>
          <a:graphicData uri="http://schemas.openxmlformats.org/presentationml/2006/ole">
            <mc:AlternateContent xmlns:mc="http://schemas.openxmlformats.org/markup-compatibility/2006">
              <mc:Choice xmlns:v="urn:schemas-microsoft-com:vml" Requires="v">
                <p:oleObj spid="_x0000_s3103" name="" r:id="rId5" imgW="1484630" imgH="1101090" progId="Photoshop.Image.7">
                  <p:embed/>
                </p:oleObj>
              </mc:Choice>
              <mc:Fallback>
                <p:oleObj name="" r:id="rId5" imgW="1484630" imgH="1101090" progId="Photoshop.Image.7">
                  <p:embed/>
                  <p:pic>
                    <p:nvPicPr>
                      <p:cNvPr id="0" name="图片 3102"/>
                      <p:cNvPicPr/>
                      <p:nvPr/>
                    </p:nvPicPr>
                    <p:blipFill>
                      <a:blip r:embed="rId4"/>
                      <a:stretch>
                        <a:fillRect/>
                      </a:stretch>
                    </p:blipFill>
                    <p:spPr>
                      <a:xfrm>
                        <a:off x="3290888" y="5135563"/>
                        <a:ext cx="417512" cy="309562"/>
                      </a:xfrm>
                      <a:prstGeom prst="rect">
                        <a:avLst/>
                      </a:prstGeom>
                      <a:noFill/>
                      <a:ln w="38100">
                        <a:noFill/>
                        <a:miter/>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文本占位符 2556929"/>
          <p:cNvSpPr>
            <a:spLocks noGrp="1"/>
          </p:cNvSpPr>
          <p:nvPr>
            <p:ph type="body" sz="half" idx="1"/>
          </p:nvPr>
        </p:nvSpPr>
        <p:spPr>
          <a:xfrm>
            <a:off x="457200" y="660400"/>
            <a:ext cx="8291513" cy="5576888"/>
          </a:xfrm>
        </p:spPr>
        <p:txBody>
          <a:bodyPr anchor="t" anchorCtr="0"/>
          <a:p>
            <a:pPr algn="just">
              <a:lnSpc>
                <a:spcPct val="105000"/>
              </a:lnSpc>
              <a:buClr>
                <a:schemeClr val="accent1"/>
              </a:buClr>
              <a:buSzPct val="65000"/>
              <a:buFont typeface="Wingdings" panose="05000000000000000000" pitchFamily="2" charset="2"/>
            </a:pPr>
            <a:r>
              <a:rPr lang="zh-CN" altLang="en-US" dirty="0"/>
              <a:t>当原磁通增加时，   </a:t>
            </a:r>
            <a:r>
              <a:rPr lang="en-US" altLang="zh-CN" dirty="0"/>
              <a:t>&gt;0</a:t>
            </a:r>
            <a:r>
              <a:rPr lang="zh-CN" altLang="en-US" dirty="0"/>
              <a:t>，     </a:t>
            </a:r>
            <a:r>
              <a:rPr lang="en-US" altLang="zh-CN" dirty="0"/>
              <a:t>&gt;0</a:t>
            </a:r>
            <a:r>
              <a:rPr lang="zh-CN" altLang="en-US" dirty="0"/>
              <a:t>，由楞茨定  律     与     相反，感应电动势方向与产生感应电流的</a:t>
            </a:r>
            <a:r>
              <a:rPr lang="en-US" altLang="zh-CN">
                <a:latin typeface="E-BX" pitchFamily="17" charset="-127"/>
                <a:ea typeface="E-BX" pitchFamily="17" charset="-127"/>
              </a:rPr>
              <a:t>e</a:t>
            </a:r>
            <a:r>
              <a:rPr lang="zh-CN" altLang="en-US" baseline="-25000" dirty="0"/>
              <a:t>正</a:t>
            </a:r>
            <a:r>
              <a:rPr lang="zh-CN" altLang="en-US" dirty="0"/>
              <a:t>相反，应为负值，即</a:t>
            </a:r>
            <a:r>
              <a:rPr lang="en-US" altLang="zh-CN">
                <a:latin typeface="E-BX" pitchFamily="17" charset="-127"/>
                <a:ea typeface="E-BX" pitchFamily="17" charset="-127"/>
              </a:rPr>
              <a:t>e</a:t>
            </a:r>
            <a:r>
              <a:rPr lang="en-US" altLang="zh-CN" dirty="0"/>
              <a:t>=-    </a:t>
            </a:r>
            <a:r>
              <a:rPr lang="zh-CN" altLang="en-US" dirty="0"/>
              <a:t>，这时   </a:t>
            </a:r>
            <a:r>
              <a:rPr lang="en-US" altLang="zh-CN" dirty="0"/>
              <a:t>&gt;0</a:t>
            </a:r>
            <a:r>
              <a:rPr lang="zh-CN" altLang="en-US" dirty="0"/>
              <a:t>，前面加负号，</a:t>
            </a:r>
            <a:r>
              <a:rPr lang="en-US" altLang="zh-CN">
                <a:latin typeface="E-BX" pitchFamily="17" charset="-127"/>
                <a:ea typeface="E-BX" pitchFamily="17" charset="-127"/>
              </a:rPr>
              <a:t>e</a:t>
            </a:r>
            <a:r>
              <a:rPr lang="en-US" altLang="zh-CN" dirty="0"/>
              <a:t>&lt;0</a:t>
            </a:r>
            <a:r>
              <a:rPr lang="zh-CN" altLang="en-US" dirty="0"/>
              <a:t>；当原磁通减少时，  </a:t>
            </a:r>
            <a:r>
              <a:rPr lang="en-US" altLang="zh-CN" dirty="0"/>
              <a:t>&lt;0</a:t>
            </a:r>
            <a:r>
              <a:rPr lang="zh-CN" altLang="en-US" dirty="0"/>
              <a:t>，前面加负号</a:t>
            </a:r>
            <a:r>
              <a:rPr lang="zh-CN" altLang="en-US" dirty="0">
                <a:latin typeface="E-BX" pitchFamily="17" charset="-127"/>
                <a:ea typeface="E-BX" pitchFamily="17" charset="-127"/>
              </a:rPr>
              <a:t>，</a:t>
            </a:r>
            <a:r>
              <a:rPr lang="en-US" altLang="zh-CN">
                <a:latin typeface="E-BX" pitchFamily="17" charset="-127"/>
                <a:ea typeface="E-BX" pitchFamily="17" charset="-127"/>
              </a:rPr>
              <a:t>e&gt;0</a:t>
            </a:r>
            <a:r>
              <a:rPr lang="zh-CN" altLang="en-US" dirty="0"/>
              <a:t>，感应电势的方向与</a:t>
            </a:r>
            <a:r>
              <a:rPr lang="en-US" altLang="zh-CN">
                <a:latin typeface="E-BX" pitchFamily="17" charset="-127"/>
                <a:ea typeface="E-BX" pitchFamily="17" charset="-127"/>
              </a:rPr>
              <a:t>e</a:t>
            </a:r>
            <a:r>
              <a:rPr lang="zh-CN" altLang="en-US" baseline="-25000" dirty="0"/>
              <a:t>正</a:t>
            </a:r>
            <a:r>
              <a:rPr lang="zh-CN" altLang="en-US" dirty="0"/>
              <a:t>正方向一致。</a:t>
            </a:r>
            <a:endParaRPr lang="zh-CN" altLang="en-US" dirty="0"/>
          </a:p>
          <a:p>
            <a:pPr algn="just">
              <a:lnSpc>
                <a:spcPct val="105000"/>
              </a:lnSpc>
              <a:buClr>
                <a:schemeClr val="accent1"/>
              </a:buClr>
              <a:buSzPct val="65000"/>
              <a:buFont typeface="Wingdings" panose="05000000000000000000" pitchFamily="2" charset="2"/>
            </a:pPr>
            <a:r>
              <a:rPr lang="zh-CN" altLang="en-US" dirty="0"/>
              <a:t>回路中的感应电动势等于回路内磁通变化率的负值。</a:t>
            </a:r>
            <a:endParaRPr lang="zh-CN" altLang="en-US" dirty="0"/>
          </a:p>
          <a:p>
            <a:pPr algn="just">
              <a:lnSpc>
                <a:spcPct val="105000"/>
              </a:lnSpc>
              <a:buClr>
                <a:schemeClr val="accent1"/>
              </a:buClr>
              <a:buSzPct val="65000"/>
              <a:buFont typeface="Wingdings" panose="05000000000000000000" pitchFamily="2" charset="2"/>
            </a:pPr>
            <a:r>
              <a:rPr lang="zh-CN" altLang="en-US" dirty="0"/>
              <a:t>用电磁感应定律计算并确定回路中感应电动势的大小和方向的方法步骤：</a:t>
            </a:r>
            <a:endParaRPr lang="zh-CN" altLang="en-US" dirty="0"/>
          </a:p>
        </p:txBody>
      </p:sp>
      <p:graphicFrame>
        <p:nvGraphicFramePr>
          <p:cNvPr id="73730" name="内容占位符 2556930"/>
          <p:cNvGraphicFramePr>
            <a:graphicFrameLocks noGrp="1"/>
          </p:cNvGraphicFramePr>
          <p:nvPr>
            <p:ph sz="quarter" idx="2"/>
          </p:nvPr>
        </p:nvGraphicFramePr>
        <p:xfrm>
          <a:off x="4013200" y="817563"/>
          <a:ext cx="414338" cy="307975"/>
        </p:xfrm>
        <a:graphic>
          <a:graphicData uri="http://schemas.openxmlformats.org/presentationml/2006/ole">
            <mc:AlternateContent xmlns:mc="http://schemas.openxmlformats.org/markup-compatibility/2006">
              <mc:Choice xmlns:v="urn:schemas-microsoft-com:vml" Requires="v">
                <p:oleObj spid="_x0000_s3104" name="" r:id="rId1" imgW="1484630" imgH="1101090" progId="Photoshop.Image.7">
                  <p:embed/>
                </p:oleObj>
              </mc:Choice>
              <mc:Fallback>
                <p:oleObj name="" r:id="rId1" imgW="1484630" imgH="1101090" progId="Photoshop.Image.7">
                  <p:embed/>
                  <p:pic>
                    <p:nvPicPr>
                      <p:cNvPr id="0" name="图片 3103"/>
                      <p:cNvPicPr/>
                      <p:nvPr/>
                    </p:nvPicPr>
                    <p:blipFill>
                      <a:blip r:embed="rId2"/>
                      <a:stretch>
                        <a:fillRect/>
                      </a:stretch>
                    </p:blipFill>
                    <p:spPr>
                      <a:xfrm>
                        <a:off x="4013200" y="817563"/>
                        <a:ext cx="414338" cy="307975"/>
                      </a:xfrm>
                      <a:prstGeom prst="rect">
                        <a:avLst/>
                      </a:prstGeom>
                      <a:noFill/>
                      <a:ln w="38100">
                        <a:miter/>
                      </a:ln>
                    </p:spPr>
                  </p:pic>
                </p:oleObj>
              </mc:Fallback>
            </mc:AlternateContent>
          </a:graphicData>
        </a:graphic>
      </p:graphicFrame>
      <p:graphicFrame>
        <p:nvGraphicFramePr>
          <p:cNvPr id="73731" name="内容占位符 2556933"/>
          <p:cNvGraphicFramePr>
            <a:graphicFrameLocks noGrp="1"/>
          </p:cNvGraphicFramePr>
          <p:nvPr>
            <p:ph sz="quarter" idx="3"/>
          </p:nvPr>
        </p:nvGraphicFramePr>
        <p:xfrm>
          <a:off x="5584825" y="768350"/>
          <a:ext cx="355600" cy="500063"/>
        </p:xfrm>
        <a:graphic>
          <a:graphicData uri="http://schemas.openxmlformats.org/presentationml/2006/ole">
            <mc:AlternateContent xmlns:mc="http://schemas.openxmlformats.org/markup-compatibility/2006">
              <mc:Choice xmlns:v="urn:schemas-microsoft-com:vml" Requires="v">
                <p:oleObj spid="_x0000_s3105" name="" r:id="rId3" imgW="1691005" imgH="2379345" progId="Photoshop.Image.7">
                  <p:embed/>
                </p:oleObj>
              </mc:Choice>
              <mc:Fallback>
                <p:oleObj name="" r:id="rId3" imgW="1691005" imgH="2379345" progId="Photoshop.Image.7">
                  <p:embed/>
                  <p:pic>
                    <p:nvPicPr>
                      <p:cNvPr id="0" name="图片 3104"/>
                      <p:cNvPicPr/>
                      <p:nvPr/>
                    </p:nvPicPr>
                    <p:blipFill>
                      <a:blip r:embed="rId4"/>
                      <a:stretch>
                        <a:fillRect/>
                      </a:stretch>
                    </p:blipFill>
                    <p:spPr>
                      <a:xfrm>
                        <a:off x="5584825" y="768350"/>
                        <a:ext cx="355600" cy="500063"/>
                      </a:xfrm>
                      <a:prstGeom prst="rect">
                        <a:avLst/>
                      </a:prstGeom>
                      <a:noFill/>
                      <a:ln w="38100">
                        <a:miter/>
                      </a:ln>
                    </p:spPr>
                  </p:pic>
                </p:oleObj>
              </mc:Fallback>
            </mc:AlternateContent>
          </a:graphicData>
        </a:graphic>
      </p:graphicFrame>
      <p:graphicFrame>
        <p:nvGraphicFramePr>
          <p:cNvPr id="73732" name="对象 2556936"/>
          <p:cNvGraphicFramePr/>
          <p:nvPr/>
        </p:nvGraphicFramePr>
        <p:xfrm>
          <a:off x="1395413" y="1282700"/>
          <a:ext cx="439737" cy="346075"/>
        </p:xfrm>
        <a:graphic>
          <a:graphicData uri="http://schemas.openxmlformats.org/presentationml/2006/ole">
            <mc:AlternateContent xmlns:mc="http://schemas.openxmlformats.org/markup-compatibility/2006">
              <mc:Choice xmlns:v="urn:schemas-microsoft-com:vml" Requires="v">
                <p:oleObj spid="_x0000_s3106" name="" r:id="rId5" imgW="1572895" imgH="1238885" progId="Photoshop.Image.7">
                  <p:embed/>
                </p:oleObj>
              </mc:Choice>
              <mc:Fallback>
                <p:oleObj name="" r:id="rId5" imgW="1572895" imgH="1238885" progId="Photoshop.Image.7">
                  <p:embed/>
                  <p:pic>
                    <p:nvPicPr>
                      <p:cNvPr id="0" name="图片 3105"/>
                      <p:cNvPicPr/>
                      <p:nvPr/>
                    </p:nvPicPr>
                    <p:blipFill>
                      <a:blip r:embed="rId6"/>
                      <a:stretch>
                        <a:fillRect/>
                      </a:stretch>
                    </p:blipFill>
                    <p:spPr>
                      <a:xfrm>
                        <a:off x="1395413" y="1282700"/>
                        <a:ext cx="439737" cy="346075"/>
                      </a:xfrm>
                      <a:prstGeom prst="rect">
                        <a:avLst/>
                      </a:prstGeom>
                      <a:noFill/>
                      <a:ln w="38100">
                        <a:noFill/>
                        <a:miter/>
                      </a:ln>
                    </p:spPr>
                  </p:pic>
                </p:oleObj>
              </mc:Fallback>
            </mc:AlternateContent>
          </a:graphicData>
        </a:graphic>
      </p:graphicFrame>
      <p:graphicFrame>
        <p:nvGraphicFramePr>
          <p:cNvPr id="73733" name="对象 2556937"/>
          <p:cNvGraphicFramePr/>
          <p:nvPr/>
        </p:nvGraphicFramePr>
        <p:xfrm>
          <a:off x="2414588" y="1293813"/>
          <a:ext cx="428625" cy="334962"/>
        </p:xfrm>
        <a:graphic>
          <a:graphicData uri="http://schemas.openxmlformats.org/presentationml/2006/ole">
            <mc:AlternateContent xmlns:mc="http://schemas.openxmlformats.org/markup-compatibility/2006">
              <mc:Choice xmlns:v="urn:schemas-microsoft-com:vml" Requires="v">
                <p:oleObj spid="_x0000_s3107" name="" r:id="rId7" imgW="1533525" imgH="1199515" progId="Photoshop.Image.7">
                  <p:embed/>
                </p:oleObj>
              </mc:Choice>
              <mc:Fallback>
                <p:oleObj name="" r:id="rId7" imgW="1533525" imgH="1199515" progId="Photoshop.Image.7">
                  <p:embed/>
                  <p:pic>
                    <p:nvPicPr>
                      <p:cNvPr id="0" name="图片 3106"/>
                      <p:cNvPicPr/>
                      <p:nvPr/>
                    </p:nvPicPr>
                    <p:blipFill>
                      <a:blip r:embed="rId8"/>
                      <a:stretch>
                        <a:fillRect/>
                      </a:stretch>
                    </p:blipFill>
                    <p:spPr>
                      <a:xfrm>
                        <a:off x="2414588" y="1293813"/>
                        <a:ext cx="428625" cy="334962"/>
                      </a:xfrm>
                      <a:prstGeom prst="rect">
                        <a:avLst/>
                      </a:prstGeom>
                      <a:noFill/>
                      <a:ln w="38100">
                        <a:noFill/>
                        <a:miter/>
                      </a:ln>
                    </p:spPr>
                  </p:pic>
                </p:oleObj>
              </mc:Fallback>
            </mc:AlternateContent>
          </a:graphicData>
        </a:graphic>
      </p:graphicFrame>
      <p:graphicFrame>
        <p:nvGraphicFramePr>
          <p:cNvPr id="73734" name="对象 2556938"/>
          <p:cNvGraphicFramePr/>
          <p:nvPr/>
        </p:nvGraphicFramePr>
        <p:xfrm>
          <a:off x="1403350" y="2281238"/>
          <a:ext cx="355600" cy="500062"/>
        </p:xfrm>
        <a:graphic>
          <a:graphicData uri="http://schemas.openxmlformats.org/presentationml/2006/ole">
            <mc:AlternateContent xmlns:mc="http://schemas.openxmlformats.org/markup-compatibility/2006">
              <mc:Choice xmlns:v="urn:schemas-microsoft-com:vml" Requires="v">
                <p:oleObj spid="_x0000_s3108" name="" r:id="rId9" imgW="1691005" imgH="2379345" progId="Photoshop.Image.7">
                  <p:embed/>
                </p:oleObj>
              </mc:Choice>
              <mc:Fallback>
                <p:oleObj name="" r:id="rId9" imgW="1691005" imgH="2379345" progId="Photoshop.Image.7">
                  <p:embed/>
                  <p:pic>
                    <p:nvPicPr>
                      <p:cNvPr id="0" name="图片 3107"/>
                      <p:cNvPicPr/>
                      <p:nvPr/>
                    </p:nvPicPr>
                    <p:blipFill>
                      <a:blip r:embed="rId4"/>
                      <a:stretch>
                        <a:fillRect/>
                      </a:stretch>
                    </p:blipFill>
                    <p:spPr>
                      <a:xfrm>
                        <a:off x="1403350" y="2281238"/>
                        <a:ext cx="355600" cy="500062"/>
                      </a:xfrm>
                      <a:prstGeom prst="rect">
                        <a:avLst/>
                      </a:prstGeom>
                      <a:noFill/>
                      <a:ln w="38100">
                        <a:noFill/>
                        <a:miter/>
                      </a:ln>
                    </p:spPr>
                  </p:pic>
                </p:oleObj>
              </mc:Fallback>
            </mc:AlternateContent>
          </a:graphicData>
        </a:graphic>
      </p:graphicFrame>
      <p:graphicFrame>
        <p:nvGraphicFramePr>
          <p:cNvPr id="73735" name="对象 2556939"/>
          <p:cNvGraphicFramePr/>
          <p:nvPr/>
        </p:nvGraphicFramePr>
        <p:xfrm>
          <a:off x="7307263" y="1773238"/>
          <a:ext cx="360362" cy="508000"/>
        </p:xfrm>
        <a:graphic>
          <a:graphicData uri="http://schemas.openxmlformats.org/presentationml/2006/ole">
            <mc:AlternateContent xmlns:mc="http://schemas.openxmlformats.org/markup-compatibility/2006">
              <mc:Choice xmlns:v="urn:schemas-microsoft-com:vml" Requires="v">
                <p:oleObj spid="_x0000_s3109" name="" r:id="rId10" imgW="1691005" imgH="2379345" progId="Photoshop.Image.7">
                  <p:embed/>
                </p:oleObj>
              </mc:Choice>
              <mc:Fallback>
                <p:oleObj name="" r:id="rId10" imgW="1691005" imgH="2379345" progId="Photoshop.Image.7">
                  <p:embed/>
                  <p:pic>
                    <p:nvPicPr>
                      <p:cNvPr id="0" name="图片 3108"/>
                      <p:cNvPicPr/>
                      <p:nvPr/>
                    </p:nvPicPr>
                    <p:blipFill>
                      <a:blip r:embed="rId4"/>
                      <a:stretch>
                        <a:fillRect/>
                      </a:stretch>
                    </p:blipFill>
                    <p:spPr>
                      <a:xfrm>
                        <a:off x="7307263" y="1773238"/>
                        <a:ext cx="360362" cy="508000"/>
                      </a:xfrm>
                      <a:prstGeom prst="rect">
                        <a:avLst/>
                      </a:prstGeom>
                      <a:noFill/>
                      <a:ln w="38100">
                        <a:noFill/>
                        <a:miter/>
                      </a:ln>
                    </p:spPr>
                  </p:pic>
                </p:oleObj>
              </mc:Fallback>
            </mc:AlternateContent>
          </a:graphicData>
        </a:graphic>
      </p:graphicFrame>
      <p:graphicFrame>
        <p:nvGraphicFramePr>
          <p:cNvPr id="73736" name="对象 2556940"/>
          <p:cNvGraphicFramePr/>
          <p:nvPr/>
        </p:nvGraphicFramePr>
        <p:xfrm>
          <a:off x="1479550" y="2857500"/>
          <a:ext cx="355600" cy="500063"/>
        </p:xfrm>
        <a:graphic>
          <a:graphicData uri="http://schemas.openxmlformats.org/presentationml/2006/ole">
            <mc:AlternateContent xmlns:mc="http://schemas.openxmlformats.org/markup-compatibility/2006">
              <mc:Choice xmlns:v="urn:schemas-microsoft-com:vml" Requires="v">
                <p:oleObj spid="_x0000_s3110" name="" r:id="rId11" imgW="1691005" imgH="2379345" progId="Photoshop.Image.7">
                  <p:embed/>
                </p:oleObj>
              </mc:Choice>
              <mc:Fallback>
                <p:oleObj name="" r:id="rId11" imgW="1691005" imgH="2379345" progId="Photoshop.Image.7">
                  <p:embed/>
                  <p:pic>
                    <p:nvPicPr>
                      <p:cNvPr id="0" name="图片 3109"/>
                      <p:cNvPicPr/>
                      <p:nvPr/>
                    </p:nvPicPr>
                    <p:blipFill>
                      <a:blip r:embed="rId4"/>
                      <a:stretch>
                        <a:fillRect/>
                      </a:stretch>
                    </p:blipFill>
                    <p:spPr>
                      <a:xfrm>
                        <a:off x="1479550" y="2857500"/>
                        <a:ext cx="355600" cy="500063"/>
                      </a:xfrm>
                      <a:prstGeom prst="rect">
                        <a:avLst/>
                      </a:prstGeom>
                      <a:noFill/>
                      <a:ln w="38100">
                        <a:noFill/>
                        <a:miter/>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占位符 2504705"/>
          <p:cNvSpPr>
            <a:spLocks noGrp="1"/>
          </p:cNvSpPr>
          <p:nvPr>
            <p:ph idx="1"/>
          </p:nvPr>
        </p:nvSpPr>
        <p:spPr>
          <a:xfrm>
            <a:off x="457200" y="533400"/>
            <a:ext cx="8229600" cy="5775325"/>
          </a:xfrm>
        </p:spPr>
        <p:txBody>
          <a:bodyPr anchor="t" anchorCtr="0"/>
          <a:p>
            <a:pPr algn="just"/>
            <a:r>
              <a:rPr lang="zh-CN" altLang="en-US" dirty="0"/>
              <a:t>习惯上规定正电荷定向运动的方向为电流方向。</a:t>
            </a:r>
            <a:endParaRPr lang="zh-CN" altLang="en-US" dirty="0"/>
          </a:p>
          <a:p>
            <a:pPr algn="just"/>
            <a:r>
              <a:rPr lang="zh-CN" altLang="en-US" dirty="0"/>
              <a:t>在电路计算时，有很多情况事先无法确定电路中电流的真实方向，为了计算方便，常常事先假定一个电流方向  </a:t>
            </a:r>
            <a:r>
              <a:rPr lang="en-US" altLang="zh-CN" dirty="0"/>
              <a:t>(</a:t>
            </a:r>
            <a:r>
              <a:rPr lang="zh-CN" altLang="en-US" dirty="0"/>
              <a:t>人为规定的电流方向</a:t>
            </a:r>
            <a:r>
              <a:rPr lang="en-US" altLang="zh-CN" dirty="0"/>
              <a:t>)</a:t>
            </a:r>
            <a:r>
              <a:rPr lang="zh-CN" altLang="en-US" dirty="0"/>
              <a:t>，称为参考方向。如果计算结果电流为正值，那么电流的真实方向与参考方向一致；如果计算结果电流为负值，那么电流的真实方向与参考方向相反。</a:t>
            </a:r>
            <a:endParaRPr lang="zh-CN" altLang="en-US" dirty="0"/>
          </a:p>
          <a:p>
            <a:pPr algn="dist"/>
            <a:r>
              <a:rPr lang="zh-CN" altLang="en-US" dirty="0"/>
              <a:t>如果电流的大小和方向都不随时间变化，这样的电流叫直流电流或稳恒电流，如果</a:t>
            </a:r>
            <a:endParaRPr lang="zh-CN"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文本占位符 2557953"/>
          <p:cNvSpPr>
            <a:spLocks noGrp="1"/>
          </p:cNvSpPr>
          <p:nvPr>
            <p:ph idx="1"/>
          </p:nvPr>
        </p:nvSpPr>
        <p:spPr>
          <a:xfrm>
            <a:off x="457200" y="476250"/>
            <a:ext cx="8229600" cy="5761038"/>
          </a:xfrm>
        </p:spPr>
        <p:txBody>
          <a:bodyPr anchor="t" anchorCtr="0"/>
          <a:p>
            <a:pPr algn="just">
              <a:lnSpc>
                <a:spcPct val="95000"/>
              </a:lnSpc>
            </a:pPr>
            <a:r>
              <a:rPr lang="zh-CN" altLang="en-US" dirty="0"/>
              <a:t>第一步，由右手螺旋定则判断出感应电动势的正方向；</a:t>
            </a:r>
            <a:endParaRPr lang="zh-CN" altLang="en-US" dirty="0"/>
          </a:p>
          <a:p>
            <a:pPr algn="just">
              <a:lnSpc>
                <a:spcPct val="95000"/>
              </a:lnSpc>
            </a:pPr>
            <a:r>
              <a:rPr lang="zh-CN" altLang="en-US" dirty="0"/>
              <a:t>第二步，将数值代入公式，计算出感应电动势的数值</a:t>
            </a:r>
            <a:r>
              <a:rPr lang="en-US" altLang="zh-CN" dirty="0"/>
              <a:t>(</a:t>
            </a:r>
            <a:r>
              <a:rPr lang="zh-CN" altLang="en-US" dirty="0"/>
              <a:t>包括符号</a:t>
            </a:r>
            <a:r>
              <a:rPr lang="en-US" altLang="zh-CN" dirty="0"/>
              <a:t>)</a:t>
            </a:r>
            <a:r>
              <a:rPr lang="zh-CN" altLang="en-US" dirty="0"/>
              <a:t>；</a:t>
            </a:r>
            <a:endParaRPr lang="zh-CN" altLang="en-US" dirty="0"/>
          </a:p>
          <a:p>
            <a:pPr algn="just">
              <a:lnSpc>
                <a:spcPct val="95000"/>
              </a:lnSpc>
            </a:pPr>
            <a:r>
              <a:rPr lang="zh-CN" altLang="en-US" dirty="0"/>
              <a:t>第三步，由感应电动势的正负号，标出感应电动势的实际方向。</a:t>
            </a:r>
            <a:endParaRPr lang="zh-CN" altLang="en-US" dirty="0"/>
          </a:p>
          <a:p>
            <a:pPr algn="just">
              <a:lnSpc>
                <a:spcPct val="95000"/>
              </a:lnSpc>
            </a:pPr>
            <a:r>
              <a:rPr lang="zh-CN" altLang="en-US" dirty="0"/>
              <a:t>第四节  自  感</a:t>
            </a:r>
            <a:endParaRPr lang="zh-CN" altLang="en-US" dirty="0"/>
          </a:p>
          <a:p>
            <a:pPr algn="just">
              <a:lnSpc>
                <a:spcPct val="95000"/>
              </a:lnSpc>
            </a:pPr>
            <a:r>
              <a:rPr lang="zh-CN" altLang="en-US" dirty="0"/>
              <a:t>一、自感现象</a:t>
            </a:r>
            <a:endParaRPr lang="zh-CN" altLang="en-US" dirty="0"/>
          </a:p>
          <a:p>
            <a:pPr algn="just">
              <a:lnSpc>
                <a:spcPct val="95000"/>
              </a:lnSpc>
            </a:pPr>
            <a:r>
              <a:rPr lang="zh-CN" altLang="en-US" dirty="0"/>
              <a:t>这种由于线圈中电流的变化而在线圈本身引起感应电动势的现象称为自感现象，由此而产生的感应电动势称为自感电动势。</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文本占位符 2558977"/>
          <p:cNvSpPr>
            <a:spLocks noGrp="1"/>
          </p:cNvSpPr>
          <p:nvPr>
            <p:ph type="body" sz="half" idx="1"/>
          </p:nvPr>
        </p:nvSpPr>
        <p:spPr>
          <a:xfrm>
            <a:off x="457200" y="2781300"/>
            <a:ext cx="8291513" cy="3887788"/>
          </a:xfrm>
        </p:spPr>
        <p:txBody>
          <a:bodyPr anchor="t" anchorCtr="0"/>
          <a:p>
            <a:pPr algn="just">
              <a:buClr>
                <a:schemeClr val="accent1"/>
              </a:buClr>
              <a:buSzPct val="65000"/>
              <a:buFont typeface="Wingdings" panose="05000000000000000000" pitchFamily="2" charset="2"/>
            </a:pPr>
            <a:r>
              <a:rPr lang="zh-CN" altLang="en-US" dirty="0"/>
              <a:t>线圈的匝数</a:t>
            </a:r>
            <a:r>
              <a:rPr lang="en-US" altLang="zh-CN">
                <a:latin typeface="E-BX" pitchFamily="17" charset="-127"/>
                <a:ea typeface="E-BX" pitchFamily="17" charset="-127"/>
              </a:rPr>
              <a:t>N</a:t>
            </a:r>
            <a:r>
              <a:rPr lang="zh-CN" altLang="en-US" dirty="0"/>
              <a:t>和磁通</a:t>
            </a:r>
            <a:r>
              <a:rPr lang="en-US" altLang="zh-CN" i="1"/>
              <a:t>φ</a:t>
            </a:r>
            <a:r>
              <a:rPr lang="zh-CN" altLang="en-US" dirty="0"/>
              <a:t>的乘积又称为磁链，用符号</a:t>
            </a:r>
            <a:r>
              <a:rPr lang="en-US" altLang="zh-CN" i="1">
                <a:ea typeface="E-BX" pitchFamily="17" charset="-127"/>
              </a:rPr>
              <a:t>Ψ</a:t>
            </a:r>
            <a:r>
              <a:rPr lang="zh-CN" altLang="en-US" dirty="0"/>
              <a:t>表示，即：</a:t>
            </a:r>
            <a:r>
              <a:rPr lang="en-US" altLang="zh-CN" i="1">
                <a:ea typeface="E-BX" pitchFamily="17" charset="-127"/>
              </a:rPr>
              <a:t>Ψ</a:t>
            </a:r>
            <a:r>
              <a:rPr lang="en-US" altLang="zh-CN"/>
              <a:t>=</a:t>
            </a:r>
            <a:r>
              <a:rPr lang="en-US" altLang="zh-CN" err="1">
                <a:latin typeface="E-BX" pitchFamily="17" charset="-127"/>
                <a:ea typeface="E-BX" pitchFamily="17" charset="-127"/>
              </a:rPr>
              <a:t>N</a:t>
            </a:r>
            <a:r>
              <a:rPr lang="en-US" altLang="zh-CN" i="1" err="1"/>
              <a:t>φ</a:t>
            </a:r>
            <a:r>
              <a:rPr lang="zh-CN" altLang="en-US" dirty="0"/>
              <a:t>。磁链的意思就是磁通与线圈的每一匝互相环链起来，</a:t>
            </a:r>
            <a:r>
              <a:rPr lang="en-US" altLang="zh-CN">
                <a:latin typeface="E-BX" pitchFamily="17" charset="-127"/>
                <a:ea typeface="E-BX" pitchFamily="17" charset="-127"/>
              </a:rPr>
              <a:t>N</a:t>
            </a:r>
            <a:r>
              <a:rPr lang="zh-CN" altLang="en-US" dirty="0"/>
              <a:t>匝线圈中的自感电动势又可表示为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75778" name="内容占位符 2558981"/>
          <p:cNvGraphicFramePr>
            <a:graphicFrameLocks noGrp="1"/>
          </p:cNvGraphicFramePr>
          <p:nvPr>
            <p:ph sz="quarter" idx="3"/>
          </p:nvPr>
        </p:nvGraphicFramePr>
        <p:xfrm>
          <a:off x="2124075" y="681038"/>
          <a:ext cx="6553200" cy="1811337"/>
        </p:xfrm>
        <a:graphic>
          <a:graphicData uri="http://schemas.openxmlformats.org/presentationml/2006/ole">
            <mc:AlternateContent xmlns:mc="http://schemas.openxmlformats.org/markup-compatibility/2006">
              <mc:Choice xmlns:v="urn:schemas-microsoft-com:vml" Requires="v">
                <p:oleObj spid="_x0000_s3111" name="" r:id="rId1" imgW="7187565" imgH="1986280" progId="Photoshop.Image.7">
                  <p:embed/>
                </p:oleObj>
              </mc:Choice>
              <mc:Fallback>
                <p:oleObj name="" r:id="rId1" imgW="7187565" imgH="1986280" progId="Photoshop.Image.7">
                  <p:embed/>
                  <p:pic>
                    <p:nvPicPr>
                      <p:cNvPr id="0" name="图片 3110"/>
                      <p:cNvPicPr/>
                      <p:nvPr/>
                    </p:nvPicPr>
                    <p:blipFill>
                      <a:blip r:embed="rId2"/>
                      <a:stretch>
                        <a:fillRect/>
                      </a:stretch>
                    </p:blipFill>
                    <p:spPr>
                      <a:xfrm>
                        <a:off x="2124075" y="681038"/>
                        <a:ext cx="6553200" cy="1811337"/>
                      </a:xfrm>
                      <a:prstGeom prst="rect">
                        <a:avLst/>
                      </a:prstGeom>
                      <a:noFill/>
                      <a:ln w="38100">
                        <a:miter/>
                      </a:ln>
                    </p:spPr>
                  </p:pic>
                </p:oleObj>
              </mc:Fallback>
            </mc:AlternateContent>
          </a:graphicData>
        </a:graphic>
      </p:graphicFrame>
      <p:graphicFrame>
        <p:nvGraphicFramePr>
          <p:cNvPr id="75779" name="对象 2558985"/>
          <p:cNvGraphicFramePr/>
          <p:nvPr/>
        </p:nvGraphicFramePr>
        <p:xfrm>
          <a:off x="2627313" y="5086350"/>
          <a:ext cx="5995987" cy="863600"/>
        </p:xfrm>
        <a:graphic>
          <a:graphicData uri="http://schemas.openxmlformats.org/presentationml/2006/ole">
            <mc:AlternateContent xmlns:mc="http://schemas.openxmlformats.org/markup-compatibility/2006">
              <mc:Choice xmlns:v="urn:schemas-microsoft-com:vml" Requires="v">
                <p:oleObj spid="_x0000_s3112" name="" r:id="rId3" imgW="6548120" imgH="943610" progId="Photoshop.Image.7">
                  <p:embed/>
                </p:oleObj>
              </mc:Choice>
              <mc:Fallback>
                <p:oleObj name="" r:id="rId3" imgW="6548120" imgH="943610" progId="Photoshop.Image.7">
                  <p:embed/>
                  <p:pic>
                    <p:nvPicPr>
                      <p:cNvPr id="0" name="图片 3111"/>
                      <p:cNvPicPr/>
                      <p:nvPr/>
                    </p:nvPicPr>
                    <p:blipFill>
                      <a:blip r:embed="rId4"/>
                      <a:stretch>
                        <a:fillRect/>
                      </a:stretch>
                    </p:blipFill>
                    <p:spPr>
                      <a:xfrm>
                        <a:off x="2627313" y="5086350"/>
                        <a:ext cx="5995987" cy="863600"/>
                      </a:xfrm>
                      <a:prstGeom prst="rect">
                        <a:avLst/>
                      </a:prstGeom>
                      <a:noFill/>
                      <a:ln w="38100">
                        <a:noFill/>
                        <a:miter/>
                      </a:ln>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文本占位符 2560001"/>
          <p:cNvSpPr>
            <a:spLocks noGrp="1"/>
          </p:cNvSpPr>
          <p:nvPr>
            <p:ph type="body" sz="half" idx="1"/>
          </p:nvPr>
        </p:nvSpPr>
        <p:spPr>
          <a:xfrm>
            <a:off x="457200" y="444500"/>
            <a:ext cx="8291513" cy="5576888"/>
          </a:xfrm>
        </p:spPr>
        <p:txBody>
          <a:bodyPr anchor="t" anchorCtr="0"/>
          <a:p>
            <a:pPr algn="just">
              <a:lnSpc>
                <a:spcPct val="90000"/>
              </a:lnSpc>
              <a:buClr>
                <a:schemeClr val="accent1"/>
              </a:buClr>
              <a:buSzPct val="65000"/>
              <a:buFont typeface="Wingdings" panose="05000000000000000000" pitchFamily="2" charset="2"/>
            </a:pPr>
            <a:r>
              <a:rPr lang="zh-CN" altLang="en-US" dirty="0"/>
              <a:t>二、自感系数和电感线圈</a:t>
            </a:r>
            <a:endParaRPr lang="zh-CN" altLang="en-US" dirty="0"/>
          </a:p>
          <a:p>
            <a:pPr algn="just">
              <a:lnSpc>
                <a:spcPct val="90000"/>
              </a:lnSpc>
              <a:buClr>
                <a:schemeClr val="accent1"/>
              </a:buClr>
              <a:buSzPct val="65000"/>
              <a:buFont typeface="Wingdings" panose="05000000000000000000" pitchFamily="2" charset="2"/>
            </a:pPr>
            <a:r>
              <a:rPr lang="zh-CN" altLang="en-US" dirty="0"/>
              <a:t>实验证明，通过一个线圈的电流愈大，所产生的磁场愈强，穿过线圈的磁通愈多，也就是磁链愈大。</a:t>
            </a:r>
            <a:endParaRPr lang="zh-CN" altLang="en-US" dirty="0"/>
          </a:p>
          <a:p>
            <a:pPr algn="just">
              <a:lnSpc>
                <a:spcPct val="90000"/>
              </a:lnSpc>
              <a:buClr>
                <a:schemeClr val="accent1"/>
              </a:buClr>
              <a:buSzPct val="65000"/>
              <a:buFont typeface="Wingdings" panose="05000000000000000000" pitchFamily="2" charset="2"/>
            </a:pPr>
            <a:r>
              <a:rPr lang="zh-CN" altLang="en-US" dirty="0"/>
              <a:t>线圈的磁链和电流成正比。将线圈的磁链与电流的比值称为自感系数，又称为电感，用符号</a:t>
            </a:r>
            <a:r>
              <a:rPr lang="en-US" altLang="zh-CN">
                <a:latin typeface="E-BX" pitchFamily="17" charset="-127"/>
                <a:ea typeface="E-BX" pitchFamily="17" charset="-127"/>
              </a:rPr>
              <a:t>L</a:t>
            </a:r>
            <a:r>
              <a:rPr lang="zh-CN" altLang="en-US" dirty="0"/>
              <a:t>表示。</a:t>
            </a: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endParaRPr lang="zh-CN" altLang="en-US" dirty="0"/>
          </a:p>
          <a:p>
            <a:pPr algn="just">
              <a:lnSpc>
                <a:spcPct val="90000"/>
              </a:lnSpc>
              <a:buClr>
                <a:schemeClr val="accent1"/>
              </a:buClr>
              <a:buSzPct val="65000"/>
              <a:buFont typeface="Wingdings" panose="05000000000000000000" pitchFamily="2" charset="2"/>
            </a:pPr>
            <a:r>
              <a:rPr lang="zh-CN" altLang="en-US" dirty="0"/>
              <a:t>线圈的匝数为</a:t>
            </a:r>
            <a:r>
              <a:rPr lang="en-US" altLang="zh-CN">
                <a:latin typeface="E-BX" pitchFamily="17" charset="-127"/>
                <a:ea typeface="E-BX" pitchFamily="17" charset="-127"/>
              </a:rPr>
              <a:t>N</a:t>
            </a:r>
            <a:r>
              <a:rPr lang="zh-CN" altLang="en-US" dirty="0"/>
              <a:t>，且</a:t>
            </a:r>
            <a:endParaRPr lang="zh-CN" altLang="en-US" dirty="0"/>
          </a:p>
        </p:txBody>
      </p:sp>
      <p:graphicFrame>
        <p:nvGraphicFramePr>
          <p:cNvPr id="76803" name="内容占位符 2560005"/>
          <p:cNvGraphicFramePr>
            <a:graphicFrameLocks noGrp="1"/>
          </p:cNvGraphicFramePr>
          <p:nvPr>
            <p:ph sz="quarter" idx="3"/>
          </p:nvPr>
        </p:nvGraphicFramePr>
        <p:xfrm>
          <a:off x="3014663" y="5132388"/>
          <a:ext cx="1593850" cy="889000"/>
        </p:xfrm>
        <a:graphic>
          <a:graphicData uri="http://schemas.openxmlformats.org/presentationml/2006/ole">
            <mc:AlternateContent xmlns:mc="http://schemas.openxmlformats.org/markup-compatibility/2006">
              <mc:Choice xmlns:v="urn:schemas-microsoft-com:vml" Requires="v">
                <p:oleObj spid="_x0000_s3114" name="" r:id="rId1" imgW="1779905" imgH="993140" progId="Photoshop.Image.7">
                  <p:embed/>
                </p:oleObj>
              </mc:Choice>
              <mc:Fallback>
                <p:oleObj name="" r:id="rId1" imgW="1779905" imgH="993140" progId="Photoshop.Image.7">
                  <p:embed/>
                  <p:pic>
                    <p:nvPicPr>
                      <p:cNvPr id="0" name="图片 3113"/>
                      <p:cNvPicPr/>
                      <p:nvPr/>
                    </p:nvPicPr>
                    <p:blipFill>
                      <a:blip r:embed="rId2"/>
                      <a:stretch>
                        <a:fillRect/>
                      </a:stretch>
                    </p:blipFill>
                    <p:spPr>
                      <a:xfrm>
                        <a:off x="3014663" y="5132388"/>
                        <a:ext cx="1593850" cy="889000"/>
                      </a:xfrm>
                      <a:prstGeom prst="rect">
                        <a:avLst/>
                      </a:prstGeom>
                      <a:noFill/>
                      <a:ln w="38100">
                        <a:miter/>
                      </a:ln>
                    </p:spPr>
                  </p:pic>
                </p:oleObj>
              </mc:Fallback>
            </mc:AlternateContent>
          </a:graphicData>
        </a:graphic>
      </p:graphicFrame>
      <p:sp>
        <p:nvSpPr>
          <p:cNvPr id="13" name="内容占位符 12"/>
          <p:cNvSpPr/>
          <p:nvPr>
            <p:ph sz="quarter" idx="2"/>
          </p:nvPr>
        </p:nvSpPr>
        <p:spPr/>
        <p:txBody>
          <a:bodyPr/>
          <a:p>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文本占位符 2561025"/>
          <p:cNvSpPr>
            <a:spLocks noGrp="1"/>
          </p:cNvSpPr>
          <p:nvPr>
            <p:ph type="body" sz="half" idx="1"/>
          </p:nvPr>
        </p:nvSpPr>
        <p:spPr>
          <a:xfrm>
            <a:off x="457200" y="549275"/>
            <a:ext cx="8218488" cy="5759450"/>
          </a:xfrm>
        </p:spPr>
        <p:txBody>
          <a:bodyPr anchor="t" anchorCtr="0"/>
          <a:p>
            <a:pPr algn="just">
              <a:lnSpc>
                <a:spcPct val="95000"/>
              </a:lnSpc>
              <a:buClr>
                <a:schemeClr val="accent1"/>
              </a:buClr>
              <a:buSzPct val="65000"/>
              <a:buFont typeface="Wingdings" panose="05000000000000000000" pitchFamily="2" charset="2"/>
            </a:pPr>
            <a:r>
              <a:rPr lang="zh-CN" altLang="en-US" dirty="0"/>
              <a:t>自感量</a:t>
            </a:r>
            <a:r>
              <a:rPr lang="en-US" altLang="zh-CN">
                <a:latin typeface="E-BX" pitchFamily="17" charset="-127"/>
                <a:ea typeface="E-BX" pitchFamily="17" charset="-127"/>
              </a:rPr>
              <a:t>L</a:t>
            </a:r>
            <a:r>
              <a:rPr lang="zh-CN" altLang="en-US" dirty="0"/>
              <a:t>的单位名称是亨</a:t>
            </a:r>
            <a:r>
              <a:rPr lang="en-US" altLang="zh-CN" dirty="0"/>
              <a:t>[</a:t>
            </a:r>
            <a:r>
              <a:rPr lang="zh-CN" altLang="en-US" dirty="0"/>
              <a:t>利</a:t>
            </a:r>
            <a:r>
              <a:rPr lang="en-US" altLang="zh-CN" dirty="0"/>
              <a:t>]</a:t>
            </a:r>
            <a:r>
              <a:rPr lang="zh-CN" altLang="en-US" dirty="0"/>
              <a:t>，符号是</a:t>
            </a:r>
            <a:r>
              <a:rPr lang="en-US" altLang="zh-CN" dirty="0"/>
              <a:t>H</a:t>
            </a:r>
            <a:r>
              <a:rPr lang="zh-CN" altLang="en-US" dirty="0"/>
              <a:t>。   </a:t>
            </a:r>
            <a:r>
              <a:rPr lang="en-US" altLang="zh-CN" err="1"/>
              <a:t>1 H=1 Wb/A=1 V·s</a:t>
            </a:r>
            <a:r>
              <a:rPr lang="en-US" altLang="zh-CN"/>
              <a:t>/A</a:t>
            </a:r>
            <a:endParaRPr lang="en-US" altLang="zh-CN"/>
          </a:p>
          <a:p>
            <a:pPr algn="just">
              <a:lnSpc>
                <a:spcPct val="95000"/>
              </a:lnSpc>
              <a:buClr>
                <a:schemeClr val="accent1"/>
              </a:buClr>
              <a:buSzPct val="65000"/>
              <a:buFont typeface="Wingdings" panose="05000000000000000000" pitchFamily="2" charset="2"/>
            </a:pPr>
            <a:r>
              <a:rPr lang="zh-CN" altLang="en-US" dirty="0"/>
              <a:t>当空心线圈的结构一定时，它的电感是一个常数，不随线圈中电流的大小而变化。这是线圈本身的属性，这种电感称为线性电感。铁心线圈中的电流和磁通之间不是正比关系，我们把这种电感称为非线性    电感。</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dist">
              <a:lnSpc>
                <a:spcPct val="95000"/>
              </a:lnSpc>
              <a:buClr>
                <a:schemeClr val="accent1"/>
              </a:buClr>
              <a:buSzPct val="65000"/>
              <a:buFont typeface="Wingdings" panose="05000000000000000000" pitchFamily="2" charset="2"/>
            </a:pPr>
            <a:r>
              <a:rPr lang="zh-CN" altLang="en-US" dirty="0"/>
              <a:t>自感电动势的大小与电感</a:t>
            </a:r>
            <a:r>
              <a:rPr lang="en-US" altLang="zh-CN">
                <a:latin typeface="E-BX" pitchFamily="17" charset="-127"/>
                <a:ea typeface="E-BX" pitchFamily="17" charset="-127"/>
              </a:rPr>
              <a:t>L</a:t>
            </a:r>
            <a:r>
              <a:rPr lang="zh-CN" altLang="en-US" dirty="0"/>
              <a:t>及电流变化率成</a:t>
            </a:r>
            <a:endParaRPr lang="zh-CN" altLang="en-US" dirty="0"/>
          </a:p>
        </p:txBody>
      </p:sp>
      <p:graphicFrame>
        <p:nvGraphicFramePr>
          <p:cNvPr id="77826" name="内容占位符 2561026"/>
          <p:cNvGraphicFramePr>
            <a:graphicFrameLocks noGrp="1"/>
          </p:cNvGraphicFramePr>
          <p:nvPr>
            <p:ph sz="half" idx="2"/>
          </p:nvPr>
        </p:nvGraphicFramePr>
        <p:xfrm>
          <a:off x="1763713" y="3903663"/>
          <a:ext cx="6249987" cy="835025"/>
        </p:xfrm>
        <a:graphic>
          <a:graphicData uri="http://schemas.openxmlformats.org/presentationml/2006/ole">
            <mc:AlternateContent xmlns:mc="http://schemas.openxmlformats.org/markup-compatibility/2006">
              <mc:Choice xmlns:v="urn:schemas-microsoft-com:vml" Requires="v">
                <p:oleObj spid="_x0000_s3115" name="" r:id="rId1" imgW="7639685" imgH="982980" progId="Photoshop.Image.7">
                  <p:embed/>
                </p:oleObj>
              </mc:Choice>
              <mc:Fallback>
                <p:oleObj name="" r:id="rId1" imgW="7639685" imgH="982980" progId="Photoshop.Image.7">
                  <p:embed/>
                  <p:pic>
                    <p:nvPicPr>
                      <p:cNvPr id="0" name="图片 3114"/>
                      <p:cNvPicPr/>
                      <p:nvPr/>
                    </p:nvPicPr>
                    <p:blipFill>
                      <a:blip r:embed="rId2"/>
                      <a:stretch>
                        <a:fillRect/>
                      </a:stretch>
                    </p:blipFill>
                    <p:spPr>
                      <a:xfrm>
                        <a:off x="1763713" y="3903663"/>
                        <a:ext cx="6249987" cy="835025"/>
                      </a:xfrm>
                      <a:prstGeom prst="rect">
                        <a:avLst/>
                      </a:prstGeom>
                      <a:noFill/>
                      <a:ln w="38100">
                        <a:miter/>
                      </a:ln>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文本占位符 2562049"/>
          <p:cNvSpPr>
            <a:spLocks noGrp="1"/>
          </p:cNvSpPr>
          <p:nvPr>
            <p:ph type="body" sz="half" idx="1"/>
          </p:nvPr>
        </p:nvSpPr>
        <p:spPr>
          <a:xfrm>
            <a:off x="457200" y="549275"/>
            <a:ext cx="8291513" cy="5688013"/>
          </a:xfrm>
        </p:spPr>
        <p:txBody>
          <a:bodyPr anchor="t" anchorCtr="0"/>
          <a:p>
            <a:pPr algn="just">
              <a:buClr>
                <a:schemeClr val="accent1"/>
              </a:buClr>
              <a:buSzPct val="65000"/>
              <a:buFont typeface="Wingdings" panose="05000000000000000000" pitchFamily="2" charset="2"/>
              <a:buNone/>
            </a:pPr>
            <a:r>
              <a:rPr lang="en-US" altLang="zh-CN" dirty="0"/>
              <a:t>   </a:t>
            </a:r>
            <a:r>
              <a:rPr lang="zh-CN" altLang="en-US" dirty="0"/>
              <a:t>正比。当</a:t>
            </a:r>
            <a:r>
              <a:rPr lang="en-US" altLang="zh-CN">
                <a:latin typeface="E-BX" pitchFamily="17" charset="-127"/>
                <a:ea typeface="E-BX" pitchFamily="17" charset="-127"/>
              </a:rPr>
              <a:t>L</a:t>
            </a:r>
            <a:r>
              <a:rPr lang="zh-CN" altLang="en-US" dirty="0"/>
              <a:t>单位用</a:t>
            </a:r>
            <a:r>
              <a:rPr lang="en-US" altLang="zh-CN" dirty="0"/>
              <a:t>H</a:t>
            </a:r>
            <a:r>
              <a:rPr lang="zh-CN" altLang="en-US" dirty="0"/>
              <a:t>时， 的单位是</a:t>
            </a:r>
            <a:r>
              <a:rPr lang="en-US" altLang="zh-CN" dirty="0"/>
              <a:t>A/s</a:t>
            </a:r>
            <a:r>
              <a:rPr lang="zh-CN" altLang="en-US" dirty="0"/>
              <a:t>，</a:t>
            </a:r>
            <a:r>
              <a:rPr lang="en-US" altLang="zh-CN" err="1">
                <a:latin typeface="E-BX" pitchFamily="17" charset="-127"/>
                <a:ea typeface="E-BX" pitchFamily="17" charset="-127"/>
              </a:rPr>
              <a:t>e</a:t>
            </a:r>
            <a:r>
              <a:rPr lang="en-US" altLang="zh-CN" baseline="-25000" err="1">
                <a:ea typeface="E-BX" pitchFamily="17" charset="-127"/>
              </a:rPr>
              <a:t>L</a:t>
            </a:r>
            <a:r>
              <a:rPr lang="zh-CN" altLang="en-US" dirty="0"/>
              <a:t>单位是</a:t>
            </a:r>
            <a:r>
              <a:rPr lang="en-US" altLang="zh-CN" dirty="0"/>
              <a:t>V</a:t>
            </a:r>
            <a:r>
              <a:rPr lang="zh-CN" altLang="en-US" dirty="0"/>
              <a:t>，式中负号表明自感电动势反抗电流的变化。自感电动势的正方向就是与自感磁通成右手螺旋定则关系的方向；所以自感电动势的正方向与电流的正方向一致。</a:t>
            </a:r>
            <a:endParaRPr lang="zh-CN" altLang="en-US" dirty="0"/>
          </a:p>
          <a:p>
            <a:pPr>
              <a:buClr>
                <a:schemeClr val="accent1"/>
              </a:buClr>
              <a:buSzPct val="65000"/>
              <a:buFont typeface="Wingdings" panose="05000000000000000000" pitchFamily="2" charset="2"/>
            </a:pPr>
            <a:r>
              <a:rPr lang="zh-CN" altLang="en-US" dirty="0"/>
              <a:t>楞茨定律在自感中可以推广为：线圈中感应电流</a:t>
            </a:r>
            <a:r>
              <a:rPr lang="en-US" altLang="zh-CN" dirty="0"/>
              <a:t>(</a:t>
            </a:r>
            <a:r>
              <a:rPr lang="zh-CN" altLang="en-US" dirty="0"/>
              <a:t>或自感电动势</a:t>
            </a:r>
            <a:r>
              <a:rPr lang="en-US" altLang="zh-CN" dirty="0"/>
              <a:t>)</a:t>
            </a:r>
            <a:r>
              <a:rPr lang="zh-CN" altLang="en-US" dirty="0"/>
              <a:t>，总是反对原电流的变化。即当原电流增加时，自感电动势的方向和原电流的方向相反，反对原电流增加；原电流减少时，自感电动势的方向和电流方向相同，反对原电流减少。</a:t>
            </a:r>
            <a:endParaRPr lang="zh-CN" altLang="en-US" dirty="0"/>
          </a:p>
        </p:txBody>
      </p:sp>
      <p:graphicFrame>
        <p:nvGraphicFramePr>
          <p:cNvPr id="78850" name="内容占位符 2562050"/>
          <p:cNvGraphicFramePr>
            <a:graphicFrameLocks noGrp="1"/>
          </p:cNvGraphicFramePr>
          <p:nvPr>
            <p:ph sz="half" idx="2"/>
          </p:nvPr>
        </p:nvGraphicFramePr>
        <p:xfrm>
          <a:off x="5003800" y="549275"/>
          <a:ext cx="288925" cy="576263"/>
        </p:xfrm>
        <a:graphic>
          <a:graphicData uri="http://schemas.openxmlformats.org/presentationml/2006/ole">
            <mc:AlternateContent xmlns:mc="http://schemas.openxmlformats.org/markup-compatibility/2006">
              <mc:Choice xmlns:v="urn:schemas-microsoft-com:vml" Requires="v">
                <p:oleObj spid="_x0000_s3116" name="" r:id="rId1" imgW="462280" imgH="923925" progId="Photoshop.Image.7">
                  <p:embed/>
                </p:oleObj>
              </mc:Choice>
              <mc:Fallback>
                <p:oleObj name="" r:id="rId1" imgW="462280" imgH="923925" progId="Photoshop.Image.7">
                  <p:embed/>
                  <p:pic>
                    <p:nvPicPr>
                      <p:cNvPr id="0" name="图片 3115"/>
                      <p:cNvPicPr/>
                      <p:nvPr/>
                    </p:nvPicPr>
                    <p:blipFill>
                      <a:blip r:embed="rId2"/>
                      <a:stretch>
                        <a:fillRect/>
                      </a:stretch>
                    </p:blipFill>
                    <p:spPr>
                      <a:xfrm>
                        <a:off x="5003800" y="549275"/>
                        <a:ext cx="288925" cy="576263"/>
                      </a:xfrm>
                      <a:prstGeom prst="rect">
                        <a:avLst/>
                      </a:prstGeom>
                      <a:noFill/>
                      <a:ln w="38100">
                        <a:miter/>
                      </a:ln>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文本占位符 2563073"/>
          <p:cNvSpPr>
            <a:spLocks noGrp="1"/>
          </p:cNvSpPr>
          <p:nvPr>
            <p:ph idx="1"/>
          </p:nvPr>
        </p:nvSpPr>
        <p:spPr>
          <a:xfrm>
            <a:off x="457200" y="533400"/>
            <a:ext cx="8229600" cy="5592763"/>
          </a:xfrm>
        </p:spPr>
        <p:txBody>
          <a:bodyPr anchor="t" anchorCtr="0"/>
          <a:p>
            <a:pPr algn="just">
              <a:lnSpc>
                <a:spcPct val="90000"/>
              </a:lnSpc>
            </a:pPr>
            <a:r>
              <a:rPr lang="zh-CN" altLang="en-US" dirty="0"/>
              <a:t>法拉第电磁感应定律也可推广为：线圈中自感电动势等于线圈中电流变化率与线圈电感量乘积的负值。</a:t>
            </a:r>
            <a:endParaRPr lang="zh-CN" altLang="en-US" dirty="0"/>
          </a:p>
          <a:p>
            <a:pPr algn="just">
              <a:lnSpc>
                <a:spcPct val="90000"/>
              </a:lnSpc>
            </a:pPr>
            <a:r>
              <a:rPr lang="en-US" altLang="zh-CN" dirty="0"/>
              <a:t>*</a:t>
            </a:r>
            <a:r>
              <a:rPr lang="zh-CN" altLang="en-US" dirty="0"/>
              <a:t>第五节  互感</a:t>
            </a:r>
            <a:endParaRPr lang="zh-CN" altLang="en-US" dirty="0"/>
          </a:p>
          <a:p>
            <a:pPr algn="just">
              <a:lnSpc>
                <a:spcPct val="90000"/>
              </a:lnSpc>
            </a:pPr>
            <a:r>
              <a:rPr lang="zh-CN" altLang="en-US" dirty="0"/>
              <a:t>线圈</a:t>
            </a:r>
            <a:r>
              <a:rPr lang="en-US" altLang="zh-CN" dirty="0"/>
              <a:t>A</a:t>
            </a:r>
            <a:r>
              <a:rPr lang="zh-CN" altLang="en-US" dirty="0"/>
              <a:t>中的电流所产生的磁通也穿过了线圈</a:t>
            </a:r>
            <a:r>
              <a:rPr lang="en-US" altLang="zh-CN" dirty="0"/>
              <a:t>B</a:t>
            </a:r>
            <a:r>
              <a:rPr lang="zh-CN" altLang="en-US" dirty="0"/>
              <a:t>，当线圈</a:t>
            </a:r>
            <a:r>
              <a:rPr lang="en-US" altLang="zh-CN" dirty="0"/>
              <a:t>A</a:t>
            </a:r>
            <a:r>
              <a:rPr lang="zh-CN" altLang="en-US" dirty="0"/>
              <a:t>中的电流发生变化时，穿过线圈</a:t>
            </a:r>
            <a:r>
              <a:rPr lang="en-US" altLang="zh-CN" dirty="0"/>
              <a:t>B</a:t>
            </a:r>
            <a:r>
              <a:rPr lang="zh-CN" altLang="en-US" dirty="0"/>
              <a:t>的磁通也跟着变化，于是在线圈</a:t>
            </a:r>
            <a:r>
              <a:rPr lang="en-US" altLang="zh-CN" dirty="0"/>
              <a:t>B</a:t>
            </a:r>
            <a:r>
              <a:rPr lang="zh-CN" altLang="en-US" dirty="0"/>
              <a:t>中就引起感应电动势，这种因互感现象而产生的电动势称为互感电动势。</a:t>
            </a:r>
            <a:r>
              <a:rPr lang="en-US" altLang="zh-CN" dirty="0"/>
              <a:t>A</a:t>
            </a:r>
            <a:r>
              <a:rPr lang="zh-CN" altLang="en-US" dirty="0"/>
              <a:t>，</a:t>
            </a:r>
            <a:r>
              <a:rPr lang="en-US" altLang="zh-CN" dirty="0"/>
              <a:t>B</a:t>
            </a:r>
            <a:r>
              <a:rPr lang="zh-CN" altLang="en-US" dirty="0"/>
              <a:t>两线圈是通过磁通来联系的，这种关系称为磁耦合。与电源相连接的线圈称为原线圈；与负载相连接的线圈称为副线圈。</a:t>
            </a:r>
            <a:endParaRPr lang="zh-CN"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文本占位符 2564097"/>
          <p:cNvSpPr>
            <a:spLocks noGrp="1"/>
          </p:cNvSpPr>
          <p:nvPr>
            <p:ph type="body" sz="half" idx="1"/>
          </p:nvPr>
        </p:nvSpPr>
        <p:spPr>
          <a:xfrm>
            <a:off x="457200" y="477838"/>
            <a:ext cx="8291513" cy="5759450"/>
          </a:xfrm>
        </p:spPr>
        <p:txBody>
          <a:bodyPr anchor="t" anchorCtr="0"/>
          <a:p>
            <a:pPr algn="just">
              <a:lnSpc>
                <a:spcPct val="95000"/>
              </a:lnSpc>
              <a:buClr>
                <a:schemeClr val="accent1"/>
              </a:buClr>
              <a:buSzPct val="65000"/>
              <a:buFont typeface="Wingdings" panose="05000000000000000000" pitchFamily="2" charset="2"/>
            </a:pPr>
            <a:r>
              <a:rPr lang="zh-CN" altLang="en-US" dirty="0"/>
              <a:t>互感现象也是一种电磁感应现象，不过引起线圈中互感电动势的磁通是由另外一个线圈中的电流产生的。当      变化时，在线圈</a:t>
            </a:r>
            <a:r>
              <a:rPr lang="en-US" altLang="zh-CN" dirty="0"/>
              <a:t>2</a:t>
            </a:r>
            <a:r>
              <a:rPr lang="zh-CN" altLang="en-US" dirty="0"/>
              <a:t>中所引起的互感电动势是</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en-US" altLang="zh-CN">
                <a:latin typeface="E-BX" pitchFamily="17" charset="-127"/>
                <a:ea typeface="E-BX" pitchFamily="17" charset="-127"/>
              </a:rPr>
              <a:t>e</a:t>
            </a:r>
            <a:r>
              <a:rPr lang="en-US" altLang="zh-CN" baseline="-25000"/>
              <a:t>2M</a:t>
            </a:r>
            <a:r>
              <a:rPr lang="zh-CN" altLang="en-US" dirty="0"/>
              <a:t></a:t>
            </a:r>
            <a:r>
              <a:rPr lang="en-US" altLang="zh-CN" dirty="0"/>
              <a:t>——</a:t>
            </a:r>
            <a:r>
              <a:rPr lang="zh-CN" altLang="en-US" dirty="0"/>
              <a:t>在线圈</a:t>
            </a:r>
            <a:r>
              <a:rPr lang="en-US" altLang="zh-CN" dirty="0"/>
              <a:t>2</a:t>
            </a:r>
            <a:r>
              <a:rPr lang="zh-CN" altLang="en-US" dirty="0"/>
              <a:t>中产生的互感电动势，单位</a:t>
            </a:r>
            <a:r>
              <a:rPr lang="en-US" altLang="zh-CN" dirty="0"/>
              <a:t>V</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en-US" altLang="zh-CN" err="1"/>
              <a:t>Δ     /Δ</a:t>
            </a:r>
            <a:r>
              <a:rPr lang="en-US" altLang="zh-CN" err="1">
                <a:latin typeface="E-BX" pitchFamily="17" charset="-127"/>
                <a:ea typeface="E-BX" pitchFamily="17" charset="-127"/>
              </a:rPr>
              <a:t>t</a:t>
            </a:r>
            <a:r>
              <a:rPr lang="en-US" altLang="zh-CN" dirty="0"/>
              <a:t>——</a:t>
            </a:r>
            <a:r>
              <a:rPr lang="zh-CN" altLang="en-US" dirty="0"/>
              <a:t>同时穿过</a:t>
            </a:r>
            <a:r>
              <a:rPr lang="en-US" altLang="zh-CN" dirty="0"/>
              <a:t>1</a:t>
            </a:r>
            <a:r>
              <a:rPr lang="zh-CN" altLang="en-US" dirty="0"/>
              <a:t>，</a:t>
            </a:r>
            <a:r>
              <a:rPr lang="en-US" altLang="zh-CN" dirty="0"/>
              <a:t>2</a:t>
            </a:r>
            <a:r>
              <a:rPr lang="zh-CN" altLang="en-US" dirty="0"/>
              <a:t>两线圈的磁通的变化率，</a:t>
            </a:r>
            <a:r>
              <a:rPr lang="en-US" altLang="zh-CN" err="1"/>
              <a:t>Wb/s</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en-US" altLang="zh-CN">
                <a:latin typeface="E-BX" pitchFamily="17" charset="-127"/>
                <a:ea typeface="E-BX" pitchFamily="17" charset="-127"/>
              </a:rPr>
              <a:t>N</a:t>
            </a:r>
            <a:r>
              <a:rPr lang="en-US" altLang="zh-CN" baseline="-25000"/>
              <a:t>2</a:t>
            </a:r>
            <a:r>
              <a:rPr lang="en-US" altLang="zh-CN" dirty="0"/>
              <a:t>——</a:t>
            </a:r>
            <a:r>
              <a:rPr lang="zh-CN" altLang="en-US" dirty="0"/>
              <a:t>线圈</a:t>
            </a:r>
            <a:r>
              <a:rPr lang="en-US" altLang="zh-CN" dirty="0"/>
              <a:t>2</a:t>
            </a:r>
            <a:r>
              <a:rPr lang="zh-CN" altLang="en-US" dirty="0"/>
              <a:t>的匝数。</a:t>
            </a:r>
            <a:endParaRPr lang="zh-CN" altLang="en-US" dirty="0"/>
          </a:p>
        </p:txBody>
      </p:sp>
      <p:graphicFrame>
        <p:nvGraphicFramePr>
          <p:cNvPr id="80898" name="内容占位符 2564098"/>
          <p:cNvGraphicFramePr>
            <a:graphicFrameLocks noGrp="1"/>
          </p:cNvGraphicFramePr>
          <p:nvPr>
            <p:ph sz="quarter" idx="2"/>
          </p:nvPr>
        </p:nvGraphicFramePr>
        <p:xfrm>
          <a:off x="4560888" y="1627188"/>
          <a:ext cx="533400" cy="428625"/>
        </p:xfrm>
        <a:graphic>
          <a:graphicData uri="http://schemas.openxmlformats.org/presentationml/2006/ole">
            <mc:AlternateContent xmlns:mc="http://schemas.openxmlformats.org/markup-compatibility/2006">
              <mc:Choice xmlns:v="urn:schemas-microsoft-com:vml" Requires="v">
                <p:oleObj spid="_x0000_s3117" name="" r:id="rId1" imgW="589915" imgH="471805" progId="Photoshop.Image.7">
                  <p:embed/>
                </p:oleObj>
              </mc:Choice>
              <mc:Fallback>
                <p:oleObj name="" r:id="rId1" imgW="589915" imgH="471805" progId="Photoshop.Image.7">
                  <p:embed/>
                  <p:pic>
                    <p:nvPicPr>
                      <p:cNvPr id="0" name="图片 3116"/>
                      <p:cNvPicPr/>
                      <p:nvPr/>
                    </p:nvPicPr>
                    <p:blipFill>
                      <a:blip r:embed="rId2"/>
                      <a:stretch>
                        <a:fillRect/>
                      </a:stretch>
                    </p:blipFill>
                    <p:spPr>
                      <a:xfrm>
                        <a:off x="4560888" y="1627188"/>
                        <a:ext cx="533400" cy="428625"/>
                      </a:xfrm>
                      <a:prstGeom prst="rect">
                        <a:avLst/>
                      </a:prstGeom>
                      <a:noFill/>
                      <a:ln w="38100">
                        <a:miter/>
                      </a:ln>
                    </p:spPr>
                  </p:pic>
                </p:oleObj>
              </mc:Fallback>
            </mc:AlternateContent>
          </a:graphicData>
        </a:graphic>
      </p:graphicFrame>
      <p:graphicFrame>
        <p:nvGraphicFramePr>
          <p:cNvPr id="80899" name="内容占位符 2564101"/>
          <p:cNvGraphicFramePr>
            <a:graphicFrameLocks noGrp="1"/>
          </p:cNvGraphicFramePr>
          <p:nvPr>
            <p:ph sz="quarter" idx="3"/>
          </p:nvPr>
        </p:nvGraphicFramePr>
        <p:xfrm>
          <a:off x="3276600" y="2492375"/>
          <a:ext cx="5400675" cy="885825"/>
        </p:xfrm>
        <a:graphic>
          <a:graphicData uri="http://schemas.openxmlformats.org/presentationml/2006/ole">
            <mc:AlternateContent xmlns:mc="http://schemas.openxmlformats.org/markup-compatibility/2006">
              <mc:Choice xmlns:v="urn:schemas-microsoft-com:vml" Requires="v">
                <p:oleObj spid="_x0000_s3118" name="" r:id="rId3" imgW="6361430" imgH="1042035" progId="Photoshop.Image.7">
                  <p:embed/>
                </p:oleObj>
              </mc:Choice>
              <mc:Fallback>
                <p:oleObj name="" r:id="rId3" imgW="6361430" imgH="1042035" progId="Photoshop.Image.7">
                  <p:embed/>
                  <p:pic>
                    <p:nvPicPr>
                      <p:cNvPr id="0" name="图片 3117"/>
                      <p:cNvPicPr/>
                      <p:nvPr/>
                    </p:nvPicPr>
                    <p:blipFill>
                      <a:blip r:embed="rId4"/>
                      <a:stretch>
                        <a:fillRect/>
                      </a:stretch>
                    </p:blipFill>
                    <p:spPr>
                      <a:xfrm>
                        <a:off x="3276600" y="2492375"/>
                        <a:ext cx="5400675" cy="885825"/>
                      </a:xfrm>
                      <a:prstGeom prst="rect">
                        <a:avLst/>
                      </a:prstGeom>
                      <a:noFill/>
                      <a:ln w="38100">
                        <a:miter/>
                      </a:ln>
                    </p:spPr>
                  </p:pic>
                </p:oleObj>
              </mc:Fallback>
            </mc:AlternateContent>
          </a:graphicData>
        </a:graphic>
      </p:graphicFrame>
      <p:graphicFrame>
        <p:nvGraphicFramePr>
          <p:cNvPr id="80900" name="对象 2564104"/>
          <p:cNvGraphicFramePr/>
          <p:nvPr/>
        </p:nvGraphicFramePr>
        <p:xfrm>
          <a:off x="1258888" y="4581525"/>
          <a:ext cx="533400" cy="427038"/>
        </p:xfrm>
        <a:graphic>
          <a:graphicData uri="http://schemas.openxmlformats.org/presentationml/2006/ole">
            <mc:AlternateContent xmlns:mc="http://schemas.openxmlformats.org/markup-compatibility/2006">
              <mc:Choice xmlns:v="urn:schemas-microsoft-com:vml" Requires="v">
                <p:oleObj spid="_x0000_s3119" name="" r:id="rId5" imgW="589915" imgH="471805" progId="Photoshop.Image.7">
                  <p:embed/>
                </p:oleObj>
              </mc:Choice>
              <mc:Fallback>
                <p:oleObj name="" r:id="rId5" imgW="589915" imgH="471805" progId="Photoshop.Image.7">
                  <p:embed/>
                  <p:pic>
                    <p:nvPicPr>
                      <p:cNvPr id="0" name="图片 3118"/>
                      <p:cNvPicPr/>
                      <p:nvPr/>
                    </p:nvPicPr>
                    <p:blipFill>
                      <a:blip r:embed="rId2"/>
                      <a:stretch>
                        <a:fillRect/>
                      </a:stretch>
                    </p:blipFill>
                    <p:spPr>
                      <a:xfrm>
                        <a:off x="1258888" y="4581525"/>
                        <a:ext cx="533400" cy="427038"/>
                      </a:xfrm>
                      <a:prstGeom prst="rect">
                        <a:avLst/>
                      </a:prstGeom>
                      <a:noFill/>
                      <a:ln w="38100">
                        <a:noFill/>
                        <a:miter/>
                      </a:ln>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文本占位符 2565121"/>
          <p:cNvSpPr>
            <a:spLocks noGrp="1"/>
          </p:cNvSpPr>
          <p:nvPr>
            <p:ph type="body" sz="half" idx="1"/>
          </p:nvPr>
        </p:nvSpPr>
        <p:spPr>
          <a:xfrm>
            <a:off x="457200" y="476250"/>
            <a:ext cx="8291513" cy="5689600"/>
          </a:xfrm>
        </p:spPr>
        <p:txBody>
          <a:bodyPr anchor="t" anchorCtr="0"/>
          <a:p>
            <a:pPr algn="just">
              <a:lnSpc>
                <a:spcPct val="95000"/>
              </a:lnSpc>
              <a:buClr>
                <a:schemeClr val="accent1"/>
              </a:buClr>
              <a:buSzPct val="65000"/>
              <a:buFont typeface="Wingdings" panose="05000000000000000000" pitchFamily="2" charset="2"/>
            </a:pPr>
            <a:r>
              <a:rPr lang="zh-CN" altLang="en-US" dirty="0"/>
              <a:t>互感电动势的大小与互感磁通的变化率成正比，和副线圈的匝数成正比。</a:t>
            </a:r>
            <a:endParaRPr lang="zh-CN" altLang="en-US" dirty="0"/>
          </a:p>
          <a:p>
            <a:pPr algn="just">
              <a:lnSpc>
                <a:spcPct val="95000"/>
              </a:lnSpc>
              <a:buClr>
                <a:schemeClr val="accent1"/>
              </a:buClr>
              <a:buSzPct val="65000"/>
              <a:buFont typeface="Wingdings" panose="05000000000000000000" pitchFamily="2" charset="2"/>
            </a:pPr>
            <a:r>
              <a:rPr lang="zh-CN" altLang="en-US" dirty="0"/>
              <a:t>把线圈</a:t>
            </a:r>
            <a:r>
              <a:rPr lang="en-US" altLang="zh-CN" dirty="0"/>
              <a:t>1</a:t>
            </a:r>
            <a:r>
              <a:rPr lang="zh-CN" altLang="en-US" dirty="0"/>
              <a:t>中的单位电流在线圈</a:t>
            </a:r>
            <a:r>
              <a:rPr lang="en-US" altLang="zh-CN" dirty="0"/>
              <a:t>2</a:t>
            </a:r>
            <a:r>
              <a:rPr lang="zh-CN" altLang="en-US" dirty="0"/>
              <a:t>中构成的磁链定义为线圈</a:t>
            </a:r>
            <a:r>
              <a:rPr lang="en-US" altLang="zh-CN" dirty="0"/>
              <a:t>1</a:t>
            </a:r>
            <a:r>
              <a:rPr lang="zh-CN" altLang="en-US" dirty="0"/>
              <a:t>对线圈</a:t>
            </a:r>
            <a:r>
              <a:rPr lang="en-US" altLang="zh-CN" dirty="0"/>
              <a:t>2</a:t>
            </a:r>
            <a:r>
              <a:rPr lang="zh-CN" altLang="en-US" dirty="0"/>
              <a:t>的互感。其表达式为</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en-US" altLang="zh-CN">
                <a:latin typeface="E-BX" pitchFamily="17" charset="-127"/>
                <a:ea typeface="E-BX" pitchFamily="17" charset="-127"/>
              </a:rPr>
              <a:t>M</a:t>
            </a:r>
            <a:r>
              <a:rPr lang="en-US" altLang="zh-CN" dirty="0"/>
              <a:t>——</a:t>
            </a:r>
            <a:r>
              <a:rPr lang="zh-CN" altLang="en-US" dirty="0"/>
              <a:t>互感系数，简称互感，单位是</a:t>
            </a:r>
            <a:r>
              <a:rPr lang="en-US" altLang="zh-CN" dirty="0"/>
              <a:t>H(</a:t>
            </a:r>
            <a:r>
              <a:rPr lang="zh-CN" altLang="en-US" dirty="0"/>
              <a:t>亨</a:t>
            </a:r>
            <a:r>
              <a:rPr lang="en-US" altLang="zh-CN" dirty="0"/>
              <a:t>)</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zh-CN" altLang="en-US" dirty="0"/>
              <a:t>须注意：互感是在两个不同的线圈之间的磁通与电流的比，和自感系数的定义是不     同的。</a:t>
            </a:r>
            <a:endParaRPr lang="zh-CN" altLang="en-US" dirty="0"/>
          </a:p>
        </p:txBody>
      </p:sp>
      <p:graphicFrame>
        <p:nvGraphicFramePr>
          <p:cNvPr id="81922" name="内容占位符 2565122"/>
          <p:cNvGraphicFramePr>
            <a:graphicFrameLocks noGrp="1"/>
          </p:cNvGraphicFramePr>
          <p:nvPr>
            <p:ph sz="half" idx="2"/>
          </p:nvPr>
        </p:nvGraphicFramePr>
        <p:xfrm>
          <a:off x="2670175" y="2424113"/>
          <a:ext cx="5256213" cy="985837"/>
        </p:xfrm>
        <a:graphic>
          <a:graphicData uri="http://schemas.openxmlformats.org/presentationml/2006/ole">
            <mc:AlternateContent xmlns:mc="http://schemas.openxmlformats.org/markup-compatibility/2006">
              <mc:Choice xmlns:v="urn:schemas-microsoft-com:vml" Requires="v">
                <p:oleObj spid="_x0000_s3120" name="" r:id="rId1" imgW="6056630" imgH="1130935" progId="Photoshop.Image.7">
                  <p:embed/>
                </p:oleObj>
              </mc:Choice>
              <mc:Fallback>
                <p:oleObj name="" r:id="rId1" imgW="6056630" imgH="1130935" progId="Photoshop.Image.7">
                  <p:embed/>
                  <p:pic>
                    <p:nvPicPr>
                      <p:cNvPr id="0" name="图片 3119"/>
                      <p:cNvPicPr/>
                      <p:nvPr/>
                    </p:nvPicPr>
                    <p:blipFill>
                      <a:blip r:embed="rId2"/>
                      <a:stretch>
                        <a:fillRect/>
                      </a:stretch>
                    </p:blipFill>
                    <p:spPr>
                      <a:xfrm>
                        <a:off x="2670175" y="2424113"/>
                        <a:ext cx="5256213" cy="985837"/>
                      </a:xfrm>
                      <a:prstGeom prst="rect">
                        <a:avLst/>
                      </a:prstGeom>
                      <a:noFill/>
                      <a:ln w="38100">
                        <a:miter/>
                      </a:ln>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占位符 2566145"/>
          <p:cNvSpPr>
            <a:spLocks noGrp="1"/>
          </p:cNvSpPr>
          <p:nvPr>
            <p:ph type="body" sz="half" idx="1"/>
          </p:nvPr>
        </p:nvSpPr>
        <p:spPr>
          <a:xfrm>
            <a:off x="457200" y="549275"/>
            <a:ext cx="8218488" cy="5759450"/>
          </a:xfrm>
        </p:spPr>
        <p:txBody>
          <a:bodyPr anchor="t" anchorCtr="0"/>
          <a:p>
            <a:pPr algn="just">
              <a:buClr>
                <a:schemeClr val="accent1"/>
              </a:buClr>
              <a:buSzPct val="65000"/>
              <a:buFont typeface="Wingdings" panose="05000000000000000000" pitchFamily="2" charset="2"/>
            </a:pPr>
            <a:r>
              <a:rPr lang="zh-CN" altLang="en-US" dirty="0"/>
              <a:t>线圈</a:t>
            </a:r>
            <a:r>
              <a:rPr lang="en-US" altLang="zh-CN" dirty="0"/>
              <a:t>2</a:t>
            </a:r>
            <a:r>
              <a:rPr lang="zh-CN" altLang="en-US" dirty="0"/>
              <a:t>互感电动势的大小为</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式中：</a:t>
            </a:r>
            <a:r>
              <a:rPr lang="en-US" altLang="zh-CN">
                <a:latin typeface="E-BX" pitchFamily="17" charset="-127"/>
                <a:ea typeface="E-BX" pitchFamily="17" charset="-127"/>
              </a:rPr>
              <a:t>k</a:t>
            </a:r>
            <a:r>
              <a:rPr lang="zh-CN" altLang="en-US" dirty="0"/>
              <a:t>叫耦合系数。</a:t>
            </a:r>
            <a:r>
              <a:rPr lang="en-US" altLang="zh-CN"/>
              <a:t>0≤</a:t>
            </a:r>
            <a:r>
              <a:rPr lang="en-US" altLang="zh-CN">
                <a:latin typeface="E-BX" pitchFamily="17" charset="-127"/>
                <a:ea typeface="E-BX" pitchFamily="17" charset="-127"/>
              </a:rPr>
              <a:t>k</a:t>
            </a:r>
            <a:r>
              <a:rPr lang="en-US" altLang="zh-CN" dirty="0"/>
              <a:t>≤1</a:t>
            </a:r>
            <a:r>
              <a:rPr lang="zh-CN" altLang="en-US" dirty="0"/>
              <a:t>，其大小反映出两个线圈的耦合程度，当</a:t>
            </a:r>
            <a:r>
              <a:rPr lang="en-US" altLang="zh-CN">
                <a:latin typeface="E-BX" pitchFamily="17" charset="-127"/>
                <a:ea typeface="E-BX" pitchFamily="17" charset="-127"/>
              </a:rPr>
              <a:t>k</a:t>
            </a:r>
            <a:r>
              <a:rPr lang="en-US" altLang="zh-CN" dirty="0"/>
              <a:t>=1</a:t>
            </a:r>
            <a:r>
              <a:rPr lang="zh-CN" altLang="en-US" dirty="0"/>
              <a:t>时叫全      耦合。</a:t>
            </a:r>
            <a:endParaRPr lang="zh-CN" altLang="en-US" dirty="0"/>
          </a:p>
          <a:p>
            <a:pPr algn="just">
              <a:buClr>
                <a:schemeClr val="accent1"/>
              </a:buClr>
              <a:buSzPct val="65000"/>
              <a:buFont typeface="Wingdings" panose="05000000000000000000" pitchFamily="2" charset="2"/>
            </a:pPr>
            <a:r>
              <a:rPr lang="en-US" altLang="zh-CN" dirty="0"/>
              <a:t>*</a:t>
            </a:r>
            <a:r>
              <a:rPr lang="zh-CN" altLang="en-US" dirty="0"/>
              <a:t>第六节  互感线圈的连接与同名端</a:t>
            </a:r>
            <a:endParaRPr lang="zh-CN" altLang="en-US" dirty="0"/>
          </a:p>
          <a:p>
            <a:pPr algn="dist">
              <a:buClr>
                <a:schemeClr val="accent1"/>
              </a:buClr>
              <a:buSzPct val="65000"/>
              <a:buFont typeface="Wingdings" panose="05000000000000000000" pitchFamily="2" charset="2"/>
            </a:pPr>
            <a:r>
              <a:rPr lang="zh-CN" altLang="en-US" dirty="0"/>
              <a:t>互感电动势的方向不仅决定于互感磁通是</a:t>
            </a:r>
            <a:endParaRPr lang="zh-CN" altLang="en-US" dirty="0"/>
          </a:p>
        </p:txBody>
      </p:sp>
      <p:graphicFrame>
        <p:nvGraphicFramePr>
          <p:cNvPr id="82946" name="内容占位符 2566146"/>
          <p:cNvGraphicFramePr>
            <a:graphicFrameLocks noGrp="1"/>
          </p:cNvGraphicFramePr>
          <p:nvPr>
            <p:ph sz="quarter" idx="2"/>
          </p:nvPr>
        </p:nvGraphicFramePr>
        <p:xfrm>
          <a:off x="3203575" y="1052513"/>
          <a:ext cx="5545138" cy="825500"/>
        </p:xfrm>
        <a:graphic>
          <a:graphicData uri="http://schemas.openxmlformats.org/presentationml/2006/ole">
            <mc:AlternateContent xmlns:mc="http://schemas.openxmlformats.org/markup-compatibility/2006">
              <mc:Choice xmlns:v="urn:schemas-microsoft-com:vml" Requires="v">
                <p:oleObj spid="_x0000_s3121" name="" r:id="rId1" imgW="6793865" imgH="1012825" progId="Photoshop.Image.7">
                  <p:embed/>
                </p:oleObj>
              </mc:Choice>
              <mc:Fallback>
                <p:oleObj name="" r:id="rId1" imgW="6793865" imgH="1012825" progId="Photoshop.Image.7">
                  <p:embed/>
                  <p:pic>
                    <p:nvPicPr>
                      <p:cNvPr id="0" name="图片 3120"/>
                      <p:cNvPicPr/>
                      <p:nvPr/>
                    </p:nvPicPr>
                    <p:blipFill>
                      <a:blip r:embed="rId2"/>
                      <a:stretch>
                        <a:fillRect/>
                      </a:stretch>
                    </p:blipFill>
                    <p:spPr>
                      <a:xfrm>
                        <a:off x="3203575" y="1052513"/>
                        <a:ext cx="5545138" cy="825500"/>
                      </a:xfrm>
                      <a:prstGeom prst="rect">
                        <a:avLst/>
                      </a:prstGeom>
                      <a:noFill/>
                      <a:ln w="38100">
                        <a:miter/>
                      </a:ln>
                    </p:spPr>
                  </p:pic>
                </p:oleObj>
              </mc:Fallback>
            </mc:AlternateContent>
          </a:graphicData>
        </a:graphic>
      </p:graphicFrame>
      <p:graphicFrame>
        <p:nvGraphicFramePr>
          <p:cNvPr id="82947" name="内容占位符 2566149"/>
          <p:cNvGraphicFramePr>
            <a:graphicFrameLocks noGrp="1"/>
          </p:cNvGraphicFramePr>
          <p:nvPr>
            <p:ph sz="quarter" idx="3"/>
          </p:nvPr>
        </p:nvGraphicFramePr>
        <p:xfrm>
          <a:off x="3132138" y="1946275"/>
          <a:ext cx="2649537" cy="546100"/>
        </p:xfrm>
        <a:graphic>
          <a:graphicData uri="http://schemas.openxmlformats.org/presentationml/2006/ole">
            <mc:AlternateContent xmlns:mc="http://schemas.openxmlformats.org/markup-compatibility/2006">
              <mc:Choice xmlns:v="urn:schemas-microsoft-com:vml" Requires="v">
                <p:oleObj spid="_x0000_s3122" name="" r:id="rId3" imgW="3234690" imgH="668655" progId="Photoshop.Image.7">
                  <p:embed/>
                </p:oleObj>
              </mc:Choice>
              <mc:Fallback>
                <p:oleObj name="" r:id="rId3" imgW="3234690" imgH="668655" progId="Photoshop.Image.7">
                  <p:embed/>
                  <p:pic>
                    <p:nvPicPr>
                      <p:cNvPr id="0" name="图片 3121"/>
                      <p:cNvPicPr/>
                      <p:nvPr/>
                    </p:nvPicPr>
                    <p:blipFill>
                      <a:blip r:embed="rId4"/>
                      <a:stretch>
                        <a:fillRect/>
                      </a:stretch>
                    </p:blipFill>
                    <p:spPr>
                      <a:xfrm>
                        <a:off x="3132138" y="1946275"/>
                        <a:ext cx="2649537" cy="546100"/>
                      </a:xfrm>
                      <a:prstGeom prst="rect">
                        <a:avLst/>
                      </a:prstGeom>
                      <a:noFill/>
                      <a:ln w="38100">
                        <a:miter/>
                      </a:ln>
                    </p:spPr>
                  </p:pic>
                </p:oleObj>
              </mc:Fallback>
            </mc:AlternateContent>
          </a:graphicData>
        </a:graphic>
      </p:graphicFrame>
      <p:graphicFrame>
        <p:nvGraphicFramePr>
          <p:cNvPr id="82948" name="对象 2566152"/>
          <p:cNvGraphicFramePr/>
          <p:nvPr/>
        </p:nvGraphicFramePr>
        <p:xfrm>
          <a:off x="827088" y="2503488"/>
          <a:ext cx="2371725" cy="925512"/>
        </p:xfrm>
        <a:graphic>
          <a:graphicData uri="http://schemas.openxmlformats.org/presentationml/2006/ole">
            <mc:AlternateContent xmlns:mc="http://schemas.openxmlformats.org/markup-compatibility/2006">
              <mc:Choice xmlns:v="urn:schemas-microsoft-com:vml" Requires="v">
                <p:oleObj spid="_x0000_s3123" name="" r:id="rId5" imgW="2900680" imgH="1130935" progId="Photoshop.Image.7">
                  <p:embed/>
                </p:oleObj>
              </mc:Choice>
              <mc:Fallback>
                <p:oleObj name="" r:id="rId5" imgW="2900680" imgH="1130935" progId="Photoshop.Image.7">
                  <p:embed/>
                  <p:pic>
                    <p:nvPicPr>
                      <p:cNvPr id="0" name="图片 3122"/>
                      <p:cNvPicPr/>
                      <p:nvPr/>
                    </p:nvPicPr>
                    <p:blipFill>
                      <a:blip r:embed="rId6"/>
                      <a:stretch>
                        <a:fillRect/>
                      </a:stretch>
                    </p:blipFill>
                    <p:spPr>
                      <a:xfrm>
                        <a:off x="827088" y="2503488"/>
                        <a:ext cx="2371725" cy="925512"/>
                      </a:xfrm>
                      <a:prstGeom prst="rect">
                        <a:avLst/>
                      </a:prstGeom>
                      <a:noFill/>
                      <a:ln w="38100">
                        <a:noFill/>
                        <a:miter/>
                      </a:ln>
                    </p:spPr>
                  </p:pic>
                </p:oleObj>
              </mc:Fallback>
            </mc:AlternateContent>
          </a:graphicData>
        </a:graphic>
      </p:graphicFrame>
      <mc:AlternateContent xmlns:mc="http://schemas.openxmlformats.org/markup-compatibility/2006" xmlns:p14="http://schemas.microsoft.com/office/powerpoint/2010/main">
        <mc:Choice Requires="p14">
          <p:contentPart r:id="rId7" p14:bwMode="auto">
            <p14:nvContentPartPr>
              <p14:cNvPr id="2" name="墨迹 1"/>
              <p14:cNvContentPartPr/>
              <p14:nvPr/>
            </p14:nvContentPartPr>
            <p14:xfrm>
              <a:off x="741045" y="4304030"/>
              <a:ext cx="1589405" cy="535305"/>
            </p14:xfrm>
          </p:contentPart>
        </mc:Choice>
        <mc:Fallback xmlns="">
          <p:pic>
            <p:nvPicPr>
              <p:cNvPr id="2" name="墨迹 1"/>
            </p:nvPicPr>
            <p:blipFill>
              <a:blip r:embed="rId8"/>
            </p:blipFill>
            <p:spPr>
              <a:xfrm>
                <a:off x="741045" y="4304030"/>
                <a:ext cx="1589405" cy="535305"/>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3" name="墨迹 2"/>
              <p14:cNvContentPartPr/>
              <p14:nvPr/>
            </p14:nvContentPartPr>
            <p14:xfrm>
              <a:off x="5527039" y="4732655"/>
              <a:ext cx="1285875" cy="53340"/>
            </p14:xfrm>
          </p:contentPart>
        </mc:Choice>
        <mc:Fallback xmlns="">
          <p:pic>
            <p:nvPicPr>
              <p:cNvPr id="3" name="墨迹 2"/>
            </p:nvPicPr>
            <p:blipFill>
              <a:blip r:embed="rId10"/>
            </p:blipFill>
            <p:spPr>
              <a:xfrm>
                <a:off x="5527039" y="4732655"/>
                <a:ext cx="1285875" cy="53340"/>
              </a:xfrm>
              <a:prstGeom prst="rect"/>
            </p:spPr>
          </p:pic>
        </mc:Fallback>
      </mc:AlternateContent>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文本占位符 2567169"/>
          <p:cNvSpPr>
            <a:spLocks noGrp="1"/>
          </p:cNvSpPr>
          <p:nvPr>
            <p:ph type="body" sz="half" idx="1"/>
          </p:nvPr>
        </p:nvSpPr>
        <p:spPr>
          <a:xfrm>
            <a:off x="457200" y="549275"/>
            <a:ext cx="4691063" cy="5576888"/>
          </a:xfrm>
        </p:spPr>
        <p:txBody>
          <a:bodyPr anchor="t" anchorCtr="0"/>
          <a:p>
            <a:pPr algn="just">
              <a:lnSpc>
                <a:spcPct val="90000"/>
              </a:lnSpc>
              <a:buClr>
                <a:schemeClr val="accent1"/>
              </a:buClr>
              <a:buSzPct val="65000"/>
              <a:buFont typeface="Wingdings" panose="05000000000000000000" pitchFamily="2" charset="2"/>
              <a:buNone/>
            </a:pPr>
            <a:r>
              <a:rPr lang="en-US" altLang="zh-CN" dirty="0"/>
              <a:t>    </a:t>
            </a:r>
            <a:r>
              <a:rPr lang="zh-CN" altLang="en-US" dirty="0"/>
              <a:t>增加还是减少，而且还与线圈的绕向有关。</a:t>
            </a:r>
            <a:endParaRPr lang="zh-CN" altLang="en-US" dirty="0"/>
          </a:p>
          <a:p>
            <a:pPr algn="just">
              <a:lnSpc>
                <a:spcPct val="90000"/>
              </a:lnSpc>
              <a:buClr>
                <a:schemeClr val="accent1"/>
              </a:buClr>
              <a:buSzPct val="65000"/>
              <a:buFont typeface="Wingdings" panose="05000000000000000000" pitchFamily="2" charset="2"/>
            </a:pPr>
            <a:r>
              <a:rPr lang="zh-CN" altLang="en-US" dirty="0"/>
              <a:t>我们把端子</a:t>
            </a:r>
            <a:r>
              <a:rPr lang="en-US" altLang="zh-CN" dirty="0"/>
              <a:t>1</a:t>
            </a:r>
            <a:r>
              <a:rPr lang="zh-CN" altLang="en-US" dirty="0"/>
              <a:t>，</a:t>
            </a:r>
            <a:r>
              <a:rPr lang="en-US" altLang="zh-CN" dirty="0"/>
              <a:t>4</a:t>
            </a:r>
            <a:r>
              <a:rPr lang="zh-CN" altLang="en-US" dirty="0"/>
              <a:t>及端子</a:t>
            </a:r>
            <a:r>
              <a:rPr lang="en-US" altLang="zh-CN" dirty="0"/>
              <a:t>5</a:t>
            </a:r>
            <a:r>
              <a:rPr lang="zh-CN" altLang="en-US" dirty="0"/>
              <a:t>之间的这种关系称为同名端关系，在同一磁通变化的作用下，感应电动势极性保持相反的端子，例如</a:t>
            </a:r>
            <a:r>
              <a:rPr lang="en-US" altLang="zh-CN" dirty="0"/>
              <a:t>1</a:t>
            </a:r>
            <a:r>
              <a:rPr lang="zh-CN" altLang="en-US" dirty="0"/>
              <a:t>与</a:t>
            </a:r>
            <a:r>
              <a:rPr lang="en-US" altLang="zh-CN" dirty="0"/>
              <a:t>3</a:t>
            </a:r>
            <a:r>
              <a:rPr lang="zh-CN" altLang="en-US" dirty="0"/>
              <a:t>就称为异名端。</a:t>
            </a:r>
            <a:endParaRPr lang="zh-CN" altLang="en-US" dirty="0"/>
          </a:p>
        </p:txBody>
      </p:sp>
      <p:pic>
        <p:nvPicPr>
          <p:cNvPr id="83970" name="图片 2567170" descr="4-23"/>
          <p:cNvPicPr>
            <a:picLocks noChangeAspect="1"/>
          </p:cNvPicPr>
          <p:nvPr/>
        </p:nvPicPr>
        <p:blipFill>
          <a:blip r:embed="rId1"/>
          <a:stretch>
            <a:fillRect/>
          </a:stretch>
        </p:blipFill>
        <p:spPr>
          <a:xfrm>
            <a:off x="5148263" y="871538"/>
            <a:ext cx="3527425" cy="2557462"/>
          </a:xfrm>
          <a:prstGeom prst="rect">
            <a:avLst/>
          </a:prstGeom>
          <a:noFill/>
          <a:ln w="9525">
            <a:noFill/>
          </a:ln>
        </p:spPr>
      </p:pic>
      <p:sp>
        <p:nvSpPr>
          <p:cNvPr id="83971" name="文本框 2567173"/>
          <p:cNvSpPr txBox="1"/>
          <p:nvPr/>
        </p:nvSpPr>
        <p:spPr>
          <a:xfrm>
            <a:off x="5724525" y="3573463"/>
            <a:ext cx="2592388"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4-23  </a:t>
            </a:r>
            <a:r>
              <a:rPr lang="zh-CN" altLang="en-US" dirty="0">
                <a:latin typeface="Times New Roman" panose="02020603050405020304" pitchFamily="18" charset="0"/>
                <a:ea typeface="宋体" panose="02010600030101010101" pitchFamily="2" charset="-122"/>
              </a:rPr>
              <a:t>互感线圈同名端</a:t>
            </a:r>
            <a:endParaRPr lang="zh-CN" altLang="en-US" dirty="0">
              <a:latin typeface="Times New Roman" panose="02020603050405020304" pitchFamily="18" charset="0"/>
              <a:ea typeface="宋体" panose="02010600030101010101" pitchFamily="2" charset="-122"/>
            </a:endParaRPr>
          </a:p>
        </p:txBody>
      </p:sp>
      <p:sp>
        <p:nvSpPr>
          <p:cNvPr id="83972" name="矩形 2567174"/>
          <p:cNvSpPr/>
          <p:nvPr/>
        </p:nvSpPr>
        <p:spPr>
          <a:xfrm>
            <a:off x="468313" y="4797425"/>
            <a:ext cx="8280400" cy="1655763"/>
          </a:xfrm>
          <a:prstGeom prst="rect">
            <a:avLst/>
          </a:prstGeom>
          <a:noFill/>
          <a:ln w="9525">
            <a:noFill/>
          </a:ln>
        </p:spPr>
        <p:txBody>
          <a:bodyPr anchor="t" anchorCtr="0"/>
          <a:p>
            <a:pPr marL="342900" indent="-342900" algn="dist">
              <a:lnSpc>
                <a:spcPct val="90000"/>
              </a:lnSpc>
              <a:spcBef>
                <a:spcPct val="20000"/>
              </a:spcBef>
              <a:buClr>
                <a:schemeClr val="accent1"/>
              </a:buClr>
              <a:buSzPct val="65000"/>
              <a:buFont typeface="Wingdings" panose="05000000000000000000" pitchFamily="2" charset="2"/>
              <a:buChar char="n"/>
            </a:pPr>
            <a:r>
              <a:rPr lang="zh-CN" altLang="en-US" sz="3000" dirty="0">
                <a:latin typeface="Arial" panose="020B0604020202020204" pitchFamily="34" charset="0"/>
                <a:ea typeface="宋体" panose="02010600030101010101" pitchFamily="2" charset="-122"/>
              </a:rPr>
              <a:t>就是</a:t>
            </a:r>
            <a:r>
              <a:rPr lang="en-US" altLang="zh-CN" sz="3000">
                <a:latin typeface="E-BX" pitchFamily="17" charset="-127"/>
                <a:ea typeface="E-BX" pitchFamily="17" charset="-127"/>
              </a:rPr>
              <a:t>i</a:t>
            </a:r>
            <a:r>
              <a:rPr lang="en-US" altLang="zh-CN" sz="3000" baseline="-25000">
                <a:latin typeface="Arial" panose="020B0604020202020204" pitchFamily="34" charset="0"/>
                <a:ea typeface="宋体" panose="02010600030101010101" pitchFamily="2" charset="-122"/>
              </a:rPr>
              <a:t>1</a:t>
            </a:r>
            <a:r>
              <a:rPr lang="zh-CN" altLang="en-US" sz="3000" dirty="0">
                <a:latin typeface="Arial" panose="020B0604020202020204" pitchFamily="34" charset="0"/>
                <a:ea typeface="宋体" panose="02010600030101010101" pitchFamily="2" charset="-122"/>
              </a:rPr>
              <a:t>流入线圈的那个端子的同名端标互感电动势</a:t>
            </a:r>
            <a:r>
              <a:rPr lang="en-US" altLang="zh-CN" sz="3000">
                <a:latin typeface="E-BX" pitchFamily="17" charset="-127"/>
                <a:ea typeface="E-BX" pitchFamily="17" charset="-127"/>
              </a:rPr>
              <a:t>e</a:t>
            </a:r>
            <a:r>
              <a:rPr lang="en-US" altLang="zh-CN" sz="3000" baseline="-25000">
                <a:latin typeface="Arial" panose="020B0604020202020204" pitchFamily="34" charset="0"/>
                <a:ea typeface="宋体" panose="02010600030101010101" pitchFamily="2" charset="-122"/>
              </a:rPr>
              <a:t>M2</a:t>
            </a:r>
            <a:r>
              <a:rPr lang="zh-CN" altLang="en-US" sz="3000" dirty="0">
                <a:latin typeface="Arial" panose="020B0604020202020204" pitchFamily="34" charset="0"/>
                <a:ea typeface="宋体" panose="02010600030101010101" pitchFamily="2" charset="-122"/>
              </a:rPr>
              <a:t>的正极。只有在这样的标定极性下，式</a:t>
            </a:r>
            <a:r>
              <a:rPr lang="en-US" altLang="zh-CN" sz="3000">
                <a:latin typeface="E-BX" pitchFamily="17" charset="-127"/>
                <a:ea typeface="E-BX" pitchFamily="17" charset="-127"/>
              </a:rPr>
              <a:t>e</a:t>
            </a:r>
            <a:r>
              <a:rPr lang="en-US" altLang="zh-CN" sz="3000" baseline="-25000">
                <a:latin typeface="Arial" panose="020B0604020202020204" pitchFamily="34" charset="0"/>
                <a:ea typeface="宋体" panose="02010600030101010101" pitchFamily="2" charset="-122"/>
              </a:rPr>
              <a:t>M2</a:t>
            </a:r>
            <a:r>
              <a:rPr lang="en-US" altLang="zh-CN" sz="3000" dirty="0">
                <a:latin typeface="Arial" panose="020B0604020202020204" pitchFamily="34" charset="0"/>
                <a:ea typeface="宋体" panose="02010600030101010101" pitchFamily="2" charset="-122"/>
              </a:rPr>
              <a:t>=  </a:t>
            </a:r>
            <a:r>
              <a:rPr lang="zh-CN" altLang="en-US" sz="3000" dirty="0">
                <a:latin typeface="Arial" panose="020B0604020202020204" pitchFamily="34" charset="0"/>
                <a:ea typeface="宋体" panose="02010600030101010101" pitchFamily="2" charset="-122"/>
              </a:rPr>
              <a:t>所得到的</a:t>
            </a:r>
            <a:r>
              <a:rPr lang="en-US" altLang="zh-CN" sz="3000">
                <a:latin typeface="E-BX" pitchFamily="17" charset="-127"/>
                <a:ea typeface="E-BX" pitchFamily="17" charset="-127"/>
              </a:rPr>
              <a:t>e</a:t>
            </a:r>
            <a:r>
              <a:rPr lang="en-US" altLang="zh-CN" sz="3000" baseline="-25000">
                <a:latin typeface="Arial" panose="020B0604020202020204" pitchFamily="34" charset="0"/>
                <a:ea typeface="宋体" panose="02010600030101010101" pitchFamily="2" charset="-122"/>
              </a:rPr>
              <a:t>M2</a:t>
            </a:r>
            <a:r>
              <a:rPr lang="zh-CN" altLang="en-US" sz="3000" dirty="0">
                <a:latin typeface="Arial" panose="020B0604020202020204" pitchFamily="34" charset="0"/>
                <a:ea typeface="宋体" panose="02010600030101010101" pitchFamily="2" charset="-122"/>
              </a:rPr>
              <a:t>的正、负号才有 </a:t>
            </a:r>
            <a:endParaRPr lang="zh-CN" altLang="en-US" sz="3000" dirty="0">
              <a:latin typeface="Arial" panose="020B0604020202020204" pitchFamily="34" charset="0"/>
              <a:ea typeface="宋体" panose="02010600030101010101" pitchFamily="2" charset="-122"/>
            </a:endParaRPr>
          </a:p>
        </p:txBody>
      </p:sp>
      <p:graphicFrame>
        <p:nvGraphicFramePr>
          <p:cNvPr id="83973" name="内容占位符 2567175"/>
          <p:cNvGraphicFramePr>
            <a:graphicFrameLocks noGrp="1"/>
          </p:cNvGraphicFramePr>
          <p:nvPr>
            <p:ph sz="half" idx="2"/>
          </p:nvPr>
        </p:nvGraphicFramePr>
        <p:xfrm>
          <a:off x="3025775" y="5661025"/>
          <a:ext cx="393700" cy="576263"/>
        </p:xfrm>
        <a:graphic>
          <a:graphicData uri="http://schemas.openxmlformats.org/presentationml/2006/ole">
            <mc:AlternateContent xmlns:mc="http://schemas.openxmlformats.org/markup-compatibility/2006">
              <mc:Choice xmlns:v="urn:schemas-microsoft-com:vml" Requires="v">
                <p:oleObj spid="_x0000_s3124" name="" r:id="rId2" imgW="678180" imgH="993140" progId="Photoshop.Image.7">
                  <p:embed/>
                </p:oleObj>
              </mc:Choice>
              <mc:Fallback>
                <p:oleObj name="" r:id="rId2" imgW="678180" imgH="993140" progId="Photoshop.Image.7">
                  <p:embed/>
                  <p:pic>
                    <p:nvPicPr>
                      <p:cNvPr id="0" name="图片 3123"/>
                      <p:cNvPicPr/>
                      <p:nvPr/>
                    </p:nvPicPr>
                    <p:blipFill>
                      <a:blip r:embed="rId3"/>
                      <a:stretch>
                        <a:fillRect/>
                      </a:stretch>
                    </p:blipFill>
                    <p:spPr>
                      <a:xfrm>
                        <a:off x="3025775" y="5661025"/>
                        <a:ext cx="393700" cy="576263"/>
                      </a:xfrm>
                      <a:prstGeom prst="rect">
                        <a:avLst/>
                      </a:prstGeom>
                      <a:noFill/>
                      <a:ln w="38100">
                        <a:miter/>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5730" name="文本占位符 2505729"/>
          <p:cNvSpPr>
            <a:spLocks noGrp="1"/>
          </p:cNvSpPr>
          <p:nvPr>
            <p:ph idx="1"/>
          </p:nvPr>
        </p:nvSpPr>
        <p:spPr>
          <a:xfrm>
            <a:off x="457200" y="533400"/>
            <a:ext cx="8229600" cy="5592763"/>
          </a:xfrm>
        </p:spPr>
        <p:txBody>
          <a:bodyPr/>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电流的大小随时间变化，但方向不随时间变化，这样的电流叫脉动电流，如果电流的大小和方向都随时间变化，这样的电流叫交流电流。</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ju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二、电压</a:t>
            </a:r>
            <a:endParaRPr kumimoji="0" lang="zh-CN" altLang="en-US" sz="3000" b="0" i="0" u="none" strike="noStrike" kern="1200" cap="none" spc="0" normalizeH="0" baseline="0" noProof="1" dirty="0">
              <a:solidFill>
                <a:schemeClr val="tx1"/>
              </a:solidFill>
              <a:latin typeface="+mn-lt"/>
              <a:ea typeface="+mn-ea"/>
              <a:cs typeface="+mn-cs"/>
            </a:endParaRPr>
          </a:p>
          <a:p>
            <a:pPr marL="342900" marR="0" indent="-342900" algn="dist"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Char char="n"/>
            </a:pPr>
            <a:r>
              <a:rPr kumimoji="0" lang="zh-CN" altLang="en-US" sz="3000" b="0" i="0" u="none" strike="noStrike" kern="1200" cap="none" spc="0" normalizeH="0" baseline="0" noProof="1" dirty="0">
                <a:solidFill>
                  <a:schemeClr val="tx1"/>
                </a:solidFill>
                <a:latin typeface="+mn-lt"/>
                <a:ea typeface="+mn-ea"/>
                <a:cs typeface="+mn-cs"/>
              </a:rPr>
              <a:t>为了衡量电场力做功能力的大小，引入电</a:t>
            </a:r>
            <a:endParaRPr kumimoji="0" lang="zh-CN" altLang="en-US" sz="3000" b="0" i="0" u="none" strike="noStrike" kern="1200" cap="none" spc="0" normalizeH="0" baseline="0" noProof="1" dirty="0">
              <a:solidFill>
                <a:schemeClr val="tx1"/>
              </a:solidFill>
              <a:latin typeface="+mn-lt"/>
              <a:ea typeface="+mn-ea"/>
              <a:cs typeface="+mn-cs"/>
            </a:endParaRPr>
          </a:p>
        </p:txBody>
      </p:sp>
      <p:pic>
        <p:nvPicPr>
          <p:cNvPr id="19458" name="图片 2505733" descr="1-4"/>
          <p:cNvPicPr>
            <a:picLocks noChangeAspect="1"/>
          </p:cNvPicPr>
          <p:nvPr/>
        </p:nvPicPr>
        <p:blipFill>
          <a:blip r:embed="rId1"/>
          <a:stretch>
            <a:fillRect/>
          </a:stretch>
        </p:blipFill>
        <p:spPr>
          <a:xfrm>
            <a:off x="1346200" y="2590800"/>
            <a:ext cx="6985000" cy="1846263"/>
          </a:xfrm>
          <a:prstGeom prst="rect">
            <a:avLst/>
          </a:prstGeom>
          <a:noFill/>
          <a:ln w="9525">
            <a:noFill/>
          </a:ln>
        </p:spPr>
      </p:pic>
      <p:sp>
        <p:nvSpPr>
          <p:cNvPr id="19459" name="文本框 2505736"/>
          <p:cNvSpPr txBox="1"/>
          <p:nvPr/>
        </p:nvSpPr>
        <p:spPr>
          <a:xfrm>
            <a:off x="2628900" y="4437063"/>
            <a:ext cx="4248150"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1-2  </a:t>
            </a:r>
            <a:r>
              <a:rPr lang="zh-CN" altLang="en-US" dirty="0">
                <a:latin typeface="Times New Roman" panose="02020603050405020304" pitchFamily="18" charset="0"/>
                <a:ea typeface="宋体" panose="02010600030101010101" pitchFamily="2" charset="-122"/>
              </a:rPr>
              <a:t>直流电流、脉动电流、交流电流</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文本占位符 2568193"/>
          <p:cNvSpPr>
            <a:spLocks noGrp="1"/>
          </p:cNvSpPr>
          <p:nvPr>
            <p:ph type="body" sz="half" idx="1"/>
          </p:nvPr>
        </p:nvSpPr>
        <p:spPr>
          <a:xfrm>
            <a:off x="457200" y="549275"/>
            <a:ext cx="8218488" cy="5975350"/>
          </a:xfrm>
        </p:spPr>
        <p:txBody>
          <a:bodyPr anchor="t" anchorCtr="0"/>
          <a:p>
            <a:pPr algn="just">
              <a:buClr>
                <a:schemeClr val="accent1"/>
              </a:buClr>
              <a:buSzPct val="65000"/>
              <a:buFont typeface="Wingdings" panose="05000000000000000000" pitchFamily="2" charset="2"/>
              <a:buNone/>
            </a:pPr>
            <a:r>
              <a:rPr lang="en-US" altLang="zh-CN" sz="2600" dirty="0"/>
              <a:t>   </a:t>
            </a:r>
            <a:r>
              <a:rPr lang="zh-CN" altLang="en-US" sz="2600" dirty="0"/>
              <a:t>确定的意义。</a:t>
            </a:r>
            <a:endParaRPr lang="zh-CN" altLang="en-US" sz="2600" dirty="0"/>
          </a:p>
          <a:p>
            <a:pPr algn="just">
              <a:buClr>
                <a:schemeClr val="accent1"/>
              </a:buClr>
              <a:buSzPct val="65000"/>
              <a:buFont typeface="Wingdings" panose="05000000000000000000" pitchFamily="2" charset="2"/>
            </a:pPr>
            <a:r>
              <a:rPr lang="zh-CN" altLang="en-US" sz="2600" dirty="0"/>
              <a:t>第七节  线圈中的磁场能</a:t>
            </a:r>
            <a:endParaRPr lang="zh-CN" altLang="en-US" sz="2600" dirty="0"/>
          </a:p>
          <a:p>
            <a:pPr algn="just">
              <a:buClr>
                <a:schemeClr val="accent1"/>
              </a:buClr>
              <a:buSzPct val="65000"/>
              <a:buFont typeface="Wingdings" panose="05000000000000000000" pitchFamily="2" charset="2"/>
            </a:pPr>
            <a:r>
              <a:rPr lang="zh-CN" altLang="en-US" sz="2600" dirty="0"/>
              <a:t>磁场能和电场能在电路中的转化都是可逆的。从实践中得知，随着电流的增大，线圈的磁场增强，储入的磁场能就增多；随着电流的减小，磁场减弱，磁场能通过电磁感应的作用又转化为电能。</a:t>
            </a:r>
            <a:endParaRPr lang="zh-CN" altLang="en-US" sz="2600" dirty="0"/>
          </a:p>
          <a:p>
            <a:pPr algn="just">
              <a:buClr>
                <a:schemeClr val="accent1"/>
              </a:buClr>
              <a:buSzPct val="65000"/>
              <a:buFont typeface="Wingdings" panose="05000000000000000000" pitchFamily="2" charset="2"/>
            </a:pPr>
            <a:r>
              <a:rPr lang="zh-CN" altLang="en-US" sz="2600" dirty="0"/>
              <a:t>线圈中的磁场能与本身的电感成正比，与通过线圈电流最大值的平方成正比，即</a:t>
            </a:r>
            <a:endParaRPr lang="zh-CN" altLang="en-US" sz="2600" dirty="0"/>
          </a:p>
          <a:p>
            <a:pPr algn="just">
              <a:buClr>
                <a:schemeClr val="accent1"/>
              </a:buClr>
              <a:buSzPct val="65000"/>
              <a:buFont typeface="Wingdings" panose="05000000000000000000" pitchFamily="2" charset="2"/>
            </a:pPr>
            <a:endParaRPr lang="zh-CN" altLang="en-US" sz="2600" dirty="0"/>
          </a:p>
          <a:p>
            <a:pPr algn="just">
              <a:buClr>
                <a:schemeClr val="accent1"/>
              </a:buClr>
              <a:buSzPct val="65000"/>
              <a:buFont typeface="Wingdings" panose="05000000000000000000" pitchFamily="2" charset="2"/>
            </a:pPr>
            <a:endParaRPr lang="zh-CN" altLang="en-US" sz="2600" dirty="0"/>
          </a:p>
          <a:p>
            <a:pPr algn="just">
              <a:buClr>
                <a:schemeClr val="accent1"/>
              </a:buClr>
              <a:buSzPct val="65000"/>
              <a:buFont typeface="Wingdings" panose="05000000000000000000" pitchFamily="2" charset="2"/>
            </a:pPr>
            <a:r>
              <a:rPr lang="zh-CN" altLang="en-US" sz="2600" dirty="0"/>
              <a:t>在铁心线圈中，由于</a:t>
            </a:r>
            <a:r>
              <a:rPr lang="en-US" altLang="zh-CN" sz="2600">
                <a:latin typeface="E-BX" pitchFamily="17" charset="-127"/>
                <a:ea typeface="E-BX" pitchFamily="17" charset="-127"/>
              </a:rPr>
              <a:t>L</a:t>
            </a:r>
            <a:r>
              <a:rPr lang="zh-CN" altLang="en-US" sz="2600" dirty="0"/>
              <a:t>不是常数，式</a:t>
            </a:r>
            <a:r>
              <a:rPr lang="en-US" altLang="zh-CN" sz="2600" dirty="0"/>
              <a:t>(4-14)</a:t>
            </a:r>
            <a:r>
              <a:rPr lang="zh-CN" altLang="en-US" sz="2600" dirty="0"/>
              <a:t>不能用于铁心电感中能量的计算。</a:t>
            </a:r>
            <a:endParaRPr lang="zh-CN" altLang="en-US" sz="2600" dirty="0"/>
          </a:p>
        </p:txBody>
      </p:sp>
      <mc:AlternateContent xmlns:mc="http://schemas.openxmlformats.org/markup-compatibility/2006" xmlns:p14="http://schemas.microsoft.com/office/powerpoint/2010/main">
        <mc:Choice Requires="p14">
          <p:contentPart r:id="rId1" p14:bwMode="auto">
            <p14:nvContentPartPr>
              <p14:cNvPr id="25" name="墨迹 24"/>
              <p14:cNvContentPartPr/>
              <p14:nvPr/>
            </p14:nvContentPartPr>
            <p14:xfrm>
              <a:off x="6562725" y="178421"/>
              <a:ext cx="18415" cy="360"/>
            </p14:xfrm>
          </p:contentPart>
        </mc:Choice>
        <mc:Fallback xmlns="">
          <p:pic>
            <p:nvPicPr>
              <p:cNvPr id="25" name="墨迹 24"/>
            </p:nvPicPr>
            <p:blipFill>
              <a:blip r:embed="rId2"/>
            </p:blipFill>
            <p:spPr>
              <a:xfrm>
                <a:off x="6562725" y="178421"/>
                <a:ext cx="18415" cy="360"/>
              </a:xfrm>
              <a:prstGeom prst="rect"/>
            </p:spPr>
          </p:pic>
        </mc:Fallback>
      </mc:AlternateContent>
      <p:sp>
        <p:nvSpPr>
          <p:cNvPr id="39" name="内容占位符 38"/>
          <p:cNvSpPr/>
          <p:nvPr>
            <p:ph sz="half" idx="2"/>
          </p:nvPr>
        </p:nvSpPr>
        <p:spPr/>
        <p:txBody>
          <a:bodyPr/>
          <a:p>
            <a:endParaRPr lang="zh-CN"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2716673"/>
          <p:cNvSpPr>
            <a:spLocks noGrp="1"/>
          </p:cNvSpPr>
          <p:nvPr>
            <p:ph type="title"/>
          </p:nvPr>
        </p:nvSpPr>
        <p:spPr/>
        <p:txBody>
          <a:bodyPr anchor="t" anchorCtr="0"/>
          <a:p>
            <a:r>
              <a:rPr lang="zh-CN" altLang="en-US" dirty="0"/>
              <a:t>第五章  电容器及瞬态过程</a:t>
            </a:r>
            <a:endParaRPr lang="zh-CN" altLang="en-US" dirty="0"/>
          </a:p>
        </p:txBody>
      </p:sp>
      <p:sp>
        <p:nvSpPr>
          <p:cNvPr id="86018" name="文本占位符 2716674"/>
          <p:cNvSpPr>
            <a:spLocks noGrp="1"/>
          </p:cNvSpPr>
          <p:nvPr>
            <p:ph idx="1"/>
          </p:nvPr>
        </p:nvSpPr>
        <p:spPr>
          <a:xfrm>
            <a:off x="457200" y="1484313"/>
            <a:ext cx="8229600" cy="4781550"/>
          </a:xfrm>
        </p:spPr>
        <p:txBody>
          <a:bodyPr anchor="t" anchorCtr="0"/>
          <a:p>
            <a:pPr algn="just"/>
            <a:r>
              <a:rPr lang="zh-CN" altLang="en-US" dirty="0"/>
              <a:t>第一节  电场和电场强度</a:t>
            </a:r>
            <a:endParaRPr lang="zh-CN" altLang="en-US" dirty="0"/>
          </a:p>
          <a:p>
            <a:pPr algn="just"/>
            <a:r>
              <a:rPr lang="zh-CN" altLang="en-US" dirty="0"/>
              <a:t>电荷之间存在相互作用力，同种电荷互相排斥，异种电荷互相吸引。电荷之间的相互作用，是依靠电场来实现的，这种电场对电荷的作用力称为静电力，也称为电场力。电场是电荷周围存在的一种特殊的物质。</a:t>
            </a:r>
            <a:endParaRPr lang="zh-CN" altLang="en-US" dirty="0"/>
          </a:p>
          <a:p>
            <a:pPr algn="just"/>
            <a:r>
              <a:rPr lang="zh-CN" altLang="en-US" dirty="0"/>
              <a:t>两个重要的特性：</a:t>
            </a:r>
            <a:endParaRPr lang="zh-CN" altLang="en-US" dirty="0"/>
          </a:p>
          <a:p>
            <a:pPr algn="just"/>
            <a:r>
              <a:rPr lang="en-US" altLang="zh-CN" dirty="0"/>
              <a:t>(1)</a:t>
            </a:r>
            <a:r>
              <a:rPr lang="zh-CN" altLang="en-US" dirty="0"/>
              <a:t>位于电场中的任何电荷，都要受到电场力的作用，这说明电场具有力</a:t>
            </a:r>
            <a:r>
              <a:rPr lang="en-US" altLang="zh-CN"/>
              <a:t>;</a:t>
            </a:r>
            <a:endParaRPr lang="en-US" altLang="zh-C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文本占位符 2569217"/>
          <p:cNvSpPr>
            <a:spLocks noGrp="1"/>
          </p:cNvSpPr>
          <p:nvPr>
            <p:ph type="body" sz="half" idx="1"/>
          </p:nvPr>
        </p:nvSpPr>
        <p:spPr>
          <a:xfrm>
            <a:off x="457200" y="476250"/>
            <a:ext cx="8291513" cy="5759450"/>
          </a:xfrm>
        </p:spPr>
        <p:txBody>
          <a:bodyPr anchor="t" anchorCtr="0"/>
          <a:p>
            <a:pPr algn="just">
              <a:lnSpc>
                <a:spcPct val="95000"/>
              </a:lnSpc>
              <a:buClr>
                <a:schemeClr val="accent1"/>
              </a:buClr>
              <a:buSzPct val="65000"/>
              <a:buFont typeface="Wingdings" panose="05000000000000000000" pitchFamily="2" charset="2"/>
            </a:pPr>
            <a:r>
              <a:rPr lang="en-US" altLang="zh-CN" dirty="0"/>
              <a:t>(2)</a:t>
            </a:r>
            <a:r>
              <a:rPr lang="zh-CN" altLang="en-US" dirty="0"/>
              <a:t>电荷在电场中因受电场力的作用而移动时，电场力对电荷做功，这说明电场具有  能量。</a:t>
            </a:r>
            <a:endParaRPr lang="zh-CN" altLang="en-US" dirty="0"/>
          </a:p>
          <a:p>
            <a:pPr algn="just">
              <a:lnSpc>
                <a:spcPct val="95000"/>
              </a:lnSpc>
              <a:buClr>
                <a:schemeClr val="accent1"/>
              </a:buClr>
              <a:buSzPct val="65000"/>
              <a:buFont typeface="Wingdings" panose="05000000000000000000" pitchFamily="2" charset="2"/>
            </a:pPr>
            <a:r>
              <a:rPr lang="zh-CN" altLang="en-US" dirty="0"/>
              <a:t>二、电场强度</a:t>
            </a:r>
            <a:endParaRPr lang="zh-CN" altLang="en-US" dirty="0"/>
          </a:p>
          <a:p>
            <a:pPr algn="just">
              <a:lnSpc>
                <a:spcPct val="95000"/>
              </a:lnSpc>
              <a:buClr>
                <a:schemeClr val="accent1"/>
              </a:buClr>
              <a:buSzPct val="65000"/>
              <a:buFont typeface="Wingdings" panose="05000000000000000000" pitchFamily="2" charset="2"/>
            </a:pPr>
            <a:r>
              <a:rPr lang="zh-CN" altLang="en-US" dirty="0"/>
              <a:t>电场中检验电荷在某一点所受电场力</a:t>
            </a:r>
            <a:r>
              <a:rPr lang="en-US" altLang="zh-CN">
                <a:latin typeface="E-BX" pitchFamily="17" charset="-127"/>
                <a:ea typeface="E-BX" pitchFamily="17" charset="-127"/>
              </a:rPr>
              <a:t>F</a:t>
            </a:r>
            <a:r>
              <a:rPr lang="zh-CN" altLang="en-US" dirty="0"/>
              <a:t>与检验电荷的电荷量</a:t>
            </a:r>
            <a:r>
              <a:rPr lang="en-US" altLang="zh-CN">
                <a:latin typeface="E-BX" pitchFamily="17" charset="-127"/>
                <a:ea typeface="E-BX" pitchFamily="17" charset="-127"/>
              </a:rPr>
              <a:t>q</a:t>
            </a:r>
            <a:r>
              <a:rPr lang="zh-CN" altLang="en-US" dirty="0"/>
              <a:t>的比值叫做该点的电场强度，简称场强。用公式表示为</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r>
              <a:rPr lang="en-US" altLang="zh-CN">
                <a:latin typeface="E-BX" pitchFamily="17" charset="-127"/>
                <a:ea typeface="E-BX" pitchFamily="17" charset="-127"/>
              </a:rPr>
              <a:t>F</a:t>
            </a:r>
            <a:r>
              <a:rPr lang="en-US" altLang="zh-CN" dirty="0"/>
              <a:t>——</a:t>
            </a:r>
            <a:r>
              <a:rPr lang="zh-CN" altLang="en-US" dirty="0"/>
              <a:t>检验电荷所受电场力，单位名称是</a:t>
            </a:r>
            <a:r>
              <a:rPr lang="en-US" altLang="zh-CN" dirty="0"/>
              <a:t>[</a:t>
            </a:r>
            <a:r>
              <a:rPr lang="zh-CN" altLang="en-US" dirty="0"/>
              <a:t>顿</a:t>
            </a:r>
            <a:r>
              <a:rPr lang="en-US" altLang="zh-CN" dirty="0"/>
              <a:t>]</a:t>
            </a:r>
            <a:r>
              <a:rPr lang="zh-CN" altLang="en-US" dirty="0"/>
              <a:t>，符号为</a:t>
            </a:r>
            <a:r>
              <a:rPr lang="en-US" altLang="zh-CN" dirty="0"/>
              <a:t>N</a:t>
            </a:r>
            <a:r>
              <a:rPr lang="zh-CN" altLang="en-US" dirty="0"/>
              <a:t>；</a:t>
            </a:r>
            <a:endParaRPr lang="zh-CN" altLang="en-US" dirty="0"/>
          </a:p>
        </p:txBody>
      </p:sp>
      <p:graphicFrame>
        <p:nvGraphicFramePr>
          <p:cNvPr id="87042" name="内容占位符 2569218"/>
          <p:cNvGraphicFramePr>
            <a:graphicFrameLocks noGrp="1"/>
          </p:cNvGraphicFramePr>
          <p:nvPr>
            <p:ph sz="half" idx="2"/>
          </p:nvPr>
        </p:nvGraphicFramePr>
        <p:xfrm>
          <a:off x="2714625" y="3373438"/>
          <a:ext cx="5256213" cy="1012825"/>
        </p:xfrm>
        <a:graphic>
          <a:graphicData uri="http://schemas.openxmlformats.org/presentationml/2006/ole">
            <mc:AlternateContent xmlns:mc="http://schemas.openxmlformats.org/markup-compatibility/2006">
              <mc:Choice xmlns:v="urn:schemas-microsoft-com:vml" Requires="v">
                <p:oleObj spid="_x0000_s3126" name="" r:id="rId1" imgW="5299710" imgH="1022350" progId="Photoshop.Image.7">
                  <p:embed/>
                </p:oleObj>
              </mc:Choice>
              <mc:Fallback>
                <p:oleObj name="" r:id="rId1" imgW="5299710" imgH="1022350" progId="Photoshop.Image.7">
                  <p:embed/>
                  <p:pic>
                    <p:nvPicPr>
                      <p:cNvPr id="0" name="图片 3125"/>
                      <p:cNvPicPr/>
                      <p:nvPr/>
                    </p:nvPicPr>
                    <p:blipFill>
                      <a:blip r:embed="rId2"/>
                      <a:stretch>
                        <a:fillRect/>
                      </a:stretch>
                    </p:blipFill>
                    <p:spPr>
                      <a:xfrm>
                        <a:off x="2714625" y="3373438"/>
                        <a:ext cx="5256213" cy="1012825"/>
                      </a:xfrm>
                      <a:prstGeom prst="rect">
                        <a:avLst/>
                      </a:prstGeom>
                      <a:noFill/>
                      <a:ln w="38100">
                        <a:miter/>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文本占位符 2570241"/>
          <p:cNvSpPr>
            <a:spLocks noGrp="1"/>
          </p:cNvSpPr>
          <p:nvPr>
            <p:ph idx="1"/>
          </p:nvPr>
        </p:nvSpPr>
        <p:spPr>
          <a:xfrm>
            <a:off x="457200" y="476250"/>
            <a:ext cx="8229600" cy="5775325"/>
          </a:xfrm>
        </p:spPr>
        <p:txBody>
          <a:bodyPr anchor="t" anchorCtr="0"/>
          <a:p>
            <a:pPr algn="just"/>
            <a:r>
              <a:rPr lang="en-US" altLang="zh-CN">
                <a:latin typeface="E-BX" pitchFamily="17" charset="-127"/>
                <a:ea typeface="E-BX" pitchFamily="17" charset="-127"/>
              </a:rPr>
              <a:t>q</a:t>
            </a:r>
            <a:r>
              <a:rPr lang="en-US" altLang="zh-CN" dirty="0"/>
              <a:t>——</a:t>
            </a:r>
            <a:r>
              <a:rPr lang="zh-CN" altLang="en-US" dirty="0"/>
              <a:t>检验电荷的电荷量，单位名称是库</a:t>
            </a:r>
            <a:r>
              <a:rPr lang="en-US" altLang="zh-CN" dirty="0"/>
              <a:t>[</a:t>
            </a:r>
            <a:r>
              <a:rPr lang="zh-CN" altLang="en-US" dirty="0"/>
              <a:t>仑</a:t>
            </a:r>
            <a:r>
              <a:rPr lang="en-US" altLang="zh-CN" dirty="0"/>
              <a:t>]</a:t>
            </a:r>
            <a:r>
              <a:rPr lang="zh-CN" altLang="en-US" dirty="0"/>
              <a:t>，符号为</a:t>
            </a:r>
            <a:r>
              <a:rPr lang="en-US" altLang="zh-CN" dirty="0"/>
              <a:t>C</a:t>
            </a:r>
            <a:r>
              <a:rPr lang="zh-CN" altLang="en-US" dirty="0"/>
              <a:t>；</a:t>
            </a:r>
            <a:endParaRPr lang="zh-CN" altLang="en-US" dirty="0"/>
          </a:p>
          <a:p>
            <a:pPr algn="just"/>
            <a:r>
              <a:rPr lang="en-US" altLang="zh-CN">
                <a:latin typeface="E-BX" pitchFamily="17" charset="-127"/>
                <a:ea typeface="E-BX" pitchFamily="17" charset="-127"/>
              </a:rPr>
              <a:t>E</a:t>
            </a:r>
            <a:r>
              <a:rPr lang="en-US" altLang="zh-CN" dirty="0"/>
              <a:t>——</a:t>
            </a:r>
            <a:r>
              <a:rPr lang="zh-CN" altLang="en-US" dirty="0"/>
              <a:t>电场强度，单位名称是牛</a:t>
            </a:r>
            <a:r>
              <a:rPr lang="en-US" altLang="zh-CN" dirty="0"/>
              <a:t>[</a:t>
            </a:r>
            <a:r>
              <a:rPr lang="zh-CN" altLang="en-US" dirty="0"/>
              <a:t>顿</a:t>
            </a:r>
            <a:r>
              <a:rPr lang="en-US" altLang="zh-CN" dirty="0"/>
              <a:t>]</a:t>
            </a:r>
            <a:r>
              <a:rPr lang="zh-CN" altLang="en-US" dirty="0"/>
              <a:t>每库</a:t>
            </a:r>
            <a:r>
              <a:rPr lang="en-US" altLang="zh-CN" dirty="0"/>
              <a:t>[</a:t>
            </a:r>
            <a:r>
              <a:rPr lang="zh-CN" altLang="en-US" dirty="0"/>
              <a:t>仑</a:t>
            </a:r>
            <a:r>
              <a:rPr lang="en-US" altLang="zh-CN" dirty="0"/>
              <a:t>](</a:t>
            </a:r>
            <a:r>
              <a:rPr lang="zh-CN" altLang="en-US" dirty="0"/>
              <a:t>牛</a:t>
            </a:r>
            <a:r>
              <a:rPr lang="en-US" altLang="zh-CN" dirty="0"/>
              <a:t>[</a:t>
            </a:r>
            <a:r>
              <a:rPr lang="zh-CN" altLang="en-US" dirty="0"/>
              <a:t>顿</a:t>
            </a:r>
            <a:r>
              <a:rPr lang="en-US" altLang="zh-CN" dirty="0"/>
              <a:t>]/</a:t>
            </a:r>
            <a:r>
              <a:rPr lang="zh-CN" altLang="en-US" dirty="0"/>
              <a:t>库</a:t>
            </a:r>
            <a:r>
              <a:rPr lang="en-US" altLang="zh-CN" dirty="0"/>
              <a:t>[</a:t>
            </a:r>
            <a:r>
              <a:rPr lang="zh-CN" altLang="en-US" dirty="0"/>
              <a:t>仑</a:t>
            </a:r>
            <a:r>
              <a:rPr lang="en-US" altLang="zh-CN" dirty="0"/>
              <a:t>])</a:t>
            </a:r>
            <a:r>
              <a:rPr lang="zh-CN" altLang="en-US" dirty="0"/>
              <a:t>，符号为</a:t>
            </a:r>
            <a:r>
              <a:rPr lang="en-US" altLang="zh-CN" dirty="0"/>
              <a:t>N/C</a:t>
            </a:r>
            <a:r>
              <a:rPr lang="zh-CN" altLang="en-US" dirty="0"/>
              <a:t>；或伏</a:t>
            </a:r>
            <a:r>
              <a:rPr lang="en-US" altLang="zh-CN" dirty="0"/>
              <a:t>[</a:t>
            </a:r>
            <a:r>
              <a:rPr lang="zh-CN" altLang="en-US" dirty="0"/>
              <a:t>特</a:t>
            </a:r>
            <a:r>
              <a:rPr lang="en-US" altLang="zh-CN" dirty="0"/>
              <a:t>]</a:t>
            </a:r>
            <a:r>
              <a:rPr lang="zh-CN" altLang="en-US" dirty="0"/>
              <a:t>每米，</a:t>
            </a:r>
            <a:r>
              <a:rPr lang="en-US" altLang="zh-CN" dirty="0"/>
              <a:t>V/m</a:t>
            </a:r>
            <a:r>
              <a:rPr lang="zh-CN" altLang="en-US" dirty="0"/>
              <a:t>。</a:t>
            </a:r>
            <a:endParaRPr lang="zh-CN" altLang="en-US" dirty="0"/>
          </a:p>
          <a:p>
            <a:pPr algn="just"/>
            <a:r>
              <a:rPr lang="zh-CN" altLang="en-US" dirty="0"/>
              <a:t>电场强度是矢量，既有大小又有方向。电场强度的方向为正电荷在该点所受电场力的方向。</a:t>
            </a:r>
            <a:endParaRPr lang="zh-CN" altLang="en-US" dirty="0"/>
          </a:p>
          <a:p>
            <a:pPr algn="just"/>
            <a:r>
              <a:rPr lang="zh-CN" altLang="en-US" dirty="0"/>
              <a:t>在电场的某一区域里，如果各点电场强度的大小和方向都相同，那么这个区域里的电场就称为匀强电场。</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文本占位符 2571265"/>
          <p:cNvSpPr>
            <a:spLocks noGrp="1"/>
          </p:cNvSpPr>
          <p:nvPr>
            <p:ph idx="1"/>
          </p:nvPr>
        </p:nvSpPr>
        <p:spPr>
          <a:xfrm>
            <a:off x="457200" y="500063"/>
            <a:ext cx="8229600" cy="5592762"/>
          </a:xfrm>
        </p:spPr>
        <p:txBody>
          <a:bodyPr anchor="t" anchorCtr="0"/>
          <a:p>
            <a:pPr algn="just">
              <a:lnSpc>
                <a:spcPct val="90000"/>
              </a:lnSpc>
            </a:pPr>
            <a:r>
              <a:rPr lang="zh-CN" altLang="en-US" dirty="0"/>
              <a:t>三、电力线</a:t>
            </a:r>
            <a:endParaRPr lang="zh-CN" altLang="en-US" dirty="0"/>
          </a:p>
          <a:p>
            <a:pPr algn="just">
              <a:lnSpc>
                <a:spcPct val="90000"/>
              </a:lnSpc>
            </a:pPr>
            <a:r>
              <a:rPr lang="zh-CN" altLang="en-US" dirty="0"/>
              <a:t>为了形象地描述电场中各点电场强度的大小和方向，常在场源电荷周围做出一系列的曲线，使曲线上每一点处的切线方向表示该点的电场强度方向，这些曲线称为</a:t>
            </a:r>
            <a:r>
              <a:rPr lang="zh-CN" altLang="en-US" dirty="0">
                <a:solidFill>
                  <a:srgbClr val="FF0000"/>
                </a:solidFill>
              </a:rPr>
              <a:t>电力线</a:t>
            </a:r>
            <a:r>
              <a:rPr lang="zh-CN" altLang="en-US" dirty="0"/>
              <a:t>。</a:t>
            </a:r>
            <a:endParaRPr lang="zh-CN" altLang="en-US" dirty="0"/>
          </a:p>
        </p:txBody>
      </p:sp>
      <p:pic>
        <p:nvPicPr>
          <p:cNvPr id="89090" name="图片 2571266" descr="1-2"/>
          <p:cNvPicPr>
            <a:picLocks noChangeAspect="1"/>
          </p:cNvPicPr>
          <p:nvPr/>
        </p:nvPicPr>
        <p:blipFill>
          <a:blip r:embed="rId1"/>
          <a:stretch>
            <a:fillRect/>
          </a:stretch>
        </p:blipFill>
        <p:spPr>
          <a:xfrm>
            <a:off x="5435600" y="3865563"/>
            <a:ext cx="3384550" cy="1076325"/>
          </a:xfrm>
          <a:prstGeom prst="rect">
            <a:avLst/>
          </a:prstGeom>
          <a:noFill/>
          <a:ln w="9525">
            <a:noFill/>
          </a:ln>
        </p:spPr>
      </p:pic>
      <p:sp>
        <p:nvSpPr>
          <p:cNvPr id="89091" name="矩形 2571271"/>
          <p:cNvSpPr/>
          <p:nvPr/>
        </p:nvSpPr>
        <p:spPr>
          <a:xfrm>
            <a:off x="446088" y="3284538"/>
            <a:ext cx="4702175" cy="3097212"/>
          </a:xfrm>
          <a:prstGeom prst="rect">
            <a:avLst/>
          </a:prstGeom>
          <a:noFill/>
          <a:ln w="9525">
            <a:noFill/>
          </a:ln>
        </p:spPr>
        <p:txBody>
          <a:bodyPr anchor="t" anchorCtr="0"/>
          <a:p>
            <a:pPr marL="342900" indent="-342900" algn="just">
              <a:lnSpc>
                <a:spcPct val="90000"/>
              </a:lnSpc>
              <a:spcBef>
                <a:spcPct val="20000"/>
              </a:spcBef>
              <a:buClr>
                <a:schemeClr val="accent1"/>
              </a:buClr>
              <a:buSzPct val="65000"/>
              <a:buFont typeface="Wingdings" panose="05000000000000000000" pitchFamily="2" charset="2"/>
              <a:buChar char="n"/>
            </a:pPr>
            <a:r>
              <a:rPr lang="zh-CN" altLang="en-US" sz="3000" dirty="0">
                <a:latin typeface="Times New Roman" panose="02020603050405020304" pitchFamily="18" charset="0"/>
                <a:ea typeface="宋体" panose="02010600030101010101" pitchFamily="2" charset="-122"/>
              </a:rPr>
              <a:t>电力线具有以下特征：</a:t>
            </a:r>
            <a:endParaRPr lang="zh-CN" altLang="en-US" sz="3000" dirty="0">
              <a:latin typeface="Times New Roman" panose="02020603050405020304" pitchFamily="18" charset="0"/>
              <a:ea typeface="宋体" panose="02010600030101010101" pitchFamily="2" charset="-122"/>
            </a:endParaRPr>
          </a:p>
          <a:p>
            <a:pPr marL="342900" indent="-342900" algn="just">
              <a:lnSpc>
                <a:spcPct val="90000"/>
              </a:lnSpc>
              <a:spcBef>
                <a:spcPct val="20000"/>
              </a:spcBef>
              <a:buClr>
                <a:schemeClr val="accent1"/>
              </a:buClr>
              <a:buSzPct val="65000"/>
              <a:buFont typeface="Wingdings" panose="05000000000000000000" pitchFamily="2" charset="2"/>
              <a:buChar char="n"/>
            </a:pPr>
            <a:r>
              <a:rPr lang="en-US" altLang="zh-CN" sz="3000" dirty="0">
                <a:latin typeface="Arial" panose="020B0604020202020204" pitchFamily="34" charset="0"/>
                <a:ea typeface="宋体" panose="02010600030101010101" pitchFamily="2" charset="-122"/>
              </a:rPr>
              <a:t>(1)</a:t>
            </a:r>
            <a:r>
              <a:rPr lang="zh-CN" altLang="en-US" sz="3000" dirty="0">
                <a:latin typeface="Times New Roman" panose="02020603050405020304" pitchFamily="18" charset="0"/>
                <a:ea typeface="宋体" panose="02010600030101010101" pitchFamily="2" charset="-122"/>
              </a:rPr>
              <a:t>在静电场中，电力线总是起于正电荷而止于负电荷；</a:t>
            </a:r>
            <a:endParaRPr lang="zh-CN" altLang="en-US" sz="3000" dirty="0">
              <a:latin typeface="Times New Roman" panose="02020603050405020304" pitchFamily="18" charset="0"/>
              <a:ea typeface="宋体" panose="02010600030101010101" pitchFamily="2" charset="-122"/>
            </a:endParaRPr>
          </a:p>
          <a:p>
            <a:pPr marL="342900" indent="-342900" algn="just">
              <a:lnSpc>
                <a:spcPct val="90000"/>
              </a:lnSpc>
              <a:spcBef>
                <a:spcPct val="20000"/>
              </a:spcBef>
              <a:buClr>
                <a:schemeClr val="accent1"/>
              </a:buClr>
              <a:buSzPct val="65000"/>
              <a:buFont typeface="Wingdings" panose="05000000000000000000" pitchFamily="2" charset="2"/>
              <a:buChar char="n"/>
            </a:pPr>
            <a:r>
              <a:rPr lang="en-US" altLang="zh-CN" sz="3000" dirty="0">
                <a:latin typeface="Arial" panose="020B0604020202020204" pitchFamily="34" charset="0"/>
                <a:ea typeface="宋体" panose="02010600030101010101" pitchFamily="2" charset="-122"/>
              </a:rPr>
              <a:t>(2)</a:t>
            </a:r>
            <a:r>
              <a:rPr lang="zh-CN" altLang="en-US" sz="3000" dirty="0">
                <a:latin typeface="Times New Roman" panose="02020603050405020304" pitchFamily="18" charset="0"/>
                <a:ea typeface="宋体" panose="02010600030101010101" pitchFamily="2" charset="-122"/>
              </a:rPr>
              <a:t>任何两条电力线都不会相交；</a:t>
            </a:r>
            <a:endParaRPr lang="zh-CN" altLang="en-US" sz="3000" dirty="0">
              <a:latin typeface="Times New Roman" panose="02020603050405020304" pitchFamily="18" charset="0"/>
              <a:ea typeface="宋体" panose="02010600030101010101" pitchFamily="2" charset="-122"/>
            </a:endParaRPr>
          </a:p>
        </p:txBody>
      </p:sp>
      <p:sp>
        <p:nvSpPr>
          <p:cNvPr id="89092" name="文本框 2571272"/>
          <p:cNvSpPr txBox="1"/>
          <p:nvPr/>
        </p:nvSpPr>
        <p:spPr>
          <a:xfrm>
            <a:off x="6084888" y="5157788"/>
            <a:ext cx="2232025"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5-2  </a:t>
            </a:r>
            <a:r>
              <a:rPr lang="zh-CN" altLang="en-US" dirty="0">
                <a:latin typeface="Times New Roman" panose="02020603050405020304" pitchFamily="18" charset="0"/>
                <a:ea typeface="宋体" panose="02010600030101010101" pitchFamily="2" charset="-122"/>
              </a:rPr>
              <a:t>电力线示意图</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文本占位符 2572289"/>
          <p:cNvSpPr>
            <a:spLocks noGrp="1"/>
          </p:cNvSpPr>
          <p:nvPr>
            <p:ph idx="1"/>
          </p:nvPr>
        </p:nvSpPr>
        <p:spPr>
          <a:xfrm>
            <a:off x="457200" y="533400"/>
            <a:ext cx="8229600" cy="5775325"/>
          </a:xfrm>
        </p:spPr>
        <p:txBody>
          <a:bodyPr anchor="t"/>
          <a:p>
            <a:pPr marL="342900" marR="0" indent="-342900" algn="just"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Char char="n"/>
            </a:pPr>
            <a:r>
              <a:rPr kumimoji="0" lang="en-US" altLang="zh-CN" sz="3000" b="0" i="0" u="none" strike="noStrike" kern="1200" cap="none" spc="0" normalizeH="0" baseline="0" noProof="1" dirty="0">
                <a:solidFill>
                  <a:schemeClr val="tx1"/>
                </a:solidFill>
                <a:latin typeface="+mn-lt"/>
                <a:ea typeface="+mn-ea"/>
                <a:cs typeface="+mn-cs"/>
              </a:rPr>
              <a:t>(3)</a:t>
            </a:r>
            <a:r>
              <a:rPr kumimoji="0" lang="zh-CN" altLang="en-US" sz="3000" b="0" i="0" u="none" strike="noStrike" kern="1200" cap="none" spc="0" normalizeH="0" baseline="0" noProof="1" dirty="0">
                <a:solidFill>
                  <a:schemeClr val="tx1"/>
                </a:solidFill>
                <a:latin typeface="+mn-lt"/>
                <a:ea typeface="+mn-ea"/>
                <a:cs typeface="+mn-cs"/>
              </a:rPr>
              <a:t>电力线的疏密表示电场强度的大小，电力线越密，电场强度越大。</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ctr"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None/>
            </a:pPr>
            <a:r>
              <a:rPr kumimoji="0" lang="zh-CN" altLang="en-US" sz="3000" b="1" i="0" u="none" strike="noStrike" kern="1200" cap="none" spc="0" normalizeH="0" baseline="0" noProof="1" dirty="0">
                <a:solidFill>
                  <a:schemeClr val="tx1"/>
                </a:solidFill>
                <a:latin typeface="+mn-lt"/>
                <a:ea typeface="+mn-ea"/>
                <a:cs typeface="+mn-cs"/>
              </a:rPr>
              <a:t>第二节  电容器和电容</a:t>
            </a:r>
            <a:endParaRPr kumimoji="0" lang="zh-CN" altLang="en-US" sz="3000" b="1" i="0" u="none" strike="noStrike" kern="1200" cap="none" spc="0" normalizeH="0" baseline="0" noProof="1" dirty="0">
              <a:solidFill>
                <a:schemeClr val="tx1"/>
              </a:solidFill>
              <a:latin typeface="+mn-lt"/>
              <a:ea typeface="+mn-ea"/>
              <a:cs typeface="+mn-cs"/>
            </a:endParaRPr>
          </a:p>
          <a:p>
            <a:pPr marL="0" marR="0" indent="0" algn="just"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200" cap="none" spc="0" normalizeH="0" baseline="0" noProof="1" dirty="0">
                <a:solidFill>
                  <a:schemeClr val="tx1"/>
                </a:solidFill>
                <a:latin typeface="+mn-lt"/>
                <a:ea typeface="+mn-ea"/>
                <a:cs typeface="+mn-cs"/>
              </a:rPr>
              <a:t>一、电容器及电容</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just"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200" cap="none" spc="0" normalizeH="0" baseline="0" noProof="1" dirty="0">
                <a:solidFill>
                  <a:schemeClr val="tx1"/>
                </a:solidFill>
                <a:latin typeface="+mn-lt"/>
                <a:ea typeface="+mn-ea"/>
                <a:cs typeface="+mn-cs"/>
              </a:rPr>
              <a:t>       被绝缘介质隔开的两个导体的总和，叫做电容器。组成电容器的两个导体叫极板，中间的绝缘物质叫电容器的介质。</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dist"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200" cap="none" spc="0" normalizeH="0" baseline="0" noProof="1" dirty="0">
                <a:solidFill>
                  <a:schemeClr val="tx1"/>
                </a:solidFill>
                <a:latin typeface="+mn-lt"/>
                <a:ea typeface="+mn-ea"/>
                <a:cs typeface="+mn-cs"/>
              </a:rPr>
              <a:t>     电容器极板上所储存的电荷随着外接电源电压的增高而增加。对某一电容器而言，任一极板所储存的电量与两个极板间电压的比值是一个常</a:t>
            </a:r>
            <a:endParaRPr kumimoji="0" lang="zh-CN" altLang="en-US" sz="3000" b="0" i="0" u="none" strike="noStrike" kern="1200" cap="none" spc="0" normalizeH="0" baseline="0" noProof="1" dirty="0">
              <a:solidFill>
                <a:schemeClr val="tx1"/>
              </a:solidFill>
              <a:latin typeface="+mn-lt"/>
              <a:ea typeface="+mn-ea"/>
              <a:cs typeface="+mn-cs"/>
            </a:endParaRPr>
          </a:p>
          <a:p>
            <a:pPr marL="0" marR="0" indent="0" algn="dist"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None/>
            </a:pPr>
            <a:r>
              <a:rPr kumimoji="0" lang="zh-CN" altLang="en-US" sz="3000" b="0" i="0" u="none" strike="noStrike" kern="100" cap="none" spc="0" normalizeH="0" baseline="0" noProof="1" dirty="0">
                <a:solidFill>
                  <a:schemeClr val="tx1"/>
                </a:solidFill>
                <a:uFillTx/>
                <a:latin typeface="+mn-lt"/>
                <a:ea typeface="+mn-ea"/>
                <a:cs typeface="+mn-cs"/>
              </a:rPr>
              <a:t>数常用这一比值来表示</a:t>
            </a:r>
            <a:endParaRPr kumimoji="0" lang="zh-CN" altLang="en-US" sz="3000" b="0" i="0" u="none" strike="noStrike" kern="100" cap="none" spc="0" normalizeH="0" baseline="0" noProof="1" dirty="0">
              <a:solidFill>
                <a:schemeClr val="tx1"/>
              </a:solidFill>
              <a:uFillTx/>
              <a:latin typeface="+mn-lt"/>
              <a:ea typeface="+mn-ea"/>
              <a:cs typeface="+mn-cs"/>
            </a:endParaRPr>
          </a:p>
          <a:p>
            <a:pPr marL="0" marR="0" indent="0" algn="l" defTabSz="914400" rtl="0" eaLnBrk="1" fontAlgn="base" latinLnBrk="0" hangingPunct="1">
              <a:lnSpc>
                <a:spcPct val="95000"/>
              </a:lnSpc>
              <a:spcBef>
                <a:spcPct val="20000"/>
              </a:spcBef>
              <a:spcAft>
                <a:spcPct val="0"/>
              </a:spcAft>
              <a:buClr>
                <a:schemeClr val="accent1"/>
              </a:buClr>
              <a:buSzPct val="65000"/>
              <a:buFont typeface="Wingdings" panose="05000000000000000000" pitchFamily="2" charset="2"/>
              <a:buNone/>
            </a:pPr>
            <a:endParaRPr kumimoji="0" lang="zh-CN" altLang="en-US" sz="3000" b="0" i="0" u="none" strike="noStrike" kern="100" cap="none" spc="0" normalizeH="0" baseline="0" noProof="1" dirty="0">
              <a:solidFill>
                <a:schemeClr val="tx1"/>
              </a:solidFill>
              <a:uFillTx/>
              <a:latin typeface="+mn-lt"/>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文本占位符 2573313"/>
          <p:cNvSpPr>
            <a:spLocks noGrp="1"/>
          </p:cNvSpPr>
          <p:nvPr>
            <p:ph type="body" sz="half" idx="1"/>
          </p:nvPr>
        </p:nvSpPr>
        <p:spPr>
          <a:xfrm>
            <a:off x="457200" y="444500"/>
            <a:ext cx="8291513" cy="5792788"/>
          </a:xfrm>
        </p:spPr>
        <p:txBody>
          <a:bodyPr anchor="t" anchorCtr="0"/>
          <a:p>
            <a:pPr algn="just">
              <a:buClr>
                <a:schemeClr val="accent1"/>
              </a:buClr>
              <a:buSzPct val="65000"/>
              <a:buFont typeface="Wingdings" panose="05000000000000000000" pitchFamily="2" charset="2"/>
              <a:buNone/>
            </a:pPr>
            <a:r>
              <a:rPr lang="en-US" altLang="zh-CN" dirty="0"/>
              <a:t>         </a:t>
            </a:r>
            <a:r>
              <a:rPr lang="zh-CN" altLang="en-US" dirty="0"/>
              <a:t>电容器储存电荷的本领。如果电容器两极板间的电压是</a:t>
            </a:r>
            <a:r>
              <a:rPr lang="en-US" altLang="zh-CN">
                <a:latin typeface="E-BX" pitchFamily="17" charset="-127"/>
                <a:ea typeface="E-BX" pitchFamily="17" charset="-127"/>
              </a:rPr>
              <a:t>U</a:t>
            </a:r>
            <a:r>
              <a:rPr lang="zh-CN" altLang="en-US" dirty="0"/>
              <a:t>时，电容器任一极板所带电量是</a:t>
            </a:r>
            <a:r>
              <a:rPr lang="en-US" altLang="zh-CN">
                <a:latin typeface="E-BX" pitchFamily="17" charset="-127"/>
                <a:ea typeface="E-BX" pitchFamily="17" charset="-127"/>
              </a:rPr>
              <a:t>Q</a:t>
            </a:r>
            <a:r>
              <a:rPr lang="zh-CN" altLang="en-US" dirty="0"/>
              <a:t>，那么</a:t>
            </a:r>
            <a:r>
              <a:rPr lang="en-US" altLang="zh-CN">
                <a:latin typeface="E-BX" pitchFamily="17" charset="-127"/>
                <a:ea typeface="E-BX" pitchFamily="17" charset="-127"/>
              </a:rPr>
              <a:t>Q</a:t>
            </a:r>
            <a:r>
              <a:rPr lang="zh-CN" altLang="en-US" dirty="0"/>
              <a:t>与</a:t>
            </a:r>
            <a:r>
              <a:rPr lang="en-US" altLang="zh-CN">
                <a:latin typeface="E-BX" pitchFamily="17" charset="-127"/>
                <a:ea typeface="E-BX" pitchFamily="17" charset="-127"/>
              </a:rPr>
              <a:t>U</a:t>
            </a:r>
            <a:r>
              <a:rPr lang="zh-CN" altLang="en-US" dirty="0"/>
              <a:t>的比值就叫电容器的电容量，简称电容，用字母</a:t>
            </a:r>
            <a:r>
              <a:rPr lang="en-US" altLang="zh-CN">
                <a:latin typeface="E-BX" pitchFamily="17" charset="-127"/>
                <a:ea typeface="E-BX" pitchFamily="17" charset="-127"/>
              </a:rPr>
              <a:t>C</a:t>
            </a:r>
            <a:r>
              <a:rPr lang="zh-CN" altLang="en-US" dirty="0"/>
              <a:t>表示，即</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en-US" altLang="zh-CN">
                <a:latin typeface="E-BX" pitchFamily="17" charset="-127"/>
                <a:ea typeface="E-BX" pitchFamily="17" charset="-127"/>
              </a:rPr>
              <a:t>C</a:t>
            </a:r>
            <a:r>
              <a:rPr lang="en-US" altLang="zh-CN" dirty="0"/>
              <a:t>——</a:t>
            </a:r>
            <a:r>
              <a:rPr lang="zh-CN" altLang="en-US" dirty="0"/>
              <a:t>电容，单位名称是法</a:t>
            </a:r>
            <a:r>
              <a:rPr lang="en-US" altLang="zh-CN" dirty="0"/>
              <a:t>[</a:t>
            </a:r>
            <a:r>
              <a:rPr lang="zh-CN" altLang="en-US" dirty="0"/>
              <a:t>拉</a:t>
            </a:r>
            <a:r>
              <a:rPr lang="en-US" altLang="zh-CN" dirty="0"/>
              <a:t>]</a:t>
            </a:r>
            <a:r>
              <a:rPr lang="zh-CN" altLang="en-US" dirty="0"/>
              <a:t>，符号为</a:t>
            </a:r>
            <a:r>
              <a:rPr lang="en-US" altLang="zh-CN" dirty="0"/>
              <a:t>F</a:t>
            </a:r>
            <a:r>
              <a:rPr lang="zh-CN" altLang="en-US" dirty="0"/>
              <a:t>。</a:t>
            </a:r>
            <a:endParaRPr lang="zh-CN" altLang="en-US" dirty="0"/>
          </a:p>
          <a:p>
            <a:pPr algn="just">
              <a:buClr>
                <a:schemeClr val="accent1"/>
              </a:buClr>
              <a:buSzPct val="65000"/>
              <a:buFont typeface="Wingdings" panose="05000000000000000000" pitchFamily="2" charset="2"/>
            </a:pPr>
            <a:r>
              <a:rPr lang="zh-CN" altLang="en-US" dirty="0"/>
              <a:t>如果加在两个极板间的电压是</a:t>
            </a:r>
            <a:r>
              <a:rPr lang="en-US" altLang="zh-CN" dirty="0"/>
              <a:t>1 V</a:t>
            </a:r>
            <a:r>
              <a:rPr lang="zh-CN" altLang="en-US" dirty="0"/>
              <a:t>，每个极板储存的电量是</a:t>
            </a:r>
            <a:r>
              <a:rPr lang="en-US" altLang="zh-CN" dirty="0"/>
              <a:t>1 C</a:t>
            </a:r>
            <a:r>
              <a:rPr lang="zh-CN" altLang="en-US" dirty="0"/>
              <a:t>时，则电容器的电容是 </a:t>
            </a:r>
            <a:r>
              <a:rPr lang="en-US" altLang="zh-CN" dirty="0"/>
              <a:t>1 F</a:t>
            </a:r>
            <a:r>
              <a:rPr lang="zh-CN" altLang="en-US" dirty="0"/>
              <a:t>。在实际应用中，单位</a:t>
            </a:r>
            <a:r>
              <a:rPr lang="en-US" altLang="zh-CN" dirty="0"/>
              <a:t>F</a:t>
            </a:r>
            <a:r>
              <a:rPr lang="zh-CN" altLang="en-US" dirty="0"/>
              <a:t>太大，常用较小的单位</a:t>
            </a:r>
            <a:r>
              <a:rPr lang="en-US" altLang="zh-CN" dirty="0"/>
              <a:t>mF</a:t>
            </a:r>
            <a:r>
              <a:rPr lang="zh-CN" altLang="en-US" dirty="0"/>
              <a:t>，</a:t>
            </a:r>
            <a:r>
              <a:rPr lang="en-US" altLang="zh-CN" err="1"/>
              <a:t>μF</a:t>
            </a:r>
            <a:r>
              <a:rPr lang="zh-CN" altLang="en-US" dirty="0"/>
              <a:t>，</a:t>
            </a:r>
            <a:r>
              <a:rPr lang="en-US" altLang="zh-CN" dirty="0"/>
              <a:t>pF</a:t>
            </a:r>
            <a:r>
              <a:rPr lang="zh-CN" altLang="en-US" dirty="0"/>
              <a:t>。</a:t>
            </a:r>
            <a:endParaRPr lang="zh-CN" altLang="en-US" dirty="0"/>
          </a:p>
        </p:txBody>
      </p:sp>
      <p:graphicFrame>
        <p:nvGraphicFramePr>
          <p:cNvPr id="91138" name="内容占位符 2573314"/>
          <p:cNvGraphicFramePr>
            <a:graphicFrameLocks noGrp="1"/>
          </p:cNvGraphicFramePr>
          <p:nvPr>
            <p:ph sz="half" idx="2"/>
          </p:nvPr>
        </p:nvGraphicFramePr>
        <p:xfrm>
          <a:off x="2195513" y="2501900"/>
          <a:ext cx="5718175" cy="927100"/>
        </p:xfrm>
        <a:graphic>
          <a:graphicData uri="http://schemas.openxmlformats.org/presentationml/2006/ole">
            <mc:AlternateContent xmlns:mc="http://schemas.openxmlformats.org/markup-compatibility/2006">
              <mc:Choice xmlns:v="urn:schemas-microsoft-com:vml" Requires="v">
                <p:oleObj spid="_x0000_s3127" name="" r:id="rId1" imgW="5918835" imgH="923925" progId="Photoshop.Image.7">
                  <p:embed/>
                </p:oleObj>
              </mc:Choice>
              <mc:Fallback>
                <p:oleObj name="" r:id="rId1" imgW="5918835" imgH="923925" progId="Photoshop.Image.7">
                  <p:embed/>
                  <p:pic>
                    <p:nvPicPr>
                      <p:cNvPr id="0" name="图片 3126"/>
                      <p:cNvPicPr/>
                      <p:nvPr/>
                    </p:nvPicPr>
                    <p:blipFill>
                      <a:blip r:embed="rId2"/>
                      <a:stretch>
                        <a:fillRect/>
                      </a:stretch>
                    </p:blipFill>
                    <p:spPr>
                      <a:xfrm>
                        <a:off x="2195513" y="2501900"/>
                        <a:ext cx="5718175" cy="927100"/>
                      </a:xfrm>
                      <a:prstGeom prst="rect">
                        <a:avLst/>
                      </a:prstGeom>
                      <a:noFill/>
                      <a:ln w="38100">
                        <a:miter/>
                      </a:ln>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文本占位符 2574337"/>
          <p:cNvSpPr>
            <a:spLocks noGrp="1"/>
          </p:cNvSpPr>
          <p:nvPr>
            <p:ph type="body" sz="half" idx="1"/>
          </p:nvPr>
        </p:nvSpPr>
        <p:spPr>
          <a:xfrm>
            <a:off x="457200" y="476250"/>
            <a:ext cx="8218488" cy="5576888"/>
          </a:xfrm>
        </p:spPr>
        <p:txBody>
          <a:bodyPr anchor="t" anchorCtr="0"/>
          <a:p>
            <a:pPr algn="ctr">
              <a:buClr>
                <a:schemeClr val="accent1"/>
              </a:buClr>
              <a:buSzPct val="65000"/>
              <a:buFont typeface="Wingdings" panose="05000000000000000000" pitchFamily="2" charset="2"/>
              <a:buNone/>
            </a:pPr>
            <a:r>
              <a:rPr lang="en-US" altLang="zh-CN"/>
              <a:t>1 F=10</a:t>
            </a:r>
            <a:r>
              <a:rPr lang="en-US" altLang="zh-CN" baseline="30000"/>
              <a:t>3 </a:t>
            </a:r>
            <a:r>
              <a:rPr lang="en-US" altLang="zh-CN"/>
              <a:t>mF=10 </a:t>
            </a:r>
            <a:r>
              <a:rPr lang="en-US" altLang="zh-CN" baseline="30000"/>
              <a:t>6 </a:t>
            </a:r>
            <a:r>
              <a:rPr lang="en-US" altLang="zh-CN" err="1"/>
              <a:t>μF</a:t>
            </a:r>
            <a:r>
              <a:rPr lang="en-US" altLang="zh-CN"/>
              <a:t>=10</a:t>
            </a:r>
            <a:r>
              <a:rPr lang="en-US" altLang="zh-CN" baseline="30000"/>
              <a:t>12</a:t>
            </a:r>
            <a:r>
              <a:rPr lang="en-US" altLang="zh-CN"/>
              <a:t> pF</a:t>
            </a:r>
            <a:endParaRPr lang="en-US" altLang="zh-CN"/>
          </a:p>
          <a:p>
            <a:pPr algn="just">
              <a:buClr>
                <a:schemeClr val="accent1"/>
              </a:buClr>
              <a:buSzPct val="65000"/>
              <a:buFont typeface="Wingdings" panose="05000000000000000000" pitchFamily="2" charset="2"/>
            </a:pPr>
            <a:r>
              <a:rPr lang="zh-CN" altLang="en-US" dirty="0"/>
              <a:t>二、平行板电容器</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en-US" altLang="zh-CN"/>
              <a:t>ε</a:t>
            </a:r>
            <a:r>
              <a:rPr lang="en-US" altLang="zh-CN" baseline="-25000"/>
              <a:t>0</a:t>
            </a:r>
            <a:r>
              <a:rPr lang="en-US" altLang="zh-CN" dirty="0"/>
              <a:t>——</a:t>
            </a:r>
            <a:r>
              <a:rPr lang="zh-CN" altLang="en-US" dirty="0"/>
              <a:t>真空中的介电常数，</a:t>
            </a:r>
            <a:r>
              <a:rPr lang="en-US" altLang="zh-CN"/>
              <a:t>ε</a:t>
            </a:r>
            <a:r>
              <a:rPr lang="en-US" altLang="zh-CN" baseline="-25000"/>
              <a:t>0</a:t>
            </a:r>
            <a:r>
              <a:rPr lang="en-US" altLang="zh-CN"/>
              <a:t>=8.85×   12</a:t>
            </a:r>
            <a:r>
              <a:rPr lang="en-US" altLang="zh-CN" baseline="30000"/>
              <a:t>-12</a:t>
            </a:r>
            <a:r>
              <a:rPr lang="en-US" altLang="zh-CN" dirty="0"/>
              <a:t> F/m</a:t>
            </a:r>
            <a:r>
              <a:rPr lang="zh-CN" altLang="en-US" dirty="0"/>
              <a:t>；</a:t>
            </a:r>
            <a:endParaRPr lang="zh-CN" altLang="en-US" dirty="0"/>
          </a:p>
          <a:p>
            <a:pPr algn="just">
              <a:buClr>
                <a:schemeClr val="accent1"/>
              </a:buClr>
              <a:buSzPct val="65000"/>
              <a:buFont typeface="Wingdings" panose="05000000000000000000" pitchFamily="2" charset="2"/>
            </a:pPr>
            <a:r>
              <a:rPr lang="en-US" altLang="zh-CN" err="1"/>
              <a:t>ε</a:t>
            </a:r>
            <a:r>
              <a:rPr lang="en-US" altLang="zh-CN" baseline="-25000" err="1"/>
              <a:t>r</a:t>
            </a:r>
            <a:r>
              <a:rPr lang="zh-CN" altLang="en-US" dirty="0"/>
              <a:t></a:t>
            </a:r>
            <a:r>
              <a:rPr lang="en-US" altLang="zh-CN" dirty="0"/>
              <a:t>——</a:t>
            </a:r>
            <a:r>
              <a:rPr lang="zh-CN" altLang="en-US" dirty="0"/>
              <a:t>物质的相对介电常数。</a:t>
            </a:r>
            <a:endParaRPr lang="zh-CN" altLang="en-US" dirty="0"/>
          </a:p>
          <a:p>
            <a:pPr algn="just">
              <a:buClr>
                <a:schemeClr val="accent1"/>
              </a:buClr>
              <a:buSzPct val="65000"/>
              <a:buFont typeface="Wingdings" panose="05000000000000000000" pitchFamily="2" charset="2"/>
            </a:pPr>
            <a:r>
              <a:rPr lang="en-US" altLang="zh-CN"/>
              <a:t>ε</a:t>
            </a:r>
            <a:r>
              <a:rPr lang="en-US" altLang="zh-CN" baseline="-25000"/>
              <a:t>r</a:t>
            </a:r>
            <a:r>
              <a:rPr lang="en-US" altLang="zh-CN"/>
              <a:t>ε</a:t>
            </a:r>
            <a:r>
              <a:rPr lang="en-US" altLang="zh-CN" baseline="-25000"/>
              <a:t>0</a:t>
            </a:r>
            <a:r>
              <a:rPr lang="en-US" altLang="zh-CN" dirty="0"/>
              <a:t>=ε</a:t>
            </a:r>
            <a:r>
              <a:rPr lang="zh-CN" altLang="en-US" dirty="0"/>
              <a:t>，</a:t>
            </a:r>
            <a:r>
              <a:rPr lang="en-US" altLang="zh-CN" dirty="0"/>
              <a:t>ε</a:t>
            </a:r>
            <a:r>
              <a:rPr lang="zh-CN" altLang="en-US" dirty="0"/>
              <a:t>称为某种物质的介电常数。</a:t>
            </a:r>
            <a:endParaRPr lang="zh-CN" altLang="en-US" dirty="0"/>
          </a:p>
          <a:p>
            <a:pPr algn="just">
              <a:buClr>
                <a:schemeClr val="accent1"/>
              </a:buClr>
              <a:buSzPct val="65000"/>
              <a:buFont typeface="Wingdings" panose="05000000000000000000" pitchFamily="2" charset="2"/>
            </a:pPr>
            <a:r>
              <a:rPr lang="zh-CN" altLang="en-US" dirty="0"/>
              <a:t>三、电容器的参数及符号</a:t>
            </a:r>
            <a:endParaRPr lang="zh-CN" altLang="en-US" dirty="0"/>
          </a:p>
          <a:p>
            <a:pPr algn="just">
              <a:buClr>
                <a:schemeClr val="accent1"/>
              </a:buClr>
              <a:buSzPct val="65000"/>
              <a:buFont typeface="Wingdings" panose="05000000000000000000" pitchFamily="2" charset="2"/>
            </a:pPr>
            <a:r>
              <a:rPr lang="en-US" altLang="zh-CN" dirty="0"/>
              <a:t>1.</a:t>
            </a:r>
            <a:r>
              <a:rPr lang="zh-CN" altLang="en-US" dirty="0"/>
              <a:t>电容器的参数</a:t>
            </a:r>
            <a:endParaRPr lang="zh-CN" altLang="en-US" dirty="0"/>
          </a:p>
        </p:txBody>
      </p:sp>
      <p:graphicFrame>
        <p:nvGraphicFramePr>
          <p:cNvPr id="92162" name="内容占位符 2574338"/>
          <p:cNvGraphicFramePr>
            <a:graphicFrameLocks noGrp="1"/>
          </p:cNvGraphicFramePr>
          <p:nvPr>
            <p:ph sz="half" idx="2"/>
          </p:nvPr>
        </p:nvGraphicFramePr>
        <p:xfrm>
          <a:off x="2916238" y="1758950"/>
          <a:ext cx="5688012" cy="806450"/>
        </p:xfrm>
        <a:graphic>
          <a:graphicData uri="http://schemas.openxmlformats.org/presentationml/2006/ole">
            <mc:AlternateContent xmlns:mc="http://schemas.openxmlformats.org/markup-compatibility/2006">
              <mc:Choice xmlns:v="urn:schemas-microsoft-com:vml" Requires="v">
                <p:oleObj spid="_x0000_s3128" name="" r:id="rId1" imgW="6784340" imgH="963295" progId="Photoshop.Image.7">
                  <p:embed/>
                </p:oleObj>
              </mc:Choice>
              <mc:Fallback>
                <p:oleObj name="" r:id="rId1" imgW="6784340" imgH="963295" progId="Photoshop.Image.7">
                  <p:embed/>
                  <p:pic>
                    <p:nvPicPr>
                      <p:cNvPr id="0" name="图片 3127"/>
                      <p:cNvPicPr/>
                      <p:nvPr/>
                    </p:nvPicPr>
                    <p:blipFill>
                      <a:blip r:embed="rId2"/>
                      <a:stretch>
                        <a:fillRect/>
                      </a:stretch>
                    </p:blipFill>
                    <p:spPr>
                      <a:xfrm>
                        <a:off x="2916238" y="1758950"/>
                        <a:ext cx="5688012" cy="806450"/>
                      </a:xfrm>
                      <a:prstGeom prst="rect">
                        <a:avLst/>
                      </a:prstGeom>
                      <a:noFill/>
                      <a:ln w="38100">
                        <a:miter/>
                      </a:ln>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文本占位符 2575361"/>
          <p:cNvSpPr>
            <a:spLocks noGrp="1"/>
          </p:cNvSpPr>
          <p:nvPr>
            <p:ph idx="1"/>
          </p:nvPr>
        </p:nvSpPr>
        <p:spPr>
          <a:xfrm>
            <a:off x="457200" y="715963"/>
            <a:ext cx="8229600" cy="5592762"/>
          </a:xfrm>
        </p:spPr>
        <p:txBody>
          <a:bodyPr anchor="t" anchorCtr="0"/>
          <a:p>
            <a:pPr algn="just"/>
            <a:r>
              <a:rPr lang="en-US" altLang="zh-CN" dirty="0"/>
              <a:t>(1)</a:t>
            </a:r>
            <a:r>
              <a:rPr lang="zh-CN" altLang="en-US" dirty="0"/>
              <a:t>额定工作电压：电容器的额定工作电压</a:t>
            </a:r>
            <a:r>
              <a:rPr lang="en-US" altLang="zh-CN" dirty="0"/>
              <a:t>(</a:t>
            </a:r>
            <a:r>
              <a:rPr lang="zh-CN" altLang="en-US" dirty="0"/>
              <a:t>有时也称为电容器的耐压</a:t>
            </a:r>
            <a:r>
              <a:rPr lang="en-US" altLang="zh-CN" dirty="0"/>
              <a:t>)</a:t>
            </a:r>
            <a:r>
              <a:rPr lang="zh-CN" altLang="en-US" dirty="0"/>
              <a:t>，是指电容器能够长时间可靠工作，并且保证电介质性能良好的直流电压的数值。</a:t>
            </a:r>
            <a:endParaRPr lang="zh-CN" altLang="en-US" dirty="0"/>
          </a:p>
          <a:p>
            <a:pPr algn="just"/>
            <a:r>
              <a:rPr lang="en-US" altLang="zh-CN" dirty="0"/>
              <a:t>(2)</a:t>
            </a:r>
            <a:r>
              <a:rPr lang="zh-CN" altLang="en-US" dirty="0"/>
              <a:t>标称容量和允许误差：电容器上所标明的电容量的值称为标称容量。实际电容值与标称容量之间总有一定的误差。国家对不同的电容器，规定了不同的误差范围，在此范围之内的误差称为允许误差。</a:t>
            </a:r>
            <a:endParaRPr lang="zh-CN" altLang="en-US" dirty="0"/>
          </a:p>
          <a:p>
            <a:pPr algn="just"/>
            <a:r>
              <a:rPr lang="en-US" altLang="zh-CN" dirty="0"/>
              <a:t>2.</a:t>
            </a:r>
            <a:r>
              <a:rPr lang="zh-CN" altLang="en-US" dirty="0"/>
              <a:t>电容器的符号</a:t>
            </a:r>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文本占位符 2576385"/>
          <p:cNvSpPr>
            <a:spLocks noGrp="1"/>
          </p:cNvSpPr>
          <p:nvPr>
            <p:ph type="body" sz="half" idx="1"/>
          </p:nvPr>
        </p:nvSpPr>
        <p:spPr>
          <a:xfrm>
            <a:off x="457200" y="3035300"/>
            <a:ext cx="8291513" cy="3201988"/>
          </a:xfrm>
        </p:spPr>
        <p:txBody>
          <a:bodyPr anchor="t" anchorCtr="0"/>
          <a:p>
            <a:pPr>
              <a:buClr>
                <a:schemeClr val="accent1"/>
              </a:buClr>
              <a:buSzPct val="65000"/>
              <a:buFont typeface="Wingdings" panose="05000000000000000000" pitchFamily="2" charset="2"/>
            </a:pPr>
            <a:r>
              <a:rPr lang="zh-CN" altLang="en-US" dirty="0"/>
              <a:t>第三节  电容器的串联</a:t>
            </a:r>
            <a:endParaRPr lang="zh-CN" altLang="en-US" dirty="0"/>
          </a:p>
          <a:p>
            <a:pPr>
              <a:buClr>
                <a:schemeClr val="accent1"/>
              </a:buClr>
              <a:buSzPct val="65000"/>
              <a:buFont typeface="Wingdings" panose="05000000000000000000" pitchFamily="2" charset="2"/>
            </a:pPr>
            <a:endParaRPr lang="zh-CN" altLang="en-US" dirty="0"/>
          </a:p>
        </p:txBody>
      </p:sp>
      <p:graphicFrame>
        <p:nvGraphicFramePr>
          <p:cNvPr id="94210" name="内容占位符 2576386"/>
          <p:cNvGraphicFramePr>
            <a:graphicFrameLocks noGrp="1"/>
          </p:cNvGraphicFramePr>
          <p:nvPr>
            <p:ph sz="half" idx="2"/>
          </p:nvPr>
        </p:nvGraphicFramePr>
        <p:xfrm>
          <a:off x="827088" y="609600"/>
          <a:ext cx="7705725" cy="2171700"/>
        </p:xfrm>
        <a:graphic>
          <a:graphicData uri="http://schemas.openxmlformats.org/presentationml/2006/ole">
            <mc:AlternateContent xmlns:mc="http://schemas.openxmlformats.org/markup-compatibility/2006">
              <mc:Choice xmlns:v="urn:schemas-microsoft-com:vml" Requires="v">
                <p:oleObj spid="_x0000_s3129" name="" r:id="rId1" imgW="15318740" imgH="4316095" progId="Photoshop.Image.7">
                  <p:embed/>
                </p:oleObj>
              </mc:Choice>
              <mc:Fallback>
                <p:oleObj name="" r:id="rId1" imgW="15318740" imgH="4316095" progId="Photoshop.Image.7">
                  <p:embed/>
                  <p:pic>
                    <p:nvPicPr>
                      <p:cNvPr id="0" name="图片 3128"/>
                      <p:cNvPicPr/>
                      <p:nvPr/>
                    </p:nvPicPr>
                    <p:blipFill>
                      <a:blip r:embed="rId2"/>
                      <a:stretch>
                        <a:fillRect/>
                      </a:stretch>
                    </p:blipFill>
                    <p:spPr>
                      <a:xfrm>
                        <a:off x="827088" y="609600"/>
                        <a:ext cx="7705725" cy="2171700"/>
                      </a:xfrm>
                      <a:prstGeom prst="rect">
                        <a:avLst/>
                      </a:prstGeom>
                      <a:noFill/>
                      <a:ln w="38100">
                        <a:miter/>
                      </a:ln>
                    </p:spPr>
                  </p:pic>
                </p:oleObj>
              </mc:Fallback>
            </mc:AlternateContent>
          </a:graphicData>
        </a:graphic>
      </p:graphicFrame>
      <p:pic>
        <p:nvPicPr>
          <p:cNvPr id="94211" name="图片 2576389" descr="5-03"/>
          <p:cNvPicPr>
            <a:picLocks noChangeAspect="1"/>
          </p:cNvPicPr>
          <p:nvPr/>
        </p:nvPicPr>
        <p:blipFill>
          <a:blip r:embed="rId3"/>
          <a:stretch>
            <a:fillRect/>
          </a:stretch>
        </p:blipFill>
        <p:spPr>
          <a:xfrm>
            <a:off x="1835150" y="3630613"/>
            <a:ext cx="5473700" cy="2009775"/>
          </a:xfrm>
          <a:prstGeom prst="rect">
            <a:avLst/>
          </a:prstGeom>
          <a:noFill/>
          <a:ln w="9525">
            <a:noFill/>
          </a:ln>
        </p:spPr>
      </p:pic>
      <p:sp>
        <p:nvSpPr>
          <p:cNvPr id="94212" name="文本框 2576392"/>
          <p:cNvSpPr txBox="1"/>
          <p:nvPr/>
        </p:nvSpPr>
        <p:spPr>
          <a:xfrm>
            <a:off x="3059113" y="5876925"/>
            <a:ext cx="2808287"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5-6  </a:t>
            </a:r>
            <a:r>
              <a:rPr lang="zh-CN" altLang="en-US" dirty="0">
                <a:latin typeface="Times New Roman" panose="02020603050405020304" pitchFamily="18" charset="0"/>
                <a:ea typeface="宋体" panose="02010600030101010101" pitchFamily="2" charset="-122"/>
              </a:rPr>
              <a:t>电容器的串联电路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占位符 2506753"/>
          <p:cNvSpPr>
            <a:spLocks noGrp="1"/>
          </p:cNvSpPr>
          <p:nvPr>
            <p:ph type="body" sz="half" idx="1"/>
          </p:nvPr>
        </p:nvSpPr>
        <p:spPr>
          <a:xfrm>
            <a:off x="457200" y="477838"/>
            <a:ext cx="8291513" cy="5759450"/>
          </a:xfrm>
        </p:spPr>
        <p:txBody>
          <a:bodyPr anchor="t" anchorCtr="0"/>
          <a:p>
            <a:pPr algn="just">
              <a:lnSpc>
                <a:spcPct val="95000"/>
              </a:lnSpc>
              <a:buClr>
                <a:schemeClr val="accent1"/>
              </a:buClr>
              <a:buSzPct val="65000"/>
              <a:buFont typeface="Wingdings" panose="05000000000000000000" pitchFamily="2" charset="2"/>
            </a:pPr>
            <a:r>
              <a:rPr lang="zh-CN" altLang="en-US" dirty="0"/>
              <a:t>压这个物理量。它等于电场力将正电荷由</a:t>
            </a:r>
            <a:r>
              <a:rPr lang="en-US" altLang="zh-CN" dirty="0"/>
              <a:t>a</a:t>
            </a:r>
            <a:r>
              <a:rPr lang="zh-CN" altLang="en-US" dirty="0"/>
              <a:t>点移到</a:t>
            </a:r>
            <a:r>
              <a:rPr lang="en-US" altLang="zh-CN" dirty="0"/>
              <a:t>b</a:t>
            </a:r>
            <a:r>
              <a:rPr lang="zh-CN" altLang="en-US" dirty="0"/>
              <a:t>点所做的功</a:t>
            </a:r>
            <a:r>
              <a:rPr lang="en-US" altLang="zh-CN" err="1">
                <a:latin typeface="E-BX" pitchFamily="17" charset="-127"/>
                <a:ea typeface="E-BX" pitchFamily="17" charset="-127"/>
              </a:rPr>
              <a:t>W</a:t>
            </a:r>
            <a:r>
              <a:rPr lang="en-US" altLang="zh-CN" baseline="-25000" err="1"/>
              <a:t>ab</a:t>
            </a:r>
            <a:r>
              <a:rPr lang="zh-CN" altLang="en-US" dirty="0"/>
              <a:t>与被移动电荷</a:t>
            </a:r>
            <a:r>
              <a:rPr lang="en-US" altLang="zh-CN">
                <a:latin typeface="E-BX" pitchFamily="17" charset="-127"/>
                <a:ea typeface="E-BX" pitchFamily="17" charset="-127"/>
              </a:rPr>
              <a:t>q</a:t>
            </a:r>
            <a:r>
              <a:rPr lang="zh-CN" altLang="en-US" dirty="0"/>
              <a:t>的    比值。</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zh-CN" altLang="en-US" dirty="0"/>
              <a:t>式中：</a:t>
            </a:r>
            <a:r>
              <a:rPr lang="en-US" altLang="zh-CN" err="1">
                <a:latin typeface="E-BX" pitchFamily="17" charset="-127"/>
                <a:ea typeface="E-BX" pitchFamily="17" charset="-127"/>
              </a:rPr>
              <a:t>W</a:t>
            </a:r>
            <a:r>
              <a:rPr lang="en-US" altLang="zh-CN" baseline="-25000" err="1"/>
              <a:t>ab</a:t>
            </a:r>
            <a:r>
              <a:rPr lang="en-US" altLang="zh-CN" dirty="0"/>
              <a:t>——</a:t>
            </a:r>
            <a:r>
              <a:rPr lang="zh-CN" altLang="en-US" dirty="0"/>
              <a:t>电场力将</a:t>
            </a:r>
            <a:r>
              <a:rPr lang="en-US" altLang="zh-CN">
                <a:latin typeface="E-BX" pitchFamily="17" charset="-127"/>
                <a:ea typeface="E-BX" pitchFamily="17" charset="-127"/>
              </a:rPr>
              <a:t>q</a:t>
            </a:r>
            <a:r>
              <a:rPr lang="zh-CN" altLang="en-US" dirty="0"/>
              <a:t>由</a:t>
            </a:r>
            <a:r>
              <a:rPr lang="en-US" altLang="zh-CN" dirty="0"/>
              <a:t>a</a:t>
            </a:r>
            <a:r>
              <a:rPr lang="zh-CN" altLang="en-US" dirty="0"/>
              <a:t>点移到</a:t>
            </a:r>
            <a:r>
              <a:rPr lang="en-US" altLang="zh-CN" dirty="0"/>
              <a:t>b</a:t>
            </a:r>
            <a:r>
              <a:rPr lang="zh-CN" altLang="en-US" dirty="0"/>
              <a:t>点所做的功，单位名称是焦［耳］，符号为</a:t>
            </a:r>
            <a:r>
              <a:rPr lang="en-US" altLang="zh-CN" dirty="0"/>
              <a:t>J</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en-US" altLang="zh-CN" err="1">
                <a:latin typeface="E-BX" pitchFamily="17" charset="-127"/>
                <a:ea typeface="E-BX" pitchFamily="17" charset="-127"/>
              </a:rPr>
              <a:t>U</a:t>
            </a:r>
            <a:r>
              <a:rPr lang="en-US" altLang="zh-CN" baseline="-25000" err="1"/>
              <a:t>ab</a:t>
            </a:r>
            <a:r>
              <a:rPr lang="en-US" altLang="zh-CN" dirty="0"/>
              <a:t>——a</a:t>
            </a:r>
            <a:r>
              <a:rPr lang="zh-CN" altLang="en-US" dirty="0"/>
              <a:t>，</a:t>
            </a:r>
            <a:r>
              <a:rPr lang="en-US" altLang="zh-CN" dirty="0"/>
              <a:t>b</a:t>
            </a:r>
            <a:r>
              <a:rPr lang="zh-CN" altLang="en-US" dirty="0"/>
              <a:t>两点间的电压，单位名称是伏［特］，符号为</a:t>
            </a:r>
            <a:r>
              <a:rPr lang="en-US" altLang="zh-CN" dirty="0"/>
              <a:t>V</a:t>
            </a:r>
            <a:r>
              <a:rPr lang="zh-CN" altLang="en-US" dirty="0"/>
              <a:t>，实用中还常用</a:t>
            </a:r>
            <a:r>
              <a:rPr lang="en-US" altLang="zh-CN" dirty="0"/>
              <a:t>kV</a:t>
            </a:r>
            <a:r>
              <a:rPr lang="zh-CN" altLang="en-US" dirty="0"/>
              <a:t>，</a:t>
            </a:r>
            <a:r>
              <a:rPr lang="en-US" altLang="zh-CN" dirty="0"/>
              <a:t>mV</a:t>
            </a:r>
            <a:r>
              <a:rPr lang="zh-CN" altLang="en-US" dirty="0"/>
              <a:t>，</a:t>
            </a:r>
            <a:r>
              <a:rPr lang="en-US" altLang="zh-CN" err="1"/>
              <a:t>μV</a:t>
            </a:r>
            <a:r>
              <a:rPr lang="zh-CN" altLang="en-US" dirty="0"/>
              <a:t>。</a:t>
            </a:r>
            <a:endParaRPr lang="zh-CN" altLang="en-US" dirty="0"/>
          </a:p>
          <a:p>
            <a:pPr>
              <a:buClr>
                <a:schemeClr val="accent1"/>
              </a:buClr>
              <a:buSzPct val="65000"/>
              <a:buFont typeface="Wingdings" panose="05000000000000000000" pitchFamily="2" charset="2"/>
            </a:pPr>
            <a:r>
              <a:rPr lang="en-US" altLang="zh-CN"/>
              <a:t>1 kV=10</a:t>
            </a:r>
            <a:r>
              <a:rPr lang="en-US" altLang="zh-CN" baseline="30000"/>
              <a:t>3 </a:t>
            </a:r>
            <a:r>
              <a:rPr lang="en-US" altLang="zh-CN"/>
              <a:t>V</a:t>
            </a:r>
            <a:endParaRPr lang="en-US" altLang="zh-CN"/>
          </a:p>
        </p:txBody>
      </p:sp>
      <p:graphicFrame>
        <p:nvGraphicFramePr>
          <p:cNvPr id="20482" name="内容占位符 2506758"/>
          <p:cNvGraphicFramePr>
            <a:graphicFrameLocks noGrp="1"/>
          </p:cNvGraphicFramePr>
          <p:nvPr>
            <p:ph sz="half" idx="2"/>
          </p:nvPr>
        </p:nvGraphicFramePr>
        <p:xfrm>
          <a:off x="3419475" y="2204720"/>
          <a:ext cx="5111750" cy="976313"/>
        </p:xfrm>
        <a:graphic>
          <a:graphicData uri="http://schemas.openxmlformats.org/presentationml/2006/ole">
            <mc:AlternateContent xmlns:mc="http://schemas.openxmlformats.org/markup-compatibility/2006">
              <mc:Choice xmlns:v="urn:schemas-microsoft-com:vml" Requires="v">
                <p:oleObj spid="_x0000_s3077" name="" r:id="rId1" imgW="5800725" imgH="1111250" progId="Photoshop.Image.7">
                  <p:embed/>
                </p:oleObj>
              </mc:Choice>
              <mc:Fallback>
                <p:oleObj name="" r:id="rId1" imgW="5800725" imgH="1111250" progId="Photoshop.Image.7">
                  <p:embed/>
                  <p:pic>
                    <p:nvPicPr>
                      <p:cNvPr id="0" name="图片 3076"/>
                      <p:cNvPicPr/>
                      <p:nvPr/>
                    </p:nvPicPr>
                    <p:blipFill>
                      <a:blip r:embed="rId2"/>
                      <a:stretch>
                        <a:fillRect/>
                      </a:stretch>
                    </p:blipFill>
                    <p:spPr>
                      <a:xfrm>
                        <a:off x="3419475" y="2204720"/>
                        <a:ext cx="5111750" cy="976313"/>
                      </a:xfrm>
                      <a:prstGeom prst="rect">
                        <a:avLst/>
                      </a:prstGeom>
                      <a:noFill/>
                      <a:ln w="38100">
                        <a:miter/>
                      </a:ln>
                    </p:spPr>
                  </p:pic>
                </p:oleObj>
              </mc:Fallback>
            </mc:AlternateContent>
          </a:graphicData>
        </a:graphic>
      </p:graphicFrame>
      <mc:AlternateContent xmlns:mc="http://schemas.openxmlformats.org/markup-compatibility/2006" xmlns:p14="http://schemas.microsoft.com/office/powerpoint/2010/main">
        <mc:Choice Requires="p14">
          <p:contentPart r:id="rId3" p14:bwMode="auto">
            <p14:nvContentPartPr>
              <p14:cNvPr id="25" name="墨迹 24"/>
              <p14:cNvContentPartPr/>
              <p14:nvPr/>
            </p14:nvContentPartPr>
            <p14:xfrm>
              <a:off x="4973320" y="5902324"/>
              <a:ext cx="17780" cy="360"/>
            </p14:xfrm>
          </p:contentPart>
        </mc:Choice>
        <mc:Fallback xmlns="">
          <p:pic>
            <p:nvPicPr>
              <p:cNvPr id="25" name="墨迹 24"/>
            </p:nvPicPr>
            <p:blipFill>
              <a:blip r:embed="rId4"/>
            </p:blipFill>
            <p:spPr>
              <a:xfrm>
                <a:off x="4973320" y="5902324"/>
                <a:ext cx="17780" cy="360"/>
              </a:xfrm>
              <a:prstGeom prst="rect"/>
            </p:spPr>
          </p:pic>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文本占位符 2577409"/>
          <p:cNvSpPr>
            <a:spLocks noGrp="1"/>
          </p:cNvSpPr>
          <p:nvPr>
            <p:ph type="body" sz="half" idx="1"/>
          </p:nvPr>
        </p:nvSpPr>
        <p:spPr>
          <a:xfrm>
            <a:off x="457200" y="476250"/>
            <a:ext cx="8291513" cy="5576888"/>
          </a:xfrm>
        </p:spPr>
        <p:txBody>
          <a:bodyPr anchor="t" anchorCtr="0"/>
          <a:p>
            <a:pPr algn="just">
              <a:lnSpc>
                <a:spcPct val="95000"/>
              </a:lnSpc>
              <a:buClr>
                <a:schemeClr val="accent1"/>
              </a:buClr>
              <a:buSzPct val="65000"/>
              <a:buFont typeface="Wingdings" panose="05000000000000000000" pitchFamily="2" charset="2"/>
            </a:pPr>
            <a:r>
              <a:rPr lang="zh-CN" altLang="en-US" dirty="0"/>
              <a:t>将</a:t>
            </a:r>
            <a:r>
              <a:rPr lang="en-US" altLang="zh-CN" dirty="0"/>
              <a:t>2</a:t>
            </a:r>
            <a:r>
              <a:rPr lang="zh-CN" altLang="en-US" dirty="0"/>
              <a:t>个或</a:t>
            </a:r>
            <a:r>
              <a:rPr lang="en-US" altLang="zh-CN" dirty="0"/>
              <a:t>2</a:t>
            </a:r>
            <a:r>
              <a:rPr lang="zh-CN" altLang="en-US" dirty="0"/>
              <a:t>个以上的电容器，连接成一个无分支电路的连接方式叫做电容器的串联。</a:t>
            </a:r>
            <a:endParaRPr lang="zh-CN" altLang="en-US" dirty="0"/>
          </a:p>
          <a:p>
            <a:pPr algn="ctr">
              <a:lnSpc>
                <a:spcPct val="95000"/>
              </a:lnSpc>
              <a:buClr>
                <a:schemeClr val="accent1"/>
              </a:buClr>
              <a:buSzPct val="65000"/>
              <a:buFont typeface="Wingdings" panose="05000000000000000000" pitchFamily="2" charset="2"/>
              <a:buNone/>
            </a:pPr>
            <a:r>
              <a:rPr lang="en-US" altLang="zh-CN">
                <a:latin typeface="E-BX" pitchFamily="17" charset="-127"/>
                <a:ea typeface="E-BX" pitchFamily="17" charset="-127"/>
              </a:rPr>
              <a:t>Q</a:t>
            </a:r>
            <a:r>
              <a:rPr lang="en-US" altLang="zh-CN"/>
              <a:t>=</a:t>
            </a:r>
            <a:r>
              <a:rPr lang="en-US" altLang="zh-CN">
                <a:latin typeface="E-BX" pitchFamily="17" charset="-127"/>
                <a:ea typeface="E-BX" pitchFamily="17" charset="-127"/>
              </a:rPr>
              <a:t>Q</a:t>
            </a:r>
            <a:r>
              <a:rPr lang="en-US" altLang="zh-CN" baseline="-25000"/>
              <a:t>1</a:t>
            </a:r>
            <a:r>
              <a:rPr lang="en-US" altLang="zh-CN"/>
              <a:t>=</a:t>
            </a:r>
            <a:r>
              <a:rPr lang="en-US" altLang="zh-CN">
                <a:latin typeface="E-BX" pitchFamily="17" charset="-127"/>
                <a:ea typeface="E-BX" pitchFamily="17" charset="-127"/>
              </a:rPr>
              <a:t>Q</a:t>
            </a:r>
            <a:r>
              <a:rPr lang="en-US" altLang="zh-CN" baseline="-25000"/>
              <a:t>2</a:t>
            </a:r>
            <a:r>
              <a:rPr lang="en-US" altLang="zh-CN"/>
              <a:t>=</a:t>
            </a:r>
            <a:r>
              <a:rPr lang="en-US" altLang="zh-CN">
                <a:latin typeface="E-BX" pitchFamily="17" charset="-127"/>
                <a:ea typeface="E-BX" pitchFamily="17" charset="-127"/>
              </a:rPr>
              <a:t>Q</a:t>
            </a:r>
            <a:r>
              <a:rPr lang="en-US" altLang="zh-CN" baseline="-25000"/>
              <a:t>3</a:t>
            </a:r>
            <a:r>
              <a:rPr lang="en-US" altLang="zh-CN"/>
              <a:t> </a:t>
            </a:r>
            <a:endParaRPr lang="en-US" altLang="zh-CN"/>
          </a:p>
          <a:p>
            <a:pPr algn="just">
              <a:lnSpc>
                <a:spcPct val="95000"/>
              </a:lnSpc>
              <a:buClr>
                <a:schemeClr val="accent1"/>
              </a:buClr>
              <a:buSzPct val="65000"/>
              <a:buFont typeface="Wingdings" panose="05000000000000000000" pitchFamily="2" charset="2"/>
            </a:pPr>
            <a:endParaRPr lang="en-US" altLang="zh-CN"/>
          </a:p>
          <a:p>
            <a:pPr algn="just">
              <a:lnSpc>
                <a:spcPct val="95000"/>
              </a:lnSpc>
              <a:buClr>
                <a:schemeClr val="accent1"/>
              </a:buClr>
              <a:buSzPct val="65000"/>
              <a:buFont typeface="Wingdings" panose="05000000000000000000" pitchFamily="2" charset="2"/>
            </a:pPr>
            <a:endParaRPr lang="en-US" altLang="zh-CN"/>
          </a:p>
          <a:p>
            <a:pPr algn="just">
              <a:lnSpc>
                <a:spcPct val="95000"/>
              </a:lnSpc>
              <a:buClr>
                <a:schemeClr val="accent1"/>
              </a:buClr>
              <a:buSzPct val="65000"/>
              <a:buFont typeface="Wingdings" panose="05000000000000000000" pitchFamily="2" charset="2"/>
            </a:pPr>
            <a:endParaRPr lang="en-US" altLang="zh-CN"/>
          </a:p>
          <a:p>
            <a:pPr algn="just">
              <a:lnSpc>
                <a:spcPct val="95000"/>
              </a:lnSpc>
              <a:buClr>
                <a:schemeClr val="accent1"/>
              </a:buClr>
              <a:buSzPct val="65000"/>
              <a:buFont typeface="Wingdings" panose="05000000000000000000" pitchFamily="2" charset="2"/>
            </a:pPr>
            <a:endParaRPr lang="en-US" altLang="zh-CN"/>
          </a:p>
          <a:p>
            <a:pPr algn="just">
              <a:lnSpc>
                <a:spcPct val="95000"/>
              </a:lnSpc>
              <a:buClr>
                <a:schemeClr val="accent1"/>
              </a:buClr>
              <a:buSzPct val="65000"/>
              <a:buFont typeface="Wingdings" panose="05000000000000000000" pitchFamily="2" charset="2"/>
            </a:pPr>
            <a:endParaRPr lang="en-US" altLang="zh-CN"/>
          </a:p>
          <a:p>
            <a:pPr algn="just">
              <a:lnSpc>
                <a:spcPct val="95000"/>
              </a:lnSpc>
              <a:buClr>
                <a:schemeClr val="accent1"/>
              </a:buClr>
              <a:buSzPct val="65000"/>
              <a:buFont typeface="Wingdings" panose="05000000000000000000" pitchFamily="2" charset="2"/>
            </a:pPr>
            <a:r>
              <a:rPr lang="zh-CN" altLang="en-US" dirty="0"/>
              <a:t>如果有</a:t>
            </a:r>
            <a:r>
              <a:rPr lang="en-US" altLang="zh-CN">
                <a:latin typeface="E-BX" pitchFamily="17" charset="-127"/>
                <a:ea typeface="E-BX" pitchFamily="17" charset="-127"/>
              </a:rPr>
              <a:t>n</a:t>
            </a:r>
            <a:r>
              <a:rPr lang="zh-CN" altLang="en-US" dirty="0"/>
              <a:t>个电容器串联</a:t>
            </a:r>
            <a:endParaRPr lang="zh-CN" altLang="en-US" dirty="0"/>
          </a:p>
          <a:p>
            <a:pPr algn="just">
              <a:lnSpc>
                <a:spcPct val="95000"/>
              </a:lnSpc>
              <a:buClr>
                <a:schemeClr val="accent1"/>
              </a:buClr>
              <a:buSzPct val="65000"/>
              <a:buFont typeface="Wingdings" panose="05000000000000000000" pitchFamily="2" charset="2"/>
            </a:pPr>
            <a:endParaRPr lang="zh-CN" altLang="en-US" dirty="0"/>
          </a:p>
        </p:txBody>
      </p:sp>
      <p:graphicFrame>
        <p:nvGraphicFramePr>
          <p:cNvPr id="95234" name="内容占位符 2577413"/>
          <p:cNvGraphicFramePr>
            <a:graphicFrameLocks noGrp="1"/>
          </p:cNvGraphicFramePr>
          <p:nvPr>
            <p:ph sz="quarter" idx="3"/>
          </p:nvPr>
        </p:nvGraphicFramePr>
        <p:xfrm>
          <a:off x="2709863" y="5487988"/>
          <a:ext cx="5894387" cy="820737"/>
        </p:xfrm>
        <a:graphic>
          <a:graphicData uri="http://schemas.openxmlformats.org/presentationml/2006/ole">
            <mc:AlternateContent xmlns:mc="http://schemas.openxmlformats.org/markup-compatibility/2006">
              <mc:Choice xmlns:v="urn:schemas-microsoft-com:vml" Requires="v">
                <p:oleObj spid="_x0000_s3130" name="" r:id="rId1" imgW="7354570" imgH="1022350" progId="Photoshop.Image.7">
                  <p:embed/>
                </p:oleObj>
              </mc:Choice>
              <mc:Fallback>
                <p:oleObj name="" r:id="rId1" imgW="7354570" imgH="1022350" progId="Photoshop.Image.7">
                  <p:embed/>
                  <p:pic>
                    <p:nvPicPr>
                      <p:cNvPr id="0" name="图片 3129"/>
                      <p:cNvPicPr/>
                      <p:nvPr/>
                    </p:nvPicPr>
                    <p:blipFill>
                      <a:blip r:embed="rId2"/>
                      <a:stretch>
                        <a:fillRect/>
                      </a:stretch>
                    </p:blipFill>
                    <p:spPr>
                      <a:xfrm>
                        <a:off x="2709863" y="5487988"/>
                        <a:ext cx="5894387" cy="820737"/>
                      </a:xfrm>
                      <a:prstGeom prst="rect">
                        <a:avLst/>
                      </a:prstGeom>
                      <a:noFill/>
                      <a:ln w="38100">
                        <a:miter/>
                      </a:ln>
                    </p:spPr>
                  </p:pic>
                </p:oleObj>
              </mc:Fallback>
            </mc:AlternateContent>
          </a:graphicData>
        </a:graphic>
      </p:graphicFrame>
      <p:graphicFrame>
        <p:nvGraphicFramePr>
          <p:cNvPr id="95235" name="对象 2577419"/>
          <p:cNvGraphicFramePr>
            <a:graphicFrameLocks noChangeAspect="1"/>
          </p:cNvGraphicFramePr>
          <p:nvPr/>
        </p:nvGraphicFramePr>
        <p:xfrm>
          <a:off x="1822450" y="1863725"/>
          <a:ext cx="5329238" cy="2735263"/>
        </p:xfrm>
        <a:graphic>
          <a:graphicData uri="http://schemas.openxmlformats.org/presentationml/2006/ole">
            <mc:AlternateContent xmlns:mc="http://schemas.openxmlformats.org/markup-compatibility/2006">
              <mc:Choice xmlns:v="urn:schemas-microsoft-com:vml" Requires="v">
                <p:oleObj spid="_x0000_s3131" name="" r:id="rId3" imgW="6646545" imgH="3451225" progId="Photoshop.Image.7">
                  <p:embed/>
                </p:oleObj>
              </mc:Choice>
              <mc:Fallback>
                <p:oleObj name="" r:id="rId3" imgW="6646545" imgH="3451225" progId="Photoshop.Image.7">
                  <p:embed/>
                  <p:pic>
                    <p:nvPicPr>
                      <p:cNvPr id="0" name="图片 3130"/>
                      <p:cNvPicPr/>
                      <p:nvPr/>
                    </p:nvPicPr>
                    <p:blipFill>
                      <a:blip r:embed="rId4"/>
                      <a:stretch>
                        <a:fillRect/>
                      </a:stretch>
                    </p:blipFill>
                    <p:spPr>
                      <a:xfrm>
                        <a:off x="1822450" y="1863725"/>
                        <a:ext cx="5329238" cy="2735263"/>
                      </a:xfrm>
                      <a:prstGeom prst="rect">
                        <a:avLst/>
                      </a:prstGeom>
                      <a:noFill/>
                      <a:ln w="38100">
                        <a:noFill/>
                        <a:miter/>
                      </a:ln>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文本占位符 2578433"/>
          <p:cNvSpPr>
            <a:spLocks noGrp="1"/>
          </p:cNvSpPr>
          <p:nvPr>
            <p:ph type="body" sz="half" idx="1"/>
          </p:nvPr>
        </p:nvSpPr>
        <p:spPr>
          <a:xfrm>
            <a:off x="457200" y="549275"/>
            <a:ext cx="8291513" cy="5832475"/>
          </a:xfrm>
        </p:spPr>
        <p:txBody>
          <a:bodyPr anchor="t" anchorCtr="0"/>
          <a:p>
            <a:pPr algn="just">
              <a:buClr>
                <a:schemeClr val="accent1"/>
              </a:buClr>
              <a:buSzPct val="65000"/>
              <a:buFont typeface="Wingdings" panose="05000000000000000000" pitchFamily="2" charset="2"/>
            </a:pPr>
            <a:r>
              <a:rPr lang="zh-CN" altLang="en-US" dirty="0"/>
              <a:t>当</a:t>
            </a:r>
            <a:r>
              <a:rPr lang="en-US" altLang="zh-CN">
                <a:latin typeface="E-BX" pitchFamily="17" charset="-127"/>
                <a:ea typeface="E-BX" pitchFamily="17" charset="-127"/>
              </a:rPr>
              <a:t>n</a:t>
            </a:r>
            <a:r>
              <a:rPr lang="zh-CN" altLang="en-US" dirty="0"/>
              <a:t>个电容器的电容量均为</a:t>
            </a:r>
            <a:r>
              <a:rPr lang="en-US" altLang="zh-CN">
                <a:latin typeface="E-BX" pitchFamily="17" charset="-127"/>
                <a:ea typeface="E-BX" pitchFamily="17" charset="-127"/>
              </a:rPr>
              <a:t>C</a:t>
            </a:r>
            <a:r>
              <a:rPr lang="en-US" altLang="zh-CN" baseline="-25000"/>
              <a:t>0</a:t>
            </a:r>
            <a:r>
              <a:rPr lang="zh-CN" altLang="en-US" dirty="0"/>
              <a:t>时</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b="1" dirty="0"/>
              <a:t>第四节  电容器的并联及电场能量</a:t>
            </a:r>
            <a:endParaRPr lang="zh-CN" altLang="en-US" b="1" dirty="0"/>
          </a:p>
          <a:p>
            <a:pPr algn="just">
              <a:buClr>
                <a:schemeClr val="accent1"/>
              </a:buClr>
              <a:buSzPct val="65000"/>
              <a:buFont typeface="Wingdings" panose="05000000000000000000" pitchFamily="2" charset="2"/>
            </a:pPr>
            <a:r>
              <a:rPr lang="zh-CN" altLang="en-US" dirty="0"/>
              <a:t>一、电容器的并联</a:t>
            </a:r>
            <a:endParaRPr lang="zh-CN" altLang="en-US" dirty="0"/>
          </a:p>
          <a:p>
            <a:pPr algn="just">
              <a:buClr>
                <a:schemeClr val="accent1"/>
              </a:buClr>
              <a:buSzPct val="65000"/>
              <a:buFont typeface="Wingdings" panose="05000000000000000000" pitchFamily="2" charset="2"/>
            </a:pPr>
            <a:r>
              <a:rPr lang="zh-CN" altLang="en-US" dirty="0"/>
              <a:t>当单独一个电容器的电容量不能满足电路的要求，而其耐压均满足电路要求时，可将几个电容器并联起来，把几只电容器接到两个节点之间的连接方式叫做电容器的并联。</a:t>
            </a:r>
            <a:endParaRPr lang="zh-CN" altLang="en-US" dirty="0"/>
          </a:p>
          <a:p>
            <a:pPr algn="just">
              <a:buClr>
                <a:schemeClr val="accent1"/>
              </a:buClr>
              <a:buSzPct val="65000"/>
              <a:buFont typeface="Wingdings" panose="05000000000000000000" pitchFamily="2" charset="2"/>
            </a:pPr>
            <a:r>
              <a:rPr lang="zh-CN" altLang="en-US" dirty="0"/>
              <a:t>总电量           </a:t>
            </a:r>
            <a:r>
              <a:rPr lang="en-US" altLang="zh-CN">
                <a:latin typeface="E-BX" pitchFamily="17" charset="-127"/>
                <a:ea typeface="E-BX" pitchFamily="17" charset="-127"/>
              </a:rPr>
              <a:t>Q</a:t>
            </a:r>
            <a:r>
              <a:rPr lang="en-US" altLang="zh-CN"/>
              <a:t>=</a:t>
            </a:r>
            <a:r>
              <a:rPr lang="en-US" altLang="zh-CN">
                <a:latin typeface="E-BX" pitchFamily="17" charset="-127"/>
                <a:ea typeface="E-BX" pitchFamily="17" charset="-127"/>
              </a:rPr>
              <a:t>Q</a:t>
            </a:r>
            <a:r>
              <a:rPr lang="en-US" altLang="zh-CN" baseline="-25000"/>
              <a:t>1</a:t>
            </a:r>
            <a:r>
              <a:rPr lang="en-US" altLang="zh-CN"/>
              <a:t>+</a:t>
            </a:r>
            <a:r>
              <a:rPr lang="en-US" altLang="zh-CN">
                <a:latin typeface="E-BX" pitchFamily="17" charset="-127"/>
                <a:ea typeface="E-BX" pitchFamily="17" charset="-127"/>
              </a:rPr>
              <a:t>Q</a:t>
            </a:r>
            <a:r>
              <a:rPr lang="en-US" altLang="zh-CN" baseline="-25000"/>
              <a:t>2</a:t>
            </a:r>
            <a:r>
              <a:rPr lang="en-US" altLang="zh-CN"/>
              <a:t>+</a:t>
            </a:r>
            <a:r>
              <a:rPr lang="en-US" altLang="zh-CN">
                <a:latin typeface="E-BX" pitchFamily="17" charset="-127"/>
                <a:ea typeface="E-BX" pitchFamily="17" charset="-127"/>
              </a:rPr>
              <a:t>Q</a:t>
            </a:r>
            <a:r>
              <a:rPr lang="en-US" altLang="zh-CN" baseline="-25000"/>
              <a:t>3</a:t>
            </a:r>
            <a:endParaRPr lang="en-US" altLang="zh-CN" baseline="-25000"/>
          </a:p>
        </p:txBody>
      </p:sp>
      <p:graphicFrame>
        <p:nvGraphicFramePr>
          <p:cNvPr id="96258" name="内容占位符 2578434"/>
          <p:cNvGraphicFramePr>
            <a:graphicFrameLocks noGrp="1"/>
          </p:cNvGraphicFramePr>
          <p:nvPr>
            <p:ph sz="half" idx="2"/>
          </p:nvPr>
        </p:nvGraphicFramePr>
        <p:xfrm>
          <a:off x="3348038" y="1219200"/>
          <a:ext cx="1584325" cy="1057275"/>
        </p:xfrm>
        <a:graphic>
          <a:graphicData uri="http://schemas.openxmlformats.org/presentationml/2006/ole">
            <mc:AlternateContent xmlns:mc="http://schemas.openxmlformats.org/markup-compatibility/2006">
              <mc:Choice xmlns:v="urn:schemas-microsoft-com:vml" Requires="v">
                <p:oleObj spid="_x0000_s3132" name="" r:id="rId1" imgW="1445260" imgH="963295" progId="Photoshop.Image.7">
                  <p:embed/>
                </p:oleObj>
              </mc:Choice>
              <mc:Fallback>
                <p:oleObj name="" r:id="rId1" imgW="1445260" imgH="963295" progId="Photoshop.Image.7">
                  <p:embed/>
                  <p:pic>
                    <p:nvPicPr>
                      <p:cNvPr id="0" name="图片 3131"/>
                      <p:cNvPicPr/>
                      <p:nvPr/>
                    </p:nvPicPr>
                    <p:blipFill>
                      <a:blip r:embed="rId2"/>
                      <a:stretch>
                        <a:fillRect/>
                      </a:stretch>
                    </p:blipFill>
                    <p:spPr>
                      <a:xfrm>
                        <a:off x="3348038" y="1219200"/>
                        <a:ext cx="1584325" cy="1057275"/>
                      </a:xfrm>
                      <a:prstGeom prst="rect">
                        <a:avLst/>
                      </a:prstGeom>
                      <a:noFill/>
                      <a:ln w="38100">
                        <a:miter/>
                      </a:ln>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文本占位符 2579457"/>
          <p:cNvSpPr>
            <a:spLocks noGrp="1"/>
          </p:cNvSpPr>
          <p:nvPr>
            <p:ph idx="1"/>
          </p:nvPr>
        </p:nvSpPr>
        <p:spPr>
          <a:xfrm>
            <a:off x="457200" y="3432175"/>
            <a:ext cx="8229600" cy="2593975"/>
          </a:xfrm>
        </p:spPr>
        <p:txBody>
          <a:bodyPr anchor="t" anchorCtr="0"/>
          <a:p>
            <a:pPr algn="just">
              <a:buNone/>
            </a:pPr>
            <a:r>
              <a:rPr lang="en-US" altLang="zh-CN" dirty="0">
                <a:latin typeface="E-BX" pitchFamily="17" charset="-127"/>
                <a:ea typeface="E-BX" pitchFamily="17" charset="-127"/>
              </a:rPr>
              <a:t>                            </a:t>
            </a:r>
            <a:r>
              <a:rPr lang="en-US" altLang="zh-CN">
                <a:latin typeface="E-BX" pitchFamily="17" charset="-127"/>
                <a:ea typeface="E-BX" pitchFamily="17" charset="-127"/>
              </a:rPr>
              <a:t>C</a:t>
            </a:r>
            <a:r>
              <a:rPr lang="en-US" altLang="zh-CN"/>
              <a:t>=</a:t>
            </a:r>
            <a:r>
              <a:rPr lang="en-US" altLang="zh-CN">
                <a:latin typeface="E-BX" pitchFamily="17" charset="-127"/>
                <a:ea typeface="E-BX" pitchFamily="17" charset="-127"/>
              </a:rPr>
              <a:t>C</a:t>
            </a:r>
            <a:r>
              <a:rPr lang="en-US" altLang="zh-CN" baseline="-25000"/>
              <a:t>1</a:t>
            </a:r>
            <a:r>
              <a:rPr lang="en-US" altLang="zh-CN"/>
              <a:t>+</a:t>
            </a:r>
            <a:r>
              <a:rPr lang="en-US" altLang="zh-CN">
                <a:latin typeface="E-BX" pitchFamily="17" charset="-127"/>
                <a:ea typeface="E-BX" pitchFamily="17" charset="-127"/>
              </a:rPr>
              <a:t>C</a:t>
            </a:r>
            <a:r>
              <a:rPr lang="en-US" altLang="zh-CN" baseline="-25000"/>
              <a:t>2</a:t>
            </a:r>
            <a:r>
              <a:rPr lang="en-US" altLang="zh-CN"/>
              <a:t>+</a:t>
            </a:r>
            <a:r>
              <a:rPr lang="en-US" altLang="zh-CN">
                <a:latin typeface="E-BX" pitchFamily="17" charset="-127"/>
                <a:ea typeface="E-BX" pitchFamily="17" charset="-127"/>
              </a:rPr>
              <a:t>C</a:t>
            </a:r>
            <a:r>
              <a:rPr lang="en-US" altLang="zh-CN" baseline="-25000"/>
              <a:t>3</a:t>
            </a:r>
            <a:r>
              <a:rPr lang="en-US" altLang="zh-CN"/>
              <a:t>                      (5-5)    </a:t>
            </a:r>
            <a:endParaRPr lang="en-US" altLang="zh-CN"/>
          </a:p>
          <a:p>
            <a:r>
              <a:rPr lang="zh-CN" altLang="en-US" dirty="0"/>
              <a:t>如果有</a:t>
            </a:r>
            <a:r>
              <a:rPr lang="en-US" altLang="zh-CN">
                <a:latin typeface="E-BX" pitchFamily="17" charset="-127"/>
                <a:ea typeface="E-BX" pitchFamily="17" charset="-127"/>
              </a:rPr>
              <a:t>n</a:t>
            </a:r>
            <a:r>
              <a:rPr lang="zh-CN" altLang="en-US" dirty="0"/>
              <a:t>个电容器并联</a:t>
            </a:r>
            <a:endParaRPr lang="zh-CN" altLang="en-US" dirty="0"/>
          </a:p>
          <a:p>
            <a:pPr algn="ctr">
              <a:buNone/>
            </a:pPr>
            <a:r>
              <a:rPr lang="en-US" altLang="zh-CN">
                <a:latin typeface="E-BX" pitchFamily="17" charset="-127"/>
                <a:ea typeface="E-BX" pitchFamily="17" charset="-127"/>
              </a:rPr>
              <a:t>C</a:t>
            </a:r>
            <a:r>
              <a:rPr lang="en-US" altLang="zh-CN"/>
              <a:t>=</a:t>
            </a:r>
            <a:r>
              <a:rPr lang="en-US" altLang="zh-CN">
                <a:latin typeface="E-BX" pitchFamily="17" charset="-127"/>
                <a:ea typeface="E-BX" pitchFamily="17" charset="-127"/>
              </a:rPr>
              <a:t>C</a:t>
            </a:r>
            <a:r>
              <a:rPr lang="en-US" altLang="zh-CN" baseline="-25000"/>
              <a:t>1</a:t>
            </a:r>
            <a:r>
              <a:rPr lang="en-US" altLang="zh-CN"/>
              <a:t>+</a:t>
            </a:r>
            <a:r>
              <a:rPr lang="en-US" altLang="zh-CN">
                <a:latin typeface="E-BX" pitchFamily="17" charset="-127"/>
                <a:ea typeface="E-BX" pitchFamily="17" charset="-127"/>
              </a:rPr>
              <a:t>C</a:t>
            </a:r>
            <a:r>
              <a:rPr lang="en-US" altLang="zh-CN" baseline="-25000"/>
              <a:t>2</a:t>
            </a:r>
            <a:r>
              <a:rPr lang="en-US" altLang="zh-CN"/>
              <a:t>+…+</a:t>
            </a:r>
            <a:r>
              <a:rPr lang="en-US" altLang="zh-CN" err="1">
                <a:latin typeface="E-BX" pitchFamily="17" charset="-127"/>
                <a:ea typeface="E-BX" pitchFamily="17" charset="-127"/>
              </a:rPr>
              <a:t>C</a:t>
            </a:r>
            <a:r>
              <a:rPr lang="en-US" altLang="zh-CN" baseline="-25000" err="1">
                <a:latin typeface="E-BX" pitchFamily="17" charset="-127"/>
                <a:ea typeface="E-BX" pitchFamily="17" charset="-127"/>
              </a:rPr>
              <a:t>n</a:t>
            </a:r>
            <a:r>
              <a:rPr lang="en-US" altLang="zh-CN"/>
              <a:t>    </a:t>
            </a:r>
            <a:endParaRPr lang="en-US" altLang="zh-CN"/>
          </a:p>
          <a:p>
            <a:r>
              <a:rPr lang="zh-CN" altLang="en-US" dirty="0"/>
              <a:t>当</a:t>
            </a:r>
            <a:r>
              <a:rPr lang="en-US" altLang="zh-CN">
                <a:latin typeface="E-BX" pitchFamily="17" charset="-127"/>
                <a:ea typeface="E-BX" pitchFamily="17" charset="-127"/>
              </a:rPr>
              <a:t>n</a:t>
            </a:r>
            <a:r>
              <a:rPr lang="zh-CN" altLang="en-US" dirty="0"/>
              <a:t>个电容器相等     </a:t>
            </a:r>
            <a:r>
              <a:rPr lang="en-US" altLang="zh-CN">
                <a:latin typeface="E-BX" pitchFamily="17" charset="-127"/>
                <a:ea typeface="E-BX" pitchFamily="17" charset="-127"/>
              </a:rPr>
              <a:t>C</a:t>
            </a:r>
            <a:r>
              <a:rPr lang="en-US" altLang="zh-CN"/>
              <a:t>=</a:t>
            </a:r>
            <a:r>
              <a:rPr lang="en-US" altLang="zh-CN">
                <a:latin typeface="E-BX" pitchFamily="17" charset="-127"/>
                <a:ea typeface="E-BX" pitchFamily="17" charset="-127"/>
              </a:rPr>
              <a:t>nC</a:t>
            </a:r>
            <a:r>
              <a:rPr lang="en-US" altLang="zh-CN" baseline="-25000"/>
              <a:t>0</a:t>
            </a:r>
            <a:endParaRPr lang="en-US" altLang="zh-CN" baseline="-25000"/>
          </a:p>
        </p:txBody>
      </p:sp>
      <p:pic>
        <p:nvPicPr>
          <p:cNvPr id="97282" name="图片 2579458" descr="5-06"/>
          <p:cNvPicPr>
            <a:picLocks noChangeAspect="1"/>
          </p:cNvPicPr>
          <p:nvPr/>
        </p:nvPicPr>
        <p:blipFill>
          <a:blip r:embed="rId1"/>
          <a:stretch>
            <a:fillRect/>
          </a:stretch>
        </p:blipFill>
        <p:spPr>
          <a:xfrm>
            <a:off x="1417638" y="847725"/>
            <a:ext cx="6178550" cy="1573213"/>
          </a:xfrm>
          <a:prstGeom prst="rect">
            <a:avLst/>
          </a:prstGeom>
          <a:noFill/>
          <a:ln w="9525">
            <a:noFill/>
          </a:ln>
        </p:spPr>
      </p:pic>
      <p:sp>
        <p:nvSpPr>
          <p:cNvPr id="97283" name="文本框 2579461"/>
          <p:cNvSpPr txBox="1"/>
          <p:nvPr/>
        </p:nvSpPr>
        <p:spPr>
          <a:xfrm>
            <a:off x="3276600" y="2701925"/>
            <a:ext cx="3024188"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5-9  </a:t>
            </a:r>
            <a:r>
              <a:rPr lang="zh-CN" altLang="en-US" dirty="0">
                <a:latin typeface="Times New Roman" panose="02020603050405020304" pitchFamily="18" charset="0"/>
                <a:ea typeface="宋体" panose="02010600030101010101" pitchFamily="2" charset="-122"/>
              </a:rPr>
              <a:t>电容器的并联电路</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文本占位符 2580481"/>
          <p:cNvSpPr>
            <a:spLocks noGrp="1"/>
          </p:cNvSpPr>
          <p:nvPr>
            <p:ph type="body" sz="half" idx="1"/>
          </p:nvPr>
        </p:nvSpPr>
        <p:spPr>
          <a:xfrm>
            <a:off x="457200" y="549275"/>
            <a:ext cx="8291513" cy="5576888"/>
          </a:xfrm>
        </p:spPr>
        <p:txBody>
          <a:bodyPr anchor="t" anchorCtr="0"/>
          <a:p>
            <a:pPr algn="just">
              <a:buClr>
                <a:schemeClr val="accent1"/>
              </a:buClr>
              <a:buSzPct val="65000"/>
              <a:buFont typeface="Wingdings" panose="05000000000000000000" pitchFamily="2" charset="2"/>
            </a:pPr>
            <a:r>
              <a:rPr lang="zh-CN" altLang="en-US" dirty="0"/>
              <a:t>二、电容器中的电场能量</a:t>
            </a:r>
            <a:endParaRPr lang="zh-CN" altLang="en-US" dirty="0"/>
          </a:p>
          <a:p>
            <a:pPr algn="just">
              <a:buClr>
                <a:schemeClr val="accent1"/>
              </a:buClr>
              <a:buSzPct val="65000"/>
              <a:buFont typeface="Wingdings" panose="05000000000000000000" pitchFamily="2" charset="2"/>
            </a:pPr>
            <a:r>
              <a:rPr lang="zh-CN" altLang="en-US" dirty="0"/>
              <a:t>电容器储存的能量大小与电容器两端的电压和电容量的大小有关。电容器能量是以电场能的方式储存的，电场能为：</a:t>
            </a:r>
            <a:endParaRPr lang="zh-CN" altLang="en-US" dirty="0"/>
          </a:p>
          <a:p>
            <a:pPr algn="just">
              <a:buClr>
                <a:schemeClr val="accent1"/>
              </a:buClr>
              <a:buSzPct val="65000"/>
              <a:buFont typeface="Wingdings" panose="05000000000000000000" pitchFamily="2" charset="2"/>
            </a:pPr>
            <a:endParaRPr lang="zh-CN" altLang="en-US" dirty="0"/>
          </a:p>
        </p:txBody>
      </p:sp>
      <p:graphicFrame>
        <p:nvGraphicFramePr>
          <p:cNvPr id="98306" name="内容占位符 2580482"/>
          <p:cNvGraphicFramePr>
            <a:graphicFrameLocks noGrp="1"/>
          </p:cNvGraphicFramePr>
          <p:nvPr>
            <p:ph sz="half" idx="2"/>
          </p:nvPr>
        </p:nvGraphicFramePr>
        <p:xfrm>
          <a:off x="2520950" y="2441575"/>
          <a:ext cx="5946775" cy="995363"/>
        </p:xfrm>
        <a:graphic>
          <a:graphicData uri="http://schemas.openxmlformats.org/presentationml/2006/ole">
            <mc:AlternateContent xmlns:mc="http://schemas.openxmlformats.org/markup-compatibility/2006">
              <mc:Choice xmlns:v="urn:schemas-microsoft-com:vml" Requires="v">
                <p:oleObj spid="_x0000_s3133" name="" r:id="rId1" imgW="6096000" imgH="982980" progId="Photoshop.Image.7">
                  <p:embed/>
                </p:oleObj>
              </mc:Choice>
              <mc:Fallback>
                <p:oleObj name="" r:id="rId1" imgW="6096000" imgH="982980" progId="Photoshop.Image.7">
                  <p:embed/>
                  <p:pic>
                    <p:nvPicPr>
                      <p:cNvPr id="0" name="图片 3132"/>
                      <p:cNvPicPr/>
                      <p:nvPr/>
                    </p:nvPicPr>
                    <p:blipFill>
                      <a:blip r:embed="rId2"/>
                      <a:stretch>
                        <a:fillRect/>
                      </a:stretch>
                    </p:blipFill>
                    <p:spPr>
                      <a:xfrm>
                        <a:off x="2520950" y="2441575"/>
                        <a:ext cx="5946775" cy="995363"/>
                      </a:xfrm>
                      <a:prstGeom prst="rect">
                        <a:avLst/>
                      </a:prstGeom>
                      <a:noFill/>
                      <a:ln w="38100">
                        <a:miter/>
                      </a:ln>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标题 2728961"/>
          <p:cNvSpPr>
            <a:spLocks noGrp="1"/>
          </p:cNvSpPr>
          <p:nvPr>
            <p:ph type="title"/>
          </p:nvPr>
        </p:nvSpPr>
        <p:spPr/>
        <p:txBody>
          <a:bodyPr anchor="t" anchorCtr="0"/>
          <a:p>
            <a:r>
              <a:rPr lang="zh-CN" altLang="en-US" dirty="0"/>
              <a:t>第六章  正弦交流电及其电路</a:t>
            </a:r>
            <a:endParaRPr lang="zh-CN" altLang="en-US" dirty="0"/>
          </a:p>
        </p:txBody>
      </p:sp>
      <p:sp>
        <p:nvSpPr>
          <p:cNvPr id="99330" name="文本占位符 2728962"/>
          <p:cNvSpPr>
            <a:spLocks noGrp="1"/>
          </p:cNvSpPr>
          <p:nvPr>
            <p:ph idx="1"/>
          </p:nvPr>
        </p:nvSpPr>
        <p:spPr>
          <a:xfrm>
            <a:off x="457200" y="4437063"/>
            <a:ext cx="8229600" cy="1800225"/>
          </a:xfrm>
        </p:spPr>
        <p:txBody>
          <a:bodyPr anchor="t" anchorCtr="0"/>
          <a:p>
            <a:r>
              <a:rPr lang="zh-CN" altLang="en-US" dirty="0"/>
              <a:t>第一节  正弦交流电及基本概念</a:t>
            </a:r>
            <a:endParaRPr lang="zh-CN" altLang="en-US" dirty="0"/>
          </a:p>
          <a:p>
            <a:r>
              <a:rPr lang="zh-CN" altLang="en-US" dirty="0"/>
              <a:t>一、正弦交流电的产生</a:t>
            </a:r>
            <a:endParaRPr lang="zh-CN" altLang="en-US" dirty="0"/>
          </a:p>
          <a:p>
            <a:r>
              <a:rPr lang="zh-CN" altLang="en-US" dirty="0"/>
              <a:t>正弦交流电由交流发电机产生</a:t>
            </a:r>
            <a:endParaRPr lang="zh-CN" altLang="en-US" dirty="0"/>
          </a:p>
        </p:txBody>
      </p:sp>
      <p:pic>
        <p:nvPicPr>
          <p:cNvPr id="99331" name="图片 2728963" descr="6-01"/>
          <p:cNvPicPr>
            <a:picLocks noChangeAspect="1"/>
          </p:cNvPicPr>
          <p:nvPr/>
        </p:nvPicPr>
        <p:blipFill>
          <a:blip r:embed="rId1"/>
          <a:stretch>
            <a:fillRect/>
          </a:stretch>
        </p:blipFill>
        <p:spPr>
          <a:xfrm>
            <a:off x="1187450" y="1628775"/>
            <a:ext cx="6983413" cy="2309813"/>
          </a:xfrm>
          <a:prstGeom prst="rect">
            <a:avLst/>
          </a:prstGeom>
          <a:noFill/>
          <a:ln w="9525">
            <a:noFill/>
          </a:ln>
        </p:spPr>
      </p:pic>
      <p:sp>
        <p:nvSpPr>
          <p:cNvPr id="99332" name="文本框 2728965"/>
          <p:cNvSpPr txBox="1"/>
          <p:nvPr/>
        </p:nvSpPr>
        <p:spPr>
          <a:xfrm>
            <a:off x="3563938" y="4005263"/>
            <a:ext cx="2519362"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6-1  </a:t>
            </a:r>
            <a:r>
              <a:rPr lang="zh-CN" altLang="en-US" dirty="0">
                <a:latin typeface="Times New Roman" panose="02020603050405020304" pitchFamily="18" charset="0"/>
                <a:ea typeface="宋体" panose="02010600030101010101" pitchFamily="2" charset="-122"/>
              </a:rPr>
              <a:t>常见交流电波形</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3" name="文本占位符 2581505"/>
          <p:cNvSpPr>
            <a:spLocks noGrp="1"/>
          </p:cNvSpPr>
          <p:nvPr>
            <p:ph idx="1"/>
          </p:nvPr>
        </p:nvSpPr>
        <p:spPr>
          <a:xfrm>
            <a:off x="457200" y="476250"/>
            <a:ext cx="4402138" cy="5721350"/>
          </a:xfrm>
        </p:spPr>
        <p:txBody>
          <a:bodyPr anchor="t" anchorCtr="0"/>
          <a:p>
            <a:pPr algn="just">
              <a:lnSpc>
                <a:spcPct val="90000"/>
              </a:lnSpc>
            </a:pPr>
            <a:r>
              <a:rPr lang="zh-CN" altLang="en-US" dirty="0"/>
              <a:t>正弦交流电的</a:t>
            </a:r>
            <a:r>
              <a:rPr lang="en-US" altLang="zh-CN" dirty="0"/>
              <a:t>3</a:t>
            </a:r>
            <a:r>
              <a:rPr lang="zh-CN" altLang="en-US" dirty="0"/>
              <a:t>个     特点：</a:t>
            </a:r>
            <a:endParaRPr lang="zh-CN" altLang="en-US" dirty="0"/>
          </a:p>
          <a:p>
            <a:pPr algn="just">
              <a:lnSpc>
                <a:spcPct val="90000"/>
              </a:lnSpc>
            </a:pPr>
            <a:r>
              <a:rPr lang="en-US" altLang="zh-CN" dirty="0"/>
              <a:t>(1)</a:t>
            </a:r>
            <a:r>
              <a:rPr lang="zh-CN" altLang="en-US" dirty="0"/>
              <a:t>瞬时性：在一个周期内，不同时间瞬时值均不相同；</a:t>
            </a:r>
            <a:endParaRPr lang="zh-CN" altLang="en-US" dirty="0"/>
          </a:p>
          <a:p>
            <a:pPr algn="just">
              <a:lnSpc>
                <a:spcPct val="90000"/>
              </a:lnSpc>
            </a:pPr>
            <a:r>
              <a:rPr lang="en-US" altLang="zh-CN" dirty="0"/>
              <a:t>(2)</a:t>
            </a:r>
            <a:r>
              <a:rPr lang="zh-CN" altLang="en-US" dirty="0"/>
              <a:t>周期性：每隔一相同时间间隔，曲线将重复变化；</a:t>
            </a:r>
            <a:endParaRPr lang="zh-CN" altLang="en-US" dirty="0"/>
          </a:p>
          <a:p>
            <a:pPr algn="just">
              <a:lnSpc>
                <a:spcPct val="95000"/>
              </a:lnSpc>
            </a:pPr>
            <a:r>
              <a:rPr lang="en-US" altLang="zh-CN" dirty="0"/>
              <a:t>(3)</a:t>
            </a:r>
            <a:r>
              <a:rPr lang="zh-CN" altLang="en-US" dirty="0"/>
              <a:t>规律性：始终按正弦函数规律变化，所以图</a:t>
            </a:r>
            <a:r>
              <a:rPr lang="en-US" altLang="zh-CN" dirty="0"/>
              <a:t>6-3</a:t>
            </a:r>
            <a:r>
              <a:rPr lang="zh-CN" altLang="en-US" dirty="0"/>
              <a:t>所示波形又称正弦波。</a:t>
            </a:r>
            <a:endParaRPr lang="zh-CN" altLang="en-US" dirty="0"/>
          </a:p>
        </p:txBody>
      </p:sp>
      <p:sp>
        <p:nvSpPr>
          <p:cNvPr id="100354" name="文本框 2581509"/>
          <p:cNvSpPr txBox="1"/>
          <p:nvPr/>
        </p:nvSpPr>
        <p:spPr>
          <a:xfrm>
            <a:off x="5795963" y="2349500"/>
            <a:ext cx="2735262"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6-2  </a:t>
            </a:r>
            <a:r>
              <a:rPr lang="zh-CN" altLang="en-US" dirty="0">
                <a:latin typeface="Times New Roman" panose="02020603050405020304" pitchFamily="18" charset="0"/>
                <a:ea typeface="宋体" panose="02010600030101010101" pitchFamily="2" charset="-122"/>
              </a:rPr>
              <a:t>交流发电机模型</a:t>
            </a:r>
            <a:endParaRPr lang="zh-CN" altLang="en-US" dirty="0">
              <a:latin typeface="Times New Roman" panose="02020603050405020304" pitchFamily="18" charset="0"/>
              <a:ea typeface="宋体" panose="02010600030101010101" pitchFamily="2" charset="-122"/>
            </a:endParaRPr>
          </a:p>
        </p:txBody>
      </p:sp>
      <p:pic>
        <p:nvPicPr>
          <p:cNvPr id="100355" name="图片 2581513" descr="6-02"/>
          <p:cNvPicPr>
            <a:picLocks noChangeAspect="1"/>
          </p:cNvPicPr>
          <p:nvPr/>
        </p:nvPicPr>
        <p:blipFill>
          <a:blip r:embed="rId1"/>
          <a:stretch>
            <a:fillRect/>
          </a:stretch>
        </p:blipFill>
        <p:spPr>
          <a:xfrm>
            <a:off x="6156325" y="44450"/>
            <a:ext cx="1831975" cy="2292350"/>
          </a:xfrm>
          <a:prstGeom prst="rect">
            <a:avLst/>
          </a:prstGeom>
          <a:noFill/>
          <a:ln w="9525">
            <a:noFill/>
          </a:ln>
        </p:spPr>
      </p:pic>
      <p:pic>
        <p:nvPicPr>
          <p:cNvPr id="100356" name="图片 2581516" descr="6-03"/>
          <p:cNvPicPr>
            <a:picLocks noChangeAspect="1"/>
          </p:cNvPicPr>
          <p:nvPr/>
        </p:nvPicPr>
        <p:blipFill>
          <a:blip r:embed="rId2"/>
          <a:stretch>
            <a:fillRect/>
          </a:stretch>
        </p:blipFill>
        <p:spPr>
          <a:xfrm>
            <a:off x="5076825" y="2781300"/>
            <a:ext cx="3638550" cy="3143250"/>
          </a:xfrm>
          <a:prstGeom prst="rect">
            <a:avLst/>
          </a:prstGeom>
          <a:noFill/>
          <a:ln w="9525">
            <a:noFill/>
          </a:ln>
        </p:spPr>
      </p:pic>
      <p:sp>
        <p:nvSpPr>
          <p:cNvPr id="100357" name="文本框 2581519"/>
          <p:cNvSpPr txBox="1"/>
          <p:nvPr/>
        </p:nvSpPr>
        <p:spPr>
          <a:xfrm>
            <a:off x="5580063" y="6021388"/>
            <a:ext cx="3167062"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6-3  </a:t>
            </a:r>
            <a:r>
              <a:rPr lang="zh-CN" altLang="en-US" dirty="0">
                <a:latin typeface="Times New Roman" panose="02020603050405020304" pitchFamily="18" charset="0"/>
                <a:ea typeface="宋体" panose="02010600030101010101" pitchFamily="2" charset="-122"/>
              </a:rPr>
              <a:t>正弦交流电变化规律</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7" name="文本占位符 2583553"/>
          <p:cNvSpPr>
            <a:spLocks noGrp="1"/>
          </p:cNvSpPr>
          <p:nvPr>
            <p:ph type="body" sz="half" idx="1"/>
          </p:nvPr>
        </p:nvSpPr>
        <p:spPr>
          <a:xfrm>
            <a:off x="457200" y="444500"/>
            <a:ext cx="8291513" cy="5576888"/>
          </a:xfrm>
        </p:spPr>
        <p:txBody>
          <a:bodyPr anchor="t" anchorCtr="0"/>
          <a:p>
            <a:pPr algn="just">
              <a:lnSpc>
                <a:spcPct val="95000"/>
              </a:lnSpc>
              <a:buClr>
                <a:schemeClr val="accent1"/>
              </a:buClr>
              <a:buSzPct val="65000"/>
              <a:buFont typeface="Wingdings" panose="05000000000000000000" pitchFamily="2" charset="2"/>
            </a:pPr>
            <a:r>
              <a:rPr lang="zh-CN" altLang="en-US" dirty="0"/>
              <a:t>二、正弦交流电的三要素</a:t>
            </a:r>
            <a:endParaRPr lang="zh-CN" altLang="en-US" dirty="0"/>
          </a:p>
          <a:p>
            <a:pPr algn="just">
              <a:lnSpc>
                <a:spcPct val="95000"/>
              </a:lnSpc>
              <a:buClr>
                <a:schemeClr val="accent1"/>
              </a:buClr>
              <a:buSzPct val="65000"/>
              <a:buFont typeface="Wingdings" panose="05000000000000000000" pitchFamily="2" charset="2"/>
            </a:pPr>
            <a:r>
              <a:rPr lang="en-US" altLang="zh-CN" dirty="0"/>
              <a:t>1.</a:t>
            </a:r>
            <a:r>
              <a:rPr lang="zh-CN" altLang="en-US" dirty="0"/>
              <a:t>最大值、有效值与平均值</a:t>
            </a:r>
            <a:endParaRPr lang="zh-CN" altLang="en-US" dirty="0"/>
          </a:p>
          <a:p>
            <a:pPr algn="just">
              <a:lnSpc>
                <a:spcPct val="95000"/>
              </a:lnSpc>
              <a:buClr>
                <a:schemeClr val="accent1"/>
              </a:buClr>
              <a:buSzPct val="65000"/>
              <a:buFont typeface="Wingdings" panose="05000000000000000000" pitchFamily="2" charset="2"/>
            </a:pPr>
            <a:r>
              <a:rPr lang="zh-CN" altLang="en-US" dirty="0"/>
              <a:t>有效值是与直流电相比从能量角度引出的电学量。它表示</a:t>
            </a:r>
            <a:r>
              <a:rPr lang="en-US" altLang="zh-CN" dirty="0"/>
              <a:t>1</a:t>
            </a:r>
            <a:r>
              <a:rPr lang="zh-CN" altLang="en-US" dirty="0"/>
              <a:t>个直流电流与</a:t>
            </a:r>
            <a:r>
              <a:rPr lang="en-US" altLang="zh-CN" dirty="0"/>
              <a:t>1</a:t>
            </a:r>
            <a:r>
              <a:rPr lang="zh-CN" altLang="en-US" dirty="0"/>
              <a:t>个交流电流分别通过阻值相等的电阻</a:t>
            </a:r>
            <a:r>
              <a:rPr lang="en-US" altLang="zh-CN" dirty="0"/>
              <a:t>R</a:t>
            </a:r>
            <a:r>
              <a:rPr lang="zh-CN" altLang="en-US" dirty="0"/>
              <a:t>，在相同的通电时间内若电阻</a:t>
            </a:r>
            <a:r>
              <a:rPr lang="en-US" altLang="zh-CN" dirty="0"/>
              <a:t>R</a:t>
            </a:r>
            <a:r>
              <a:rPr lang="zh-CN" altLang="en-US" dirty="0"/>
              <a:t>上所产生的热量相等，此时该直流电的数值即称为交流电的有效值。</a:t>
            </a:r>
            <a:endParaRPr lang="zh-CN" altLang="en-US" dirty="0"/>
          </a:p>
        </p:txBody>
      </p:sp>
      <p:graphicFrame>
        <p:nvGraphicFramePr>
          <p:cNvPr id="101378" name="内容占位符 2583554"/>
          <p:cNvGraphicFramePr>
            <a:graphicFrameLocks noGrp="1"/>
          </p:cNvGraphicFramePr>
          <p:nvPr>
            <p:ph sz="half" idx="2"/>
          </p:nvPr>
        </p:nvGraphicFramePr>
        <p:xfrm>
          <a:off x="2916238" y="3967163"/>
          <a:ext cx="5832475" cy="2486025"/>
        </p:xfrm>
        <a:graphic>
          <a:graphicData uri="http://schemas.openxmlformats.org/presentationml/2006/ole">
            <mc:AlternateContent xmlns:mc="http://schemas.openxmlformats.org/markup-compatibility/2006">
              <mc:Choice xmlns:v="urn:schemas-microsoft-com:vml" Requires="v">
                <p:oleObj spid="_x0000_s3134" name="" r:id="rId1" imgW="9065260" imgH="3863975" progId="Photoshop.Image.7">
                  <p:embed/>
                </p:oleObj>
              </mc:Choice>
              <mc:Fallback>
                <p:oleObj name="" r:id="rId1" imgW="9065260" imgH="3863975" progId="Photoshop.Image.7">
                  <p:embed/>
                  <p:pic>
                    <p:nvPicPr>
                      <p:cNvPr id="0" name="图片 3133"/>
                      <p:cNvPicPr/>
                      <p:nvPr/>
                    </p:nvPicPr>
                    <p:blipFill>
                      <a:blip r:embed="rId2"/>
                      <a:stretch>
                        <a:fillRect/>
                      </a:stretch>
                    </p:blipFill>
                    <p:spPr>
                      <a:xfrm>
                        <a:off x="2916238" y="3967163"/>
                        <a:ext cx="5832475" cy="2486025"/>
                      </a:xfrm>
                      <a:prstGeom prst="rect">
                        <a:avLst/>
                      </a:prstGeom>
                      <a:noFill/>
                      <a:ln w="38100">
                        <a:miter/>
                      </a:ln>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1" name="文本占位符 2584577"/>
          <p:cNvSpPr>
            <a:spLocks noGrp="1"/>
          </p:cNvSpPr>
          <p:nvPr>
            <p:ph type="body" sz="half" idx="1"/>
          </p:nvPr>
        </p:nvSpPr>
        <p:spPr>
          <a:xfrm>
            <a:off x="457200" y="479425"/>
            <a:ext cx="8362950" cy="5902325"/>
          </a:xfrm>
        </p:spPr>
        <p:txBody>
          <a:bodyPr anchor="t" anchorCtr="0"/>
          <a:p>
            <a:pPr>
              <a:lnSpc>
                <a:spcPct val="95000"/>
              </a:lnSpc>
              <a:buClr>
                <a:schemeClr val="accent1"/>
              </a:buClr>
              <a:buSzPct val="65000"/>
              <a:buFont typeface="Wingdings" panose="05000000000000000000" pitchFamily="2" charset="2"/>
            </a:pPr>
            <a:r>
              <a:rPr lang="zh-CN" altLang="en-US" dirty="0"/>
              <a:t>正弦交流电在半个周期内，在同一方向通过导体横截面的电流与半个周期时间之比值称为正弦交流电在该半个周期的平均值。用符号</a:t>
            </a:r>
            <a:r>
              <a:rPr lang="en-US" altLang="zh-CN" err="1">
                <a:latin typeface="E-BX" pitchFamily="17" charset="-127"/>
                <a:ea typeface="E-BX" pitchFamily="17" charset="-127"/>
              </a:rPr>
              <a:t>I</a:t>
            </a:r>
            <a:r>
              <a:rPr lang="en-US" altLang="zh-CN" baseline="-25000" err="1"/>
              <a:t>pj</a:t>
            </a:r>
            <a:r>
              <a:rPr lang="zh-CN" altLang="en-US" dirty="0"/>
              <a:t>，</a:t>
            </a:r>
            <a:r>
              <a:rPr lang="en-US" altLang="zh-CN" err="1">
                <a:latin typeface="E-BX" pitchFamily="17" charset="-127"/>
                <a:ea typeface="E-BX" pitchFamily="17" charset="-127"/>
              </a:rPr>
              <a:t>U</a:t>
            </a:r>
            <a:r>
              <a:rPr lang="en-US" altLang="zh-CN" baseline="-25000" err="1"/>
              <a:t>pj</a:t>
            </a:r>
            <a:r>
              <a:rPr lang="zh-CN" altLang="en-US" dirty="0"/>
              <a:t>，</a:t>
            </a:r>
            <a:r>
              <a:rPr lang="en-US" altLang="zh-CN" err="1">
                <a:latin typeface="E-BX" pitchFamily="17" charset="-127"/>
                <a:ea typeface="E-BX" pitchFamily="17" charset="-127"/>
              </a:rPr>
              <a:t>E</a:t>
            </a:r>
            <a:r>
              <a:rPr lang="en-US" altLang="zh-CN" baseline="-25000" err="1"/>
              <a:t>pj</a:t>
            </a:r>
            <a:r>
              <a:rPr lang="zh-CN" altLang="en-US" dirty="0"/>
              <a:t>表示。</a:t>
            </a: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endParaRPr lang="zh-CN" altLang="en-US" dirty="0"/>
          </a:p>
          <a:p>
            <a:pPr>
              <a:lnSpc>
                <a:spcPct val="95000"/>
              </a:lnSpc>
              <a:buClr>
                <a:schemeClr val="accent1"/>
              </a:buClr>
              <a:buSzPct val="65000"/>
              <a:buFont typeface="Wingdings" panose="05000000000000000000" pitchFamily="2" charset="2"/>
            </a:pPr>
            <a:r>
              <a:rPr lang="en-US" altLang="zh-CN" dirty="0"/>
              <a:t>2.</a:t>
            </a:r>
            <a:r>
              <a:rPr lang="zh-CN" altLang="en-US" dirty="0"/>
              <a:t>周期、频率与角频率</a:t>
            </a:r>
            <a:endParaRPr lang="zh-CN" altLang="en-US" dirty="0"/>
          </a:p>
          <a:p>
            <a:pPr>
              <a:lnSpc>
                <a:spcPct val="95000"/>
              </a:lnSpc>
              <a:buClr>
                <a:schemeClr val="accent1"/>
              </a:buClr>
              <a:buSzPct val="65000"/>
              <a:buFont typeface="Wingdings" panose="05000000000000000000" pitchFamily="2" charset="2"/>
            </a:pPr>
            <a:r>
              <a:rPr lang="en-US" altLang="zh-CN" dirty="0"/>
              <a:t>(1)</a:t>
            </a:r>
            <a:r>
              <a:rPr lang="zh-CN" altLang="en-US" dirty="0"/>
              <a:t>周期：正弦交流电循环变化一周所用的时间叫周期，用</a:t>
            </a:r>
            <a:r>
              <a:rPr lang="en-US" altLang="zh-CN">
                <a:latin typeface="E-BX" pitchFamily="17" charset="-127"/>
                <a:ea typeface="E-BX" pitchFamily="17" charset="-127"/>
              </a:rPr>
              <a:t>T</a:t>
            </a:r>
            <a:r>
              <a:rPr lang="zh-CN" altLang="en-US" dirty="0"/>
              <a:t>表示，单位为</a:t>
            </a:r>
            <a:r>
              <a:rPr lang="en-US" altLang="zh-CN" dirty="0"/>
              <a:t>s</a:t>
            </a:r>
            <a:r>
              <a:rPr lang="zh-CN" altLang="en-US" dirty="0"/>
              <a:t>。</a:t>
            </a:r>
            <a:endParaRPr lang="zh-CN" altLang="en-US" dirty="0"/>
          </a:p>
        </p:txBody>
      </p:sp>
      <p:graphicFrame>
        <p:nvGraphicFramePr>
          <p:cNvPr id="102402" name="内容占位符 2584578"/>
          <p:cNvGraphicFramePr>
            <a:graphicFrameLocks noGrp="1"/>
          </p:cNvGraphicFramePr>
          <p:nvPr>
            <p:ph sz="half" idx="2"/>
          </p:nvPr>
        </p:nvGraphicFramePr>
        <p:xfrm>
          <a:off x="3275965" y="2132965"/>
          <a:ext cx="3101975" cy="2235200"/>
        </p:xfrm>
        <a:graphic>
          <a:graphicData uri="http://schemas.openxmlformats.org/presentationml/2006/ole">
            <mc:AlternateContent xmlns:mc="http://schemas.openxmlformats.org/markup-compatibility/2006">
              <mc:Choice xmlns:v="urn:schemas-microsoft-com:vml" Requires="v">
                <p:oleObj spid="_x0000_s3135" name="" r:id="rId1" imgW="4523105" imgH="3254375" progId="Photoshop.Image.7">
                  <p:embed/>
                </p:oleObj>
              </mc:Choice>
              <mc:Fallback>
                <p:oleObj name="" r:id="rId1" imgW="4523105" imgH="3254375" progId="Photoshop.Image.7">
                  <p:embed/>
                  <p:pic>
                    <p:nvPicPr>
                      <p:cNvPr id="0" name="图片 3134"/>
                      <p:cNvPicPr/>
                      <p:nvPr/>
                    </p:nvPicPr>
                    <p:blipFill>
                      <a:blip r:embed="rId2"/>
                      <a:stretch>
                        <a:fillRect/>
                      </a:stretch>
                    </p:blipFill>
                    <p:spPr>
                      <a:xfrm>
                        <a:off x="3275965" y="2132965"/>
                        <a:ext cx="3101975" cy="2235200"/>
                      </a:xfrm>
                      <a:prstGeom prst="rect">
                        <a:avLst/>
                      </a:prstGeom>
                      <a:noFill/>
                      <a:ln w="38100">
                        <a:miter/>
                      </a:ln>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5" name="文本占位符 2585601"/>
          <p:cNvSpPr>
            <a:spLocks noGrp="1"/>
          </p:cNvSpPr>
          <p:nvPr>
            <p:ph type="body" sz="half" idx="1"/>
          </p:nvPr>
        </p:nvSpPr>
        <p:spPr>
          <a:xfrm>
            <a:off x="457200" y="515938"/>
            <a:ext cx="8291513" cy="5576887"/>
          </a:xfrm>
        </p:spPr>
        <p:txBody>
          <a:bodyPr anchor="t" anchorCtr="0"/>
          <a:p>
            <a:pPr algn="just">
              <a:lnSpc>
                <a:spcPct val="95000"/>
              </a:lnSpc>
              <a:buClr>
                <a:schemeClr val="accent1"/>
              </a:buClr>
              <a:buSzPct val="65000"/>
              <a:buFont typeface="Wingdings" panose="05000000000000000000" pitchFamily="2" charset="2"/>
            </a:pPr>
            <a:r>
              <a:rPr lang="en-US" altLang="zh-CN" dirty="0"/>
              <a:t>(2)</a:t>
            </a:r>
            <a:r>
              <a:rPr lang="zh-CN" altLang="en-US" dirty="0"/>
              <a:t>频率：正弦交流电在</a:t>
            </a:r>
            <a:r>
              <a:rPr lang="en-US" altLang="zh-CN" dirty="0"/>
              <a:t>1s</a:t>
            </a:r>
            <a:r>
              <a:rPr lang="zh-CN" altLang="en-US" dirty="0"/>
              <a:t>内完成循环变化的周数叫频率，用</a:t>
            </a:r>
            <a:r>
              <a:rPr lang="en-US" altLang="zh-CN">
                <a:latin typeface="E-BX" pitchFamily="17" charset="-127"/>
                <a:ea typeface="E-BX" pitchFamily="17" charset="-127"/>
              </a:rPr>
              <a:t>f</a:t>
            </a:r>
            <a:r>
              <a:rPr lang="zh-CN" altLang="en-US" dirty="0"/>
              <a:t>表示，单位名称为赫兹，符号为</a:t>
            </a:r>
            <a:r>
              <a:rPr lang="en-US" altLang="zh-CN" dirty="0"/>
              <a:t>Hz</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zh-CN" altLang="en-US" dirty="0"/>
              <a:t>从周期和频率的定义可知，它们互为倒数关系，即</a:t>
            </a:r>
            <a:endParaRPr lang="zh-CN" altLang="en-US" dirty="0"/>
          </a:p>
          <a:p>
            <a:pPr algn="just">
              <a:lnSpc>
                <a:spcPct val="95000"/>
              </a:lnSpc>
              <a:buClr>
                <a:schemeClr val="accent1"/>
              </a:buClr>
              <a:buSzPct val="65000"/>
              <a:buFont typeface="Wingdings" panose="05000000000000000000" pitchFamily="2" charset="2"/>
            </a:pPr>
            <a:endParaRPr lang="zh-CN" altLang="en-US" dirty="0"/>
          </a:p>
          <a:p>
            <a:pPr algn="just">
              <a:lnSpc>
                <a:spcPct val="95000"/>
              </a:lnSpc>
              <a:buClr>
                <a:schemeClr val="accent1"/>
              </a:buClr>
              <a:buSzPct val="65000"/>
              <a:buFont typeface="Wingdings" panose="05000000000000000000" pitchFamily="2" charset="2"/>
            </a:pPr>
            <a:r>
              <a:rPr lang="en-US" altLang="zh-CN" dirty="0"/>
              <a:t>(3)</a:t>
            </a:r>
            <a:r>
              <a:rPr lang="zh-CN" altLang="en-US" dirty="0"/>
              <a:t>角频率：交流电每</a:t>
            </a:r>
            <a:r>
              <a:rPr lang="en-US" altLang="zh-CN" dirty="0"/>
              <a:t>1s</a:t>
            </a:r>
            <a:r>
              <a:rPr lang="zh-CN" altLang="en-US" dirty="0"/>
              <a:t>所经历的电角度，叫做该交流电的角频率，用符号</a:t>
            </a:r>
            <a:r>
              <a:rPr lang="en-US" altLang="zh-CN" i="1"/>
              <a:t>ω</a:t>
            </a:r>
            <a:r>
              <a:rPr lang="zh-CN" altLang="en-US" dirty="0"/>
              <a:t>表示，单位名称为弧度每秒，符号为</a:t>
            </a:r>
            <a:r>
              <a:rPr lang="en-US" altLang="zh-CN" err="1"/>
              <a:t>rad/s</a:t>
            </a:r>
            <a:r>
              <a:rPr lang="zh-CN" altLang="en-US" dirty="0"/>
              <a:t>。</a:t>
            </a:r>
            <a:endParaRPr lang="zh-CN" altLang="en-US" dirty="0"/>
          </a:p>
          <a:p>
            <a:pPr algn="just">
              <a:lnSpc>
                <a:spcPct val="95000"/>
              </a:lnSpc>
              <a:buClr>
                <a:schemeClr val="accent1"/>
              </a:buClr>
              <a:buSzPct val="65000"/>
              <a:buFont typeface="Wingdings" panose="05000000000000000000" pitchFamily="2" charset="2"/>
            </a:pPr>
            <a:r>
              <a:rPr lang="zh-CN" altLang="en-US" dirty="0"/>
              <a:t>频率与角频率的关系</a:t>
            </a:r>
            <a:endParaRPr lang="zh-CN" altLang="en-US" dirty="0"/>
          </a:p>
          <a:p>
            <a:pPr algn="just">
              <a:lnSpc>
                <a:spcPct val="95000"/>
              </a:lnSpc>
              <a:buClr>
                <a:schemeClr val="accent1"/>
              </a:buClr>
              <a:buSzPct val="65000"/>
              <a:buFont typeface="Wingdings" panose="05000000000000000000" pitchFamily="2" charset="2"/>
            </a:pPr>
            <a:endParaRPr lang="zh-CN" altLang="en-US" dirty="0"/>
          </a:p>
        </p:txBody>
      </p:sp>
      <p:graphicFrame>
        <p:nvGraphicFramePr>
          <p:cNvPr id="103426" name="内容占位符 2585605"/>
          <p:cNvGraphicFramePr>
            <a:graphicFrameLocks noGrp="1"/>
          </p:cNvGraphicFramePr>
          <p:nvPr>
            <p:ph sz="quarter" idx="2"/>
          </p:nvPr>
        </p:nvGraphicFramePr>
        <p:xfrm>
          <a:off x="3851275" y="2870200"/>
          <a:ext cx="1166813" cy="779463"/>
        </p:xfrm>
        <a:graphic>
          <a:graphicData uri="http://schemas.openxmlformats.org/presentationml/2006/ole">
            <mc:AlternateContent xmlns:mc="http://schemas.openxmlformats.org/markup-compatibility/2006">
              <mc:Choice xmlns:v="urn:schemas-microsoft-com:vml" Requires="v">
                <p:oleObj spid="_x0000_s3136" name="" r:id="rId1" imgW="1376680" imgH="914400" progId="Photoshop.Image.7">
                  <p:embed/>
                </p:oleObj>
              </mc:Choice>
              <mc:Fallback>
                <p:oleObj name="" r:id="rId1" imgW="1376680" imgH="914400" progId="Photoshop.Image.7">
                  <p:embed/>
                  <p:pic>
                    <p:nvPicPr>
                      <p:cNvPr id="0" name="图片 3135"/>
                      <p:cNvPicPr/>
                      <p:nvPr/>
                    </p:nvPicPr>
                    <p:blipFill>
                      <a:blip r:embed="rId2"/>
                      <a:stretch>
                        <a:fillRect/>
                      </a:stretch>
                    </p:blipFill>
                    <p:spPr>
                      <a:xfrm>
                        <a:off x="3851275" y="2870200"/>
                        <a:ext cx="1166813" cy="779463"/>
                      </a:xfrm>
                      <a:prstGeom prst="rect">
                        <a:avLst/>
                      </a:prstGeom>
                      <a:noFill/>
                      <a:ln w="38100">
                        <a:miter/>
                      </a:ln>
                    </p:spPr>
                  </p:pic>
                </p:oleObj>
              </mc:Fallback>
            </mc:AlternateContent>
          </a:graphicData>
        </a:graphic>
      </p:graphicFrame>
      <p:graphicFrame>
        <p:nvGraphicFramePr>
          <p:cNvPr id="103427" name="内容占位符 2585608"/>
          <p:cNvGraphicFramePr>
            <a:graphicFrameLocks noGrp="1"/>
          </p:cNvGraphicFramePr>
          <p:nvPr>
            <p:ph sz="quarter" idx="3"/>
          </p:nvPr>
        </p:nvGraphicFramePr>
        <p:xfrm>
          <a:off x="3203575" y="5661025"/>
          <a:ext cx="5376863" cy="788988"/>
        </p:xfrm>
        <a:graphic>
          <a:graphicData uri="http://schemas.openxmlformats.org/presentationml/2006/ole">
            <mc:AlternateContent xmlns:mc="http://schemas.openxmlformats.org/markup-compatibility/2006">
              <mc:Choice xmlns:v="urn:schemas-microsoft-com:vml" Requires="v">
                <p:oleObj spid="_x0000_s3137" name="" r:id="rId3" imgW="6302375" imgH="923925" progId="Photoshop.Image.7">
                  <p:embed/>
                </p:oleObj>
              </mc:Choice>
              <mc:Fallback>
                <p:oleObj name="" r:id="rId3" imgW="6302375" imgH="923925" progId="Photoshop.Image.7">
                  <p:embed/>
                  <p:pic>
                    <p:nvPicPr>
                      <p:cNvPr id="0" name="图片 3136"/>
                      <p:cNvPicPr/>
                      <p:nvPr/>
                    </p:nvPicPr>
                    <p:blipFill>
                      <a:blip r:embed="rId4"/>
                      <a:stretch>
                        <a:fillRect/>
                      </a:stretch>
                    </p:blipFill>
                    <p:spPr>
                      <a:xfrm>
                        <a:off x="3203575" y="5661025"/>
                        <a:ext cx="5376863" cy="788988"/>
                      </a:xfrm>
                      <a:prstGeom prst="rect">
                        <a:avLst/>
                      </a:prstGeom>
                      <a:noFill/>
                      <a:ln w="38100">
                        <a:miter/>
                      </a:ln>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49" name="文本占位符 2586625"/>
          <p:cNvSpPr>
            <a:spLocks noGrp="1"/>
          </p:cNvSpPr>
          <p:nvPr>
            <p:ph type="body" sz="half" idx="1"/>
          </p:nvPr>
        </p:nvSpPr>
        <p:spPr>
          <a:xfrm>
            <a:off x="457200" y="476250"/>
            <a:ext cx="8291513" cy="5905500"/>
          </a:xfrm>
        </p:spPr>
        <p:txBody>
          <a:bodyPr anchor="t" anchorCtr="0"/>
          <a:p>
            <a:pPr algn="just">
              <a:lnSpc>
                <a:spcPct val="85000"/>
              </a:lnSpc>
              <a:buClr>
                <a:schemeClr val="accent1"/>
              </a:buClr>
              <a:buSzPct val="65000"/>
              <a:buFont typeface="Wingdings" panose="05000000000000000000" pitchFamily="2" charset="2"/>
            </a:pPr>
            <a:r>
              <a:rPr lang="en-US" altLang="zh-CN" dirty="0"/>
              <a:t>2π——</a:t>
            </a:r>
            <a:r>
              <a:rPr lang="zh-CN" altLang="en-US" dirty="0"/>
              <a:t>线圈转动一周电度角的变化量，单位为</a:t>
            </a:r>
            <a:r>
              <a:rPr lang="en-US" altLang="zh-CN" err="1"/>
              <a:t>rad</a:t>
            </a:r>
            <a:r>
              <a:rPr lang="zh-CN" altLang="en-US" dirty="0"/>
              <a:t>；</a:t>
            </a:r>
            <a:endParaRPr lang="zh-CN" altLang="en-US" dirty="0"/>
          </a:p>
          <a:p>
            <a:pPr algn="just">
              <a:lnSpc>
                <a:spcPct val="85000"/>
              </a:lnSpc>
              <a:buClr>
                <a:schemeClr val="accent1"/>
              </a:buClr>
              <a:buSzPct val="65000"/>
              <a:buFont typeface="Wingdings" panose="05000000000000000000" pitchFamily="2" charset="2"/>
            </a:pPr>
            <a:r>
              <a:rPr lang="en-US" altLang="zh-CN">
                <a:latin typeface="E-BX" pitchFamily="17" charset="-127"/>
                <a:ea typeface="E-BX" pitchFamily="17" charset="-127"/>
              </a:rPr>
              <a:t>T</a:t>
            </a:r>
            <a:r>
              <a:rPr lang="en-US" altLang="zh-CN" dirty="0"/>
              <a:t>——</a:t>
            </a:r>
            <a:r>
              <a:rPr lang="zh-CN" altLang="en-US" dirty="0"/>
              <a:t>周期，单位为</a:t>
            </a:r>
            <a:r>
              <a:rPr lang="en-US" altLang="zh-CN" dirty="0"/>
              <a:t>s</a:t>
            </a:r>
            <a:r>
              <a:rPr lang="zh-CN" altLang="en-US" dirty="0"/>
              <a:t>。</a:t>
            </a:r>
            <a:endParaRPr lang="zh-CN" altLang="en-US" dirty="0"/>
          </a:p>
          <a:p>
            <a:pPr algn="just">
              <a:lnSpc>
                <a:spcPct val="85000"/>
              </a:lnSpc>
              <a:buClr>
                <a:schemeClr val="accent1"/>
              </a:buClr>
              <a:buSzPct val="65000"/>
              <a:buFont typeface="Wingdings" panose="05000000000000000000" pitchFamily="2" charset="2"/>
            </a:pPr>
            <a:r>
              <a:rPr lang="zh-CN" altLang="en-US" dirty="0"/>
              <a:t>对于交流市电，频率为</a:t>
            </a:r>
            <a:r>
              <a:rPr lang="en-US" altLang="zh-CN">
                <a:latin typeface="E-BX" pitchFamily="17" charset="-127"/>
                <a:ea typeface="E-BX" pitchFamily="17" charset="-127"/>
              </a:rPr>
              <a:t>f</a:t>
            </a:r>
            <a:r>
              <a:rPr lang="en-US" altLang="zh-CN" dirty="0"/>
              <a:t>=50 Hz</a:t>
            </a:r>
            <a:r>
              <a:rPr lang="zh-CN" altLang="en-US" dirty="0"/>
              <a:t>，则有</a:t>
            </a:r>
            <a:endParaRPr lang="zh-CN" altLang="en-US" dirty="0"/>
          </a:p>
          <a:p>
            <a:pPr algn="just">
              <a:lnSpc>
                <a:spcPct val="85000"/>
              </a:lnSpc>
              <a:buClr>
                <a:schemeClr val="accent1"/>
              </a:buClr>
              <a:buSzPct val="65000"/>
              <a:buFont typeface="Wingdings" panose="05000000000000000000" pitchFamily="2" charset="2"/>
            </a:pPr>
            <a:endParaRPr lang="zh-CN" altLang="en-US" dirty="0"/>
          </a:p>
          <a:p>
            <a:pPr algn="just">
              <a:lnSpc>
                <a:spcPct val="85000"/>
              </a:lnSpc>
              <a:buClr>
                <a:schemeClr val="accent1"/>
              </a:buClr>
              <a:buSzPct val="65000"/>
              <a:buFont typeface="Wingdings" panose="05000000000000000000" pitchFamily="2" charset="2"/>
            </a:pPr>
            <a:endParaRPr lang="zh-CN" altLang="en-US" dirty="0"/>
          </a:p>
          <a:p>
            <a:pPr algn="just">
              <a:lnSpc>
                <a:spcPct val="85000"/>
              </a:lnSpc>
              <a:buClr>
                <a:schemeClr val="accent1"/>
              </a:buClr>
              <a:buSzPct val="65000"/>
              <a:buFont typeface="Wingdings" panose="05000000000000000000" pitchFamily="2" charset="2"/>
            </a:pPr>
            <a:r>
              <a:rPr lang="en-US" altLang="zh-CN" dirty="0"/>
              <a:t>3.</a:t>
            </a:r>
            <a:r>
              <a:rPr lang="zh-CN" altLang="en-US" dirty="0"/>
              <a:t>相位、初相位与相位差</a:t>
            </a:r>
            <a:endParaRPr lang="zh-CN" altLang="en-US" dirty="0"/>
          </a:p>
          <a:p>
            <a:pPr algn="just">
              <a:lnSpc>
                <a:spcPct val="85000"/>
              </a:lnSpc>
              <a:buClr>
                <a:schemeClr val="accent1"/>
              </a:buClr>
              <a:buSzPct val="65000"/>
              <a:buFont typeface="Wingdings" panose="05000000000000000000" pitchFamily="2" charset="2"/>
            </a:pPr>
            <a:r>
              <a:rPr lang="en-US" altLang="zh-CN" dirty="0"/>
              <a:t>(1)</a:t>
            </a:r>
            <a:r>
              <a:rPr lang="zh-CN" altLang="en-US" dirty="0"/>
              <a:t>相位和初相位</a:t>
            </a:r>
            <a:endParaRPr lang="zh-CN" altLang="en-US" dirty="0"/>
          </a:p>
          <a:p>
            <a:pPr algn="just">
              <a:lnSpc>
                <a:spcPct val="85000"/>
              </a:lnSpc>
              <a:buClr>
                <a:schemeClr val="accent1"/>
              </a:buClr>
              <a:buSzPct val="65000"/>
              <a:buFont typeface="Wingdings" panose="05000000000000000000" pitchFamily="2" charset="2"/>
            </a:pPr>
            <a:r>
              <a:rPr lang="zh-CN" altLang="en-US" dirty="0"/>
              <a:t>发电机线圈平面在时刻</a:t>
            </a:r>
            <a:r>
              <a:rPr lang="en-US" altLang="zh-CN">
                <a:latin typeface="E-BX" pitchFamily="17" charset="-127"/>
                <a:ea typeface="E-BX" pitchFamily="17" charset="-127"/>
              </a:rPr>
              <a:t>t</a:t>
            </a:r>
            <a:r>
              <a:rPr lang="zh-CN" altLang="en-US" dirty="0"/>
              <a:t>与中性面的夹角，我们把它称为交流电的相位或相角。由于</a:t>
            </a:r>
            <a:r>
              <a:rPr lang="en-US" altLang="zh-CN"/>
              <a:t>(</a:t>
            </a:r>
            <a:r>
              <a:rPr lang="en-US" altLang="zh-CN" i="1">
                <a:latin typeface="E-BX" pitchFamily="17" charset="-127"/>
                <a:ea typeface="E-BX" pitchFamily="17" charset="-127"/>
              </a:rPr>
              <a:t>ω</a:t>
            </a:r>
            <a:r>
              <a:rPr lang="en-US" altLang="zh-CN">
                <a:latin typeface="E-BX" pitchFamily="17" charset="-127"/>
                <a:ea typeface="E-BX" pitchFamily="17" charset="-127"/>
              </a:rPr>
              <a:t>t</a:t>
            </a:r>
            <a:r>
              <a:rPr lang="en-US" altLang="zh-CN"/>
              <a:t>+</a:t>
            </a:r>
            <a:r>
              <a:rPr lang="en-US" altLang="zh-CN" i="1"/>
              <a:t>φ</a:t>
            </a:r>
            <a:r>
              <a:rPr lang="en-US" altLang="zh-CN" baseline="-25000"/>
              <a:t>0</a:t>
            </a:r>
            <a:r>
              <a:rPr lang="en-US" altLang="zh-CN" dirty="0"/>
              <a:t>)</a:t>
            </a:r>
            <a:r>
              <a:rPr lang="zh-CN" altLang="en-US" dirty="0"/>
              <a:t>中含有变量</a:t>
            </a:r>
            <a:r>
              <a:rPr lang="en-US" altLang="zh-CN">
                <a:latin typeface="E-BX" pitchFamily="17" charset="-127"/>
                <a:ea typeface="E-BX" pitchFamily="17" charset="-127"/>
              </a:rPr>
              <a:t>t</a:t>
            </a:r>
            <a:r>
              <a:rPr lang="en-US" altLang="zh-CN" dirty="0"/>
              <a:t> </a:t>
            </a:r>
            <a:r>
              <a:rPr lang="zh-CN" altLang="en-US" dirty="0"/>
              <a:t>，所以相位是随时间变化的函数。</a:t>
            </a:r>
            <a:endParaRPr lang="zh-CN" altLang="en-US" dirty="0"/>
          </a:p>
        </p:txBody>
      </p:sp>
      <p:graphicFrame>
        <p:nvGraphicFramePr>
          <p:cNvPr id="104450" name="内容占位符 2586626"/>
          <p:cNvGraphicFramePr>
            <a:graphicFrameLocks noGrp="1"/>
          </p:cNvGraphicFramePr>
          <p:nvPr>
            <p:ph sz="half" idx="2"/>
          </p:nvPr>
        </p:nvGraphicFramePr>
        <p:xfrm>
          <a:off x="2195513" y="2277110"/>
          <a:ext cx="5530850" cy="1023938"/>
        </p:xfrm>
        <a:graphic>
          <a:graphicData uri="http://schemas.openxmlformats.org/presentationml/2006/ole">
            <mc:AlternateContent xmlns:mc="http://schemas.openxmlformats.org/markup-compatibility/2006">
              <mc:Choice xmlns:v="urn:schemas-microsoft-com:vml" Requires="v">
                <p:oleObj spid="_x0000_s3138" name="" r:id="rId1" imgW="8495030" imgH="1572895" progId="Photoshop.Image.7">
                  <p:embed/>
                </p:oleObj>
              </mc:Choice>
              <mc:Fallback>
                <p:oleObj name="" r:id="rId1" imgW="8495030" imgH="1572895" progId="Photoshop.Image.7">
                  <p:embed/>
                  <p:pic>
                    <p:nvPicPr>
                      <p:cNvPr id="0" name="图片 3137"/>
                      <p:cNvPicPr/>
                      <p:nvPr/>
                    </p:nvPicPr>
                    <p:blipFill>
                      <a:blip r:embed="rId2"/>
                      <a:stretch>
                        <a:fillRect/>
                      </a:stretch>
                    </p:blipFill>
                    <p:spPr>
                      <a:xfrm>
                        <a:off x="2195513" y="2277110"/>
                        <a:ext cx="5530850" cy="1023938"/>
                      </a:xfrm>
                      <a:prstGeom prst="rect">
                        <a:avLst/>
                      </a:prstGeom>
                      <a:noFill/>
                      <a:ln w="38100">
                        <a:miter/>
                      </a:ln>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占位符 2507777"/>
          <p:cNvSpPr>
            <a:spLocks noGrp="1"/>
          </p:cNvSpPr>
          <p:nvPr>
            <p:ph type="body" sz="half" idx="1"/>
          </p:nvPr>
        </p:nvSpPr>
        <p:spPr>
          <a:xfrm>
            <a:off x="457200" y="549275"/>
            <a:ext cx="8362950" cy="5576888"/>
          </a:xfrm>
        </p:spPr>
        <p:txBody>
          <a:bodyPr anchor="t" anchorCtr="0"/>
          <a:p>
            <a:pPr algn="just">
              <a:buClr>
                <a:schemeClr val="accent1"/>
              </a:buClr>
              <a:buSzPct val="65000"/>
              <a:buFont typeface="Wingdings" panose="05000000000000000000" pitchFamily="2" charset="2"/>
            </a:pPr>
            <a:r>
              <a:rPr lang="en-US" altLang="zh-CN"/>
              <a:t>1 V=10</a:t>
            </a:r>
            <a:r>
              <a:rPr lang="en-US" altLang="zh-CN" baseline="30000"/>
              <a:t>3</a:t>
            </a:r>
            <a:r>
              <a:rPr lang="en-US" altLang="zh-CN"/>
              <a:t> mV=10</a:t>
            </a:r>
            <a:r>
              <a:rPr lang="en-US" altLang="zh-CN" baseline="-25000"/>
              <a:t>6 </a:t>
            </a:r>
            <a:r>
              <a:rPr lang="en-US" altLang="zh-CN" err="1"/>
              <a:t>μV</a:t>
            </a:r>
            <a:endParaRPr lang="en-US" altLang="zh-CN"/>
          </a:p>
          <a:p>
            <a:pPr algn="just">
              <a:buClr>
                <a:schemeClr val="accent1"/>
              </a:buClr>
              <a:buSzPct val="65000"/>
              <a:buFont typeface="Wingdings" panose="05000000000000000000" pitchFamily="2" charset="2"/>
            </a:pPr>
            <a:r>
              <a:rPr lang="zh-CN" altLang="en-US" dirty="0"/>
              <a:t>规定电压的方向由高电位指向低电位</a:t>
            </a:r>
            <a:endParaRPr lang="zh-CN" altLang="en-US" dirty="0"/>
          </a:p>
          <a:p>
            <a:pPr algn="just">
              <a:buClr>
                <a:schemeClr val="accent1"/>
              </a:buClr>
              <a:buSzPct val="65000"/>
              <a:buFont typeface="Wingdings" panose="05000000000000000000" pitchFamily="2" charset="2"/>
            </a:pPr>
            <a:r>
              <a:rPr lang="zh-CN" altLang="en-US" dirty="0"/>
              <a:t>三、电位</a:t>
            </a:r>
            <a:endParaRPr lang="zh-CN" altLang="en-US" dirty="0"/>
          </a:p>
          <a:p>
            <a:pPr algn="just">
              <a:buClr>
                <a:schemeClr val="accent1"/>
              </a:buClr>
              <a:buSzPct val="65000"/>
              <a:buFont typeface="Wingdings" panose="05000000000000000000" pitchFamily="2" charset="2"/>
            </a:pPr>
            <a:r>
              <a:rPr lang="zh-CN" altLang="en-US" dirty="0"/>
              <a:t>选参考点在点电荷电场中选无穷远为参考点，在电路中以大地或机壳为参考点。</a:t>
            </a:r>
            <a:endParaRPr lang="zh-CN" altLang="en-US" dirty="0"/>
          </a:p>
          <a:p>
            <a:pPr algn="just">
              <a:buClr>
                <a:schemeClr val="accent1"/>
              </a:buClr>
              <a:buSzPct val="65000"/>
              <a:buFont typeface="Wingdings" panose="05000000000000000000" pitchFamily="2" charset="2"/>
            </a:pPr>
            <a:r>
              <a:rPr lang="zh-CN" altLang="en-US" dirty="0"/>
              <a:t>电场中电场力将正电荷由</a:t>
            </a:r>
            <a:r>
              <a:rPr lang="en-US" altLang="zh-CN" dirty="0"/>
              <a:t>a</a:t>
            </a:r>
            <a:r>
              <a:rPr lang="zh-CN" altLang="en-US" dirty="0"/>
              <a:t>点移到参考点所做的功</a:t>
            </a:r>
            <a:r>
              <a:rPr lang="en-US" altLang="zh-CN" err="1">
                <a:latin typeface="E-BX" pitchFamily="17" charset="-127"/>
                <a:ea typeface="E-BX" pitchFamily="17" charset="-127"/>
              </a:rPr>
              <a:t>W</a:t>
            </a:r>
            <a:r>
              <a:rPr lang="en-US" altLang="zh-CN" baseline="-25000" err="1"/>
              <a:t>a</a:t>
            </a:r>
            <a:r>
              <a:rPr lang="zh-CN" altLang="en-US" dirty="0"/>
              <a:t>与被移动电荷</a:t>
            </a:r>
            <a:r>
              <a:rPr lang="en-US" altLang="zh-CN">
                <a:latin typeface="E-BX" pitchFamily="17" charset="-127"/>
                <a:ea typeface="E-BX" pitchFamily="17" charset="-127"/>
              </a:rPr>
              <a:t>q</a:t>
            </a:r>
            <a:r>
              <a:rPr lang="zh-CN" altLang="en-US" dirty="0"/>
              <a:t>的比值称为电位。</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en-US" altLang="zh-CN" err="1">
                <a:latin typeface="E-BX" pitchFamily="17" charset="-127"/>
                <a:ea typeface="E-BX" pitchFamily="17" charset="-127"/>
              </a:rPr>
              <a:t>V</a:t>
            </a:r>
            <a:r>
              <a:rPr lang="en-US" altLang="zh-CN" baseline="-25000" err="1"/>
              <a:t>a</a:t>
            </a:r>
            <a:r>
              <a:rPr lang="en-US" altLang="zh-CN" dirty="0"/>
              <a:t>——a</a:t>
            </a:r>
            <a:r>
              <a:rPr lang="zh-CN" altLang="en-US" dirty="0"/>
              <a:t>点的电位，单位名称和符号同式</a:t>
            </a:r>
            <a:r>
              <a:rPr lang="en-US" altLang="zh-CN" dirty="0"/>
              <a:t>(1-2)</a:t>
            </a:r>
            <a:r>
              <a:rPr lang="zh-CN" altLang="en-US" dirty="0"/>
              <a:t>中</a:t>
            </a:r>
            <a:r>
              <a:rPr lang="en-US" altLang="zh-CN" err="1">
                <a:latin typeface="E-BX" pitchFamily="17" charset="-127"/>
                <a:ea typeface="E-BX" pitchFamily="17" charset="-127"/>
              </a:rPr>
              <a:t>U</a:t>
            </a:r>
            <a:r>
              <a:rPr lang="en-US" altLang="zh-CN" baseline="-25000" err="1"/>
              <a:t>ab</a:t>
            </a:r>
            <a:r>
              <a:rPr lang="zh-CN" altLang="en-US" dirty="0"/>
              <a:t>。</a:t>
            </a:r>
            <a:endParaRPr lang="zh-CN" altLang="en-US" dirty="0"/>
          </a:p>
        </p:txBody>
      </p:sp>
      <p:graphicFrame>
        <p:nvGraphicFramePr>
          <p:cNvPr id="21506" name="内容占位符 2507778"/>
          <p:cNvGraphicFramePr>
            <a:graphicFrameLocks noGrp="1"/>
          </p:cNvGraphicFramePr>
          <p:nvPr>
            <p:ph sz="half" idx="2"/>
          </p:nvPr>
        </p:nvGraphicFramePr>
        <p:xfrm>
          <a:off x="2557463" y="4346575"/>
          <a:ext cx="5327650" cy="965200"/>
        </p:xfrm>
        <a:graphic>
          <a:graphicData uri="http://schemas.openxmlformats.org/presentationml/2006/ole">
            <mc:AlternateContent xmlns:mc="http://schemas.openxmlformats.org/markup-compatibility/2006">
              <mc:Choice xmlns:v="urn:schemas-microsoft-com:vml" Requires="v">
                <p:oleObj spid="_x0000_s3078" name="" r:id="rId1" imgW="6076315" imgH="1101090" progId="Photoshop.Image.7">
                  <p:embed/>
                </p:oleObj>
              </mc:Choice>
              <mc:Fallback>
                <p:oleObj name="" r:id="rId1" imgW="6076315" imgH="1101090" progId="Photoshop.Image.7">
                  <p:embed/>
                  <p:pic>
                    <p:nvPicPr>
                      <p:cNvPr id="0" name="图片 3077"/>
                      <p:cNvPicPr/>
                      <p:nvPr/>
                    </p:nvPicPr>
                    <p:blipFill>
                      <a:blip r:embed="rId2"/>
                      <a:stretch>
                        <a:fillRect/>
                      </a:stretch>
                    </p:blipFill>
                    <p:spPr>
                      <a:xfrm>
                        <a:off x="2557463" y="4346575"/>
                        <a:ext cx="5327650" cy="965200"/>
                      </a:xfrm>
                      <a:prstGeom prst="rect">
                        <a:avLst/>
                      </a:prstGeom>
                      <a:noFill/>
                      <a:ln w="38100">
                        <a:miter/>
                      </a:ln>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3" name="文本占位符 2587649"/>
          <p:cNvSpPr>
            <a:spLocks noGrp="1"/>
          </p:cNvSpPr>
          <p:nvPr>
            <p:ph idx="1"/>
          </p:nvPr>
        </p:nvSpPr>
        <p:spPr>
          <a:xfrm>
            <a:off x="457200" y="620713"/>
            <a:ext cx="8229600" cy="5761037"/>
          </a:xfrm>
        </p:spPr>
        <p:txBody>
          <a:bodyPr anchor="t" anchorCtr="0"/>
          <a:p>
            <a:pPr algn="just"/>
            <a:r>
              <a:rPr lang="zh-CN" altLang="en-US" dirty="0"/>
              <a:t>在起始时刻</a:t>
            </a:r>
            <a:r>
              <a:rPr lang="en-US" altLang="zh-CN">
                <a:latin typeface="E-BX" pitchFamily="17" charset="-127"/>
                <a:ea typeface="E-BX" pitchFamily="17" charset="-127"/>
              </a:rPr>
              <a:t>t</a:t>
            </a:r>
            <a:r>
              <a:rPr lang="en-US" altLang="zh-CN" dirty="0"/>
              <a:t>=0</a:t>
            </a:r>
            <a:r>
              <a:rPr lang="zh-CN" altLang="en-US" dirty="0"/>
              <a:t>，</a:t>
            </a:r>
            <a:r>
              <a:rPr lang="en-US" altLang="zh-CN"/>
              <a:t>(</a:t>
            </a:r>
            <a:r>
              <a:rPr lang="en-US" altLang="zh-CN">
                <a:latin typeface="E-BX" pitchFamily="17" charset="-127"/>
                <a:ea typeface="E-BX" pitchFamily="17" charset="-127"/>
              </a:rPr>
              <a:t>ωt</a:t>
            </a:r>
            <a:r>
              <a:rPr lang="en-US" altLang="zh-CN"/>
              <a:t>+</a:t>
            </a:r>
            <a:r>
              <a:rPr lang="en-US" altLang="zh-CN" i="1"/>
              <a:t>φ</a:t>
            </a:r>
            <a:r>
              <a:rPr lang="en-US" altLang="zh-CN" baseline="-25000"/>
              <a:t>0</a:t>
            </a:r>
            <a:r>
              <a:rPr lang="en-US" altLang="zh-CN"/>
              <a:t>)=</a:t>
            </a:r>
            <a:r>
              <a:rPr lang="en-US" altLang="zh-CN" i="1"/>
              <a:t>φ</a:t>
            </a:r>
            <a:r>
              <a:rPr lang="en-US" altLang="zh-CN" baseline="-25000"/>
              <a:t>0</a:t>
            </a:r>
            <a:r>
              <a:rPr lang="zh-CN" altLang="en-US" dirty="0"/>
              <a:t>，叫做交流电的初相位。它对应着发电机线圈在起始时刻与中性面的夹角为</a:t>
            </a:r>
            <a:r>
              <a:rPr lang="en-US" altLang="zh-CN" i="1"/>
              <a:t>φ</a:t>
            </a:r>
            <a:r>
              <a:rPr lang="en-US" altLang="zh-CN" baseline="-25000"/>
              <a:t>0</a:t>
            </a:r>
            <a:r>
              <a:rPr lang="zh-CN" altLang="en-US" dirty="0"/>
              <a:t>，反映了正弦交流电起始时刻的状态。</a:t>
            </a:r>
            <a:endParaRPr lang="zh-CN" altLang="en-US" dirty="0"/>
          </a:p>
          <a:p>
            <a:pPr algn="just"/>
            <a:r>
              <a:rPr lang="en-US" altLang="zh-CN" dirty="0"/>
              <a:t>(2)</a:t>
            </a:r>
            <a:r>
              <a:rPr lang="zh-CN" altLang="en-US" dirty="0"/>
              <a:t>相位差</a:t>
            </a:r>
            <a:endParaRPr lang="zh-CN" altLang="en-US" dirty="0"/>
          </a:p>
          <a:p>
            <a:pPr algn="just"/>
            <a:r>
              <a:rPr lang="zh-CN" altLang="en-US" dirty="0"/>
              <a:t>两个同频率交流电相位之差叫相位差，用</a:t>
            </a:r>
            <a:r>
              <a:rPr lang="en-US" altLang="zh-CN" err="1"/>
              <a:t>Δ</a:t>
            </a:r>
            <a:r>
              <a:rPr lang="en-US" altLang="zh-CN" i="1" err="1"/>
              <a:t>φ</a:t>
            </a:r>
            <a:r>
              <a:rPr lang="zh-CN" altLang="en-US" dirty="0"/>
              <a:t>表示。</a:t>
            </a:r>
            <a:endParaRPr lang="zh-CN" altLang="en-US" dirty="0"/>
          </a:p>
          <a:p>
            <a:pPr algn="just"/>
            <a:r>
              <a:rPr lang="zh-CN" altLang="en-US" dirty="0"/>
              <a:t>两个同频率交流电，由于初相位的不同，存在着如下</a:t>
            </a:r>
            <a:r>
              <a:rPr lang="en-US" altLang="zh-CN" dirty="0"/>
              <a:t>4</a:t>
            </a:r>
            <a:r>
              <a:rPr lang="zh-CN" altLang="en-US" dirty="0"/>
              <a:t>种情况：</a:t>
            </a:r>
            <a:endParaRPr lang="zh-CN" altLang="en-US" dirty="0"/>
          </a:p>
          <a:p>
            <a:pPr algn="dist"/>
            <a:r>
              <a:rPr lang="en-US" altLang="zh-CN" dirty="0"/>
              <a:t>①</a:t>
            </a:r>
            <a:r>
              <a:rPr lang="zh-CN" altLang="en-US" dirty="0"/>
              <a:t>当</a:t>
            </a:r>
            <a:r>
              <a:rPr lang="en-US" altLang="zh-CN" i="1"/>
              <a:t>φ</a:t>
            </a:r>
            <a:r>
              <a:rPr lang="en-US" altLang="zh-CN" baseline="-25000"/>
              <a:t>01</a:t>
            </a:r>
            <a:r>
              <a:rPr lang="en-US" altLang="zh-CN"/>
              <a:t>=</a:t>
            </a:r>
            <a:r>
              <a:rPr lang="en-US" altLang="zh-CN" i="1"/>
              <a:t>φ</a:t>
            </a:r>
            <a:r>
              <a:rPr lang="en-US" altLang="zh-CN" baseline="-25000"/>
              <a:t>02</a:t>
            </a:r>
            <a:r>
              <a:rPr lang="zh-CN" altLang="en-US" dirty="0"/>
              <a:t>时，相位差</a:t>
            </a:r>
            <a:r>
              <a:rPr lang="en-US" altLang="zh-CN" err="1"/>
              <a:t>Δ</a:t>
            </a:r>
            <a:r>
              <a:rPr lang="en-US" altLang="zh-CN" i="1" err="1"/>
              <a:t>φ</a:t>
            </a:r>
            <a:r>
              <a:rPr lang="en-US" altLang="zh-CN" dirty="0"/>
              <a:t>=0</a:t>
            </a:r>
            <a:r>
              <a:rPr lang="zh-CN" altLang="en-US" dirty="0"/>
              <a:t>，两个交流</a:t>
            </a:r>
            <a:endParaRPr lang="zh-CN" alt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7" name="文本占位符 2588673"/>
          <p:cNvSpPr>
            <a:spLocks noGrp="1"/>
          </p:cNvSpPr>
          <p:nvPr>
            <p:ph type="body" sz="half" idx="1"/>
          </p:nvPr>
        </p:nvSpPr>
        <p:spPr>
          <a:xfrm>
            <a:off x="457200" y="476250"/>
            <a:ext cx="8218488" cy="5976938"/>
          </a:xfrm>
        </p:spPr>
        <p:txBody>
          <a:bodyPr anchor="t" anchorCtr="0"/>
          <a:p>
            <a:pPr algn="just">
              <a:buClr>
                <a:schemeClr val="accent1"/>
              </a:buClr>
              <a:buSzPct val="65000"/>
              <a:buFont typeface="Wingdings" panose="05000000000000000000" pitchFamily="2" charset="2"/>
            </a:pPr>
            <a:r>
              <a:rPr lang="zh-CN" altLang="en-US" dirty="0"/>
              <a:t>电</a:t>
            </a:r>
            <a:r>
              <a:rPr lang="en-US" altLang="zh-CN">
                <a:latin typeface="E-BX" pitchFamily="17" charset="-127"/>
                <a:ea typeface="E-BX" pitchFamily="17" charset="-127"/>
              </a:rPr>
              <a:t>i</a:t>
            </a:r>
            <a:r>
              <a:rPr lang="en-US" altLang="zh-CN" baseline="-25000"/>
              <a:t>1</a:t>
            </a:r>
            <a:r>
              <a:rPr lang="zh-CN" altLang="en-US" dirty="0"/>
              <a:t>，</a:t>
            </a:r>
            <a:r>
              <a:rPr lang="en-US" altLang="zh-CN">
                <a:latin typeface="E-BX" pitchFamily="17" charset="-127"/>
                <a:ea typeface="E-BX" pitchFamily="17" charset="-127"/>
              </a:rPr>
              <a:t>i</a:t>
            </a:r>
            <a:r>
              <a:rPr lang="en-US" altLang="zh-CN" baseline="-25000"/>
              <a:t>2</a:t>
            </a:r>
            <a:r>
              <a:rPr lang="zh-CN" altLang="en-US" dirty="0"/>
              <a:t>同时为零，同时到达最大值，称</a:t>
            </a:r>
            <a:r>
              <a:rPr lang="en-US" altLang="zh-CN">
                <a:latin typeface="E-BX" pitchFamily="17" charset="-127"/>
                <a:ea typeface="E-BX" pitchFamily="17" charset="-127"/>
              </a:rPr>
              <a:t>i</a:t>
            </a:r>
            <a:r>
              <a:rPr lang="en-US" altLang="zh-CN" baseline="-25000"/>
              <a:t>1</a:t>
            </a:r>
            <a:r>
              <a:rPr lang="zh-CN" altLang="en-US" dirty="0"/>
              <a:t>，</a:t>
            </a:r>
            <a:r>
              <a:rPr lang="en-US" altLang="zh-CN">
                <a:latin typeface="E-BX" pitchFamily="17" charset="-127"/>
                <a:ea typeface="E-BX" pitchFamily="17" charset="-127"/>
              </a:rPr>
              <a:t>i</a:t>
            </a:r>
            <a:r>
              <a:rPr lang="en-US" altLang="zh-CN" baseline="-25000"/>
              <a:t>2</a:t>
            </a:r>
            <a:r>
              <a:rPr lang="zh-CN" altLang="en-US" dirty="0"/>
              <a:t>同相，如图</a:t>
            </a:r>
            <a:r>
              <a:rPr lang="en-US" altLang="zh-CN" dirty="0"/>
              <a:t>6-4(a)</a:t>
            </a:r>
            <a:r>
              <a:rPr lang="zh-CN" altLang="en-US" dirty="0"/>
              <a:t>所示</a:t>
            </a:r>
            <a:r>
              <a:rPr lang="en-US" altLang="zh-CN"/>
              <a:t>;</a:t>
            </a:r>
            <a:endParaRPr lang="en-US" altLang="zh-CN"/>
          </a:p>
          <a:p>
            <a:pPr algn="just">
              <a:buClr>
                <a:schemeClr val="accent1"/>
              </a:buClr>
              <a:buSzPct val="65000"/>
              <a:buFont typeface="Wingdings" panose="05000000000000000000" pitchFamily="2" charset="2"/>
            </a:pPr>
            <a:r>
              <a:rPr lang="en-US" altLang="zh-CN" dirty="0"/>
              <a:t>②</a:t>
            </a:r>
            <a:r>
              <a:rPr lang="zh-CN" altLang="en-US" dirty="0"/>
              <a:t>当相位差</a:t>
            </a:r>
            <a:r>
              <a:rPr lang="en-US" altLang="zh-CN" err="1"/>
              <a:t>Δ</a:t>
            </a:r>
            <a:r>
              <a:rPr lang="en-US" altLang="zh-CN" i="1" err="1"/>
              <a:t>φ</a:t>
            </a:r>
            <a:r>
              <a:rPr lang="en-US" altLang="zh-CN" dirty="0"/>
              <a:t>=180°</a:t>
            </a:r>
            <a:r>
              <a:rPr lang="zh-CN" altLang="en-US" dirty="0"/>
              <a:t>时，两正弦交流电</a:t>
            </a:r>
            <a:r>
              <a:rPr lang="en-US" altLang="zh-CN">
                <a:latin typeface="E-BX" pitchFamily="17" charset="-127"/>
                <a:ea typeface="E-BX" pitchFamily="17" charset="-127"/>
              </a:rPr>
              <a:t>i</a:t>
            </a:r>
            <a:r>
              <a:rPr lang="en-US" altLang="zh-CN" baseline="-25000"/>
              <a:t>1</a:t>
            </a:r>
            <a:r>
              <a:rPr lang="zh-CN" altLang="en-US" dirty="0"/>
              <a:t>，</a:t>
            </a:r>
            <a:r>
              <a:rPr lang="en-US" altLang="zh-CN">
                <a:latin typeface="E-BX" pitchFamily="17" charset="-127"/>
                <a:ea typeface="E-BX" pitchFamily="17" charset="-127"/>
              </a:rPr>
              <a:t>i</a:t>
            </a:r>
            <a:r>
              <a:rPr lang="en-US" altLang="zh-CN" baseline="-25000"/>
              <a:t>2</a:t>
            </a:r>
            <a:r>
              <a:rPr lang="zh-CN" altLang="en-US" dirty="0"/>
              <a:t>可同时为零，但一个为正最大值时，另一个则为负最大值，称</a:t>
            </a:r>
            <a:r>
              <a:rPr lang="en-US" altLang="zh-CN">
                <a:latin typeface="E-BX" pitchFamily="17" charset="-127"/>
                <a:ea typeface="E-BX" pitchFamily="17" charset="-127"/>
              </a:rPr>
              <a:t>i</a:t>
            </a:r>
            <a:r>
              <a:rPr lang="en-US" altLang="zh-CN" baseline="-25000"/>
              <a:t>1</a:t>
            </a:r>
            <a:r>
              <a:rPr lang="zh-CN" altLang="en-US" dirty="0"/>
              <a:t>，</a:t>
            </a:r>
            <a:r>
              <a:rPr lang="en-US" altLang="zh-CN">
                <a:latin typeface="E-BX" pitchFamily="17" charset="-127"/>
                <a:ea typeface="E-BX" pitchFamily="17" charset="-127"/>
              </a:rPr>
              <a:t>i</a:t>
            </a:r>
            <a:r>
              <a:rPr lang="en-US" altLang="zh-CN" baseline="-25000"/>
              <a:t>2</a:t>
            </a:r>
            <a:r>
              <a:rPr lang="zh-CN" altLang="en-US" dirty="0"/>
              <a:t>反相，如图</a:t>
            </a:r>
            <a:r>
              <a:rPr lang="en-US" altLang="zh-CN" dirty="0"/>
              <a:t>6-4(b)</a:t>
            </a:r>
            <a:r>
              <a:rPr lang="zh-CN" altLang="en-US" dirty="0"/>
              <a:t>所示</a:t>
            </a:r>
            <a:r>
              <a:rPr lang="en-US" altLang="zh-CN"/>
              <a:t>;</a:t>
            </a:r>
            <a:endParaRPr lang="en-US" altLang="zh-CN"/>
          </a:p>
          <a:p>
            <a:pPr algn="just">
              <a:buClr>
                <a:schemeClr val="accent1"/>
              </a:buClr>
              <a:buSzPct val="65000"/>
              <a:buFont typeface="Wingdings" panose="05000000000000000000" pitchFamily="2" charset="2"/>
            </a:pPr>
            <a:r>
              <a:rPr lang="en-US" altLang="zh-CN" dirty="0"/>
              <a:t>③</a:t>
            </a:r>
            <a:r>
              <a:rPr lang="zh-CN" altLang="en-US" dirty="0"/>
              <a:t>当相位差</a:t>
            </a:r>
            <a:r>
              <a:rPr lang="en-US" altLang="zh-CN" err="1"/>
              <a:t>Δ</a:t>
            </a:r>
            <a:r>
              <a:rPr lang="en-US" altLang="zh-CN" i="1" err="1"/>
              <a:t>φ</a:t>
            </a:r>
            <a:r>
              <a:rPr lang="en-US" altLang="zh-CN" dirty="0"/>
              <a:t>=  </a:t>
            </a:r>
            <a:r>
              <a:rPr lang="zh-CN" altLang="en-US" dirty="0"/>
              <a:t>时，称两正弦交流电正交，如图</a:t>
            </a:r>
            <a:r>
              <a:rPr lang="en-US" altLang="zh-CN" dirty="0"/>
              <a:t>6-4(c)</a:t>
            </a:r>
            <a:r>
              <a:rPr lang="zh-CN" altLang="en-US" dirty="0"/>
              <a:t>所示</a:t>
            </a:r>
            <a:r>
              <a:rPr lang="en-US" altLang="zh-CN"/>
              <a:t>;</a:t>
            </a:r>
            <a:endParaRPr lang="en-US" altLang="zh-CN"/>
          </a:p>
          <a:p>
            <a:pPr algn="just">
              <a:buClr>
                <a:schemeClr val="accent1"/>
              </a:buClr>
              <a:buSzPct val="65000"/>
              <a:buFont typeface="Wingdings" panose="05000000000000000000" pitchFamily="2" charset="2"/>
            </a:pPr>
            <a:r>
              <a:rPr lang="en-US" altLang="zh-CN" dirty="0"/>
              <a:t>④</a:t>
            </a:r>
            <a:r>
              <a:rPr lang="zh-CN" altLang="en-US" dirty="0"/>
              <a:t>当</a:t>
            </a:r>
            <a:r>
              <a:rPr lang="en-US" altLang="zh-CN" i="1"/>
              <a:t>φ</a:t>
            </a:r>
            <a:r>
              <a:rPr lang="en-US" altLang="zh-CN" baseline="-25000"/>
              <a:t>1</a:t>
            </a:r>
            <a:r>
              <a:rPr lang="zh-CN" altLang="en-US" dirty="0"/>
              <a:t>＞</a:t>
            </a:r>
            <a:r>
              <a:rPr lang="en-US" altLang="zh-CN" i="1"/>
              <a:t>φ</a:t>
            </a:r>
            <a:r>
              <a:rPr lang="en-US" altLang="zh-CN" baseline="-25000"/>
              <a:t>2</a:t>
            </a:r>
            <a:r>
              <a:rPr lang="zh-CN" altLang="en-US" dirty="0"/>
              <a:t>时，</a:t>
            </a:r>
            <a:r>
              <a:rPr lang="en-US" altLang="zh-CN">
                <a:latin typeface="E-BX" pitchFamily="17" charset="-127"/>
                <a:ea typeface="E-BX" pitchFamily="17" charset="-127"/>
              </a:rPr>
              <a:t>i</a:t>
            </a:r>
            <a:r>
              <a:rPr lang="en-US" altLang="zh-CN" baseline="-25000"/>
              <a:t>1</a:t>
            </a:r>
            <a:r>
              <a:rPr lang="zh-CN" altLang="en-US" dirty="0"/>
              <a:t>比</a:t>
            </a:r>
            <a:r>
              <a:rPr lang="en-US" altLang="zh-CN">
                <a:latin typeface="E-BX" pitchFamily="17" charset="-127"/>
                <a:ea typeface="E-BX" pitchFamily="17" charset="-127"/>
              </a:rPr>
              <a:t>i</a:t>
            </a:r>
            <a:r>
              <a:rPr lang="en-US" altLang="zh-CN" baseline="-25000"/>
              <a:t>2</a:t>
            </a:r>
            <a:r>
              <a:rPr lang="zh-CN" altLang="en-US" dirty="0"/>
              <a:t>先到达零值、最大值，称</a:t>
            </a:r>
            <a:r>
              <a:rPr lang="en-US" altLang="zh-CN">
                <a:latin typeface="E-BX" pitchFamily="17" charset="-127"/>
                <a:ea typeface="E-BX" pitchFamily="17" charset="-127"/>
              </a:rPr>
              <a:t>i</a:t>
            </a:r>
            <a:r>
              <a:rPr lang="en-US" altLang="zh-CN" baseline="-25000"/>
              <a:t>1</a:t>
            </a:r>
            <a:r>
              <a:rPr lang="zh-CN" altLang="en-US" dirty="0"/>
              <a:t>超前于</a:t>
            </a:r>
            <a:r>
              <a:rPr lang="en-US" altLang="zh-CN">
                <a:latin typeface="E-BX" pitchFamily="17" charset="-127"/>
                <a:ea typeface="E-BX" pitchFamily="17" charset="-127"/>
              </a:rPr>
              <a:t>i</a:t>
            </a:r>
            <a:r>
              <a:rPr lang="en-US" altLang="zh-CN" baseline="-25000"/>
              <a:t>2</a:t>
            </a:r>
            <a:r>
              <a:rPr lang="zh-CN" altLang="en-US" dirty="0"/>
              <a:t>；反过来也称</a:t>
            </a:r>
            <a:r>
              <a:rPr lang="en-US" altLang="zh-CN">
                <a:latin typeface="E-BX" pitchFamily="17" charset="-127"/>
                <a:ea typeface="E-BX" pitchFamily="17" charset="-127"/>
              </a:rPr>
              <a:t>i</a:t>
            </a:r>
            <a:r>
              <a:rPr lang="en-US" altLang="zh-CN" baseline="-25000"/>
              <a:t>2</a:t>
            </a:r>
            <a:r>
              <a:rPr lang="zh-CN" altLang="en-US" dirty="0"/>
              <a:t>滞后于</a:t>
            </a:r>
            <a:r>
              <a:rPr lang="en-US" altLang="zh-CN">
                <a:latin typeface="E-BX" pitchFamily="17" charset="-127"/>
                <a:ea typeface="E-BX" pitchFamily="17" charset="-127"/>
              </a:rPr>
              <a:t>i</a:t>
            </a:r>
            <a:r>
              <a:rPr lang="en-US" altLang="zh-CN" baseline="-25000"/>
              <a:t>1</a:t>
            </a:r>
            <a:r>
              <a:rPr lang="zh-CN" altLang="en-US" dirty="0"/>
              <a:t>。若</a:t>
            </a:r>
            <a:r>
              <a:rPr lang="en-US" altLang="zh-CN" i="1"/>
              <a:t>φ</a:t>
            </a:r>
            <a:r>
              <a:rPr lang="en-US" altLang="zh-CN" baseline="-25000"/>
              <a:t>2</a:t>
            </a:r>
            <a:r>
              <a:rPr lang="zh-CN" altLang="en-US" dirty="0"/>
              <a:t>＞</a:t>
            </a:r>
            <a:r>
              <a:rPr lang="en-US" altLang="zh-CN" i="1"/>
              <a:t>φ</a:t>
            </a:r>
            <a:r>
              <a:rPr lang="en-US" altLang="zh-CN" baseline="-25000"/>
              <a:t>1</a:t>
            </a:r>
            <a:r>
              <a:rPr lang="zh-CN" altLang="en-US" dirty="0"/>
              <a:t>，则情况相反。</a:t>
            </a:r>
            <a:endParaRPr lang="zh-CN" altLang="en-US" dirty="0"/>
          </a:p>
        </p:txBody>
      </p:sp>
      <p:graphicFrame>
        <p:nvGraphicFramePr>
          <p:cNvPr id="106498" name="内容占位符 2588674"/>
          <p:cNvGraphicFramePr>
            <a:graphicFrameLocks noGrp="1"/>
          </p:cNvGraphicFramePr>
          <p:nvPr>
            <p:ph sz="half" idx="2"/>
          </p:nvPr>
        </p:nvGraphicFramePr>
        <p:xfrm>
          <a:off x="4140200" y="3722688"/>
          <a:ext cx="263525" cy="430212"/>
        </p:xfrm>
        <a:graphic>
          <a:graphicData uri="http://schemas.openxmlformats.org/presentationml/2006/ole">
            <mc:AlternateContent xmlns:mc="http://schemas.openxmlformats.org/markup-compatibility/2006">
              <mc:Choice xmlns:v="urn:schemas-microsoft-com:vml" Requires="v">
                <p:oleObj spid="_x0000_s3139" name="" r:id="rId1" imgW="462280" imgH="756920" progId="Photoshop.Image.7">
                  <p:embed/>
                </p:oleObj>
              </mc:Choice>
              <mc:Fallback>
                <p:oleObj name="" r:id="rId1" imgW="462280" imgH="756920" progId="Photoshop.Image.7">
                  <p:embed/>
                  <p:pic>
                    <p:nvPicPr>
                      <p:cNvPr id="0" name="图片 3138"/>
                      <p:cNvPicPr/>
                      <p:nvPr/>
                    </p:nvPicPr>
                    <p:blipFill>
                      <a:blip r:embed="rId2"/>
                      <a:stretch>
                        <a:fillRect/>
                      </a:stretch>
                    </p:blipFill>
                    <p:spPr>
                      <a:xfrm>
                        <a:off x="4140200" y="3722688"/>
                        <a:ext cx="263525" cy="430212"/>
                      </a:xfrm>
                      <a:prstGeom prst="rect">
                        <a:avLst/>
                      </a:prstGeom>
                      <a:noFill/>
                      <a:ln w="38100">
                        <a:miter/>
                      </a:ln>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1" name="文本占位符 2589697"/>
          <p:cNvSpPr>
            <a:spLocks noGrp="1"/>
          </p:cNvSpPr>
          <p:nvPr>
            <p:ph idx="1"/>
          </p:nvPr>
        </p:nvSpPr>
        <p:spPr>
          <a:xfrm>
            <a:off x="457200" y="5084763"/>
            <a:ext cx="8229600" cy="1184275"/>
          </a:xfrm>
        </p:spPr>
        <p:txBody>
          <a:bodyPr anchor="t" anchorCtr="0"/>
          <a:p>
            <a:pPr algn="dist"/>
            <a:r>
              <a:rPr lang="zh-CN" altLang="en-US" dirty="0"/>
              <a:t>如果已知它的振幅</a:t>
            </a:r>
            <a:r>
              <a:rPr lang="en-US" altLang="zh-CN" dirty="0"/>
              <a:t>(</a:t>
            </a:r>
            <a:r>
              <a:rPr lang="zh-CN" altLang="en-US" dirty="0"/>
              <a:t>最大值</a:t>
            </a:r>
            <a:r>
              <a:rPr lang="en-US" altLang="zh-CN" dirty="0"/>
              <a:t>)</a:t>
            </a:r>
            <a:r>
              <a:rPr lang="zh-CN" altLang="en-US" dirty="0"/>
              <a:t>，频率</a:t>
            </a:r>
            <a:r>
              <a:rPr lang="en-US" altLang="zh-CN" dirty="0"/>
              <a:t>(</a:t>
            </a:r>
            <a:r>
              <a:rPr lang="zh-CN" altLang="en-US" dirty="0"/>
              <a:t>或角频率，或周期</a:t>
            </a:r>
            <a:r>
              <a:rPr lang="en-US" altLang="zh-CN" dirty="0"/>
              <a:t>)</a:t>
            </a:r>
            <a:r>
              <a:rPr lang="zh-CN" altLang="en-US" dirty="0"/>
              <a:t>及初相位</a:t>
            </a:r>
            <a:r>
              <a:rPr lang="en-US" altLang="zh-CN" dirty="0"/>
              <a:t>3</a:t>
            </a:r>
            <a:r>
              <a:rPr lang="zh-CN" altLang="en-US" dirty="0"/>
              <a:t>个条件，即可用解析</a:t>
            </a:r>
            <a:endParaRPr lang="zh-CN" altLang="en-US" dirty="0"/>
          </a:p>
        </p:txBody>
      </p:sp>
      <p:pic>
        <p:nvPicPr>
          <p:cNvPr id="107522" name="图片 2589698" descr="6-04"/>
          <p:cNvPicPr>
            <a:picLocks noChangeAspect="1"/>
          </p:cNvPicPr>
          <p:nvPr/>
        </p:nvPicPr>
        <p:blipFill>
          <a:blip r:embed="rId1"/>
          <a:stretch>
            <a:fillRect/>
          </a:stretch>
        </p:blipFill>
        <p:spPr>
          <a:xfrm>
            <a:off x="1908175" y="115888"/>
            <a:ext cx="5688013" cy="4386262"/>
          </a:xfrm>
          <a:prstGeom prst="rect">
            <a:avLst/>
          </a:prstGeom>
          <a:noFill/>
          <a:ln w="9525">
            <a:noFill/>
          </a:ln>
        </p:spPr>
      </p:pic>
      <p:sp>
        <p:nvSpPr>
          <p:cNvPr id="107523" name="文本框 2589701"/>
          <p:cNvSpPr txBox="1"/>
          <p:nvPr/>
        </p:nvSpPr>
        <p:spPr>
          <a:xfrm>
            <a:off x="2051050" y="4581525"/>
            <a:ext cx="5761038"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6-4  </a:t>
            </a:r>
            <a:r>
              <a:rPr lang="zh-CN" altLang="en-US" dirty="0">
                <a:latin typeface="Times New Roman" panose="02020603050405020304" pitchFamily="18" charset="0"/>
                <a:ea typeface="宋体" panose="02010600030101010101" pitchFamily="2" charset="-122"/>
              </a:rPr>
              <a:t>两正弦电流同相、反相、正交及超前、滞后波形</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5" name="文本占位符 2590721"/>
          <p:cNvSpPr>
            <a:spLocks noGrp="1"/>
          </p:cNvSpPr>
          <p:nvPr>
            <p:ph type="body" sz="half" idx="1"/>
          </p:nvPr>
        </p:nvSpPr>
        <p:spPr>
          <a:xfrm>
            <a:off x="457200" y="549275"/>
            <a:ext cx="8291513" cy="5576888"/>
          </a:xfrm>
        </p:spPr>
        <p:txBody>
          <a:bodyPr anchor="t" anchorCtr="0"/>
          <a:p>
            <a:pPr algn="just">
              <a:lnSpc>
                <a:spcPct val="90000"/>
              </a:lnSpc>
              <a:buClr>
                <a:schemeClr val="accent1"/>
              </a:buClr>
              <a:buSzPct val="65000"/>
              <a:buFont typeface="Wingdings" panose="05000000000000000000" pitchFamily="2" charset="2"/>
              <a:buNone/>
            </a:pPr>
            <a:r>
              <a:rPr lang="en-US" altLang="zh-CN" dirty="0"/>
              <a:t>   </a:t>
            </a:r>
            <a:r>
              <a:rPr lang="zh-CN" altLang="en-US" dirty="0"/>
              <a:t>式或波形图将该交流电完整地表示出来，所以振幅、频率</a:t>
            </a:r>
            <a:r>
              <a:rPr lang="en-US" altLang="zh-CN" dirty="0"/>
              <a:t>(</a:t>
            </a:r>
            <a:r>
              <a:rPr lang="zh-CN" altLang="en-US" dirty="0"/>
              <a:t>或角频率、周期</a:t>
            </a:r>
            <a:r>
              <a:rPr lang="en-US" altLang="zh-CN" dirty="0"/>
              <a:t>)</a:t>
            </a:r>
            <a:r>
              <a:rPr lang="zh-CN" altLang="en-US" dirty="0"/>
              <a:t>、初相位称为交流电的三要素。</a:t>
            </a:r>
            <a:endParaRPr lang="zh-CN" altLang="en-US" dirty="0"/>
          </a:p>
          <a:p>
            <a:pPr>
              <a:buClr>
                <a:schemeClr val="accent1"/>
              </a:buClr>
              <a:buSzPct val="65000"/>
              <a:buFont typeface="Wingdings" panose="05000000000000000000" pitchFamily="2" charset="2"/>
            </a:pPr>
            <a:r>
              <a:rPr lang="zh-CN" altLang="en-US" dirty="0"/>
              <a:t>第二节  正弦交流电的表示法</a:t>
            </a:r>
            <a:endParaRPr lang="zh-CN" altLang="en-US" dirty="0"/>
          </a:p>
          <a:p>
            <a:pPr>
              <a:buClr>
                <a:schemeClr val="accent1"/>
              </a:buClr>
              <a:buSzPct val="65000"/>
              <a:buFont typeface="Wingdings" panose="05000000000000000000" pitchFamily="2" charset="2"/>
            </a:pPr>
            <a:r>
              <a:rPr lang="zh-CN" altLang="en-US" dirty="0"/>
              <a:t>一、解析法</a:t>
            </a:r>
            <a:endParaRPr lang="zh-CN" altLang="en-US" dirty="0"/>
          </a:p>
          <a:p>
            <a:pPr>
              <a:buClr>
                <a:schemeClr val="accent1"/>
              </a:buClr>
              <a:buSzPct val="65000"/>
              <a:buFont typeface="Wingdings" panose="05000000000000000000" pitchFamily="2" charset="2"/>
            </a:pPr>
            <a:r>
              <a:rPr lang="zh-CN" altLang="en-US" dirty="0"/>
              <a:t>利用正弦函数式表示正弦交流电随时间变化关系的方法叫解析法。</a:t>
            </a:r>
            <a:endParaRPr lang="zh-CN" altLang="en-US" dirty="0"/>
          </a:p>
        </p:txBody>
      </p:sp>
      <p:graphicFrame>
        <p:nvGraphicFramePr>
          <p:cNvPr id="108546" name="内容占位符 2590722"/>
          <p:cNvGraphicFramePr>
            <a:graphicFrameLocks noGrp="1"/>
          </p:cNvGraphicFramePr>
          <p:nvPr>
            <p:ph sz="half" idx="2"/>
          </p:nvPr>
        </p:nvGraphicFramePr>
        <p:xfrm>
          <a:off x="1989138" y="4264025"/>
          <a:ext cx="6477000" cy="1655763"/>
        </p:xfrm>
        <a:graphic>
          <a:graphicData uri="http://schemas.openxmlformats.org/presentationml/2006/ole">
            <mc:AlternateContent xmlns:mc="http://schemas.openxmlformats.org/markup-compatibility/2006">
              <mc:Choice xmlns:v="urn:schemas-microsoft-com:vml" Requires="v">
                <p:oleObj spid="_x0000_s3140" name="" r:id="rId1" imgW="8229600" imgH="2025650" progId="Photoshop.Image.7">
                  <p:embed/>
                </p:oleObj>
              </mc:Choice>
              <mc:Fallback>
                <p:oleObj name="" r:id="rId1" imgW="8229600" imgH="2025650" progId="Photoshop.Image.7">
                  <p:embed/>
                  <p:pic>
                    <p:nvPicPr>
                      <p:cNvPr id="0" name="图片 3139"/>
                      <p:cNvPicPr/>
                      <p:nvPr/>
                    </p:nvPicPr>
                    <p:blipFill>
                      <a:blip r:embed="rId2"/>
                      <a:stretch>
                        <a:fillRect/>
                      </a:stretch>
                    </p:blipFill>
                    <p:spPr>
                      <a:xfrm>
                        <a:off x="1989138" y="4264025"/>
                        <a:ext cx="6477000" cy="1655763"/>
                      </a:xfrm>
                      <a:prstGeom prst="rect">
                        <a:avLst/>
                      </a:prstGeom>
                      <a:noFill/>
                      <a:ln w="38100">
                        <a:miter/>
                      </a:ln>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文本占位符 2591745"/>
          <p:cNvSpPr>
            <a:spLocks noGrp="1"/>
          </p:cNvSpPr>
          <p:nvPr>
            <p:ph idx="1"/>
          </p:nvPr>
        </p:nvSpPr>
        <p:spPr>
          <a:xfrm>
            <a:off x="457200" y="476250"/>
            <a:ext cx="8291513" cy="5775325"/>
          </a:xfrm>
        </p:spPr>
        <p:txBody>
          <a:bodyPr anchor="t" anchorCtr="0"/>
          <a:p>
            <a:pPr algn="just"/>
            <a:r>
              <a:rPr lang="zh-CN" altLang="en-US" dirty="0"/>
              <a:t>二、图像法</a:t>
            </a:r>
            <a:r>
              <a:rPr lang="en-US" altLang="zh-CN" dirty="0"/>
              <a:t>(</a:t>
            </a:r>
            <a:r>
              <a:rPr lang="zh-CN" altLang="en-US" dirty="0"/>
              <a:t>波形图法</a:t>
            </a:r>
            <a:r>
              <a:rPr lang="en-US" altLang="zh-CN"/>
              <a:t>)</a:t>
            </a:r>
            <a:endParaRPr lang="en-US" altLang="zh-CN"/>
          </a:p>
          <a:p>
            <a:pPr algn="just"/>
            <a:r>
              <a:rPr lang="zh-CN" altLang="en-US" dirty="0"/>
              <a:t>在平面直角坐标系中，用时间</a:t>
            </a:r>
            <a:r>
              <a:rPr lang="en-US" altLang="zh-CN">
                <a:latin typeface="E-BX" pitchFamily="17" charset="-127"/>
                <a:ea typeface="E-BX" pitchFamily="17" charset="-127"/>
              </a:rPr>
              <a:t>t</a:t>
            </a:r>
            <a:r>
              <a:rPr lang="zh-CN" altLang="en-US" dirty="0"/>
              <a:t>或电角度</a:t>
            </a:r>
            <a:r>
              <a:rPr lang="en-US" altLang="zh-CN" i="1" err="1"/>
              <a:t>ω</a:t>
            </a:r>
            <a:r>
              <a:rPr lang="en-US" altLang="zh-CN" err="1">
                <a:latin typeface="E-BX" pitchFamily="17" charset="-127"/>
                <a:ea typeface="E-BX" pitchFamily="17" charset="-127"/>
              </a:rPr>
              <a:t>t</a:t>
            </a:r>
            <a:r>
              <a:rPr lang="zh-CN" altLang="en-US" dirty="0"/>
              <a:t>为横坐标，将与之对应的交流电流</a:t>
            </a:r>
            <a:r>
              <a:rPr lang="en-US" altLang="zh-CN">
                <a:latin typeface="E-BX" pitchFamily="17" charset="-127"/>
                <a:ea typeface="E-BX" pitchFamily="17" charset="-127"/>
              </a:rPr>
              <a:t>i</a:t>
            </a:r>
            <a:r>
              <a:rPr lang="zh-CN" altLang="en-US" dirty="0"/>
              <a:t>，电压</a:t>
            </a:r>
            <a:r>
              <a:rPr lang="en-US" altLang="zh-CN">
                <a:latin typeface="E-BX" pitchFamily="17" charset="-127"/>
                <a:ea typeface="E-BX" pitchFamily="17" charset="-127"/>
              </a:rPr>
              <a:t>u</a:t>
            </a:r>
            <a:r>
              <a:rPr lang="zh-CN" altLang="en-US" dirty="0"/>
              <a:t>或电动势</a:t>
            </a:r>
            <a:r>
              <a:rPr lang="en-US" altLang="zh-CN">
                <a:latin typeface="E-BX" pitchFamily="17" charset="-127"/>
                <a:ea typeface="E-BX" pitchFamily="17" charset="-127"/>
              </a:rPr>
              <a:t>e</a:t>
            </a:r>
            <a:r>
              <a:rPr lang="zh-CN" altLang="en-US" dirty="0"/>
              <a:t>为纵坐标，做出</a:t>
            </a:r>
            <a:r>
              <a:rPr lang="en-US" altLang="zh-CN">
                <a:latin typeface="E-BX" pitchFamily="17" charset="-127"/>
                <a:ea typeface="E-BX" pitchFamily="17" charset="-127"/>
              </a:rPr>
              <a:t>i</a:t>
            </a:r>
            <a:r>
              <a:rPr lang="zh-CN" altLang="en-US" dirty="0"/>
              <a:t>，</a:t>
            </a:r>
            <a:r>
              <a:rPr lang="en-US" altLang="zh-CN">
                <a:latin typeface="E-BX" pitchFamily="17" charset="-127"/>
                <a:ea typeface="E-BX" pitchFamily="17" charset="-127"/>
              </a:rPr>
              <a:t>u</a:t>
            </a:r>
            <a:r>
              <a:rPr lang="zh-CN" altLang="en-US" dirty="0"/>
              <a:t>，</a:t>
            </a:r>
            <a:r>
              <a:rPr lang="en-US" altLang="zh-CN">
                <a:latin typeface="E-BX" pitchFamily="17" charset="-127"/>
                <a:ea typeface="E-BX" pitchFamily="17" charset="-127"/>
              </a:rPr>
              <a:t>e</a:t>
            </a:r>
            <a:r>
              <a:rPr lang="zh-CN" altLang="en-US" dirty="0"/>
              <a:t>随时间变化的曲线，这种方法叫图像法或波形图法。</a:t>
            </a:r>
            <a:endParaRPr lang="zh-CN" altLang="en-US" dirty="0"/>
          </a:p>
          <a:p>
            <a:pPr algn="just"/>
            <a:r>
              <a:rPr lang="zh-CN" altLang="en-US" dirty="0"/>
              <a:t>三、旋转相量法</a:t>
            </a:r>
            <a:endParaRPr lang="zh-CN" altLang="en-US" dirty="0"/>
          </a:p>
          <a:p>
            <a:pPr algn="just"/>
            <a:r>
              <a:rPr lang="zh-CN" altLang="en-US" dirty="0"/>
              <a:t>旋转矢量与空间矢量不同，它是相位随时间变化的矢量，并不要求具备明确的方向，它的加减同样遵循平行四边形法则，所以称它为时间矢量；由于它不要求明确的方向，多称它为旋转相量。</a:t>
            </a:r>
            <a:endParaRPr lang="zh-CN" alt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3" name="文本占位符 2592769"/>
          <p:cNvSpPr>
            <a:spLocks noGrp="1"/>
          </p:cNvSpPr>
          <p:nvPr>
            <p:ph idx="1"/>
          </p:nvPr>
        </p:nvSpPr>
        <p:spPr>
          <a:xfrm>
            <a:off x="457200" y="476250"/>
            <a:ext cx="8229600" cy="6324600"/>
          </a:xfrm>
        </p:spPr>
        <p:txBody>
          <a:bodyPr anchor="t" anchorCtr="0"/>
          <a:p>
            <a:pPr algn="just">
              <a:lnSpc>
                <a:spcPct val="95000"/>
              </a:lnSpc>
            </a:pPr>
            <a:r>
              <a:rPr lang="zh-CN" altLang="en-US" dirty="0"/>
              <a:t>在平面直角坐标系内，以坐标原点为起点做一有向线段，线段的长度与正弦量的振幅</a:t>
            </a:r>
            <a:r>
              <a:rPr lang="en-US" altLang="zh-CN" err="1">
                <a:latin typeface="E-BX" pitchFamily="17" charset="-127"/>
                <a:ea typeface="E-BX" pitchFamily="17" charset="-127"/>
              </a:rPr>
              <a:t>E</a:t>
            </a:r>
            <a:r>
              <a:rPr lang="en-US" altLang="zh-CN" baseline="-25000" err="1"/>
              <a:t>m</a:t>
            </a:r>
            <a:r>
              <a:rPr lang="zh-CN" altLang="en-US" dirty="0"/>
              <a:t>成正比，旋转相量起始位置与</a:t>
            </a:r>
            <a:r>
              <a:rPr lang="en-US" altLang="zh-CN">
                <a:latin typeface="E-BX" pitchFamily="17" charset="-127"/>
                <a:ea typeface="E-BX" pitchFamily="17" charset="-127"/>
              </a:rPr>
              <a:t>x</a:t>
            </a:r>
            <a:r>
              <a:rPr lang="zh-CN" altLang="en-US" dirty="0"/>
              <a:t>轴的夹角为正弦量的初相位</a:t>
            </a:r>
            <a:r>
              <a:rPr lang="en-US" altLang="zh-CN" i="1"/>
              <a:t>φ</a:t>
            </a:r>
            <a:r>
              <a:rPr lang="en-US" altLang="zh-CN" baseline="-25000"/>
              <a:t>0</a:t>
            </a:r>
            <a:r>
              <a:rPr lang="zh-CN" altLang="en-US" dirty="0"/>
              <a:t>。规定相量在反时针方向上旋转的角速度为</a:t>
            </a:r>
            <a:r>
              <a:rPr lang="en-US" altLang="zh-CN" i="1"/>
              <a:t>ω</a:t>
            </a:r>
            <a:r>
              <a:rPr lang="zh-CN" altLang="en-US" dirty="0"/>
              <a:t>，在任何时刻该线段与</a:t>
            </a:r>
            <a:r>
              <a:rPr lang="en-US" altLang="zh-CN">
                <a:latin typeface="E-BX" pitchFamily="17" charset="-127"/>
                <a:ea typeface="E-BX" pitchFamily="17" charset="-127"/>
              </a:rPr>
              <a:t>x</a:t>
            </a:r>
            <a:r>
              <a:rPr lang="zh-CN" altLang="en-US" dirty="0"/>
              <a:t>轴的夹角均为此正弦交流电的相位角</a:t>
            </a:r>
            <a:r>
              <a:rPr lang="en-US" altLang="zh-CN"/>
              <a:t>(</a:t>
            </a:r>
            <a:r>
              <a:rPr lang="en-US" altLang="zh-CN" i="1"/>
              <a:t>ω</a:t>
            </a:r>
            <a:r>
              <a:rPr lang="en-US" altLang="zh-CN">
                <a:latin typeface="E-BX" pitchFamily="17" charset="-127"/>
                <a:ea typeface="E-BX" pitchFamily="17" charset="-127"/>
              </a:rPr>
              <a:t>t</a:t>
            </a:r>
            <a:r>
              <a:rPr lang="en-US" altLang="zh-CN"/>
              <a:t>+</a:t>
            </a:r>
            <a:r>
              <a:rPr lang="en-US" altLang="zh-CN" i="1"/>
              <a:t>φ</a:t>
            </a:r>
            <a:r>
              <a:rPr lang="en-US" altLang="zh-CN" baseline="-25000"/>
              <a:t>0</a:t>
            </a:r>
            <a:r>
              <a:rPr lang="en-US" altLang="zh-CN" dirty="0"/>
              <a:t>)</a:t>
            </a:r>
            <a:r>
              <a:rPr lang="zh-CN" altLang="en-US" dirty="0"/>
              <a:t>，该相量任一时刻在</a:t>
            </a:r>
            <a:r>
              <a:rPr lang="en-US" altLang="zh-CN">
                <a:latin typeface="E-BX" pitchFamily="17" charset="-127"/>
                <a:ea typeface="E-BX" pitchFamily="17" charset="-127"/>
              </a:rPr>
              <a:t>y</a:t>
            </a:r>
            <a:r>
              <a:rPr lang="zh-CN" altLang="en-US" dirty="0"/>
              <a:t>轴上的投影</a:t>
            </a:r>
            <a:r>
              <a:rPr lang="en-US" altLang="zh-CN">
                <a:latin typeface="E-BX" pitchFamily="17" charset="-127"/>
                <a:ea typeface="E-BX" pitchFamily="17" charset="-127"/>
              </a:rPr>
              <a:t>e</a:t>
            </a:r>
            <a:r>
              <a:rPr lang="en-US" altLang="zh-CN"/>
              <a:t>=</a:t>
            </a:r>
            <a:r>
              <a:rPr lang="en-US" altLang="zh-CN" err="1">
                <a:latin typeface="E-BX" pitchFamily="17" charset="-127"/>
                <a:ea typeface="E-BX" pitchFamily="17" charset="-127"/>
              </a:rPr>
              <a:t>E</a:t>
            </a:r>
            <a:r>
              <a:rPr lang="en-US" altLang="zh-CN" baseline="-25000" err="1"/>
              <a:t>m</a:t>
            </a:r>
            <a:r>
              <a:rPr lang="en-US" altLang="zh-CN" baseline="-25000"/>
              <a:t> </a:t>
            </a:r>
            <a:r>
              <a:rPr lang="en-US" altLang="zh-CN"/>
              <a:t>sin(</a:t>
            </a:r>
            <a:r>
              <a:rPr lang="en-US" altLang="zh-CN" i="1"/>
              <a:t>ω</a:t>
            </a:r>
            <a:r>
              <a:rPr lang="en-US" altLang="zh-CN">
                <a:latin typeface="E-BX" pitchFamily="17" charset="-127"/>
                <a:ea typeface="E-BX" pitchFamily="17" charset="-127"/>
              </a:rPr>
              <a:t>t</a:t>
            </a:r>
            <a:r>
              <a:rPr lang="en-US" altLang="zh-CN"/>
              <a:t>+</a:t>
            </a:r>
            <a:r>
              <a:rPr lang="en-US" altLang="zh-CN" i="1"/>
              <a:t>φ</a:t>
            </a:r>
            <a:r>
              <a:rPr lang="en-US" altLang="zh-CN" baseline="-25000"/>
              <a:t>0</a:t>
            </a:r>
            <a:r>
              <a:rPr lang="en-US" altLang="zh-CN" dirty="0"/>
              <a:t>)</a:t>
            </a:r>
            <a:r>
              <a:rPr lang="zh-CN" altLang="en-US" dirty="0"/>
              <a:t>即为此时刻交流电的瞬时值。</a:t>
            </a:r>
            <a:endParaRPr lang="zh-CN" altLang="en-US" dirty="0"/>
          </a:p>
          <a:p>
            <a:pPr algn="just">
              <a:lnSpc>
                <a:spcPct val="95000"/>
              </a:lnSpc>
            </a:pPr>
            <a:r>
              <a:rPr lang="zh-CN" altLang="en-US" dirty="0"/>
              <a:t>其相量图做法如下：</a:t>
            </a:r>
            <a:endParaRPr lang="zh-CN" altLang="en-US" dirty="0"/>
          </a:p>
          <a:p>
            <a:pPr algn="just">
              <a:lnSpc>
                <a:spcPct val="95000"/>
              </a:lnSpc>
            </a:pPr>
            <a:r>
              <a:rPr lang="zh-CN" altLang="en-US" dirty="0"/>
              <a:t>第一步，用虚线表示图中的基准线，即       </a:t>
            </a:r>
            <a:r>
              <a:rPr lang="en-US" altLang="zh-CN">
                <a:latin typeface="E-BX" pitchFamily="17" charset="-127"/>
                <a:ea typeface="E-BX" pitchFamily="17" charset="-127"/>
              </a:rPr>
              <a:t>x</a:t>
            </a:r>
            <a:r>
              <a:rPr lang="zh-CN" altLang="en-US" dirty="0"/>
              <a:t>轴；</a:t>
            </a:r>
            <a:endParaRPr lang="zh-CN" alt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7" name="文本占位符 2593793"/>
          <p:cNvSpPr>
            <a:spLocks noGrp="1"/>
          </p:cNvSpPr>
          <p:nvPr>
            <p:ph idx="1"/>
          </p:nvPr>
        </p:nvSpPr>
        <p:spPr>
          <a:xfrm>
            <a:off x="457200" y="3468688"/>
            <a:ext cx="8291513" cy="2697162"/>
          </a:xfrm>
        </p:spPr>
        <p:txBody>
          <a:bodyPr anchor="t" anchorCtr="0"/>
          <a:p>
            <a:pPr algn="just"/>
            <a:r>
              <a:rPr lang="zh-CN" altLang="en-US" dirty="0"/>
              <a:t>第二步，确定出有向线段长度的比例单位；</a:t>
            </a:r>
            <a:endParaRPr lang="zh-CN" altLang="en-US" dirty="0"/>
          </a:p>
          <a:p>
            <a:pPr algn="just"/>
            <a:r>
              <a:rPr lang="zh-CN" altLang="en-US" dirty="0"/>
              <a:t>第三步，从原点</a:t>
            </a:r>
            <a:r>
              <a:rPr lang="en-US" altLang="zh-CN">
                <a:latin typeface="E-BX" pitchFamily="17" charset="-127"/>
                <a:ea typeface="E-BX" pitchFamily="17" charset="-127"/>
              </a:rPr>
              <a:t>O</a:t>
            </a:r>
            <a:r>
              <a:rPr lang="zh-CN" altLang="en-US" dirty="0"/>
              <a:t>出发，有几个正弦量就做出几条有向线段，它们与基准线的夹角分别为各自的初相角，逆时针方向的角度为正，顺时针方向的角度为负；</a:t>
            </a:r>
            <a:endParaRPr lang="zh-CN" altLang="en-US" dirty="0"/>
          </a:p>
        </p:txBody>
      </p:sp>
      <p:pic>
        <p:nvPicPr>
          <p:cNvPr id="111618" name="图片 2593794" descr="6-06"/>
          <p:cNvPicPr>
            <a:picLocks noChangeAspect="1"/>
          </p:cNvPicPr>
          <p:nvPr/>
        </p:nvPicPr>
        <p:blipFill>
          <a:blip r:embed="rId1"/>
          <a:stretch>
            <a:fillRect/>
          </a:stretch>
        </p:blipFill>
        <p:spPr>
          <a:xfrm>
            <a:off x="1979613" y="260350"/>
            <a:ext cx="5616575" cy="2409825"/>
          </a:xfrm>
          <a:prstGeom prst="rect">
            <a:avLst/>
          </a:prstGeom>
          <a:noFill/>
          <a:ln w="9525">
            <a:noFill/>
          </a:ln>
        </p:spPr>
      </p:pic>
      <p:sp>
        <p:nvSpPr>
          <p:cNvPr id="111619" name="文本框 2593797"/>
          <p:cNvSpPr txBox="1"/>
          <p:nvPr/>
        </p:nvSpPr>
        <p:spPr>
          <a:xfrm>
            <a:off x="2843213" y="2924175"/>
            <a:ext cx="3600450" cy="366713"/>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6-6  </a:t>
            </a:r>
            <a:r>
              <a:rPr lang="zh-CN" altLang="en-US" dirty="0">
                <a:latin typeface="Times New Roman" panose="02020603050405020304" pitchFamily="18" charset="0"/>
                <a:ea typeface="宋体" panose="02010600030101010101" pitchFamily="2" charset="-122"/>
              </a:rPr>
              <a:t>正弦量的旋转相量表示法</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1" name="文本占位符 2594817"/>
          <p:cNvSpPr>
            <a:spLocks noGrp="1"/>
          </p:cNvSpPr>
          <p:nvPr>
            <p:ph idx="1"/>
          </p:nvPr>
        </p:nvSpPr>
        <p:spPr>
          <a:xfrm>
            <a:off x="457200" y="533400"/>
            <a:ext cx="8229600" cy="5775325"/>
          </a:xfrm>
        </p:spPr>
        <p:txBody>
          <a:bodyPr anchor="t" anchorCtr="0"/>
          <a:p>
            <a:pPr algn="just"/>
            <a:r>
              <a:rPr lang="zh-CN" altLang="en-US" dirty="0"/>
              <a:t>第四步，在上述射线上按规定单位长度及各自的比例取线段，使各自的长度符合瞬时值表达式中的最大值</a:t>
            </a:r>
            <a:r>
              <a:rPr lang="en-US" altLang="zh-CN" dirty="0"/>
              <a:t>(</a:t>
            </a:r>
            <a:r>
              <a:rPr lang="zh-CN" altLang="en-US" dirty="0"/>
              <a:t>或有效值</a:t>
            </a:r>
            <a:r>
              <a:rPr lang="en-US" altLang="zh-CN" dirty="0"/>
              <a:t>)</a:t>
            </a:r>
            <a:r>
              <a:rPr lang="zh-CN" altLang="en-US" dirty="0"/>
              <a:t>，并在线段末端加箭头。</a:t>
            </a:r>
            <a:endParaRPr lang="zh-CN" altLang="en-US" dirty="0"/>
          </a:p>
          <a:p>
            <a:pPr algn="just"/>
            <a:r>
              <a:rPr lang="zh-CN" altLang="en-US" dirty="0"/>
              <a:t>旋转相量遵从矢量运算规律，但在正弦量的加减运算中，必须是同频率的正弦量方能进行。</a:t>
            </a:r>
            <a:endParaRPr lang="zh-CN" altLang="en-US" dirty="0"/>
          </a:p>
          <a:p>
            <a:pPr algn="just"/>
            <a:r>
              <a:rPr lang="zh-CN" altLang="en-US" dirty="0"/>
              <a:t>旋转相量法除可以求旋转相量之和外，还可求两旋转相量之差。其方法是将减数相量的负值</a:t>
            </a:r>
            <a:r>
              <a:rPr lang="en-US" altLang="zh-CN" dirty="0"/>
              <a:t>(</a:t>
            </a:r>
            <a:r>
              <a:rPr lang="zh-CN" altLang="en-US" dirty="0"/>
              <a:t>即它的反方向旋转相量</a:t>
            </a:r>
            <a:r>
              <a:rPr lang="en-US" altLang="zh-CN" dirty="0"/>
              <a:t>)</a:t>
            </a:r>
            <a:r>
              <a:rPr lang="zh-CN" altLang="en-US" dirty="0"/>
              <a:t>与被减数旋转相量用平行四边形法则求和。</a:t>
            </a:r>
            <a:endParaRPr lang="zh-CN" alt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5" name="文本占位符 2595841"/>
          <p:cNvSpPr>
            <a:spLocks noGrp="1"/>
          </p:cNvSpPr>
          <p:nvPr>
            <p:ph type="body" sz="half" idx="1"/>
          </p:nvPr>
        </p:nvSpPr>
        <p:spPr>
          <a:xfrm>
            <a:off x="457200" y="476250"/>
            <a:ext cx="8291513" cy="5832475"/>
          </a:xfrm>
        </p:spPr>
        <p:txBody>
          <a:bodyPr anchor="t" anchorCtr="0"/>
          <a:p>
            <a:pPr algn="just">
              <a:buClr>
                <a:schemeClr val="accent1"/>
              </a:buClr>
              <a:buSzPct val="65000"/>
              <a:buFont typeface="Wingdings" panose="05000000000000000000" pitchFamily="2" charset="2"/>
            </a:pPr>
            <a:r>
              <a:rPr lang="zh-CN" altLang="en-US" dirty="0"/>
              <a:t>第三节  纯电阻电路</a:t>
            </a:r>
            <a:endParaRPr lang="zh-CN" altLang="en-US" dirty="0"/>
          </a:p>
          <a:p>
            <a:pPr algn="just">
              <a:buClr>
                <a:schemeClr val="accent1"/>
              </a:buClr>
              <a:buSzPct val="65000"/>
              <a:buFont typeface="Wingdings" panose="05000000000000000000" pitchFamily="2" charset="2"/>
            </a:pPr>
            <a:r>
              <a:rPr lang="zh-CN" altLang="en-US" dirty="0"/>
              <a:t>一、电流、电压间的</a:t>
            </a:r>
            <a:endParaRPr lang="zh-CN" altLang="en-US" dirty="0"/>
          </a:p>
          <a:p>
            <a:pPr algn="just">
              <a:buClr>
                <a:schemeClr val="accent1"/>
              </a:buClr>
              <a:buSzPct val="65000"/>
              <a:buFont typeface="Wingdings" panose="05000000000000000000" pitchFamily="2" charset="2"/>
              <a:buNone/>
            </a:pPr>
            <a:r>
              <a:rPr lang="zh-CN" altLang="en-US" dirty="0"/>
              <a:t>   数量关系</a:t>
            </a: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endParaRPr lang="zh-CN" altLang="en-US" dirty="0"/>
          </a:p>
          <a:p>
            <a:pPr algn="just">
              <a:buClr>
                <a:schemeClr val="accent1"/>
              </a:buClr>
              <a:buSzPct val="65000"/>
              <a:buFont typeface="Wingdings" panose="05000000000000000000" pitchFamily="2" charset="2"/>
            </a:pPr>
            <a:r>
              <a:rPr lang="zh-CN" altLang="en-US" dirty="0"/>
              <a:t>纯电阻电路中电流、电压的有效值和最大值均满足欧姆定律。</a:t>
            </a:r>
            <a:endParaRPr lang="zh-CN" altLang="en-US" dirty="0"/>
          </a:p>
          <a:p>
            <a:pPr algn="just">
              <a:buClr>
                <a:schemeClr val="accent1"/>
              </a:buClr>
              <a:buSzPct val="65000"/>
              <a:buFont typeface="Wingdings" panose="05000000000000000000" pitchFamily="2" charset="2"/>
            </a:pPr>
            <a:r>
              <a:rPr lang="zh-CN" altLang="en-US" dirty="0"/>
              <a:t>二、电流、电压间的相位关系</a:t>
            </a:r>
            <a:endParaRPr lang="zh-CN" altLang="en-US" dirty="0"/>
          </a:p>
          <a:p>
            <a:pPr algn="just">
              <a:buClr>
                <a:schemeClr val="accent1"/>
              </a:buClr>
              <a:buSzPct val="65000"/>
              <a:buFont typeface="Wingdings" panose="05000000000000000000" pitchFamily="2" charset="2"/>
            </a:pPr>
            <a:r>
              <a:rPr lang="en-US" altLang="zh-CN" err="1">
                <a:latin typeface="E-BX" pitchFamily="17" charset="-127"/>
                <a:ea typeface="E-BX" pitchFamily="17" charset="-127"/>
              </a:rPr>
              <a:t>u</a:t>
            </a:r>
            <a:r>
              <a:rPr lang="en-US" altLang="zh-CN" baseline="-25000" err="1"/>
              <a:t>R</a:t>
            </a:r>
            <a:r>
              <a:rPr lang="zh-CN" altLang="en-US" dirty="0"/>
              <a:t>与</a:t>
            </a:r>
            <a:r>
              <a:rPr lang="en-US" altLang="zh-CN">
                <a:latin typeface="E-BX" pitchFamily="17" charset="-127"/>
                <a:ea typeface="E-BX" pitchFamily="17" charset="-127"/>
              </a:rPr>
              <a:t>i</a:t>
            </a:r>
            <a:r>
              <a:rPr lang="zh-CN" altLang="en-US" dirty="0"/>
              <a:t>同相位，则</a:t>
            </a:r>
            <a:r>
              <a:rPr lang="en-US" altLang="zh-CN" dirty="0"/>
              <a:t>R</a:t>
            </a:r>
            <a:r>
              <a:rPr lang="zh-CN" altLang="en-US" dirty="0"/>
              <a:t>两端电压瞬时值为</a:t>
            </a:r>
            <a:endParaRPr lang="zh-CN" altLang="en-US" dirty="0"/>
          </a:p>
        </p:txBody>
      </p:sp>
      <p:graphicFrame>
        <p:nvGraphicFramePr>
          <p:cNvPr id="113666" name="内容占位符 2595842"/>
          <p:cNvGraphicFramePr>
            <a:graphicFrameLocks noGrp="1"/>
          </p:cNvGraphicFramePr>
          <p:nvPr>
            <p:ph sz="half" idx="2"/>
          </p:nvPr>
        </p:nvGraphicFramePr>
        <p:xfrm>
          <a:off x="755650" y="2376488"/>
          <a:ext cx="3960813" cy="1560512"/>
        </p:xfrm>
        <a:graphic>
          <a:graphicData uri="http://schemas.openxmlformats.org/presentationml/2006/ole">
            <mc:AlternateContent xmlns:mc="http://schemas.openxmlformats.org/markup-compatibility/2006">
              <mc:Choice xmlns:v="urn:schemas-microsoft-com:vml" Requires="v">
                <p:oleObj spid="_x0000_s3141" name="" r:id="rId1" imgW="5122545" imgH="2015490" progId="Photoshop.Image.7">
                  <p:embed/>
                </p:oleObj>
              </mc:Choice>
              <mc:Fallback>
                <p:oleObj name="" r:id="rId1" imgW="5122545" imgH="2015490" progId="Photoshop.Image.7">
                  <p:embed/>
                  <p:pic>
                    <p:nvPicPr>
                      <p:cNvPr id="0" name="图片 3140"/>
                      <p:cNvPicPr/>
                      <p:nvPr/>
                    </p:nvPicPr>
                    <p:blipFill>
                      <a:blip r:embed="rId2"/>
                      <a:stretch>
                        <a:fillRect/>
                      </a:stretch>
                    </p:blipFill>
                    <p:spPr>
                      <a:xfrm>
                        <a:off x="755650" y="2376488"/>
                        <a:ext cx="3960813" cy="1560512"/>
                      </a:xfrm>
                      <a:prstGeom prst="rect">
                        <a:avLst/>
                      </a:prstGeom>
                      <a:noFill/>
                      <a:ln w="38100">
                        <a:miter/>
                      </a:ln>
                    </p:spPr>
                  </p:pic>
                </p:oleObj>
              </mc:Fallback>
            </mc:AlternateContent>
          </a:graphicData>
        </a:graphic>
      </p:graphicFrame>
      <p:pic>
        <p:nvPicPr>
          <p:cNvPr id="113667" name="图片 2595845" descr="6-11"/>
          <p:cNvPicPr>
            <a:picLocks noChangeAspect="1"/>
          </p:cNvPicPr>
          <p:nvPr/>
        </p:nvPicPr>
        <p:blipFill>
          <a:blip r:embed="rId3"/>
          <a:stretch>
            <a:fillRect/>
          </a:stretch>
        </p:blipFill>
        <p:spPr>
          <a:xfrm>
            <a:off x="5630863" y="65088"/>
            <a:ext cx="2973387" cy="3292475"/>
          </a:xfrm>
          <a:prstGeom prst="rect">
            <a:avLst/>
          </a:prstGeom>
          <a:noFill/>
          <a:ln w="9525">
            <a:noFill/>
          </a:ln>
        </p:spPr>
      </p:pic>
      <p:sp>
        <p:nvSpPr>
          <p:cNvPr id="113668" name="矩形 2595848"/>
          <p:cNvSpPr/>
          <p:nvPr/>
        </p:nvSpPr>
        <p:spPr>
          <a:xfrm>
            <a:off x="2411413" y="5013325"/>
            <a:ext cx="4608512" cy="2374900"/>
          </a:xfrm>
          <a:prstGeom prst="rect">
            <a:avLst/>
          </a:prstGeom>
          <a:noFill/>
          <a:ln w="9525">
            <a:noFill/>
          </a:ln>
        </p:spPr>
        <p:txBody>
          <a:bodyPr anchor="t" anchorCtr="0"/>
          <a:p>
            <a:pPr marL="342900" indent="-342900" algn="just">
              <a:lnSpc>
                <a:spcPct val="95000"/>
              </a:lnSpc>
              <a:spcBef>
                <a:spcPct val="20000"/>
              </a:spcBef>
              <a:buClr>
                <a:schemeClr val="accent1"/>
              </a:buClr>
              <a:buSzPct val="65000"/>
              <a:buFont typeface="Wingdings" panose="05000000000000000000" pitchFamily="2" charset="2"/>
              <a:buChar char="n"/>
            </a:pPr>
            <a:endParaRPr lang="zh-CN" altLang="en-US" sz="3000" dirty="0">
              <a:latin typeface="Arial" panose="020B0604020202020204" pitchFamily="34" charset="0"/>
              <a:ea typeface="宋体" panose="02010600030101010101" pitchFamily="2" charset="-122"/>
            </a:endParaRPr>
          </a:p>
        </p:txBody>
      </p:sp>
      <p:sp>
        <p:nvSpPr>
          <p:cNvPr id="113669" name="文本框 2595849"/>
          <p:cNvSpPr txBox="1"/>
          <p:nvPr/>
        </p:nvSpPr>
        <p:spPr>
          <a:xfrm>
            <a:off x="5219700" y="3357563"/>
            <a:ext cx="3708400" cy="366712"/>
          </a:xfrm>
          <a:prstGeom prst="rect">
            <a:avLst/>
          </a:prstGeom>
          <a:noFill/>
          <a:ln w="9525">
            <a:noFill/>
          </a:ln>
        </p:spPr>
        <p:txBody>
          <a:bodyPr anchor="t" anchorCtr="0">
            <a:spAutoFit/>
          </a:bodyPr>
          <a:p>
            <a:pPr>
              <a:spcBef>
                <a:spcPct val="50000"/>
              </a:spcBef>
            </a:pPr>
            <a:r>
              <a:rPr lang="zh-CN" altLang="en-US" dirty="0">
                <a:latin typeface="Times New Roman" panose="02020603050405020304" pitchFamily="18" charset="0"/>
                <a:ea typeface="宋体" panose="02010600030101010101" pitchFamily="2" charset="-122"/>
              </a:rPr>
              <a:t>图</a:t>
            </a:r>
            <a:r>
              <a:rPr lang="en-US" altLang="zh-CN" dirty="0">
                <a:latin typeface="Times New Roman" panose="02020603050405020304" pitchFamily="18" charset="0"/>
                <a:ea typeface="宋体" panose="02010600030101010101" pitchFamily="2" charset="-122"/>
              </a:rPr>
              <a:t>6-11  </a:t>
            </a:r>
            <a:r>
              <a:rPr lang="zh-CN" altLang="en-US" dirty="0">
                <a:latin typeface="Times New Roman" panose="02020603050405020304" pitchFamily="18" charset="0"/>
                <a:ea typeface="宋体" panose="02010600030101010101" pitchFamily="2" charset="-122"/>
              </a:rPr>
              <a:t>纯电阻电路波形图和相量图</a:t>
            </a:r>
            <a:endParaRPr lang="zh-CN" altLang="en-US" dirty="0">
              <a:latin typeface="Times New Roman" panose="02020603050405020304" pitchFamily="18" charset="0"/>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89" name="文本占位符 2596865"/>
          <p:cNvSpPr>
            <a:spLocks noGrp="1"/>
          </p:cNvSpPr>
          <p:nvPr>
            <p:ph type="body" sz="half" idx="1"/>
          </p:nvPr>
        </p:nvSpPr>
        <p:spPr>
          <a:xfrm>
            <a:off x="457200" y="333375"/>
            <a:ext cx="8291513" cy="5975350"/>
          </a:xfrm>
        </p:spPr>
        <p:txBody>
          <a:bodyPr anchor="t" anchorCtr="0"/>
          <a:p>
            <a:pPr algn="just">
              <a:lnSpc>
                <a:spcPct val="90000"/>
              </a:lnSpc>
              <a:buClr>
                <a:schemeClr val="accent1"/>
              </a:buClr>
              <a:buSzPct val="65000"/>
              <a:buFont typeface="Wingdings" panose="05000000000000000000" pitchFamily="2" charset="2"/>
              <a:buNone/>
            </a:pPr>
            <a:r>
              <a:rPr lang="en-US" altLang="zh-CN" dirty="0">
                <a:latin typeface="E-BX" pitchFamily="17" charset="-127"/>
                <a:ea typeface="E-BX" pitchFamily="17" charset="-127"/>
              </a:rPr>
              <a:t>                  </a:t>
            </a:r>
            <a:r>
              <a:rPr lang="en-US" altLang="zh-CN" err="1">
                <a:latin typeface="E-BX" pitchFamily="17" charset="-127"/>
                <a:ea typeface="E-BX" pitchFamily="17" charset="-127"/>
              </a:rPr>
              <a:t>u</a:t>
            </a:r>
            <a:r>
              <a:rPr lang="en-US" altLang="zh-CN" baseline="-25000" err="1"/>
              <a:t>R</a:t>
            </a:r>
            <a:r>
              <a:rPr lang="en-US" altLang="zh-CN"/>
              <a:t>=</a:t>
            </a:r>
            <a:r>
              <a:rPr lang="en-US" altLang="zh-CN">
                <a:latin typeface="E-BX" pitchFamily="17" charset="-127"/>
                <a:ea typeface="E-BX" pitchFamily="17" charset="-127"/>
              </a:rPr>
              <a:t>U</a:t>
            </a:r>
            <a:r>
              <a:rPr lang="en-US" altLang="zh-CN" baseline="-25000"/>
              <a:t>m</a:t>
            </a:r>
            <a:r>
              <a:rPr lang="en-US" altLang="zh-CN" err="1"/>
              <a:t> sin</a:t>
            </a:r>
            <a:r>
              <a:rPr lang="en-US" altLang="zh-CN" i="1" err="1"/>
              <a:t>ω</a:t>
            </a:r>
            <a:r>
              <a:rPr lang="en-US" altLang="zh-CN" err="1">
                <a:latin typeface="E-BX" pitchFamily="17" charset="-127"/>
                <a:ea typeface="E-BX" pitchFamily="17" charset="-127"/>
              </a:rPr>
              <a:t>t</a:t>
            </a:r>
            <a:r>
              <a:rPr lang="en-US" altLang="zh-CN"/>
              <a:t>=</a:t>
            </a:r>
            <a:r>
              <a:rPr lang="en-US" altLang="zh-CN" err="1">
                <a:latin typeface="E-BX" pitchFamily="17" charset="-127"/>
                <a:ea typeface="E-BX" pitchFamily="17" charset="-127"/>
              </a:rPr>
              <a:t>I</a:t>
            </a:r>
            <a:r>
              <a:rPr lang="en-US" altLang="zh-CN" baseline="-25000" err="1"/>
              <a:t>m</a:t>
            </a:r>
            <a:r>
              <a:rPr lang="en-US" altLang="zh-CN" err="1">
                <a:latin typeface="E-BX" pitchFamily="17" charset="-127"/>
                <a:ea typeface="E-BX" pitchFamily="17" charset="-127"/>
              </a:rPr>
              <a:t>R</a:t>
            </a:r>
            <a:r>
              <a:rPr lang="en-US" altLang="zh-CN">
                <a:latin typeface="E-BX" pitchFamily="17" charset="-127"/>
                <a:ea typeface="E-BX" pitchFamily="17" charset="-127"/>
              </a:rPr>
              <a:t> </a:t>
            </a:r>
            <a:r>
              <a:rPr lang="en-US" altLang="zh-CN" err="1"/>
              <a:t>sin</a:t>
            </a:r>
            <a:r>
              <a:rPr lang="en-US" altLang="zh-CN" i="1" err="1"/>
              <a:t>ω</a:t>
            </a:r>
            <a:r>
              <a:rPr lang="en-US" altLang="zh-CN" err="1">
                <a:latin typeface="E-BX" pitchFamily="17" charset="-127"/>
                <a:ea typeface="E-BX" pitchFamily="17" charset="-127"/>
              </a:rPr>
              <a:t>t</a:t>
            </a:r>
            <a:r>
              <a:rPr lang="en-US" altLang="zh-CN"/>
              <a:t>             (6-9)</a:t>
            </a:r>
            <a:r>
              <a:rPr lang="zh-CN" altLang="en-US" dirty="0"/>
              <a:t>由于</a:t>
            </a:r>
            <a:r>
              <a:rPr lang="en-US" altLang="zh-CN">
                <a:latin typeface="E-BX" pitchFamily="17" charset="-127"/>
                <a:ea typeface="E-BX" pitchFamily="17" charset="-127"/>
              </a:rPr>
              <a:t>i</a:t>
            </a:r>
            <a:r>
              <a:rPr lang="zh-CN" altLang="en-US" dirty="0"/>
              <a:t>，</a:t>
            </a:r>
            <a:r>
              <a:rPr lang="en-US" altLang="zh-CN" err="1">
                <a:latin typeface="E-BX" pitchFamily="17" charset="-127"/>
                <a:ea typeface="E-BX" pitchFamily="17" charset="-127"/>
              </a:rPr>
              <a:t>u</a:t>
            </a:r>
            <a:r>
              <a:rPr lang="en-US" altLang="zh-CN" baseline="-25000" err="1"/>
              <a:t>R</a:t>
            </a:r>
            <a:r>
              <a:rPr lang="zh-CN" altLang="en-US" dirty="0"/>
              <a:t>同相，则电压瞬时值和电流瞬时值亦服从欧姆定律。</a:t>
            </a:r>
            <a:endParaRPr lang="zh-CN" altLang="en-US" dirty="0"/>
          </a:p>
          <a:p>
            <a:pPr>
              <a:lnSpc>
                <a:spcPct val="90000"/>
              </a:lnSpc>
              <a:buClr>
                <a:schemeClr val="accent1"/>
              </a:buClr>
              <a:buSzPct val="65000"/>
              <a:buFont typeface="Wingdings" panose="05000000000000000000" pitchFamily="2" charset="2"/>
            </a:pPr>
            <a:endParaRPr lang="zh-CN" altLang="en-US" dirty="0"/>
          </a:p>
          <a:p>
            <a:pPr>
              <a:lnSpc>
                <a:spcPct val="90000"/>
              </a:lnSpc>
              <a:buClr>
                <a:schemeClr val="accent1"/>
              </a:buClr>
              <a:buSzPct val="65000"/>
              <a:buFont typeface="Wingdings" panose="05000000000000000000" pitchFamily="2" charset="2"/>
            </a:pPr>
            <a:r>
              <a:rPr lang="zh-CN" altLang="en-US" dirty="0"/>
              <a:t>纯电阻电路平均功率等于电压有效值和电流有效值之积，</a:t>
            </a:r>
            <a:r>
              <a:rPr lang="en-US" altLang="zh-CN">
                <a:latin typeface="E-BX" pitchFamily="17" charset="-127"/>
                <a:ea typeface="E-BX" pitchFamily="17" charset="-127"/>
              </a:rPr>
              <a:t>P</a:t>
            </a:r>
            <a:r>
              <a:rPr lang="zh-CN" altLang="en-US" dirty="0"/>
              <a:t>，</a:t>
            </a:r>
            <a:r>
              <a:rPr lang="en-US" altLang="zh-CN">
                <a:latin typeface="E-BX" pitchFamily="17" charset="-127"/>
                <a:ea typeface="E-BX" pitchFamily="17" charset="-127"/>
              </a:rPr>
              <a:t>U</a:t>
            </a:r>
            <a:r>
              <a:rPr lang="zh-CN" altLang="en-US"/>
              <a:t></a:t>
            </a:r>
            <a:r>
              <a:rPr lang="en-US" altLang="zh-CN">
                <a:latin typeface="E-BX" pitchFamily="17" charset="-127"/>
                <a:ea typeface="E-BX" pitchFamily="17" charset="-127"/>
              </a:rPr>
              <a:t>R</a:t>
            </a:r>
            <a:r>
              <a:rPr lang="zh-CN" altLang="en-US" dirty="0"/>
              <a:t>，</a:t>
            </a:r>
            <a:r>
              <a:rPr lang="en-US" altLang="zh-CN">
                <a:latin typeface="E-BX" pitchFamily="17" charset="-127"/>
                <a:ea typeface="E-BX" pitchFamily="17" charset="-127"/>
              </a:rPr>
              <a:t>R</a:t>
            </a:r>
            <a:r>
              <a:rPr lang="zh-CN" altLang="en-US" dirty="0"/>
              <a:t>之间的关系满足直流功率的运算关系。</a:t>
            </a:r>
            <a:endParaRPr lang="zh-CN" altLang="en-US" dirty="0"/>
          </a:p>
          <a:p>
            <a:pPr>
              <a:lnSpc>
                <a:spcPct val="90000"/>
              </a:lnSpc>
              <a:buClr>
                <a:schemeClr val="accent1"/>
              </a:buClr>
              <a:buSzPct val="65000"/>
              <a:buFont typeface="Wingdings" panose="05000000000000000000" pitchFamily="2" charset="2"/>
            </a:pPr>
            <a:r>
              <a:rPr lang="zh-CN" altLang="en-US" dirty="0"/>
              <a:t>从上面的讨论中可归纳出纯电阻电路的如下特点：</a:t>
            </a:r>
            <a:endParaRPr lang="zh-CN" altLang="en-US" dirty="0"/>
          </a:p>
          <a:p>
            <a:pPr>
              <a:lnSpc>
                <a:spcPct val="90000"/>
              </a:lnSpc>
              <a:buClr>
                <a:schemeClr val="accent1"/>
              </a:buClr>
              <a:buSzPct val="65000"/>
              <a:buFont typeface="Wingdings" panose="05000000000000000000" pitchFamily="2" charset="2"/>
            </a:pPr>
            <a:r>
              <a:rPr lang="en-US" altLang="zh-CN" dirty="0"/>
              <a:t>(1)</a:t>
            </a:r>
            <a:r>
              <a:rPr lang="zh-CN" altLang="en-US" dirty="0"/>
              <a:t>电流、电压在数值关系上，最大值、有效值、瞬时值均满足欧姆定律；</a:t>
            </a:r>
            <a:endParaRPr lang="zh-CN" altLang="en-US" dirty="0"/>
          </a:p>
          <a:p>
            <a:pPr>
              <a:lnSpc>
                <a:spcPct val="90000"/>
              </a:lnSpc>
              <a:buClr>
                <a:schemeClr val="accent1"/>
              </a:buClr>
              <a:buSzPct val="65000"/>
              <a:buFont typeface="Wingdings" panose="05000000000000000000" pitchFamily="2" charset="2"/>
            </a:pPr>
            <a:r>
              <a:rPr lang="en-US" altLang="zh-CN" dirty="0"/>
              <a:t>(2)</a:t>
            </a:r>
            <a:r>
              <a:rPr lang="zh-CN" altLang="en-US" dirty="0"/>
              <a:t>电流、电压频率相同，相位相同</a:t>
            </a:r>
            <a:r>
              <a:rPr lang="zh-CN" altLang="en-US" sz="2600" dirty="0"/>
              <a:t>；</a:t>
            </a:r>
            <a:endParaRPr lang="zh-CN" altLang="en-US" sz="2600" dirty="0"/>
          </a:p>
        </p:txBody>
      </p:sp>
      <p:graphicFrame>
        <p:nvGraphicFramePr>
          <p:cNvPr id="114690" name="内容占位符 2596866"/>
          <p:cNvGraphicFramePr>
            <a:graphicFrameLocks noGrp="1"/>
          </p:cNvGraphicFramePr>
          <p:nvPr>
            <p:ph sz="half" idx="2"/>
          </p:nvPr>
        </p:nvGraphicFramePr>
        <p:xfrm>
          <a:off x="1835785" y="1556703"/>
          <a:ext cx="6459538" cy="665162"/>
        </p:xfrm>
        <a:graphic>
          <a:graphicData uri="http://schemas.openxmlformats.org/presentationml/2006/ole">
            <mc:AlternateContent xmlns:mc="http://schemas.openxmlformats.org/markup-compatibility/2006">
              <mc:Choice xmlns:v="urn:schemas-microsoft-com:vml" Requires="v">
                <p:oleObj spid="_x0000_s3142" name="" r:id="rId1" imgW="10815320" imgH="1111250" progId="Photoshop.Image.7">
                  <p:embed/>
                </p:oleObj>
              </mc:Choice>
              <mc:Fallback>
                <p:oleObj name="" r:id="rId1" imgW="10815320" imgH="1111250" progId="Photoshop.Image.7">
                  <p:embed/>
                  <p:pic>
                    <p:nvPicPr>
                      <p:cNvPr id="0" name="图片 3141"/>
                      <p:cNvPicPr/>
                      <p:nvPr/>
                    </p:nvPicPr>
                    <p:blipFill>
                      <a:blip r:embed="rId2"/>
                      <a:stretch>
                        <a:fillRect/>
                      </a:stretch>
                    </p:blipFill>
                    <p:spPr>
                      <a:xfrm>
                        <a:off x="1835785" y="1556703"/>
                        <a:ext cx="6459538" cy="665162"/>
                      </a:xfrm>
                      <a:prstGeom prst="rect">
                        <a:avLst/>
                      </a:prstGeom>
                      <a:noFill/>
                      <a:ln w="38100">
                        <a:miter/>
                      </a:ln>
                    </p:spPr>
                  </p:pic>
                </p:oleObj>
              </mc:Fallback>
            </mc:AlternateContent>
          </a:graphicData>
        </a:graphic>
      </p:graphicFrame>
    </p:spTree>
  </p:cSld>
  <p:clrMapOvr>
    <a:masterClrMapping/>
  </p:clrMapOvr>
</p:sld>
</file>

<file path=ppt/theme/theme1.xml><?xml version="1.0" encoding="utf-8"?>
<a:theme xmlns:a="http://schemas.openxmlformats.org/drawingml/2006/main" name="Edge">
  <a:themeElements>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fontScheme nam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820000"/>
        </a:lt1>
        <a:dk2>
          <a:srgbClr val="FFFFFF"/>
        </a:dk2>
        <a:lt2>
          <a:srgbClr val="333333"/>
        </a:lt2>
        <a:accent1>
          <a:srgbClr val="FF9900"/>
        </a:accent1>
        <a:accent2>
          <a:srgbClr val="CC3300"/>
        </a:accent2>
        <a:accent3>
          <a:srgbClr val="C1AAAA"/>
        </a:accent3>
        <a:accent4>
          <a:srgbClr val="DCDCDC"/>
        </a:accent4>
        <a:accent5>
          <a:srgbClr val="FFCAAA"/>
        </a:accent5>
        <a:accent6>
          <a:srgbClr val="B72D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CCCCFF"/>
        </a:dk1>
        <a:lt1>
          <a:srgbClr val="0B0506"/>
        </a:lt1>
        <a:dk2>
          <a:srgbClr val="FFFFFF"/>
        </a:dk2>
        <a:lt2>
          <a:srgbClr val="333333"/>
        </a:lt2>
        <a:accent1>
          <a:srgbClr val="3366CC"/>
        </a:accent1>
        <a:accent2>
          <a:srgbClr val="3333CC"/>
        </a:accent2>
        <a:accent3>
          <a:srgbClr val="AAAAAA"/>
        </a:accent3>
        <a:accent4>
          <a:srgbClr val="AFAFDC"/>
        </a:accent4>
        <a:accent5>
          <a:srgbClr val="ADB9E2"/>
        </a:accent5>
        <a:accent6>
          <a:srgbClr val="2D2DB7"/>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221013"/>
        </a:lt1>
        <a:dk2>
          <a:srgbClr val="FFFFFF"/>
        </a:dk2>
        <a:lt2>
          <a:srgbClr val="333333"/>
        </a:lt2>
        <a:accent1>
          <a:srgbClr val="CC3300"/>
        </a:accent1>
        <a:accent2>
          <a:srgbClr val="CC9900"/>
        </a:accent2>
        <a:accent3>
          <a:srgbClr val="ABAAAA"/>
        </a:accent3>
        <a:accent4>
          <a:srgbClr val="DCDCDC"/>
        </a:accent4>
        <a:accent5>
          <a:srgbClr val="E2ADAA"/>
        </a:accent5>
        <a:accent6>
          <a:srgbClr val="B78900"/>
        </a:accent6>
        <a:hlink>
          <a:srgbClr val="808080"/>
        </a:hlink>
        <a:folHlink>
          <a:srgbClr val="666633"/>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FF"/>
        </a:dk2>
        <a:lt2>
          <a:srgbClr val="11054B"/>
        </a:lt2>
        <a:accent1>
          <a:srgbClr val="FF6600"/>
        </a:accent1>
        <a:accent2>
          <a:srgbClr val="FF3300"/>
        </a:accent2>
        <a:accent3>
          <a:srgbClr val="AAAAE2"/>
        </a:accent3>
        <a:accent4>
          <a:srgbClr val="DCDCDC"/>
        </a:accent4>
        <a:accent5>
          <a:srgbClr val="FFB9AA"/>
        </a:accent5>
        <a:accent6>
          <a:srgbClr val="E52D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
        <a:dk1>
          <a:srgbClr val="F8F8F8"/>
        </a:dk1>
        <a:lt1>
          <a:srgbClr val="002600"/>
        </a:lt1>
        <a:dk2>
          <a:srgbClr val="FAFACC"/>
        </a:dk2>
        <a:lt2>
          <a:srgbClr val="9B8D65"/>
        </a:lt2>
        <a:accent1>
          <a:srgbClr val="CC9933"/>
        </a:accent1>
        <a:accent2>
          <a:srgbClr val="8F9967"/>
        </a:accent2>
        <a:accent3>
          <a:srgbClr val="AAABAA"/>
        </a:accent3>
        <a:accent4>
          <a:srgbClr val="D6D6D6"/>
        </a:accent4>
        <a:accent5>
          <a:srgbClr val="E2CAAD"/>
        </a:accent5>
        <a:accent6>
          <a:srgbClr val="80895C"/>
        </a:accent6>
        <a:hlink>
          <a:srgbClr val="336600"/>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333333"/>
        </a:lt2>
        <a:accent1>
          <a:srgbClr val="CC9900"/>
        </a:accent1>
        <a:accent2>
          <a:srgbClr val="FF9900"/>
        </a:accent2>
        <a:accent3>
          <a:srgbClr val="AAB9CA"/>
        </a:accent3>
        <a:accent4>
          <a:srgbClr val="DCDCDC"/>
        </a:accent4>
        <a:accent5>
          <a:srgbClr val="E2CAAA"/>
        </a:accent5>
        <a:accent6>
          <a:srgbClr val="E58900"/>
        </a:accent6>
        <a:hlink>
          <a:srgbClr val="FFCC00"/>
        </a:hlink>
        <a:folHlink>
          <a:srgbClr val="706F37"/>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47329"/>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1C1C1"/>
        </a:accent5>
        <a:accent6>
          <a:srgbClr val="8989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36145"/>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19392</Words>
  <Application>WPS 演示</Application>
  <PresentationFormat>在屏幕上显示</PresentationFormat>
  <Paragraphs>1013</Paragraphs>
  <Slides>139</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146</vt:i4>
      </vt:variant>
      <vt:variant>
        <vt:lpstr>幻灯片标题</vt:lpstr>
      </vt:variant>
      <vt:variant>
        <vt:i4>139</vt:i4>
      </vt:variant>
    </vt:vector>
  </HeadingPairs>
  <TitlesOfParts>
    <vt:vector size="300" baseType="lpstr">
      <vt:lpstr>Arial</vt:lpstr>
      <vt:lpstr>宋体</vt:lpstr>
      <vt:lpstr>Wingdings</vt:lpstr>
      <vt:lpstr>Times New Roman</vt:lpstr>
      <vt:lpstr>Garamond</vt:lpstr>
      <vt:lpstr>Segoe Print</vt:lpstr>
      <vt:lpstr>黑体</vt:lpstr>
      <vt:lpstr>楷体_GB2312</vt:lpstr>
      <vt:lpstr>新宋体</vt:lpstr>
      <vt:lpstr>E-BX</vt:lpstr>
      <vt:lpstr>Malgun Gothic</vt:lpstr>
      <vt:lpstr>微软雅黑</vt:lpstr>
      <vt:lpstr>Arial Unicode MS</vt:lpstr>
      <vt:lpstr>Calibri</vt:lpstr>
      <vt:lpstr>Edge</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Photoshop.Image.7</vt:lpstr>
      <vt:lpstr>PowerPoint 演示文稿</vt:lpstr>
      <vt:lpstr>第一章  电路的基本知识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第二章  直流电阻电路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第三章  磁场及其与电流的作用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第四章  电磁感应</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第五章  电容器及瞬态过程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正弦交流电及其电路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第七章  三相交流电路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xiangnian</dc:creator>
  <cp:lastModifiedBy>风速</cp:lastModifiedBy>
  <cp:revision>1169</cp:revision>
  <dcterms:created xsi:type="dcterms:W3CDTF">2006-01-03T06:16:00Z</dcterms:created>
  <dcterms:modified xsi:type="dcterms:W3CDTF">2021-10-26T03:54:32Z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2052-11.8.2.8875</vt:lpwstr>
  </property>
  <property fmtid="{D5CDD505-2E9C-101B-9397-08002B2CF9AE}" pid="3" name="ICV">
    <vt:lpwstr>CDC0AA0E9C1D4BE2885F0581AD5C3B4B</vt:lpwstr>
  </property>
</Properties>
</file>