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5"/>
  </p:notesMasterIdLst>
  <p:handoutMasterIdLst>
    <p:handoutMasterId r:id="rId110"/>
  </p:handoutMasterIdLst>
  <p:sldIdLst>
    <p:sldId id="527" r:id="rId4"/>
    <p:sldId id="522" r:id="rId6"/>
    <p:sldId id="586" r:id="rId7"/>
    <p:sldId id="1999" r:id="rId8"/>
    <p:sldId id="2164" r:id="rId9"/>
    <p:sldId id="1864" r:id="rId10"/>
    <p:sldId id="1836" r:id="rId11"/>
    <p:sldId id="1837" r:id="rId12"/>
    <p:sldId id="1838" r:id="rId13"/>
    <p:sldId id="1932" r:id="rId14"/>
    <p:sldId id="1933" r:id="rId15"/>
    <p:sldId id="1934" r:id="rId16"/>
    <p:sldId id="1840" r:id="rId17"/>
    <p:sldId id="2001" r:id="rId18"/>
    <p:sldId id="2002" r:id="rId19"/>
    <p:sldId id="2003" r:id="rId20"/>
    <p:sldId id="2004" r:id="rId21"/>
    <p:sldId id="2005" r:id="rId22"/>
    <p:sldId id="2006" r:id="rId23"/>
    <p:sldId id="2007" r:id="rId24"/>
    <p:sldId id="2008" r:id="rId25"/>
    <p:sldId id="2009" r:id="rId26"/>
    <p:sldId id="2010" r:id="rId27"/>
    <p:sldId id="2011" r:id="rId28"/>
    <p:sldId id="2012" r:id="rId29"/>
    <p:sldId id="2013" r:id="rId30"/>
    <p:sldId id="2014" r:id="rId31"/>
    <p:sldId id="2015" r:id="rId32"/>
    <p:sldId id="2016" r:id="rId33"/>
    <p:sldId id="2017" r:id="rId34"/>
    <p:sldId id="2018" r:id="rId35"/>
    <p:sldId id="2019" r:id="rId36"/>
    <p:sldId id="2020" r:id="rId37"/>
    <p:sldId id="2053" r:id="rId38"/>
    <p:sldId id="2054" r:id="rId39"/>
    <p:sldId id="2055" r:id="rId40"/>
    <p:sldId id="2056" r:id="rId41"/>
    <p:sldId id="2165" r:id="rId42"/>
    <p:sldId id="2166" r:id="rId43"/>
    <p:sldId id="2167" r:id="rId44"/>
    <p:sldId id="2168" r:id="rId45"/>
    <p:sldId id="2169" r:id="rId46"/>
    <p:sldId id="2170" r:id="rId47"/>
    <p:sldId id="2171" r:id="rId48"/>
    <p:sldId id="2172" r:id="rId49"/>
    <p:sldId id="2173" r:id="rId50"/>
    <p:sldId id="2174" r:id="rId51"/>
    <p:sldId id="2175" r:id="rId52"/>
    <p:sldId id="2176" r:id="rId53"/>
    <p:sldId id="2177" r:id="rId54"/>
    <p:sldId id="2178" r:id="rId55"/>
    <p:sldId id="2179" r:id="rId56"/>
    <p:sldId id="2187" r:id="rId57"/>
    <p:sldId id="2188" r:id="rId58"/>
    <p:sldId id="2189" r:id="rId59"/>
    <p:sldId id="2181" r:id="rId60"/>
    <p:sldId id="2182" r:id="rId61"/>
    <p:sldId id="2183" r:id="rId62"/>
    <p:sldId id="2184" r:id="rId63"/>
    <p:sldId id="2185" r:id="rId64"/>
    <p:sldId id="2186" r:id="rId65"/>
    <p:sldId id="2196" r:id="rId66"/>
    <p:sldId id="2197" r:id="rId67"/>
    <p:sldId id="2190" r:id="rId68"/>
    <p:sldId id="2191" r:id="rId69"/>
    <p:sldId id="2192" r:id="rId70"/>
    <p:sldId id="2193" r:id="rId71"/>
    <p:sldId id="2194" r:id="rId72"/>
    <p:sldId id="2195" r:id="rId73"/>
    <p:sldId id="2201" r:id="rId74"/>
    <p:sldId id="2202" r:id="rId75"/>
    <p:sldId id="2203" r:id="rId76"/>
    <p:sldId id="2204" r:id="rId77"/>
    <p:sldId id="2205" r:id="rId78"/>
    <p:sldId id="1668" r:id="rId79"/>
    <p:sldId id="1868" r:id="rId80"/>
    <p:sldId id="1977" r:id="rId81"/>
    <p:sldId id="2123" r:id="rId82"/>
    <p:sldId id="2124" r:id="rId83"/>
    <p:sldId id="1978" r:id="rId84"/>
    <p:sldId id="1879" r:id="rId85"/>
    <p:sldId id="1880" r:id="rId86"/>
    <p:sldId id="1881" r:id="rId87"/>
    <p:sldId id="1882" r:id="rId88"/>
    <p:sldId id="1883" r:id="rId89"/>
    <p:sldId id="1884" r:id="rId90"/>
    <p:sldId id="1885" r:id="rId91"/>
    <p:sldId id="1622" r:id="rId92"/>
    <p:sldId id="1920" r:id="rId93"/>
    <p:sldId id="1886" r:id="rId94"/>
    <p:sldId id="1921" r:id="rId95"/>
    <p:sldId id="1922" r:id="rId96"/>
    <p:sldId id="1623" r:id="rId97"/>
    <p:sldId id="1624" r:id="rId98"/>
    <p:sldId id="2125" r:id="rId99"/>
    <p:sldId id="2126" r:id="rId100"/>
    <p:sldId id="2127" r:id="rId101"/>
    <p:sldId id="2128" r:id="rId102"/>
    <p:sldId id="2129" r:id="rId103"/>
    <p:sldId id="2130" r:id="rId104"/>
    <p:sldId id="2215" r:id="rId105"/>
    <p:sldId id="2216" r:id="rId106"/>
    <p:sldId id="2217" r:id="rId107"/>
    <p:sldId id="2218" r:id="rId108"/>
    <p:sldId id="528" r:id="rId109"/>
  </p:sldIdLst>
  <p:sldSz cx="9144000" cy="5144135" type="screen16x9"/>
  <p:notesSz cx="9144000" cy="6858000"/>
  <p:custDataLst>
    <p:tags r:id="rId1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9" userDrawn="1">
          <p15:clr>
            <a:srgbClr val="A4A3A4"/>
          </p15:clr>
        </p15:guide>
        <p15:guide id="2" pos="323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759"/>
        <p:guide pos="323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5.xml"/><Relationship Id="rId98" Type="http://schemas.openxmlformats.org/officeDocument/2006/relationships/slide" Target="slides/slide94.xml"/><Relationship Id="rId97" Type="http://schemas.openxmlformats.org/officeDocument/2006/relationships/slide" Target="slides/slide93.xml"/><Relationship Id="rId96" Type="http://schemas.openxmlformats.org/officeDocument/2006/relationships/slide" Target="slides/slide92.xml"/><Relationship Id="rId95" Type="http://schemas.openxmlformats.org/officeDocument/2006/relationships/slide" Target="slides/slide91.xml"/><Relationship Id="rId94" Type="http://schemas.openxmlformats.org/officeDocument/2006/relationships/slide" Target="slides/slide90.xml"/><Relationship Id="rId93" Type="http://schemas.openxmlformats.org/officeDocument/2006/relationships/slide" Target="slides/slide89.xml"/><Relationship Id="rId92" Type="http://schemas.openxmlformats.org/officeDocument/2006/relationships/slide" Target="slides/slide88.xml"/><Relationship Id="rId91" Type="http://schemas.openxmlformats.org/officeDocument/2006/relationships/slide" Target="slides/slide87.xml"/><Relationship Id="rId90" Type="http://schemas.openxmlformats.org/officeDocument/2006/relationships/slide" Target="slides/slide86.xml"/><Relationship Id="rId9" Type="http://schemas.openxmlformats.org/officeDocument/2006/relationships/slide" Target="slides/slide5.xml"/><Relationship Id="rId89" Type="http://schemas.openxmlformats.org/officeDocument/2006/relationships/slide" Target="slides/slide85.xml"/><Relationship Id="rId88" Type="http://schemas.openxmlformats.org/officeDocument/2006/relationships/slide" Target="slides/slide84.xml"/><Relationship Id="rId87" Type="http://schemas.openxmlformats.org/officeDocument/2006/relationships/slide" Target="slides/slide83.xml"/><Relationship Id="rId86" Type="http://schemas.openxmlformats.org/officeDocument/2006/relationships/slide" Target="slides/slide82.xml"/><Relationship Id="rId85" Type="http://schemas.openxmlformats.org/officeDocument/2006/relationships/slide" Target="slides/slide81.xml"/><Relationship Id="rId84" Type="http://schemas.openxmlformats.org/officeDocument/2006/relationships/slide" Target="slides/slide80.xml"/><Relationship Id="rId83" Type="http://schemas.openxmlformats.org/officeDocument/2006/relationships/slide" Target="slides/slide79.xml"/><Relationship Id="rId82" Type="http://schemas.openxmlformats.org/officeDocument/2006/relationships/slide" Target="slides/slide78.xml"/><Relationship Id="rId81" Type="http://schemas.openxmlformats.org/officeDocument/2006/relationships/slide" Target="slides/slide77.xml"/><Relationship Id="rId80" Type="http://schemas.openxmlformats.org/officeDocument/2006/relationships/slide" Target="slides/slide76.xml"/><Relationship Id="rId8" Type="http://schemas.openxmlformats.org/officeDocument/2006/relationships/slide" Target="slides/slide4.xml"/><Relationship Id="rId79" Type="http://schemas.openxmlformats.org/officeDocument/2006/relationships/slide" Target="slides/slide75.xml"/><Relationship Id="rId78" Type="http://schemas.openxmlformats.org/officeDocument/2006/relationships/slide" Target="slides/slide74.xml"/><Relationship Id="rId77" Type="http://schemas.openxmlformats.org/officeDocument/2006/relationships/slide" Target="slides/slide73.xml"/><Relationship Id="rId76" Type="http://schemas.openxmlformats.org/officeDocument/2006/relationships/slide" Target="slides/slide72.xml"/><Relationship Id="rId75" Type="http://schemas.openxmlformats.org/officeDocument/2006/relationships/slide" Target="slides/slide71.xml"/><Relationship Id="rId74" Type="http://schemas.openxmlformats.org/officeDocument/2006/relationships/slide" Target="slides/slide70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7" Type="http://schemas.openxmlformats.org/officeDocument/2006/relationships/slide" Target="slides/slide3.xml"/><Relationship Id="rId69" Type="http://schemas.openxmlformats.org/officeDocument/2006/relationships/slide" Target="slides/slide65.xml"/><Relationship Id="rId68" Type="http://schemas.openxmlformats.org/officeDocument/2006/relationships/slide" Target="slides/slide64.xml"/><Relationship Id="rId67" Type="http://schemas.openxmlformats.org/officeDocument/2006/relationships/slide" Target="slides/slide63.xml"/><Relationship Id="rId66" Type="http://schemas.openxmlformats.org/officeDocument/2006/relationships/slide" Target="slides/slide62.xml"/><Relationship Id="rId65" Type="http://schemas.openxmlformats.org/officeDocument/2006/relationships/slide" Target="slides/slide61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60" Type="http://schemas.openxmlformats.org/officeDocument/2006/relationships/slide" Target="slides/slide56.xml"/><Relationship Id="rId6" Type="http://schemas.openxmlformats.org/officeDocument/2006/relationships/slide" Target="slides/slide2.xml"/><Relationship Id="rId59" Type="http://schemas.openxmlformats.org/officeDocument/2006/relationships/slide" Target="slides/slide55.xml"/><Relationship Id="rId58" Type="http://schemas.openxmlformats.org/officeDocument/2006/relationships/slide" Target="slides/slide54.xml"/><Relationship Id="rId57" Type="http://schemas.openxmlformats.org/officeDocument/2006/relationships/slide" Target="slides/slide53.xml"/><Relationship Id="rId56" Type="http://schemas.openxmlformats.org/officeDocument/2006/relationships/slide" Target="slides/slide52.xml"/><Relationship Id="rId55" Type="http://schemas.openxmlformats.org/officeDocument/2006/relationships/slide" Target="slides/slide51.xml"/><Relationship Id="rId54" Type="http://schemas.openxmlformats.org/officeDocument/2006/relationships/slide" Target="slides/slide50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5" Type="http://schemas.openxmlformats.org/officeDocument/2006/relationships/tags" Target="tags/tag218.xml"/><Relationship Id="rId114" Type="http://schemas.openxmlformats.org/officeDocument/2006/relationships/commentAuthors" Target="commentAuthors.xml"/><Relationship Id="rId113" Type="http://schemas.openxmlformats.org/officeDocument/2006/relationships/tableStyles" Target="tableStyles.xml"/><Relationship Id="rId112" Type="http://schemas.openxmlformats.org/officeDocument/2006/relationships/viewProps" Target="viewProps.xml"/><Relationship Id="rId111" Type="http://schemas.openxmlformats.org/officeDocument/2006/relationships/presProps" Target="presProps.xml"/><Relationship Id="rId110" Type="http://schemas.openxmlformats.org/officeDocument/2006/relationships/handoutMaster" Target="handoutMasters/handoutMaster1.xml"/><Relationship Id="rId11" Type="http://schemas.openxmlformats.org/officeDocument/2006/relationships/slide" Target="slides/slide7.xml"/><Relationship Id="rId109" Type="http://schemas.openxmlformats.org/officeDocument/2006/relationships/slide" Target="slides/slide105.xml"/><Relationship Id="rId108" Type="http://schemas.openxmlformats.org/officeDocument/2006/relationships/slide" Target="slides/slide104.xml"/><Relationship Id="rId107" Type="http://schemas.openxmlformats.org/officeDocument/2006/relationships/slide" Target="slides/slide103.xml"/><Relationship Id="rId106" Type="http://schemas.openxmlformats.org/officeDocument/2006/relationships/slide" Target="slides/slide102.xml"/><Relationship Id="rId105" Type="http://schemas.openxmlformats.org/officeDocument/2006/relationships/slide" Target="slides/slide101.xml"/><Relationship Id="rId104" Type="http://schemas.openxmlformats.org/officeDocument/2006/relationships/slide" Target="slides/slide100.xml"/><Relationship Id="rId103" Type="http://schemas.openxmlformats.org/officeDocument/2006/relationships/slide" Target="slides/slide99.xml"/><Relationship Id="rId102" Type="http://schemas.openxmlformats.org/officeDocument/2006/relationships/slide" Target="slides/slide98.xml"/><Relationship Id="rId101" Type="http://schemas.openxmlformats.org/officeDocument/2006/relationships/slide" Target="slides/slide97.xml"/><Relationship Id="rId100" Type="http://schemas.openxmlformats.org/officeDocument/2006/relationships/slide" Target="slides/slide96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2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3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4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5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6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7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8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slide" Target="../slides/slide80.xml"/><Relationship Id="rId6" Type="http://schemas.openxmlformats.org/officeDocument/2006/relationships/slide" Target="../slides/slide75.xml"/><Relationship Id="rId5" Type="http://schemas.openxmlformats.org/officeDocument/2006/relationships/slide" Target="../slides/slide6.xml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slide" Target="../slides/slide80.xml"/><Relationship Id="rId6" Type="http://schemas.openxmlformats.org/officeDocument/2006/relationships/slide" Target="../slides/slide75.xml"/><Relationship Id="rId5" Type="http://schemas.openxmlformats.org/officeDocument/2006/relationships/slide" Target="../slides/slide6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slide" Target="../slides/slide80.xml"/><Relationship Id="rId6" Type="http://schemas.openxmlformats.org/officeDocument/2006/relationships/slide" Target="../slides/slide75.xml"/><Relationship Id="rId5" Type="http://schemas.openxmlformats.org/officeDocument/2006/relationships/slide" Target="../slides/slide6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7" Type="http://schemas.openxmlformats.org/officeDocument/2006/relationships/slide" Target="../slides/slide80.xml"/><Relationship Id="rId6" Type="http://schemas.openxmlformats.org/officeDocument/2006/relationships/slide" Target="../slides/slide75.xml"/><Relationship Id="rId5" Type="http://schemas.openxmlformats.org/officeDocument/2006/relationships/slide" Target="../slides/slide6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slide" Target="../slides/slide80.xml"/><Relationship Id="rId6" Type="http://schemas.openxmlformats.org/officeDocument/2006/relationships/slide" Target="../slides/slide75.xml"/><Relationship Id="rId5" Type="http://schemas.openxmlformats.org/officeDocument/2006/relationships/slide" Target="../slides/slide6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4945" y="63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 useBgFill="1">
        <p:nvSpPr>
          <p:cNvPr id="23" name="燕尾形 8">
            <a:hlinkClick r:id="rId2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</a:t>
            </a:r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090" y="222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第四章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数词</a:t>
            </a:r>
            <a:endParaRPr lang="zh-CN" alt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5" action="ppaction://hlinksldjump"/>
          </p:cNvPr>
          <p:cNvSpPr/>
          <p:nvPr userDrawn="1"/>
        </p:nvSpPr>
        <p:spPr>
          <a:xfrm>
            <a:off x="2053590" y="4723130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23130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第四章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数词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第四章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数词</a:t>
            </a:r>
            <a:endParaRPr lang="zh-CN" alt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-9525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1609725" y="42545"/>
            <a:ext cx="60204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第四章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数词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  <a:p>
            <a:pPr algn="ctr"/>
            <a:endParaRPr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4" name="组合 13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 useBgFill="1">
        <p:nvSpPr>
          <p:cNvPr id="2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7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第四章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数词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</a:t>
            </a:r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解读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0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.xml"/><Relationship Id="rId8" Type="http://schemas.openxmlformats.org/officeDocument/2006/relationships/tags" Target="../tags/tag191.xml"/><Relationship Id="rId7" Type="http://schemas.openxmlformats.org/officeDocument/2006/relationships/tags" Target="../tags/tag190.xml"/><Relationship Id="rId6" Type="http://schemas.openxmlformats.org/officeDocument/2006/relationships/tags" Target="../tags/tag189.xml"/><Relationship Id="rId5" Type="http://schemas.openxmlformats.org/officeDocument/2006/relationships/tags" Target="../tags/tag188.xml"/><Relationship Id="rId4" Type="http://schemas.openxmlformats.org/officeDocument/2006/relationships/tags" Target="../tags/tag187.xml"/><Relationship Id="rId3" Type="http://schemas.openxmlformats.org/officeDocument/2006/relationships/tags" Target="../tags/tag186.xml"/><Relationship Id="rId2" Type="http://schemas.openxmlformats.org/officeDocument/2006/relationships/tags" Target="../tags/tag185.xml"/><Relationship Id="rId1" Type="http://schemas.openxmlformats.org/officeDocument/2006/relationships/tags" Target="../tags/tag184.xml"/></Relationships>
</file>

<file path=ppt/slides/_rels/slide10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197.xml"/><Relationship Id="rId5" Type="http://schemas.openxmlformats.org/officeDocument/2006/relationships/tags" Target="../tags/tag196.xml"/><Relationship Id="rId4" Type="http://schemas.openxmlformats.org/officeDocument/2006/relationships/tags" Target="../tags/tag195.xml"/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" Type="http://schemas.openxmlformats.org/officeDocument/2006/relationships/tags" Target="../tags/tag192.xml"/></Relationships>
</file>

<file path=ppt/slides/_rels/slide10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7" Type="http://schemas.openxmlformats.org/officeDocument/2006/relationships/tags" Target="../tags/tag204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Relationship Id="rId3" Type="http://schemas.openxmlformats.org/officeDocument/2006/relationships/tags" Target="../tags/tag200.xml"/><Relationship Id="rId2" Type="http://schemas.openxmlformats.org/officeDocument/2006/relationships/tags" Target="../tags/tag199.xml"/><Relationship Id="rId1" Type="http://schemas.openxmlformats.org/officeDocument/2006/relationships/tags" Target="../tags/tag198.xml"/></Relationships>
</file>

<file path=ppt/slides/_rels/slide10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7" Type="http://schemas.openxmlformats.org/officeDocument/2006/relationships/tags" Target="../tags/tag211.xml"/><Relationship Id="rId6" Type="http://schemas.openxmlformats.org/officeDocument/2006/relationships/tags" Target="../tags/tag210.xml"/><Relationship Id="rId5" Type="http://schemas.openxmlformats.org/officeDocument/2006/relationships/tags" Target="../tags/tag209.xml"/><Relationship Id="rId4" Type="http://schemas.openxmlformats.org/officeDocument/2006/relationships/tags" Target="../tags/tag208.xml"/><Relationship Id="rId3" Type="http://schemas.openxmlformats.org/officeDocument/2006/relationships/tags" Target="../tags/tag207.xml"/><Relationship Id="rId2" Type="http://schemas.openxmlformats.org/officeDocument/2006/relationships/tags" Target="../tags/tag206.xml"/><Relationship Id="rId1" Type="http://schemas.openxmlformats.org/officeDocument/2006/relationships/tags" Target="../tags/tag205.xml"/></Relationships>
</file>

<file path=ppt/slides/_rels/slide10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tags" Target="../tags/tag217.xml"/><Relationship Id="rId5" Type="http://schemas.openxmlformats.org/officeDocument/2006/relationships/tags" Target="../tags/tag216.xml"/><Relationship Id="rId4" Type="http://schemas.openxmlformats.org/officeDocument/2006/relationships/tags" Target="../tags/tag215.xml"/><Relationship Id="rId3" Type="http://schemas.openxmlformats.org/officeDocument/2006/relationships/tags" Target="../tags/tag214.xml"/><Relationship Id="rId2" Type="http://schemas.openxmlformats.org/officeDocument/2006/relationships/tags" Target="../tags/tag213.xml"/><Relationship Id="rId1" Type="http://schemas.openxmlformats.org/officeDocument/2006/relationships/tags" Target="../tags/tag21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6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5.xml"/></Relationships>
</file>

<file path=ppt/slides/_rels/slide2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2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7.xml"/><Relationship Id="rId6" Type="http://schemas.openxmlformats.org/officeDocument/2006/relationships/slideLayout" Target="../slideLayouts/slideLayout6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2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8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5.xml"/></Relationships>
</file>

<file path=ppt/slides/_rels/slide3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3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7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3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8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9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3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4.xml"/></Relationships>
</file>

<file path=ppt/slides/_rels/slide4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4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4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4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/Relationships>
</file>

<file path=ppt/slides/_rels/slide4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7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/Relationships>
</file>

<file path=ppt/slides/_rels/slide4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8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2.xml"/></Relationships>
</file>

<file path=ppt/slides/_rels/slide5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2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/Relationships>
</file>

<file path=ppt/slides/_rels/slide5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/Relationships>
</file>

<file path=ppt/slides/_rels/slide5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4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/Relationships>
</file>

<file path=ppt/slides/_rels/slide5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/Relationships>
</file>

<file path=ppt/slides/_rels/slide5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6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9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" Type="http://schemas.openxmlformats.org/officeDocument/2006/relationships/tags" Target="../tags/tag120.xml"/></Relationships>
</file>

<file path=ppt/slides/_rels/slide6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0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tags" Target="../tags/tag123.xml"/></Relationships>
</file>

<file path=ppt/slides/_rels/slide6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1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/Relationships>
</file>

<file path=ppt/slides/_rels/slide6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2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6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ags" Target="../tags/tag13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5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6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8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9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7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9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" Type="http://schemas.openxmlformats.org/officeDocument/2006/relationships/tags" Target="../tags/tag140.xml"/></Relationships>
</file>

<file path=ppt/slides/_rels/slide7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0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45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s/_rels/slide7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1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48.xml"/><Relationship Id="rId2" Type="http://schemas.openxmlformats.org/officeDocument/2006/relationships/tags" Target="../tags/tag147.xml"/><Relationship Id="rId1" Type="http://schemas.openxmlformats.org/officeDocument/2006/relationships/tags" Target="../tags/tag146.xml"/></Relationships>
</file>

<file path=ppt/slides/_rels/slide7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2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_rels/slide7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" Type="http://schemas.openxmlformats.org/officeDocument/2006/relationships/tags" Target="../tags/tag152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4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155.xml"/><Relationship Id="rId5" Type="http://schemas.openxmlformats.org/officeDocument/2006/relationships/slide" Target="slide79.xml"/><Relationship Id="rId4" Type="http://schemas.openxmlformats.org/officeDocument/2006/relationships/slide" Target="slide78.xml"/><Relationship Id="rId3" Type="http://schemas.openxmlformats.org/officeDocument/2006/relationships/slide" Target="slide77.xml"/><Relationship Id="rId2" Type="http://schemas.openxmlformats.org/officeDocument/2006/relationships/slide" Target="slide76.xml"/><Relationship Id="rId1" Type="http://schemas.openxmlformats.org/officeDocument/2006/relationships/slide" Target="slide75.xm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5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156.xml"/><Relationship Id="rId5" Type="http://schemas.openxmlformats.org/officeDocument/2006/relationships/slide" Target="slide79.xml"/><Relationship Id="rId4" Type="http://schemas.openxmlformats.org/officeDocument/2006/relationships/slide" Target="slide78.xml"/><Relationship Id="rId3" Type="http://schemas.openxmlformats.org/officeDocument/2006/relationships/slide" Target="slide77.xml"/><Relationship Id="rId2" Type="http://schemas.openxmlformats.org/officeDocument/2006/relationships/slide" Target="slide76.xml"/><Relationship Id="rId1" Type="http://schemas.openxmlformats.org/officeDocument/2006/relationships/slide" Target="slide75.xml"/></Relationships>
</file>

<file path=ppt/slides/_rels/slide7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159.xml"/><Relationship Id="rId7" Type="http://schemas.openxmlformats.org/officeDocument/2006/relationships/tags" Target="../tags/tag158.xml"/><Relationship Id="rId6" Type="http://schemas.openxmlformats.org/officeDocument/2006/relationships/tags" Target="../tags/tag157.xml"/><Relationship Id="rId5" Type="http://schemas.openxmlformats.org/officeDocument/2006/relationships/slide" Target="slide79.xml"/><Relationship Id="rId4" Type="http://schemas.openxmlformats.org/officeDocument/2006/relationships/slide" Target="slide78.xml"/><Relationship Id="rId3" Type="http://schemas.openxmlformats.org/officeDocument/2006/relationships/slide" Target="slide77.xml"/><Relationship Id="rId2" Type="http://schemas.openxmlformats.org/officeDocument/2006/relationships/slide" Target="slide76.xml"/><Relationship Id="rId10" Type="http://schemas.openxmlformats.org/officeDocument/2006/relationships/notesSlide" Target="../notesSlides/notesSlide76.xml"/><Relationship Id="rId1" Type="http://schemas.openxmlformats.org/officeDocument/2006/relationships/slide" Target="slide75.xml"/></Relationships>
</file>

<file path=ppt/slides/_rels/slide78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7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160.xml"/><Relationship Id="rId5" Type="http://schemas.openxmlformats.org/officeDocument/2006/relationships/slide" Target="slide79.xml"/><Relationship Id="rId4" Type="http://schemas.openxmlformats.org/officeDocument/2006/relationships/slide" Target="slide78.xml"/><Relationship Id="rId3" Type="http://schemas.openxmlformats.org/officeDocument/2006/relationships/slide" Target="slide77.xml"/><Relationship Id="rId2" Type="http://schemas.openxmlformats.org/officeDocument/2006/relationships/slide" Target="slide76.xml"/><Relationship Id="rId1" Type="http://schemas.openxmlformats.org/officeDocument/2006/relationships/slide" Target="slide75.xml"/></Relationships>
</file>

<file path=ppt/slides/_rels/slide7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163.xml"/><Relationship Id="rId7" Type="http://schemas.openxmlformats.org/officeDocument/2006/relationships/tags" Target="../tags/tag162.xml"/><Relationship Id="rId6" Type="http://schemas.openxmlformats.org/officeDocument/2006/relationships/tags" Target="../tags/tag161.xml"/><Relationship Id="rId5" Type="http://schemas.openxmlformats.org/officeDocument/2006/relationships/slide" Target="slide79.xml"/><Relationship Id="rId4" Type="http://schemas.openxmlformats.org/officeDocument/2006/relationships/slide" Target="slide78.xml"/><Relationship Id="rId3" Type="http://schemas.openxmlformats.org/officeDocument/2006/relationships/slide" Target="slide77.xml"/><Relationship Id="rId2" Type="http://schemas.openxmlformats.org/officeDocument/2006/relationships/slide" Target="slide76.xml"/><Relationship Id="rId10" Type="http://schemas.openxmlformats.org/officeDocument/2006/relationships/notesSlide" Target="../notesSlides/notesSlide78.xml"/><Relationship Id="rId1" Type="http://schemas.openxmlformats.org/officeDocument/2006/relationships/slide" Target="slide7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80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64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1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65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2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66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3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67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4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68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5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69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6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0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7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1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8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2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89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3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90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4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1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5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2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6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3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7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4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8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5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79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6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80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7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81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8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82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_rels/slide99.xml.rels><?xml version="1.0" encoding="UTF-8" standalone="yes"?>
<Relationships xmlns="http://schemas.openxmlformats.org/package/2006/relationships"><Relationship Id="rId9" Type="http://schemas.openxmlformats.org/officeDocument/2006/relationships/slide" Target="slide88.xml"/><Relationship Id="rId8" Type="http://schemas.openxmlformats.org/officeDocument/2006/relationships/slide" Target="slide87.xml"/><Relationship Id="rId7" Type="http://schemas.openxmlformats.org/officeDocument/2006/relationships/slide" Target="slide86.xml"/><Relationship Id="rId6" Type="http://schemas.openxmlformats.org/officeDocument/2006/relationships/slide" Target="slide85.xml"/><Relationship Id="rId5" Type="http://schemas.openxmlformats.org/officeDocument/2006/relationships/slide" Target="slide84.xml"/><Relationship Id="rId4" Type="http://schemas.openxmlformats.org/officeDocument/2006/relationships/slide" Target="slide83.xml"/><Relationship Id="rId3" Type="http://schemas.openxmlformats.org/officeDocument/2006/relationships/slide" Target="slide82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83.xml"/><Relationship Id="rId20" Type="http://schemas.openxmlformats.org/officeDocument/2006/relationships/slide" Target="slide99.xml"/><Relationship Id="rId2" Type="http://schemas.openxmlformats.org/officeDocument/2006/relationships/slide" Target="slide81.xml"/><Relationship Id="rId19" Type="http://schemas.openxmlformats.org/officeDocument/2006/relationships/slide" Target="slide98.xml"/><Relationship Id="rId18" Type="http://schemas.openxmlformats.org/officeDocument/2006/relationships/slide" Target="slide97.xml"/><Relationship Id="rId17" Type="http://schemas.openxmlformats.org/officeDocument/2006/relationships/slide" Target="slide96.xml"/><Relationship Id="rId16" Type="http://schemas.openxmlformats.org/officeDocument/2006/relationships/slide" Target="slide95.xml"/><Relationship Id="rId15" Type="http://schemas.openxmlformats.org/officeDocument/2006/relationships/slide" Target="slide94.xml"/><Relationship Id="rId14" Type="http://schemas.openxmlformats.org/officeDocument/2006/relationships/slide" Target="slide93.xml"/><Relationship Id="rId13" Type="http://schemas.openxmlformats.org/officeDocument/2006/relationships/slide" Target="slide92.xml"/><Relationship Id="rId12" Type="http://schemas.openxmlformats.org/officeDocument/2006/relationships/slide" Target="slide91.xml"/><Relationship Id="rId11" Type="http://schemas.openxmlformats.org/officeDocument/2006/relationships/slide" Target="slide90.xml"/><Relationship Id="rId10" Type="http://schemas.openxmlformats.org/officeDocument/2006/relationships/slide" Target="slide89.xml"/><Relationship Id="rId1" Type="http://schemas.openxmlformats.org/officeDocument/2006/relationships/slide" Target="slide8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81380" y="836930"/>
            <a:ext cx="7253605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《春季高考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英语专项突破》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60120"/>
            <a:ext cx="8223250" cy="3554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4，368：four thousand three hundred and sixty－eight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80，765，423：eighty million seven hundred and sixty－five thousand four hundred and twenty－three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40，000，006：forty million and six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815465"/>
            <a:ext cx="8308340" cy="27152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2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27050" y="1096645"/>
            <a:ext cx="8082280" cy="34334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二、句型转换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21. Jack is thirteen. Tom is eleven.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Jack is ________ ________ ________ than Tom.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22. Miss Li has taught English in our school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since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1989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algn="l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________ Miss Li taught English in our school?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04010" y="1932940"/>
            <a:ext cx="61468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two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795270" y="1932940"/>
            <a:ext cx="82804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years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005580" y="1932940"/>
            <a:ext cx="95440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older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81000" y="3723005"/>
            <a:ext cx="8328025" cy="5168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【解析】“since＋时间点”表示一段时间，应该用how long来提问。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9" name="文本框 3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19150" y="3133090"/>
            <a:ext cx="73406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2" name="文本框 4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35480" y="3133090"/>
            <a:ext cx="70802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long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3" name="文本框 4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247390" y="3133090"/>
            <a:ext cx="61468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bldLvl="0" animBg="1"/>
      <p:bldP spid="39" grpId="0"/>
      <p:bldP spid="42" grpId="0"/>
      <p:bldP spid="4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151255"/>
            <a:ext cx="8308340" cy="33794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23. Tom is ten years old, and Mary is ten years old, too. (同义句转换)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Tom is ________ old ________ Mary.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24. She has learned Chinese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for about 2 years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________has she learned Chinese?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2" name="文本框 4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88465" y="1583055"/>
            <a:ext cx="70802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255645" y="1583055"/>
            <a:ext cx="70802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00685" y="2898775"/>
            <a:ext cx="8328025" cy="5168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【解析】“for＋时间段”表示一段时间，应用how long来提问。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2625" y="2408555"/>
            <a:ext cx="79248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15465" y="2408555"/>
            <a:ext cx="70802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long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" grpId="0"/>
      <p:bldP spid="8" grpId="0" bldLvl="0" animBg="1"/>
      <p:bldP spid="4" grpId="0"/>
      <p:bldP spid="5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151255"/>
            <a:ext cx="8308340" cy="33794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25. He is in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Class Two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is he in?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26. Li Lei often gets up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at half past seven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does Tom often get up?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2" name="文本框 4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64515" y="1583055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Which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18335" y="1583055"/>
            <a:ext cx="78486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class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00685" y="2106930"/>
            <a:ext cx="8209280" cy="5168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【解析】对编号作定语时的提问应该用which。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32460" y="3183255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What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18335" y="3183255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time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00685" y="3689985"/>
            <a:ext cx="8209280" cy="5168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【解析】对具体的时间进行提问可以用when或what time。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2" grpId="0"/>
      <p:bldP spid="8" grpId="0" bldLvl="0" animBg="1"/>
      <p:bldP spid="4" grpId="0"/>
      <p:bldP spid="5" grpId="0"/>
      <p:bldP spid="6" grpId="0" bldLvl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151255"/>
            <a:ext cx="8308340" cy="33794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27. Our country was founded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on October 1st, 1949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our country founded?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28. Most students go home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every week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do most students go home?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32460" y="1598930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When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01190" y="1598930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was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00685" y="2139950"/>
            <a:ext cx="8209280" cy="5168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【解析】对时间提问用when。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00685" y="3731895"/>
            <a:ext cx="8209280" cy="5168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</a:t>
            </a: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对频率提问用how often。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59460" y="3208020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849120" y="3208020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often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8" grpId="0" bldLvl="0" animBg="1"/>
      <p:bldP spid="5" grpId="0" bldLvl="0" animBg="1"/>
      <p:bldP spid="6" grpId="0"/>
      <p:bldP spid="7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400685" y="1151255"/>
            <a:ext cx="8308340" cy="33794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29. I will take Bus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No. 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to school.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will you take to school?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30. They will come back to China 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in ten days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 (对画线部分提问)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________ ________ will they come back to China?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灯片编号占位符 1"/>
          <p:cNvSpPr>
            <a:spLocks noGrp="1"/>
          </p:cNvSpPr>
          <p:nvPr/>
        </p:nvSpPr>
        <p:spPr>
          <a:xfrm>
            <a:off x="7289800" y="4781550"/>
            <a:ext cx="178181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85800" rtl="0" eaLnBrk="1" latinLnBrk="0" hangingPunct="1">
              <a:defRPr sz="1600" kern="12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80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9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835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32460" y="1598930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Which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86280" y="1598930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bus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25170" y="3240405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75155" y="3240405"/>
            <a:ext cx="996315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soon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00685" y="2116455"/>
            <a:ext cx="8209280" cy="5168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</a:t>
            </a: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对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“</a:t>
            </a: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哪一个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”</a:t>
            </a: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提问用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which</a:t>
            </a: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6" grpId="0"/>
      <p:bldP spid="7" grpId="0" bldLvl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29565" y="1005840"/>
            <a:ext cx="8461375" cy="3653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2. 特殊用法</a:t>
            </a:r>
            <a:endParaRPr 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(1)英语中没有“万”这个单位，表示“万”须借用thousand，如 “一万”为ten thousand, “十万”为one hundred thousand。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(2)hundred、 thousand、 million、 billion等词，若前面有具体的数字，它们只能用单数；但若表示数百、数千、数百万这样的泛指，则用复数。常和of连用构成不确定数量的词组有hundreds of(数百)、 thousands of(数千)、 millions of(数百万)、 billions of(数十亿)等。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如：There are about five thousand students in our school. 我们学校大约有5000名学生。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88290" y="1166495"/>
            <a:ext cx="8658860" cy="334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Thousands of people go to the Great Wall every year. 每年有成千上万的人去长城。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(3)基数词可以和名词构成合成形容词，其间用连字符连接，名词一定要用单数。 其结构为“基数词－名词(－形容词)＋名词”，还可以用“名词＋介词＋基数词＋名词”或者“基数词＋名词's＋名词”表示。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a two－month holiday＝a holiday of two months＝two months' holiday 两个月的假期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an eight－year－old boy＝a boy of eight years old 一个八岁大的男孩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62660"/>
            <a:ext cx="8359140" cy="355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two days' holiday＝two－day holiday 两天的假期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ten minutes' walk＝ten－minute walk 十分钟的路程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【练习1】</a:t>
            </a:r>
            <a:endParaRPr lang="en-US"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He always wants to have ________ of books and he has bought four ________ recently.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hundreds; hundreds    	B. hundred; hundred</a:t>
            </a:r>
            <a:endParaRPr lang="en-US"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hundreds; hundred    		D. hundred; hundreds</a:t>
            </a:r>
            <a:endParaRPr lang="en-US"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07670" y="3789045"/>
            <a:ext cx="8328025" cy="825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当表示不确定的数目时，hundred要用复数，而且要与of连用；当前面有具体数词修饰时，不加－s。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37351" y="223805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70610"/>
            <a:ext cx="8359140" cy="3443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The number 4，123 is read ________. 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four thousand one hundred and twenty－three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four thousand and one hundred twenty－three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four thousand and a hundred and twenty－three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four thousands a hundred and twenty－three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2580" y="3175635"/>
            <a:ext cx="8328025" cy="825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千与百之间不用and, 百与十之间要用and，另外有具体数字时，thousand, hundred 不能加－s。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6241" y="117316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79805"/>
            <a:ext cx="8359140" cy="3702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)3. More than two ________ trees are planted in our campus every year.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hundred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hundreds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hundreds of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hundred of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2580" y="2461895"/>
            <a:ext cx="8328025" cy="13531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hundred意为“百，百个”，是基数词，表示具体的数字时，hundred不用复数；表示不具体的数字时，必须用复数，且与of连用，即hundreds of意为“数以千计”。two hundred是具体的数字。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6241" y="108743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)4. The Dragon Boat Festival is coming and we will have ________ holiday.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three day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three－days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three day's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three days'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2580" y="2571750"/>
            <a:ext cx="8328025" cy="9366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“三天的假期”可以用three days' holiday 或a three－day holiday。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6241" y="127476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)5. They are going to plant ________ trees.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five hundreds of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five hundred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five hundreds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five hundred of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22580" y="2571750"/>
            <a:ext cx="8328025" cy="9366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当hundred，thousand等词前有具体数词修饰时，不加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－s; hundreds of 成百上千的，前面不能有数字修饰。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6241" y="127476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【知识点二】 序数词(具体见下表)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23570" y="1772285"/>
          <a:ext cx="7973695" cy="2613660"/>
        </p:xfrm>
        <a:graphic>
          <a:graphicData uri="http://schemas.openxmlformats.org/drawingml/2006/table">
            <a:tbl>
              <a:tblPr/>
              <a:tblGrid>
                <a:gridCol w="594360"/>
                <a:gridCol w="952500"/>
                <a:gridCol w="635000"/>
                <a:gridCol w="1460500"/>
                <a:gridCol w="969645"/>
                <a:gridCol w="3361690"/>
              </a:tblGrid>
              <a:tr h="435610">
                <a:tc gridSpan="2"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第1—12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第13—19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第20—100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1st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first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13th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thirteenth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20th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twentieth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2nd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second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14th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fourteenth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21st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twenty－first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3rd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third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15th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fifteenth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22nd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twenty－second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4th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fourth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16th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sixteenth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23rd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twenty－third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5th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fifth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17th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seventeenth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30th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thirtieth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23570" y="1122045"/>
          <a:ext cx="7973695" cy="3484880"/>
        </p:xfrm>
        <a:graphic>
          <a:graphicData uri="http://schemas.openxmlformats.org/drawingml/2006/table">
            <a:tbl>
              <a:tblPr/>
              <a:tblGrid>
                <a:gridCol w="705485"/>
                <a:gridCol w="1148080"/>
                <a:gridCol w="668655"/>
                <a:gridCol w="1409700"/>
                <a:gridCol w="833120"/>
                <a:gridCol w="3208655"/>
              </a:tblGrid>
              <a:tr h="435610">
                <a:tc gridSpan="2"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第1—12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第13—19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第20—100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6th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sixth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18th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eighteenth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40th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fortieth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7th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seventh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19th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nineteenth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50th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fiftieth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8th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eighth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60th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sixtieth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9th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ninth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70th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seventieth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83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80th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eightieth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11th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eleventh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90th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ninetieth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61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12th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twelfth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100th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hundredth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693545" y="1448885"/>
            <a:ext cx="62115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第二部分</a:t>
            </a:r>
            <a:r>
              <a:rPr lang="en-US" altLang="zh-CN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  </a:t>
            </a: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语法</a:t>
            </a:r>
            <a:endParaRPr lang="zh-CN" alt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67560" y="2566035"/>
            <a:ext cx="546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第四章</a:t>
            </a: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  </a:t>
            </a:r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数词</a:t>
            </a:r>
            <a:endParaRPr lang="zh-CN" altLang="en-US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1. 序数词的写法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563245" y="1713230"/>
          <a:ext cx="8087360" cy="1617345"/>
        </p:xfrm>
        <a:graphic>
          <a:graphicData uri="http://schemas.openxmlformats.org/drawingml/2006/table">
            <a:tbl>
              <a:tblPr/>
              <a:tblGrid>
                <a:gridCol w="4043680"/>
                <a:gridCol w="4043680"/>
              </a:tblGrid>
              <a:tr h="118745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一般的序数词是在相应的基数词后加－th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,</a:t>
                      </a: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  <a:sym typeface="+mn-ea"/>
                        </a:rPr>
                        <a:t>以－ty 结尾的，变y为ie，再加－th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four→fourth, ten→tenth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forty→fortieth, sixty→sixtieth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895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非整十的多位数，只需将个位数变成序数词即可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twenty－three→twenty－third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three hundred and two→three hundred and second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563245" y="1047750"/>
          <a:ext cx="8087360" cy="3484880"/>
        </p:xfrm>
        <a:graphic>
          <a:graphicData uri="http://schemas.openxmlformats.org/drawingml/2006/table">
            <a:tbl>
              <a:tblPr/>
              <a:tblGrid>
                <a:gridCol w="2723515"/>
                <a:gridCol w="5363845"/>
              </a:tblGrid>
              <a:tr h="87122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hundred、 thousand、 million的序数词形式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hundredth、 thousandth、 millionth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683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不规则的序数词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one→first, two→second, three→third, five→fifth, eight→eighth, nine→ninth, twelve→twelfth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6830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序数词的缩写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黑体" panose="02010609060101010101" pitchFamily="49" charset="-122"/>
                        </a:rPr>
                        <a:t>first＝1st, second＝2nd, third＝3rd；凡是以－th 结尾的序数词可缩写为“基数词＋th”，如4th、 5th、 50th、 148th等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 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2. 序数词的用法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(1)作主语。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second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is my student. 第二个是我的学生。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(2)作宾语。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如：Li Ping chose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fifth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 李平选择了第五个。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(3)作定语。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fourth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ruler is mine. 第四把尺子是我的。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(4)作表语。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如：Mr. Zhang is </a:t>
            </a:r>
            <a:r>
              <a:rPr sz="2200" u="sng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</a:t>
            </a:r>
            <a:r>
              <a:rPr lang="en-US" sz="2200" u="sng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2200" u="sng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first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to come to the classroom. 张老师是第一个来教室的。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①序数词前一般要加定冠词the表示顺序，如果加a/an，则表示“再一”“又一”，没有表顺序之意。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如：I have seen the film twice. I plan to see it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third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time.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这部电影我看过两遍，我打算再看一遍。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54330" y="1121410"/>
            <a:ext cx="8436610" cy="348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It's necessary for you to learn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second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language. 对你来说再学习一门语言是有必要的。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 want to read the book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third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time. 这本书我想再读一次。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②有些习语中的序数词前没有冠词。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at first 最初，起先　at first sight 乍看起来　first of all 首先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③若序数词前用了物主代词或名词所有格，不能再用定冠词。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79400" y="937260"/>
            <a:ext cx="8613775" cy="37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his second wife 他的第二任妻子　Tom's third book 汤姆的第三本书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④序数词用作副词时通常不用冠词。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如：He came first. 他先来。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 have to finish my homework first. 我得先把作业做完。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⑤序数词前用定冠词和不定冠词的区别：定冠词表特指，不定冠词表泛指，有类似another 的意思，但比another的意思更明确。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如：I like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third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girl. 我喜欢第三个女孩。(至少有三个女孩，表特指)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I saw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 third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girl. 我又看见了一个女孩。(暗示原来已看见两个，这已经是第三个)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39090" y="962660"/>
            <a:ext cx="8451850" cy="368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【</a:t>
            </a:r>
            <a:r>
              <a:rPr lang="zh-CN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练习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2</a:t>
            </a:r>
            <a:r>
              <a:rPr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】</a:t>
            </a:r>
            <a:endParaRPr sz="2200" dirty="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)1. This is my ________ time to visit your school. 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second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the second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two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the two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338705"/>
            <a:ext cx="8328025" cy="9366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“第二次”用序数词second, 由于前面有my, 所以不能再加the。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44641" y="147097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73785"/>
            <a:ext cx="8359140" cy="3599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)2. </a:t>
            </a:r>
            <a:r>
              <a:rPr sz="2200" i="1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Jane Eyre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is a good book. I have read it and I decide to read it ________. 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the second time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a second time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endParaRPr lang="en-US"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two time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	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two times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130000"/>
              </a:lnSpc>
              <a:buClrTx/>
              <a:buSzTx/>
              <a:buNone/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2915" y="2858135"/>
            <a:ext cx="8328025" cy="62166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“再一，又一”可用“a/an＋序数词”表示。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6876" y="114839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70915"/>
            <a:ext cx="8359140" cy="369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)3. Which number is wrong?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Ninety.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Ninteen.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Ninth.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Nineteenth.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)4. There are ________ floors in this building. He lives on the ________ floor.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thirty; nine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thirtieth; nine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thirtieth; nineth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thirty; ninth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13715" y="1800225"/>
            <a:ext cx="8209915" cy="42989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19写作nineteen。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6876" y="105441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46876" y="223043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13715" y="3836035"/>
            <a:ext cx="8209915" cy="82931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句意：“这栋楼有30层。他住在9楼。”第一空表示楼层的数量用基数词thirty，第二空表示“第几层”用序数词ninth。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9" grpId="0"/>
      <p:bldP spid="8" grpId="0"/>
      <p:bldP spid="10" grpId="0" bldLvl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166495"/>
            <a:ext cx="8359140" cy="3481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)5. Lily got a piano on her ________ birthday.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twelve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the twelve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the twelveth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twelfth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7515" y="2571750"/>
            <a:ext cx="8209915" cy="55753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序数词前有人称代词修饰时，不加定冠词the。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95441" y="128492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21665" y="1133475"/>
          <a:ext cx="7908925" cy="3444240"/>
        </p:xfrm>
        <a:graphic>
          <a:graphicData uri="http://schemas.openxmlformats.org/drawingml/2006/table">
            <a:tbl>
              <a:tblPr/>
              <a:tblGrid>
                <a:gridCol w="796925"/>
                <a:gridCol w="2422525"/>
                <a:gridCol w="1310640"/>
                <a:gridCol w="3378835"/>
              </a:tblGrid>
              <a:tr h="958850"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考试年份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常考题型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30">
                <a:tc rowSpan="3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数词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1. 基数词和序数词的写法、读法和用法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2019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25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2021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000" y="1166400"/>
            <a:ext cx="83592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【知识点三】 数词的作用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1. 表示编号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(1)编号的数字如果过小，可用序数词或基数词表示；如果数字较大，通常用基数词表示。其结构分别为“名词＋基数词”(名词和基数词的首字母要大写)或“the＋序数词＋名词”。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Lesson Five＝the fifth lesson 第五课　　　Page Fifty＝the fiftieth page 第50页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70915"/>
            <a:ext cx="8359140" cy="368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Book Two＝the second book 第二册    Floor Three＝the third floor 第三层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Room 320(读作room three two zero) 320号房间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Tel. No. 4678239 (读作telephone number four six seven eight two three nine)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电话号码4678239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(2)“第几路公共汽车”或“第几中/小学”前加No.。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Bus No. 4＝the No. 4 bus 第4路公共汽车    No. 10 Middle School 第十中学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56640"/>
            <a:ext cx="845312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(3)读编号时，电话号码和证件号码直接按0—9的基数词读出来就可以了。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578932读作five seven eight nine three two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(4)街道门牌号要先写出门牌号，再写出街道名。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616 Jiankang Road 健康路616号    56 Zhongshan Road 中山路56号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(5)大编号和小编号同时出现时，要先写小编号，再写大编号。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Class 4, Grade 3 三年级(四)班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47750"/>
            <a:ext cx="8359140" cy="3466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2. 表示年龄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(1)表示某人的确切年龄，用“基数词＋years old”“基数词＋years of age”或“at the age of＋基数词”，也可直接用基数词。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如：He is 10 years old.＝He is 10. 他10岁了。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He is a boy of 10 years old.＝He is a ten－year－old boy. 他是个10岁的男孩子。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She is 70 years of age. 她70 岁了。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At the age of nine, he began to learn English. 他9岁开始学英语。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06400" y="1064260"/>
            <a:ext cx="8282305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(2)“in＋one's＋整十数基数词的复数”表示“在某人几十多岁时”。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in his late sixties 在他近70岁时    in her early twenties 在她20岁出头时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in one's teens 在某人十几岁时    in one's sixties 在某人60多岁时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如：My father is in his sixties. 我爸爸60多岁了。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53770"/>
            <a:ext cx="8359140" cy="368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3. 表示世纪和年代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(1)表示世纪和年代时，通常在数词后加－s 或－'s，并在年代前加定冠词the。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1980's＝the 1980s 读作the nineteen eighties 20世纪80年代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early eighties 80年代初期    the late nineties 90年代末期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mid 1960's/1960s 20世纪60年代中期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如：His grandmother died in the 1970's. 他的奶奶死于20世纪70年代。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(2)“多少世纪”用序数词。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21st century读作the twenty－first century 21世纪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94410"/>
            <a:ext cx="8359140" cy="354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【练习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3</a:t>
            </a: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】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)1. Our classroom is in ________.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Classroom 401, Teaching building No.1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Teaching building No.1, Classroom 401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401 Classroom, No.1 Teaching building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No.1 Teaching building, 401 Classroom</a:t>
            </a:r>
            <a:endParaRPr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3674745"/>
            <a:ext cx="8209915" cy="86423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句意：“我们的教室在第一教学楼401教室。”英语中地点的排列是先小地点后大地点，而且数字要放在名词的后面。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46241" y="155733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)2. The famous teacher lives on ________ floor in Block 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four; 5    			B. four; 5th    	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the fourth; 5    		D. the fourth; 5th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810510"/>
            <a:ext cx="8209915" cy="86423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the fourth floor(序数词)第四楼， Block 5(编号时用基数词，首字母大写)第五街区。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03696" y="114458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)3. The story happened 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in 1960's    			B. in his 60's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in 60's    			D. in the 1960's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408555"/>
            <a:ext cx="8209915" cy="52451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“在20世纪60年代”用in the 1960's或in the 1960s。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03696" y="114458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)4. Our country is becoming stronger and richer in ________ century.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twenty－one    		B. the twenty－one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the twenty－first    		D. twenty－first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792095"/>
            <a:ext cx="7895590" cy="52451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本题考查序数词。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03696" y="114458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21665" y="1133475"/>
          <a:ext cx="7908925" cy="3278505"/>
        </p:xfrm>
        <a:graphic>
          <a:graphicData uri="http://schemas.openxmlformats.org/drawingml/2006/table">
            <a:tbl>
              <a:tblPr/>
              <a:tblGrid>
                <a:gridCol w="796925"/>
                <a:gridCol w="2422525"/>
                <a:gridCol w="1310640"/>
                <a:gridCol w="3378835"/>
              </a:tblGrid>
              <a:tr h="1026795"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8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考试年份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常考题型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数词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2. 年、月、日的写法、读法和用法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3. 钟点的写法、读法和用法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2022</a:t>
                      </a: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41. There are </a:t>
                      </a:r>
                      <a:r>
                        <a:rPr lang="en-US" altLang="zh-CN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twenty</a:t>
                      </a: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teachers in his school. (对画线部分提问)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703820" y="730885"/>
            <a:ext cx="82677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)5. Please turn to ________， and we will learn ________.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page one; lesson one    		B. the one page; the first lesson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the first page; Lesson One    		D. the first page; lesson one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510790"/>
            <a:ext cx="7895590" cy="86423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Page One＝the first page，意为“第一页”；Lesson One＝ the first lesson意为“第一课”。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03696" y="114458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29565" y="1014730"/>
            <a:ext cx="8461375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4. 表示分数、小数和百分数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(1)分数的表达方式。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分子用基数词，分母用序数词。当分子大于1时，分母后要加－s。one third 三分之一　two thirds 三分之二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①分母若是2和4，通常用half、 quarter代替。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one half 二分之一　a/one quarter 四分之一　three quarters 四分之三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②带分数的表示方法为“整数＋and＋分子＋分母”。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seven and two thirds 七又三分之二　five and two thirds 五又三分之二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(2)分数的用法。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表示几分之几的人或物时，用介词of。分子与分母之间有无连字符号均可。若作主语，谓语动词根据of后的名词来确定。如果是不可数名词或单数可数名词，谓语动词用第三人称单数形式；如果是复数可数名词，谓语动词用复数形式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如：Three fifths of the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book is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broken. 这本书的五分之三都破了。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Three fifths of the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books are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old. 五分之三的书都旧了。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Three fifths/Three－fifths of the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trees were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cut down ten years ago.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十年前，五分之三的树木都被砍了。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(3)小数。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小数中的数词只用基数词，小数点前的数按总数读，同其他基数词读法一样，小数点读作point，小数点后面的数按基数词一个一个单独读，0读作zero。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8．76 读作 eight point seven six    0.7 读作zero point seven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201．45 读作 two hundred and one point four five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(4)百分数。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①百分数的表达结构为“基数词＋percent”(一律用单数形式)。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sixty percent 百分之六十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②“百分之几的……”的表达结构为“基数词＋percent＋of＋名词/代词”。作主语时，其用法与“分数＋of＋名词/代词”作主语时的用法相同。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如：Thirty percent of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students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in my class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are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from cities.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我班30%的学生来自城市。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【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练习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4</a:t>
            </a:r>
            <a:r>
              <a:rPr lang="en-US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】</a:t>
            </a: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)1. ________ of the students like music and ________ of the students like sports.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A. Two third; one third    	B. Two thirds; one third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Two third; one thirds   	D. Two thirds; one thirds   </a:t>
            </a: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3226435"/>
            <a:ext cx="7895590" cy="86423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分子用基数词，分母用序数词，分子大于1时，作分母的序数词用复数形式。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03696" y="157448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)2. Nowadays, ________ of the old people in the area ________ used to dancing on the square after supper.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A. two－third; is    		B. two－thirds; is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two－thirds; are    		D. two－third; are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902585"/>
            <a:ext cx="7895590" cy="130746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根据“of the old people”可知第一个空填分数，分数的表示形式为“基数词(分子)＋序数词(分母)”，分子大于1时分母后要加－s。此句中的主语the old people是一个复数名词。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80531" y="114458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)3. ________ the students usually surf the Internet to get information. 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60 percents of    		B. 60 percent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60 percent of    		D. 60 percents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902585"/>
            <a:ext cx="7895590" cy="5505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“60%的……”表达为“60 percent of...”。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9096" y="109315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)4. —What's one third and a half, do you know?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—Yes, it's________.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two fifths    	B. five sixth    	C. two fifth    	D. five－sixths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408555"/>
            <a:ext cx="7895590" cy="13252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句意：“——你知道三分之一加二分之一是多少吗？——是的。是六分之五。”“六分之五”应表达为five sixths或five－sixths。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9096" y="109315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)5. About ________ of the workers in the factory were born in the 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two－thirds; 1970    		B. two－thirds; 1970s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two－third; 1970    		D. two－third; 1970s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842895"/>
            <a:ext cx="7895590" cy="13252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句意：“这个工厂大约有2/3的工人出生于20世纪70年代。”two thirds/two－thirds意为“三分之二”， in the 1970s/1970's意为“在20世纪70年代”。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9096" y="109315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21665" y="1133475"/>
          <a:ext cx="7908925" cy="3278505"/>
        </p:xfrm>
        <a:graphic>
          <a:graphicData uri="http://schemas.openxmlformats.org/drawingml/2006/table">
            <a:tbl>
              <a:tblPr/>
              <a:tblGrid>
                <a:gridCol w="737235"/>
                <a:gridCol w="2626995"/>
                <a:gridCol w="1489710"/>
                <a:gridCol w="3054985"/>
              </a:tblGrid>
              <a:tr h="1026795"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8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考试年份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常考题型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数词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4. 分数的正确写法、读法和用法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5. 重点考查序数词和分数的正确使用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2022</a:t>
                      </a: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41. There are </a:t>
                      </a:r>
                      <a:r>
                        <a:rPr lang="en-US" altLang="zh-CN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twenty</a:t>
                      </a: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teachers in his school. (对画线部分提问)</a:t>
                      </a:r>
                      <a:endParaRPr lang="en-US" alt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703820" y="730885"/>
            <a:ext cx="82677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 5. 表示时刻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(1)整点钟的表示：基数词(＋o'clock)。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 twelve (o'clock) 12点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(2)若为非整点，表示时刻有两种方法。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①先钟点，后分钟。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 six fifteen 6：15    eight fifty 8：50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②分钟＋past(过)/to(差)＋钟点。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 a. 当分钟小于30，用past。       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ten past six 6：10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 anchorCtr="0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b. 当分钟大于30, 用 “(60－分钟)＋to＋(钟点＋1)”。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ten to eight 7：50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c. 当分钟等于30，用“half past＋钟点”。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half past eight 8：30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d. 当分钟为15或45，用quarter来表示。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a quarter past six 6：15    a quarter to nine 8：45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52730" y="980440"/>
            <a:ext cx="858075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6. 表示倍数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(1)A＋谓语动词＋倍数＋as＋形容词/副词＋as＋B。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(2)A＋谓语动词＋倍数＋比较级＋than＋B。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(3)A＋谓语动词＋倍数＋the size/length/width/depth/height of＋B。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如：Our classroom is three times as big as yours. 我们的教室是你们的三倍大。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lake is one fourth larger than that one. 这个湖比那个湖大四分之一。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This river is twice the width of that one. 这条河是那条河的两倍宽。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【注】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　“一倍”用once，“两倍”用twice，三倍及其以上的表达均用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“基数词＋times”。</a:t>
            </a:r>
            <a:endParaRPr lang="en-US"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【</a:t>
            </a:r>
            <a:r>
              <a:rPr lang="zh-CN" altLang="en-US" sz="2200" dirty="0"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练习</a:t>
            </a:r>
            <a:r>
              <a:rPr lang="en-US" altLang="zh-CN" sz="2200" dirty="0"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5</a:t>
            </a:r>
            <a:r>
              <a:rPr lang="en-US" sz="2200" dirty="0"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】</a:t>
            </a:r>
            <a:endParaRPr lang="en-US" sz="2200" dirty="0">
              <a:uFillTx/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)1. 8：10 is read ________.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eight and ten    B. ten to eight    C. eight ten    D. eight past ten</a:t>
            </a:r>
            <a:endParaRPr lang="en-US" sz="2200" dirty="0"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842895"/>
            <a:ext cx="7895590" cy="9664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8：10可直接读基数词eight ten；也可以读作ten past eight。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9096" y="190277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)2. He was doing some reading ________.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at half past eight this morning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at eight thirty o'clock this morning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at thirty－five past eight this morning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by eight this morning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3328035"/>
            <a:ext cx="7895590" cy="9664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句意：“今天早上8：30他正在阅读。”“30分钟”可以用half表示。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9096" y="113633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826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)3. Every day he begins to do his homework 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at ten past seven    		B. at seventh past ten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on ten past seventh    		D. until ten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510155"/>
            <a:ext cx="7895590" cy="60071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7：10读作ten past seven或seven ten。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80531" y="113633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)4. The earth is about ________ as the moon.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as fifty time big    		B. fifty times as big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as big fifty time    		D. fifty as times big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510155"/>
            <a:ext cx="7895590" cy="8731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倍数的表达为“倍数＋as＋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/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adv.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＋as...”或“倍数＋比较级＋than...”。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113633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)5. The time is 9：40, which reads as 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twenty to nine    		B. forty past nine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nine to twenty    		D. twenty to ten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510155"/>
            <a:ext cx="7895590" cy="8731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9：40读作twenty to ten。小于30分钟(包括30分钟)用past表示几点几分；大于30分钟用to, 表示差几分到几点。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113633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7. 表示年、月、日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(1)年代的表示用基数词。 英语年份的读法：一般是先读前一位或两位数，再读后两位数。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1975读作nineteen seventy－five    1800读作eighteen hundred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1970读作nineteen seventy    1906读作nineteen O six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2007读作two thousand and seven    2000读作two thousand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986读作nine eighty－six    567 B．C./BC公元前567年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2009 A．D./AD公元2009年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(2)年、月、日的表达：年用基数词，日期用序数词，月的首字母要大写，年前要用逗号与日、月分开。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月份的名称：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一月 January(Jan.)　　　 	二月 February(Feb.)　　　　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三月 March(Mar.)		四月 April(Apr.)    		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五月 May(May)    		六月 June(Jun.)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七月 July(Jul.)    		八月 August(Aug.)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九月 September(Sept.)	十月 October(Oct.)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十一月 November(Nov.)    	十二月 December(Dec.)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435" y="974090"/>
            <a:ext cx="8359140" cy="367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表示数目多少或顺序先后的词叫作数词，数词分为基数词和序数词。表示数目多少的数词叫作基数词，如one、 four、 six、 twenty、 ninety－one等；表示顺序先后的数词叫作序数词，如first、 third、 ninth、 twenty－third等。  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 基数词(具体见下表)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0670" y="3036570"/>
          <a:ext cx="8511540" cy="1586230"/>
        </p:xfrm>
        <a:graphic>
          <a:graphicData uri="http://schemas.openxmlformats.org/drawingml/2006/table">
            <a:tbl>
              <a:tblPr/>
              <a:tblGrid>
                <a:gridCol w="681355"/>
                <a:gridCol w="975995"/>
                <a:gridCol w="697865"/>
                <a:gridCol w="1388110"/>
                <a:gridCol w="607060"/>
                <a:gridCol w="1385570"/>
                <a:gridCol w="1388745"/>
                <a:gridCol w="1386840"/>
              </a:tblGrid>
              <a:tr h="58039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1—12</a:t>
                      </a:r>
                      <a:endParaRPr 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13—19</a:t>
                      </a:r>
                      <a:endParaRPr 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20—90</a:t>
                      </a:r>
                      <a:endParaRPr 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百、千、百万、十亿</a:t>
                      </a:r>
                      <a:endParaRPr lang="en-US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1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one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13 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thirteen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 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twenty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a/one hundred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two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14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fourteen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thirty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55675"/>
            <a:ext cx="8359140" cy="3710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1997年6月1日可以写作：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①June 1(st), 1997 读作 June the first, nineteen ninety－seven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algn="l" fontAlgn="auto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②1(st) June, 1997 读作 the first of June, nineteen ninety－seven【练习6】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algn="l" fontAlgn="auto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)1. Lincoln was born on ________. 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algn="l" fontAlgn="auto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February 12th, 1809   	B. 1809, February 12th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algn="l" fontAlgn="auto">
              <a:lnSpc>
                <a:spcPct val="120000"/>
              </a:lnSpc>
              <a:buClrTx/>
              <a:buSzTx/>
              <a:buNone/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1809, 12th February    	D. February 1809, 12th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lang="en-US" sz="2200" dirty="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3853180"/>
            <a:ext cx="7895590" cy="6096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英语中表达日期的形式常为“月＋日，年”。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265207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)2. “The year 2021” should be read “the year ________”．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twenty and twenty－one    	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B. two thousand and twenty－one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twenty hundred and twenty－one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D. twenty twenty－one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3243580"/>
            <a:ext cx="7895590" cy="6096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年份常两位两位地读，2021读作twenty twenty－one。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109315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)3. China's Youth Day is ________ every year. We have many celebrations on that day.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on May 4th    B. in 4th May    C. at 1st May    D. on May 14th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535555"/>
            <a:ext cx="7895590" cy="8902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在具体的某一天用介词on，日期的表达形式为“月＋日”。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109315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)4. We read the year 2008 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twenty eight    		B. two thousand eight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two zero zero eight    	D. two thousand and eight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535555"/>
            <a:ext cx="7895590" cy="5422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本题考查年份的读法。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109315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)5. May 21 means________.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May the twenty－first    	B. the twenty one of May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May the twentieth－one    	D. the twentieth－first of May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535555"/>
            <a:ext cx="7895590" cy="5422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英语“几月几日”中的日期应读作序数词。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109315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【知识点四】 有关数词的几个特殊用法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1. “一两天”之类的表达。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“一两天”可以说one day or two 或 one or two days，类似的还有one year or two/one or two years 一两年， one month or two/one or two months 一两个月等。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2. “几个半”的表达。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(1)数词＋and a half＋名词复数。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six and a half days 六天半　　　　　　　　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three and a half apples 三个半苹果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(2)数词＋名词复数/单数＋and a half。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four hours and a half 四个半小时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one apple and a half 一个半苹果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3. “每隔几……”的表达：“every＋序数词＋名词单数”或“every＋基数词＋名词复数”。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every two days＝every second day＝every other day 每隔一天(每两天)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every four days＝every fourth day 每隔三天(每四天)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36220" y="1014730"/>
            <a:ext cx="855472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4. “基数词＋other＋名词复数”意为“另外……”，而“another＋基数词＋名词复数”“基数词＋more＋名词复数”意为“再增加……”。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如：Li Ping showed me his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five other photos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 李平给我看了他的另外五张相片。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—Have you got everything ready for the sports meet?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运动会的一切都准备好了吗？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—Not yet. We need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another five chairs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．/We need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five more </a:t>
            </a:r>
            <a:r>
              <a:rPr lang="en-US" sz="2200" u="sng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chairs</a:t>
            </a:r>
            <a:r>
              <a:rPr lang="en-US" sz="2200" dirty="0"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还没有，我们还需要五把椅子。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5. 序数词可用来修饰形容词或副词的最高级。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如：The Yellow River is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second longest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river in China. 黄河是中国第二长河。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The Yangtze River is </a:t>
            </a:r>
            <a:r>
              <a:rPr lang="en-US" sz="2200" u="sng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the first longest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river in China. 长江是中国第一长河。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6. “the＋序数词＋基数词＋名词”意为“第几批的几个……”。</a:t>
            </a:r>
            <a:endParaRPr 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the first four students 首批的四个学生　　　　　　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    the third one day 第三个一天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88695"/>
            <a:ext cx="8359140" cy="367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7851775" y="692150"/>
            <a:ext cx="81915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331470" y="1054735"/>
          <a:ext cx="8515350" cy="3688080"/>
        </p:xfrm>
        <a:graphic>
          <a:graphicData uri="http://schemas.openxmlformats.org/drawingml/2006/table">
            <a:tbl>
              <a:tblPr/>
              <a:tblGrid>
                <a:gridCol w="435610"/>
                <a:gridCol w="937895"/>
                <a:gridCol w="421005"/>
                <a:gridCol w="1256665"/>
                <a:gridCol w="443865"/>
                <a:gridCol w="1032510"/>
                <a:gridCol w="2425065"/>
                <a:gridCol w="1562735"/>
              </a:tblGrid>
              <a:tr h="33528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1—12</a:t>
                      </a:r>
                      <a:endParaRPr 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13—19</a:t>
                      </a:r>
                      <a:endParaRPr 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20—90</a:t>
                      </a:r>
                      <a:endParaRPr 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百、千、百万、十亿</a:t>
                      </a:r>
                      <a:endParaRPr 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3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three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fifteen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forty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1，000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a/one thousand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4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four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16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sixteen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fifty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five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17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seventeen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sixty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1，000，000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a/one million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6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six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18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eighteen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seventy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7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seven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19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nineteen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eighty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1，000，000，000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</a:rPr>
                        <a:t>a/one billion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8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eight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90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ninety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9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nine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11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eleven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12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twelve</a:t>
                      </a: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【</a:t>
            </a:r>
            <a:r>
              <a:rPr lang="zh-CN" altLang="en-US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练习</a:t>
            </a:r>
            <a:r>
              <a:rPr lang="en-US" altLang="zh-CN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7</a:t>
            </a:r>
            <a:r>
              <a:rPr lang="en-US" sz="2200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黑体" panose="02010609060101010101" pitchFamily="49" charset="-122"/>
                <a:sym typeface="+mn-ea"/>
              </a:rPr>
              <a:t>】</a:t>
            </a:r>
            <a:endParaRPr lang="en-US" sz="2200" dirty="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)1. It took him ________ hours to finish the work.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one and a half    		B. one and half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half and one    		D. a half and one    </a:t>
            </a: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  </a:t>
            </a: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969895"/>
            <a:ext cx="7895590" cy="5422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“数词＋and a half＋名词复数”表示“几个半”。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152304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)2. They lived in a ________ hotel, which is about ________ away.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five star; 10 kilometers    	B. five－star; 10 kilometers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five stars; 10－kilometer    	D. five－stars; 10－kilometers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458085"/>
            <a:ext cx="7895590" cy="89154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five－star hotel意为“五星级宾馆”， 10 kilometers away意为“10千米远”。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20841" y="109315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</a:t>
            </a: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)3. The Olympic Games are held ________.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every four years    		B. every four year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every fourth years    		D. every four－years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458085"/>
            <a:ext cx="7895590" cy="5759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every four years意为“每四年”。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97041" y="114776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)4. The doctor worked for________ after 12：00.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two more hours    		B. two another hour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two other hour    		D. another two hour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458085"/>
            <a:ext cx="7895590" cy="9328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two more hours 意为“又两个小时”，或者表示为another two hours。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37351" y="108807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14730"/>
            <a:ext cx="8359140" cy="3651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(　　)5. Tom is one of ________ students who win high praise.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A. first ten    		B. first tenth    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C. the first ten    	D. the first tenth</a:t>
            </a:r>
            <a:endParaRPr lang="en-US"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10" name="文本框 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31800" y="2458085"/>
            <a:ext cx="7895590" cy="61785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the first ten students意为“最好的十个学生”。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37351" y="108807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243205" y="1094105"/>
            <a:ext cx="8713470" cy="171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algn="l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________ the students want to change their cell phones ________.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Two－fifth; every three years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Two－fifths; every third year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Two－fifths of; every three years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Two－fifth of; every third year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16371" y="119030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339725" y="2434590"/>
            <a:ext cx="8328025" cy="1714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分数作定语有三种表达方式：“基数词－序数词＋名词”“基数词＋序数词＋of＋the＋名词”“基数词－序数词＋of＋the＋名词”。基数词大于1时，序数词后加－s。“每三年，每隔两年”用every three years。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618740" y="78359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" action="ppaction://hlinksldjump"/>
          </p:cNvPr>
          <p:cNvSpPr txBox="1"/>
          <p:nvPr/>
        </p:nvSpPr>
        <p:spPr>
          <a:xfrm>
            <a:off x="3178175" y="78581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latin typeface="黑体" panose="02010609060101010101" pitchFamily="49" charset="-122"/>
                <a:ea typeface="黑体" panose="02010609060101010101" pitchFamily="49" charset="-122"/>
                <a:hlinkClick r:id="rId2" action="ppaction://hlinksldjump">
                  <a:extLst>
                    <a:ext uri="{DAF060AB-1E55-43B9-8AAB-6FB025537F2F}">
                      <wpsdc:hlinkClr xmlns:wpsdc="http://www.wps.cn/officeDocument/2017/drawingmlCustomData" val="767171"/>
                      <wpsdc:folHlinkClr xmlns:wpsdc="http://www.wps.cn/officeDocument/2017/drawingmlCustomData" val="767171"/>
                      <wpsdc:hlinkUnderline xmlns:wpsdc="http://www.wps.cn/officeDocument/2017/drawingmlCustomData" val="0"/>
                    </a:ext>
                  </a:extLst>
                </a:hlinkClick>
              </a:rPr>
              <a:t>2</a:t>
            </a:r>
            <a:endParaRPr lang="en-US" altLang="zh-CN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/>
        </p:nvSpPr>
        <p:spPr>
          <a:xfrm>
            <a:off x="3719195" y="78803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8803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/>
        </p:nvSpPr>
        <p:spPr>
          <a:xfrm>
            <a:off x="4796155" y="78803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ldLvl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21005" y="1094105"/>
            <a:ext cx="8391525" cy="2224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 We planted two ________ trees in the centre of our town this year.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hundreds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hundred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hundreds of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hundred of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97981" y="120491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618740" y="78613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178175" y="78835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3" action="ppaction://hlinksldjump"/>
          </p:cNvPr>
          <p:cNvSpPr txBox="1"/>
          <p:nvPr/>
        </p:nvSpPr>
        <p:spPr>
          <a:xfrm>
            <a:off x="371919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5" action="ppaction://hlinksldjump"/>
          </p:cNvPr>
          <p:cNvSpPr txBox="1"/>
          <p:nvPr/>
        </p:nvSpPr>
        <p:spPr>
          <a:xfrm>
            <a:off x="479615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5925" y="2571750"/>
            <a:ext cx="832802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本题考查数词“百”的用法。hundred、 thousand、 million、 billion 前面有具体数字时，这些词后面不能加－s，应用单数，且不和of连用。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ldLvl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19957" y="1092618"/>
            <a:ext cx="8392362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0" algn="l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3.(2014年重庆市对口高职)I get up at </a:t>
            </a:r>
            <a:r>
              <a:rPr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six</a:t>
            </a:r>
            <a:r>
              <a:rPr lang="en-US"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o'clock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every day. (对画线部分提问)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you get up every day?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618740" y="78613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" action="ppaction://hlinksldjump"/>
          </p:cNvPr>
          <p:cNvSpPr txBox="1"/>
          <p:nvPr/>
        </p:nvSpPr>
        <p:spPr>
          <a:xfrm>
            <a:off x="3178175" y="78835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/>
        </p:nvSpPr>
        <p:spPr>
          <a:xfrm>
            <a:off x="371919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5" action="ppaction://hlinksldjump"/>
          </p:cNvPr>
          <p:cNvSpPr txBox="1"/>
          <p:nvPr/>
        </p:nvSpPr>
        <p:spPr>
          <a:xfrm>
            <a:off x="479615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9735" y="2633345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本题考查数词表示时刻时的提问方法，同时也考查学生的审题能力。学生如若不仔细，很容易填成 What, time。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6430" y="2005330"/>
            <a:ext cx="93726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When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03120" y="2005330"/>
            <a:ext cx="93726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6" grpId="0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19957" y="1092618"/>
            <a:ext cx="8392362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.(2017年重庆市对口高职)Abraham Lincoln was the ________ president of the United Sates.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sixteen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sixteenth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sixth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sixtyth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718301" y="118967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618740" y="78613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" action="ppaction://hlinksldjump"/>
          </p:cNvPr>
          <p:cNvSpPr txBox="1"/>
          <p:nvPr/>
        </p:nvSpPr>
        <p:spPr>
          <a:xfrm>
            <a:off x="3178175" y="78835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/>
        </p:nvSpPr>
        <p:spPr>
          <a:xfrm>
            <a:off x="371919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5" action="ppaction://hlinksldjump"/>
          </p:cNvPr>
          <p:cNvSpPr txBox="1"/>
          <p:nvPr/>
        </p:nvSpPr>
        <p:spPr>
          <a:xfrm>
            <a:off x="479615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9735" y="2500630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　本题考查序数词。句意：“亚伯拉罕·林肯是美国第16任总统。” 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bldLvl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19957" y="1092618"/>
            <a:ext cx="8392362" cy="141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0" algn="l" fontAlgn="auto">
              <a:lnSpc>
                <a:spcPct val="130000"/>
              </a:lnSpc>
            </a:pP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5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(2022年重庆市对口高职)There are </a:t>
            </a:r>
            <a:r>
              <a:rPr sz="2200" u="sng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twenty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teachers in his school. (对画线部分提问)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teachers are there in his school?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618740" y="786130"/>
            <a:ext cx="327660" cy="358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" action="ppaction://hlinksldjump"/>
          </p:cNvPr>
          <p:cNvSpPr txBox="1"/>
          <p:nvPr/>
        </p:nvSpPr>
        <p:spPr>
          <a:xfrm>
            <a:off x="3178175" y="788353"/>
            <a:ext cx="309245" cy="3536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/>
        </p:nvSpPr>
        <p:spPr>
          <a:xfrm>
            <a:off x="371919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tx1">
                    <a:lumMod val="65000"/>
                    <a:lumOff val="35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>
              <a:solidFill>
                <a:schemeClr val="tx1">
                  <a:lumMod val="65000"/>
                  <a:lumOff val="3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4" action="ppaction://hlinksldjump"/>
          </p:cNvPr>
          <p:cNvSpPr txBox="1"/>
          <p:nvPr/>
        </p:nvSpPr>
        <p:spPr>
          <a:xfrm>
            <a:off x="425767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5" action="ppaction://hlinksldjump"/>
          </p:cNvPr>
          <p:cNvSpPr txBox="1"/>
          <p:nvPr/>
        </p:nvSpPr>
        <p:spPr>
          <a:xfrm>
            <a:off x="4796155" y="790575"/>
            <a:ext cx="306705" cy="3492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419735" y="2572385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【解析】本题考查数词表示数量时的提问方法。数词twenty后面的teachers是可数名词复数，应用how many提问。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6430" y="2005330"/>
            <a:ext cx="93726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How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913890" y="2005330"/>
            <a:ext cx="937260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many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ldLvl="0" animBg="1"/>
      <p:bldP spid="6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53390" y="1122045"/>
            <a:ext cx="8359140" cy="3470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基数词的英语表达及读法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(1)13—19 的基数词均以－teen结尾。(注意thirteen、 fifteen、 eighteen的拼法)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(2)20—90 的整十位数词均以－ty 结尾。(注意twenty、 thirty、 forty、 fifty、 eighty 的拼法)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(3)几十几的基数词由十位数词和个位数词合成，中间加连字符“－”。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27：twenty－seven　69：sixty－nine　97：ninety－seven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8460" y="1725930"/>
            <a:ext cx="85661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—Do you know the girl in red?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—Yes. She is Peter's friend. They're celebrating his ________ birthday.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ninth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nineth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nine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ninety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65297" y="18007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1" action="ppaction://hlinksldjump"/>
          </p:cNvPr>
          <p:cNvSpPr txBox="1"/>
          <p:nvPr/>
        </p:nvSpPr>
        <p:spPr>
          <a:xfrm>
            <a:off x="2501901" y="112660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2" action="ppaction://hlinksldjump"/>
          </p:cNvPr>
          <p:cNvSpPr txBox="1"/>
          <p:nvPr/>
        </p:nvSpPr>
        <p:spPr>
          <a:xfrm>
            <a:off x="3011745" y="112660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3" action="ppaction://hlinksldjump"/>
          </p:cNvPr>
          <p:cNvSpPr txBox="1"/>
          <p:nvPr/>
        </p:nvSpPr>
        <p:spPr>
          <a:xfrm>
            <a:off x="3521015" y="112660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4" action="ppaction://hlinksldjump"/>
          </p:cNvPr>
          <p:cNvSpPr txBox="1"/>
          <p:nvPr/>
        </p:nvSpPr>
        <p:spPr>
          <a:xfrm>
            <a:off x="4062035" y="112660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5" action="ppaction://hlinksldjump"/>
          </p:cNvPr>
          <p:cNvSpPr txBox="1"/>
          <p:nvPr/>
        </p:nvSpPr>
        <p:spPr>
          <a:xfrm>
            <a:off x="4589720" y="112660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0700" y="698500"/>
            <a:ext cx="1281430" cy="5740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zh-CN" altLang="en-US"/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62280" y="3216275"/>
            <a:ext cx="8055610" cy="7683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0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【解析】答语句意：“是的，她是彼得的朋友。他们正在庆祝他的9岁生日。”此处的“9岁”应该用序数词。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/>
        </p:nvSpPr>
        <p:spPr>
          <a:xfrm>
            <a:off x="566922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8" action="ppaction://hlinksldjump"/>
          </p:cNvPr>
          <p:cNvSpPr txBox="1"/>
          <p:nvPr/>
        </p:nvSpPr>
        <p:spPr>
          <a:xfrm>
            <a:off x="620897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9" action="ppaction://hlinksldjump"/>
          </p:cNvPr>
          <p:cNvSpPr txBox="1"/>
          <p:nvPr/>
        </p:nvSpPr>
        <p:spPr>
          <a:xfrm>
            <a:off x="674872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712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471170" y="1515745"/>
            <a:ext cx="1593215" cy="3924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一</a:t>
            </a:r>
            <a:r>
              <a:rPr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、</a:t>
            </a:r>
            <a:r>
              <a:rPr lang="zh-CN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单项选择</a:t>
            </a:r>
            <a:endParaRPr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endParaRPr lang="zh-CN" altLang="en-US"/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383030"/>
            <a:ext cx="8566150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 When my friend Han Meimei was in her ________， she began to learn drawing.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thirty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thirties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thirtieth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thirtys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72282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26390" y="2738755"/>
            <a:ext cx="8491855" cy="88836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【解析】“in＋one's＋整十数基数词的复数”表示“在某人几十多岁时”。thirty的复数应改y为i再加－es。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07670" y="1398270"/>
            <a:ext cx="8495030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Mr. Black has ________ son.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8－years－old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 8－year－old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an 8－years－old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an 8－year－old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01492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85750" y="3037205"/>
            <a:ext cx="8328025" cy="9696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基数词和名词构成的复合形容词，其间用连字符连接，名词一定要用单数； 以元音音素开头的单词前面用an。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325245"/>
            <a:ext cx="8566150" cy="2197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________ people have visited the ________ stone bridge.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Two millions of; 500－foot－long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Several millions of; 500－feet－long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Two million; 500－feet－long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Millions of; 500－foot－long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58312" y="14254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08305" y="3350895"/>
            <a:ext cx="8328025" cy="124968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【解析】millions of意为“数百万的”， two million意为“两百万”， 当“数词＋名词＋形容词”作定语时，名词要用单数形式。“500英尺长的桥”用“500－foot－long bridge”表示。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42900" y="1426210"/>
            <a:ext cx="872934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—Which room do you live in?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—________.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The 201 Room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Room 201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Room 201st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The 201's Room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50692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07670" y="3066415"/>
            <a:ext cx="8328025" cy="4972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【解析】房间编号用基数词，首字母大写。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426210"/>
            <a:ext cx="8566150" cy="902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  22：50 is ________ p．m.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ten to eleven    B. ten to nine    C. ten past eleven    D. ten past nine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65297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73075" y="2791460"/>
            <a:ext cx="8197850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钟点时刻的表达：当分钟大于30时， 用“(60－分钟)＋to＋(整点＋1)”结构表示。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379855"/>
            <a:ext cx="8566150" cy="902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  2/3 means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two－threes    B. two－third    C. two thirds    D. twos－three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79267" y="14419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528955" y="2393315"/>
            <a:ext cx="827468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【解析】分数的表示方法：分子用基数词，分母用序数词，分子大于1时， 分母后加－s, 分子与分母之间可用连字符“－”连接。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1475" y="1367790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He was born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 1940 February 24th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in February five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on February 24th, 1940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1940 February 24th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71647" y="142417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1960" y="2676525"/>
            <a:ext cx="8244205" cy="8775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年月日的英文表达为“月＋日，年”或“日＋月，年”。在具体的某一天用介词on。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9730" y="1418590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—What's one third and a half?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—It's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two fifths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five sixths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two fifth    D. five－sixth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81172" y="14959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31495" y="2875915"/>
            <a:ext cx="8081010" cy="83502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【解析】句意：“——三分之一加二分之一是多少？——六分之五。”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 bldLvl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79730" y="1498600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He spent ________ preparing for the exam.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two and a half week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two week and a half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two and half weeks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two weeks and a half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74187" y="1590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302895" y="2807335"/>
            <a:ext cx="8537575" cy="8934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two and a half weeks ＝ two weeks and a half，意为“两周半”。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92430" y="971550"/>
            <a:ext cx="8359140" cy="3662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(4)三位数的数词须在百位和十位之间加and, 如个位和十位是0，则只用百位数字加hundred。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600：six hundred　341：three hundred and forty－one　706：seven hundred and six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(5)1000以上的数字，从后往前数，每三位加一个逗号“，”。第一个逗号前的数为千 thousand，第二个逗号前的数为百万 million，第三个逗号前的数为十亿billion。 在上述数词中， hundred、 thousand、 million、 billion 均为单数，同时注意中间有0的数字的英语表达。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49250" y="1430655"/>
            <a:ext cx="856615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 There are ________ months in a year and March is ________ month.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twelfth; third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twelfth; the third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twelve; third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twelve; the third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43707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90195" y="3145155"/>
            <a:ext cx="8328025" cy="4972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基数词表示数量，序数词表示顺序。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08305" y="1312545"/>
            <a:ext cx="8566150" cy="119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  Over four ________ died from a tornado in the Changjiang River on the evening of June 1st, 2015.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hundreds people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hundred people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hundreds peoples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hundred peoples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93872" y="13721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287020" y="3178810"/>
            <a:ext cx="8415020" cy="9836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 hundred, thousand等单词前有具体数字时， 后不加－s；people表示“人，人们”时本身就是复数。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42900" y="1296035"/>
            <a:ext cx="8566150" cy="163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)13.The old building was built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 1720s    B. in the 1720    C. in the 1720s'    D. in the 1720s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27832" y="13816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342900" y="2173605"/>
            <a:ext cx="8395335" cy="65468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【解析】“在18世纪20年代”表述为in the 1720's或in the 1720s。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" grpId="0" bldLvl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07670" y="1404620"/>
            <a:ext cx="8566150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)14.Xiaohui, my student, has won ________ place in the English speech contest.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NO.1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one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first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 first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89427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07670" y="2698750"/>
            <a:ext cx="832802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【解析】句意：“小慧，我的学生，在英语演讲比赛中获得了第一名。”“第一名”用the first place表示。</a:t>
            </a:r>
            <a:endParaRPr lang="zh-CN" altLang="en-US"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 bldLvl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425575"/>
            <a:ext cx="8684895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)15.________ the book ________ broken.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Three quarters of; is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Three－fourths of; are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Three－quarter; is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Three－fourth; are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386715" y="2687320"/>
            <a:ext cx="8328025" cy="1714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【解析】句意：“这本书的四分之三都破了。”“这本书的四分之三”有两种表达方式：three quarters/fourths of the book或three－quarters/fourths of the book。含分数的短语作主语时， 谓语动词的单复数形式由of后的名词(book)的单复数决定。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331595"/>
            <a:ext cx="8684895" cy="1808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.About ________ of the students in this school ________ to school by bus.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two fifth; go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two fifths; go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two fifth; goes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two fifths; goes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43369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386715" y="2968625"/>
            <a:ext cx="8328025" cy="163004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【解析】句意：“这所学校大约五分之二的学生坐公共汽车上学。”“五分之二”的表达方式为two fifths，排除A、C两项。分数构成的主语，谓语动词与of后的名词一致，students 是可数名词复数，故谓语应用原形go。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425575"/>
            <a:ext cx="8684895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.It's far from here to the station. ________ can take you there.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No. Bus 201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The No. 201 bus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Bus No. 201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Bus 201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445770" y="2799715"/>
            <a:ext cx="8115935" cy="902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【解析】“201路公共汽车”有两种表达方式：the No. 201 bus；Bus No. 201。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425575"/>
            <a:ext cx="8684895" cy="130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.I have read ________ of the novel this week.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the third eighth pages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the three eight pages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the third eight pages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the three eighth page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49338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386715" y="2987675"/>
            <a:ext cx="8328025" cy="130873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【解析】句意：“这周我已经读了这本书的第三个八页了。”“第几批的几个……”的表达结构为“the＋序数词＋基数词＋可数名词”。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332230"/>
            <a:ext cx="8684895" cy="2214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9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.How do you say 15，858 in English?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Fifteen thousands, eight hundred and fifty－eight.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Fifteen thousand, eight hundreds and fifty eight.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Fifteen thousand, eight hundred and fifty－eight.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Fifteen thousand and eight hundred and fifty－eight.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39940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386715" y="3382010"/>
            <a:ext cx="8328025" cy="124015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【解析】在英语中，当数词表示具体数字时，用单数形式。在读超过一百的数字时，习惯读法是在百位和十位之间用and相连，其他数位依次读出即可。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页，共105页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86715" y="1273175"/>
            <a:ext cx="868489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20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.—Do you mind telling us something about this area?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—Not at all. ________ of the land in this area ________ covered with trees and grass.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Two fifth; is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Two fifth; are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Two fifths; is    D. Two fifths; are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684347" y="133717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7" name="文本框 36"/>
          <p:cNvSpPr txBox="1">
            <a:spLocks noChangeArrowheads="1"/>
          </p:cNvSpPr>
          <p:nvPr/>
        </p:nvSpPr>
        <p:spPr bwMode="auto">
          <a:xfrm>
            <a:off x="445770" y="3282950"/>
            <a:ext cx="8328025" cy="123952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fontAlgn="auto">
              <a:lnSpc>
                <a:spcPct val="12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【解析】根据题干，第一个空是分数。在英语中表示分数时，分子用基数词，分母用序数词，分子超过1的，分母要加－s，故排除A、B两项；根据主语 the land可知谓语动词应该用is。</a:t>
            </a:r>
            <a:endParaRPr lang="zh-CN" altLang="en-US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>
            <a:hlinkClick r:id="rId1" action="ppaction://hlinksldjump"/>
          </p:cNvPr>
          <p:cNvSpPr txBox="1"/>
          <p:nvPr/>
        </p:nvSpPr>
        <p:spPr>
          <a:xfrm>
            <a:off x="25019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2" action="ppaction://hlinksldjump"/>
          </p:cNvPr>
          <p:cNvSpPr txBox="1"/>
          <p:nvPr/>
        </p:nvSpPr>
        <p:spPr>
          <a:xfrm>
            <a:off x="30302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3" action="ppaction://hlinksldjump"/>
          </p:cNvPr>
          <p:cNvSpPr txBox="1"/>
          <p:nvPr/>
        </p:nvSpPr>
        <p:spPr>
          <a:xfrm>
            <a:off x="35585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4" action="ppaction://hlinksldjump"/>
          </p:cNvPr>
          <p:cNvSpPr txBox="1"/>
          <p:nvPr/>
        </p:nvSpPr>
        <p:spPr>
          <a:xfrm>
            <a:off x="40868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5" action="ppaction://hlinksldjump"/>
          </p:cNvPr>
          <p:cNvSpPr txBox="1"/>
          <p:nvPr/>
        </p:nvSpPr>
        <p:spPr>
          <a:xfrm>
            <a:off x="461518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6" action="ppaction://hlinksldjump"/>
          </p:cNvPr>
          <p:cNvSpPr txBox="1"/>
          <p:nvPr/>
        </p:nvSpPr>
        <p:spPr>
          <a:xfrm>
            <a:off x="514350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7" action="ppaction://hlinksldjump"/>
          </p:cNvPr>
          <p:cNvSpPr txBox="1"/>
          <p:nvPr/>
        </p:nvSpPr>
        <p:spPr>
          <a:xfrm>
            <a:off x="567182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8" action="ppaction://hlinksldjump"/>
          </p:cNvPr>
          <p:cNvSpPr txBox="1"/>
          <p:nvPr/>
        </p:nvSpPr>
        <p:spPr>
          <a:xfrm>
            <a:off x="620014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9" action="ppaction://hlinksldjump"/>
          </p:cNvPr>
          <p:cNvSpPr txBox="1"/>
          <p:nvPr/>
        </p:nvSpPr>
        <p:spPr>
          <a:xfrm>
            <a:off x="6728461" y="762000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0" action="ppaction://hlinksldjump"/>
          </p:cNvPr>
          <p:cNvSpPr txBox="1"/>
          <p:nvPr/>
        </p:nvSpPr>
        <p:spPr>
          <a:xfrm>
            <a:off x="7256781" y="762000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bg2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chemeClr val="bg2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1" action="ppaction://hlinksldjump"/>
          </p:cNvPr>
          <p:cNvSpPr txBox="1"/>
          <p:nvPr/>
        </p:nvSpPr>
        <p:spPr>
          <a:xfrm>
            <a:off x="2501901" y="1124069"/>
            <a:ext cx="417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2" action="ppaction://hlinksldjump"/>
          </p:cNvPr>
          <p:cNvSpPr txBox="1"/>
          <p:nvPr/>
        </p:nvSpPr>
        <p:spPr>
          <a:xfrm>
            <a:off x="3011745" y="1124069"/>
            <a:ext cx="41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21015" y="1124069"/>
            <a:ext cx="448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4" action="ppaction://hlinksldjump"/>
          </p:cNvPr>
          <p:cNvSpPr txBox="1"/>
          <p:nvPr/>
        </p:nvSpPr>
        <p:spPr>
          <a:xfrm>
            <a:off x="4062035" y="1124069"/>
            <a:ext cx="434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5" action="ppaction://hlinksldjump"/>
          </p:cNvPr>
          <p:cNvSpPr txBox="1"/>
          <p:nvPr/>
        </p:nvSpPr>
        <p:spPr>
          <a:xfrm>
            <a:off x="4589720" y="1124069"/>
            <a:ext cx="44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6" action="ppaction://hlinksldjump"/>
          </p:cNvPr>
          <p:cNvSpPr txBox="1"/>
          <p:nvPr/>
        </p:nvSpPr>
        <p:spPr>
          <a:xfrm>
            <a:off x="5129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7" action="ppaction://hlinksldjump"/>
          </p:cNvPr>
          <p:cNvSpPr txBox="1"/>
          <p:nvPr/>
        </p:nvSpPr>
        <p:spPr>
          <a:xfrm>
            <a:off x="56692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8" action="ppaction://hlinksldjump"/>
          </p:cNvPr>
          <p:cNvSpPr txBox="1"/>
          <p:nvPr/>
        </p:nvSpPr>
        <p:spPr>
          <a:xfrm>
            <a:off x="62089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19" action="ppaction://hlinksldjump"/>
          </p:cNvPr>
          <p:cNvSpPr txBox="1"/>
          <p:nvPr/>
        </p:nvSpPr>
        <p:spPr>
          <a:xfrm>
            <a:off x="674872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20" action="ppaction://hlinksldjump"/>
          </p:cNvPr>
          <p:cNvSpPr txBox="1"/>
          <p:nvPr/>
        </p:nvSpPr>
        <p:spPr>
          <a:xfrm>
            <a:off x="7288470" y="1124585"/>
            <a:ext cx="4470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 bldLvl="0" animBg="1"/>
    </p:bldLst>
  </p:timing>
</p:sld>
</file>

<file path=ppt/tags/tag1.xml><?xml version="1.0" encoding="utf-8"?>
<p:tagLst xmlns:p="http://schemas.openxmlformats.org/presentationml/2006/main">
  <p:tag name="KSO_WM_UNIT_TABLE_BEAUTIFY" val="smartTable{3351be28-f875-4090-bcc7-b806ed61f9d1}"/>
  <p:tag name="TABLE_ENDDRAG_ORIGIN_RECT" val="622*241"/>
  <p:tag name="TABLE_ENDDRAG_RECT" val="48*83*622*241"/>
  <p:tag name="KSO_WM_BEAUTIFY_FLAG" val=""/>
</p:tagLst>
</file>

<file path=ppt/tags/tag10.xml><?xml version="1.0" encoding="utf-8"?>
<p:tagLst xmlns:p="http://schemas.openxmlformats.org/presentationml/2006/main">
  <p:tag name="KSO_WM_UNIT_TABLE_BEAUTIFY" val="smartTable{977e326b-6da0-4318-93ef-a4839c8a973b}"/>
  <p:tag name="TABLE_ENDDRAG_ORIGIN_RECT" val="670*283"/>
  <p:tag name="TABLE_ENDDRAG_RECT" val="26*83*670*283"/>
  <p:tag name="KSO_WM_BEAUTIFY_FLAG" val="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BEAUTIFY_FLAG" val=""/>
</p:tagLst>
</file>

<file path=ppt/tags/tag1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"/>
</p:tagLst>
</file>

<file path=ppt/tags/tag1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2.xml><?xml version="1.0" encoding="utf-8"?>
<p:tagLst xmlns:p="http://schemas.openxmlformats.org/presentationml/2006/main">
  <p:tag name="KSO_WM_BEAUTIFY_FLAG" val="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8.xml><?xml version="1.0" encoding="utf-8"?>
<p:tagLst xmlns:p="http://schemas.openxmlformats.org/presentationml/2006/main">
  <p:tag name="KSO_WM_BEAUTIFY_FLAG" val="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.xml><?xml version="1.0" encoding="utf-8"?>
<p:tagLst xmlns:p="http://schemas.openxmlformats.org/presentationml/2006/main">
  <p:tag name="KSO_WM_BEAUTIFY_FLAG" val="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"/>
</p:tagLst>
</file>

<file path=ppt/tags/tag2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2.xml><?xml version="1.0" encoding="utf-8"?>
<p:tagLst xmlns:p="http://schemas.openxmlformats.org/presentationml/2006/main">
  <p:tag name="KSO_WM_BEAUTIFY_FLAG" val="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8.xml><?xml version="1.0" encoding="utf-8"?>
<p:tagLst xmlns:p="http://schemas.openxmlformats.org/presentationml/2006/main">
  <p:tag name="COMMONDATA" val="eyJoZGlkIjoiZjUwMzliYWE0ODA4ZGZkNGQ2ZDNhYWJhOWRkZDFkYjUifQ=="/>
  <p:tag name="KSO_WPP_MARK_KEY" val="ca2012a2-a85c-48f2-a2c3-8a8729c2b8c9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TABLE_BEAUTIFY" val="smartTable{3351be28-f875-4090-bcc7-b806ed61f9d1}"/>
  <p:tag name="TABLE_ENDDRAG_ORIGIN_RECT" val="622*273"/>
  <p:tag name="TABLE_ENDDRAG_RECT" val="48*89*622*273"/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.xml><?xml version="1.0" encoding="utf-8"?>
<p:tagLst xmlns:p="http://schemas.openxmlformats.org/presentationml/2006/main">
  <p:tag name="KSO_WM_UNIT_TABLE_BEAUTIFY" val="smartTable{44fed09f-3a62-447e-8d58-01c8aacc60c5}"/>
  <p:tag name="TABLE_ENDDRAG_ORIGIN_RECT" val="627*211"/>
  <p:tag name="TABLE_ENDDRAG_RECT" val="49*139*627*211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.xml><?xml version="1.0" encoding="utf-8"?>
<p:tagLst xmlns:p="http://schemas.openxmlformats.org/presentationml/2006/main">
  <p:tag name="KSO_WM_UNIT_TABLE_BEAUTIFY" val="smartTable{44fed09f-3a62-447e-8d58-01c8aacc60c5}"/>
  <p:tag name="TABLE_ENDDRAG_ORIGIN_RECT" val="627*267"/>
  <p:tag name="TABLE_ENDDRAG_RECT" val="49*88*627*267"/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.xml><?xml version="1.0" encoding="utf-8"?>
<p:tagLst xmlns:p="http://schemas.openxmlformats.org/presentationml/2006/main">
  <p:tag name="KSO_WM_UNIT_TABLE_BEAUTIFY" val="smartTable{f665559b-2419-4d30-a17a-8f15bfa0297e}"/>
  <p:tag name="TABLE_ENDDRAG_ORIGIN_RECT" val="636*67"/>
  <p:tag name="TABLE_ENDDRAG_RECT" val="44*134*636*67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.xml><?xml version="1.0" encoding="utf-8"?>
<p:tagLst xmlns:p="http://schemas.openxmlformats.org/presentationml/2006/main">
  <p:tag name="KSO_WM_UNIT_TABLE_BEAUTIFY" val="smartTable{f665559b-2419-4d30-a17a-8f15bfa0297e}"/>
  <p:tag name="TABLE_ENDDRAG_ORIGIN_RECT" val="636*272"/>
  <p:tag name="TABLE_ENDDRAG_RECT" val="44*82*636*272"/>
  <p:tag name="KSO_WM_BEAUTIFY_FLAG" val=""/>
</p:tagLst>
</file>

<file path=ppt/tags/tag4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TABLE_BEAUTIFY" val="smartTable{3351be28-f875-4090-bcc7-b806ed61f9d1}"/>
  <p:tag name="TABLE_ENDDRAG_ORIGIN_RECT" val="622*273"/>
  <p:tag name="TABLE_ENDDRAG_RECT" val="48*89*622*273"/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TABLE_BEAUTIFY" val="smartTable{977e326b-6da0-4318-93ef-a4839c8a973b}"/>
  <p:tag name="TABLE_ENDDRAG_ORIGIN_RECT" val="670*121"/>
  <p:tag name="TABLE_ENDDRAG_RECT" val="22*248*670*121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26226</Words>
  <Application>WPS 演示</Application>
  <PresentationFormat>全屏显示(4:3)</PresentationFormat>
  <Paragraphs>2327</Paragraphs>
  <Slides>105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105</vt:i4>
      </vt:variant>
    </vt:vector>
  </HeadingPairs>
  <TitlesOfParts>
    <vt:vector size="122" baseType="lpstr">
      <vt:lpstr>Arial</vt:lpstr>
      <vt:lpstr>宋体</vt:lpstr>
      <vt:lpstr>Wingdings</vt:lpstr>
      <vt:lpstr>华文行楷</vt:lpstr>
      <vt:lpstr>Times New Roman</vt:lpstr>
      <vt:lpstr>黑体</vt:lpstr>
      <vt:lpstr>楷体</vt:lpstr>
      <vt:lpstr>仿宋</vt:lpstr>
      <vt:lpstr>华文新魏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四月维夏</cp:lastModifiedBy>
  <cp:revision>1489</cp:revision>
  <dcterms:created xsi:type="dcterms:W3CDTF">2019-06-19T02:08:00Z</dcterms:created>
  <dcterms:modified xsi:type="dcterms:W3CDTF">2023-02-02T00:56:16Z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CAF45B0795874A5AA6DEE2FDC296866C</vt:lpwstr>
  </property>
</Properties>
</file>