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66"/>
  </p:handoutMasterIdLst>
  <p:sldIdLst>
    <p:sldId id="527" r:id="rId3"/>
    <p:sldId id="522" r:id="rId5"/>
    <p:sldId id="586" r:id="rId6"/>
    <p:sldId id="1285" r:id="rId7"/>
    <p:sldId id="1756" r:id="rId8"/>
    <p:sldId id="1836" r:id="rId9"/>
    <p:sldId id="1837" r:id="rId10"/>
    <p:sldId id="1739" r:id="rId11"/>
    <p:sldId id="1759" r:id="rId12"/>
    <p:sldId id="1846" r:id="rId13"/>
    <p:sldId id="1847" r:id="rId14"/>
    <p:sldId id="1848" r:id="rId15"/>
    <p:sldId id="1849" r:id="rId16"/>
    <p:sldId id="1850" r:id="rId17"/>
    <p:sldId id="1851" r:id="rId18"/>
    <p:sldId id="1852" r:id="rId19"/>
    <p:sldId id="1853" r:id="rId20"/>
    <p:sldId id="1894" r:id="rId21"/>
    <p:sldId id="1895" r:id="rId22"/>
    <p:sldId id="1896" r:id="rId23"/>
    <p:sldId id="1897" r:id="rId24"/>
    <p:sldId id="1898" r:id="rId25"/>
    <p:sldId id="1899" r:id="rId26"/>
    <p:sldId id="1939" r:id="rId27"/>
    <p:sldId id="1940" r:id="rId28"/>
    <p:sldId id="1941" r:id="rId29"/>
    <p:sldId id="1943" r:id="rId30"/>
    <p:sldId id="1944" r:id="rId31"/>
    <p:sldId id="1945" r:id="rId32"/>
    <p:sldId id="1942" r:id="rId33"/>
    <p:sldId id="1946" r:id="rId34"/>
    <p:sldId id="1947" r:id="rId35"/>
    <p:sldId id="1948" r:id="rId36"/>
    <p:sldId id="1949" r:id="rId37"/>
    <p:sldId id="1950" r:id="rId38"/>
    <p:sldId id="1951" r:id="rId39"/>
    <p:sldId id="1952" r:id="rId40"/>
    <p:sldId id="1668" r:id="rId41"/>
    <p:sldId id="1901" r:id="rId42"/>
    <p:sldId id="1902" r:id="rId43"/>
    <p:sldId id="1904" r:id="rId44"/>
    <p:sldId id="1864" r:id="rId45"/>
    <p:sldId id="1867" r:id="rId46"/>
    <p:sldId id="1912" r:id="rId47"/>
    <p:sldId id="1913" r:id="rId48"/>
    <p:sldId id="1914" r:id="rId49"/>
    <p:sldId id="1915" r:id="rId50"/>
    <p:sldId id="1916" r:id="rId51"/>
    <p:sldId id="1917" r:id="rId52"/>
    <p:sldId id="1919" r:id="rId53"/>
    <p:sldId id="1920" r:id="rId54"/>
    <p:sldId id="1922" r:id="rId55"/>
    <p:sldId id="1923" r:id="rId56"/>
    <p:sldId id="1924" r:id="rId57"/>
    <p:sldId id="1925" r:id="rId58"/>
    <p:sldId id="1926" r:id="rId59"/>
    <p:sldId id="1927" r:id="rId60"/>
    <p:sldId id="1928" r:id="rId61"/>
    <p:sldId id="1929" r:id="rId62"/>
    <p:sldId id="1930" r:id="rId63"/>
    <p:sldId id="1931" r:id="rId64"/>
    <p:sldId id="528" r:id="rId65"/>
  </p:sldIdLst>
  <p:sldSz cx="9144000" cy="5144135" type="screen16x9"/>
  <p:notesSz cx="9144000" cy="6858000"/>
  <p:custDataLst>
    <p:tags r:id="rId7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94" userDrawn="1">
          <p15:clr>
            <a:srgbClr val="A4A3A4"/>
          </p15:clr>
        </p15:guide>
        <p15:guide id="2" pos="311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幸全" initials="幸全" lastIdx="1" clrIdx="0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595959"/>
    <a:srgbClr val="ECF3FB"/>
    <a:srgbClr val="6E87FF"/>
    <a:srgbClr val="1E8AF8"/>
    <a:srgbClr val="FCEFD7"/>
    <a:srgbClr val="FFFFFF"/>
    <a:srgbClr val="DCDCDC"/>
    <a:srgbClr val="F0F0F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06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544" y="52"/>
      </p:cViewPr>
      <p:guideLst>
        <p:guide orient="horz" pos="1494"/>
        <p:guide pos="3112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1820" y="3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1" Type="http://schemas.openxmlformats.org/officeDocument/2006/relationships/tags" Target="tags/tag103.xml"/><Relationship Id="rId70" Type="http://schemas.openxmlformats.org/officeDocument/2006/relationships/commentAuthors" Target="commentAuthors.xml"/><Relationship Id="rId7" Type="http://schemas.openxmlformats.org/officeDocument/2006/relationships/slide" Target="slides/slide4.xml"/><Relationship Id="rId69" Type="http://schemas.openxmlformats.org/officeDocument/2006/relationships/tableStyles" Target="tableStyles.xml"/><Relationship Id="rId68" Type="http://schemas.openxmlformats.org/officeDocument/2006/relationships/viewProps" Target="viewProps.xml"/><Relationship Id="rId67" Type="http://schemas.openxmlformats.org/officeDocument/2006/relationships/presProps" Target="presProps.xml"/><Relationship Id="rId66" Type="http://schemas.openxmlformats.org/officeDocument/2006/relationships/handoutMaster" Target="handoutMasters/handoutMaster1.xml"/><Relationship Id="rId65" Type="http://schemas.openxmlformats.org/officeDocument/2006/relationships/slide" Target="slides/slide62.xml"/><Relationship Id="rId64" Type="http://schemas.openxmlformats.org/officeDocument/2006/relationships/slide" Target="slides/slide61.xml"/><Relationship Id="rId63" Type="http://schemas.openxmlformats.org/officeDocument/2006/relationships/slide" Target="slides/slide60.xml"/><Relationship Id="rId62" Type="http://schemas.openxmlformats.org/officeDocument/2006/relationships/slide" Target="slides/slide59.xml"/><Relationship Id="rId61" Type="http://schemas.openxmlformats.org/officeDocument/2006/relationships/slide" Target="slides/slide58.xml"/><Relationship Id="rId60" Type="http://schemas.openxmlformats.org/officeDocument/2006/relationships/slide" Target="slides/slide57.xml"/><Relationship Id="rId6" Type="http://schemas.openxmlformats.org/officeDocument/2006/relationships/slide" Target="slides/slide3.xml"/><Relationship Id="rId59" Type="http://schemas.openxmlformats.org/officeDocument/2006/relationships/slide" Target="slides/slide56.xml"/><Relationship Id="rId58" Type="http://schemas.openxmlformats.org/officeDocument/2006/relationships/slide" Target="slides/slide55.xml"/><Relationship Id="rId57" Type="http://schemas.openxmlformats.org/officeDocument/2006/relationships/slide" Target="slides/slide54.xml"/><Relationship Id="rId56" Type="http://schemas.openxmlformats.org/officeDocument/2006/relationships/slide" Target="slides/slide53.xml"/><Relationship Id="rId55" Type="http://schemas.openxmlformats.org/officeDocument/2006/relationships/slide" Target="slides/slide52.xml"/><Relationship Id="rId54" Type="http://schemas.openxmlformats.org/officeDocument/2006/relationships/slide" Target="slides/slide51.xml"/><Relationship Id="rId53" Type="http://schemas.openxmlformats.org/officeDocument/2006/relationships/slide" Target="slides/slide50.xml"/><Relationship Id="rId52" Type="http://schemas.openxmlformats.org/officeDocument/2006/relationships/slide" Target="slides/slide49.xml"/><Relationship Id="rId51" Type="http://schemas.openxmlformats.org/officeDocument/2006/relationships/slide" Target="slides/slide48.xml"/><Relationship Id="rId50" Type="http://schemas.openxmlformats.org/officeDocument/2006/relationships/slide" Target="slides/slide47.xml"/><Relationship Id="rId5" Type="http://schemas.openxmlformats.org/officeDocument/2006/relationships/slide" Target="slides/slide2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notesMaster" Target="notesMasters/notesMaster1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606E6F-F5E7-4FED-83AE-28EEC9F0F0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514960" y="857250"/>
            <a:ext cx="411408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4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5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6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7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8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9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0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7" Type="http://schemas.openxmlformats.org/officeDocument/2006/relationships/slide" Target="../slides/slide42.xml"/><Relationship Id="rId6" Type="http://schemas.openxmlformats.org/officeDocument/2006/relationships/slide" Target="../slides/slide38.xml"/><Relationship Id="rId5" Type="http://schemas.openxmlformats.org/officeDocument/2006/relationships/slide" Target="../slides/slide4.xml"/><Relationship Id="rId4" Type="http://schemas.openxmlformats.org/officeDocument/2006/relationships/image" Target="../media/image2.png"/><Relationship Id="rId3" Type="http://schemas.openxmlformats.org/officeDocument/2006/relationships/image" Target="../media/image1.png"/><Relationship Id="rId2" Type="http://schemas.openxmlformats.org/officeDocument/2006/relationships/slide" Target="../slides/slide3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7" Type="http://schemas.openxmlformats.org/officeDocument/2006/relationships/slide" Target="../slides/slide42.xml"/><Relationship Id="rId6" Type="http://schemas.openxmlformats.org/officeDocument/2006/relationships/slide" Target="../slides/slide38.xml"/><Relationship Id="rId5" Type="http://schemas.openxmlformats.org/officeDocument/2006/relationships/slide" Target="../slides/slide4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slide" Target="../slides/slide42.xml"/><Relationship Id="rId6" Type="http://schemas.openxmlformats.org/officeDocument/2006/relationships/slide" Target="../slides/slide38.xml"/><Relationship Id="rId5" Type="http://schemas.openxmlformats.org/officeDocument/2006/relationships/slide" Target="../slides/slide4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7" Type="http://schemas.openxmlformats.org/officeDocument/2006/relationships/slide" Target="../slides/slide42.xml"/><Relationship Id="rId6" Type="http://schemas.openxmlformats.org/officeDocument/2006/relationships/slide" Target="../slides/slide38.xml"/><Relationship Id="rId5" Type="http://schemas.openxmlformats.org/officeDocument/2006/relationships/slide" Target="../slides/slide4.xml"/><Relationship Id="rId4" Type="http://schemas.openxmlformats.org/officeDocument/2006/relationships/slide" Target="../slides/slide3.xml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grpSp>
        <p:nvGrpSpPr>
          <p:cNvPr id="64" name="组合 63"/>
          <p:cNvGrpSpPr/>
          <p:nvPr userDrawn="1"/>
        </p:nvGrpSpPr>
        <p:grpSpPr>
          <a:xfrm>
            <a:off x="0" y="0"/>
            <a:ext cx="194945" cy="5143500"/>
            <a:chOff x="0" y="0"/>
            <a:chExt cx="195150" cy="9144000"/>
          </a:xfrm>
        </p:grpSpPr>
        <p:sp>
          <p:nvSpPr>
            <p:cNvPr id="65" name="矩形 64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6" name="矩形 65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7" name="矩形 66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68" name="矩形 67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grpSp>
        <p:nvGrpSpPr>
          <p:cNvPr id="69" name="组合 68"/>
          <p:cNvGrpSpPr/>
          <p:nvPr userDrawn="1"/>
        </p:nvGrpSpPr>
        <p:grpSpPr>
          <a:xfrm rot="16200000" flipH="1">
            <a:off x="4471035" y="482600"/>
            <a:ext cx="194945" cy="9152255"/>
            <a:chOff x="0" y="0"/>
            <a:chExt cx="195150" cy="9144000"/>
          </a:xfrm>
        </p:grpSpPr>
        <p:sp>
          <p:nvSpPr>
            <p:cNvPr id="70" name="矩形 69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1" name="矩形 70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2" name="矩形 71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73" name="矩形 72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pic>
        <p:nvPicPr>
          <p:cNvPr id="8" name="图片 7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4945" y="635"/>
            <a:ext cx="1619885" cy="6235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 useBgFill="1">
        <p:nvSpPr>
          <p:cNvPr id="23" name="燕尾形 8">
            <a:hlinkClick r:id="rId2" action="ppaction://hlinksldjump"/>
          </p:cNvPr>
          <p:cNvSpPr/>
          <p:nvPr userDrawn="1"/>
        </p:nvSpPr>
        <p:spPr>
          <a:xfrm>
            <a:off x="10731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考点</a:t>
            </a:r>
            <a:r>
              <a:rPr lang="zh-CN" altLang="zh-CN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7315" y="0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sp>
        <p:nvSpPr>
          <p:cNvPr id="7" name="文本框 6"/>
          <p:cNvSpPr txBox="1"/>
          <p:nvPr userDrawn="1"/>
        </p:nvSpPr>
        <p:spPr>
          <a:xfrm>
            <a:off x="1609725" y="42545"/>
            <a:ext cx="60204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</a:rPr>
              <a:t>第一章</a:t>
            </a:r>
            <a:r>
              <a:rPr lang="en-US" altLang="zh-CN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</a:rPr>
              <a:t>  </a:t>
            </a:r>
            <a:r>
              <a:rPr lang="zh-CN" altLang="en-US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</a:rPr>
              <a:t>名词</a:t>
            </a:r>
            <a:endParaRPr lang="zh-CN" altLang="en-US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</a:endParaRPr>
          </a:p>
        </p:txBody>
      </p:sp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3" name="燕尾形 8">
            <a:hlinkClick r:id="rId5" action="ppaction://hlinksldjump"/>
          </p:cNvPr>
          <p:cNvSpPr/>
          <p:nvPr userDrawn="1"/>
        </p:nvSpPr>
        <p:spPr>
          <a:xfrm>
            <a:off x="205359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知识要点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6" name="燕尾形 8">
            <a:hlinkClick r:id="rId6" action="ppaction://hlinksldjump"/>
          </p:cNvPr>
          <p:cNvSpPr/>
          <p:nvPr userDrawn="1"/>
        </p:nvSpPr>
        <p:spPr>
          <a:xfrm>
            <a:off x="399986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例题解析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1" name="燕尾形 9">
            <a:hlinkClick r:id="rId7" action="ppaction://hlinksldjump"/>
          </p:cNvPr>
          <p:cNvSpPr/>
          <p:nvPr userDrawn="1"/>
        </p:nvSpPr>
        <p:spPr>
          <a:xfrm>
            <a:off x="59461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</a:rPr>
              <a:t>同步精练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25222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考点</a:t>
            </a:r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解读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90" y="0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sp>
        <p:nvSpPr>
          <p:cNvPr id="7" name="文本框 6"/>
          <p:cNvSpPr txBox="1"/>
          <p:nvPr userDrawn="1"/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第一章</a:t>
            </a:r>
            <a:r>
              <a:rPr lang="en-US" alt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  </a:t>
            </a:r>
            <a:r>
              <a:rPr lang="zh-CN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名词</a:t>
            </a:r>
            <a:endParaRPr lang="zh-CN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3" name="燕尾形 8">
            <a:hlinkClick r:id="rId4" action="ppaction://hlinksldjump"/>
          </p:cNvPr>
          <p:cNvSpPr/>
          <p:nvPr userDrawn="1"/>
        </p:nvSpPr>
        <p:spPr>
          <a:xfrm>
            <a:off x="10731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考点解读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  <a:sym typeface="+mn-ea"/>
            </a:endParaRPr>
          </a:p>
        </p:txBody>
      </p:sp>
      <p:sp useBgFill="1">
        <p:nvSpPr>
          <p:cNvPr id="4" name="燕尾形 8">
            <a:hlinkClick r:id="rId5" action="ppaction://hlinksldjump"/>
          </p:cNvPr>
          <p:cNvSpPr/>
          <p:nvPr userDrawn="1"/>
        </p:nvSpPr>
        <p:spPr>
          <a:xfrm>
            <a:off x="205359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  <a:sym typeface="+mn-ea"/>
            </a:endParaRPr>
          </a:p>
        </p:txBody>
      </p:sp>
      <p:sp useBgFill="1">
        <p:nvSpPr>
          <p:cNvPr id="6" name="燕尾形 8">
            <a:hlinkClick r:id="rId6" action="ppaction://hlinksldjump"/>
          </p:cNvPr>
          <p:cNvSpPr/>
          <p:nvPr userDrawn="1"/>
        </p:nvSpPr>
        <p:spPr>
          <a:xfrm>
            <a:off x="399986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11" name="燕尾形 9">
            <a:hlinkClick r:id="rId7" action="ppaction://hlinksldjump"/>
          </p:cNvPr>
          <p:cNvSpPr/>
          <p:nvPr userDrawn="1"/>
        </p:nvSpPr>
        <p:spPr>
          <a:xfrm>
            <a:off x="59461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同步精练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25222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知识</a:t>
            </a:r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要点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90" y="-9525"/>
            <a:ext cx="1619885" cy="623570"/>
          </a:xfrm>
          <a:prstGeom prst="rect">
            <a:avLst/>
          </a:prstGeom>
        </p:spPr>
      </p:pic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sp>
        <p:nvSpPr>
          <p:cNvPr id="7" name="文本框 6"/>
          <p:cNvSpPr txBox="1"/>
          <p:nvPr userDrawn="1"/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第一章</a:t>
            </a:r>
            <a:r>
              <a:rPr lang="en-US" alt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  </a:t>
            </a:r>
            <a:r>
              <a:rPr lang="zh-CN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名词</a:t>
            </a:r>
            <a:endParaRPr lang="zh-CN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  <p:grpSp>
        <p:nvGrpSpPr>
          <p:cNvPr id="17" name="组合 16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8" name="矩形 17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0" name="矩形 19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1" name="矩形 20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>
        <p:nvSpPr>
          <p:cNvPr id="2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 useBgFill="1">
        <p:nvSpPr>
          <p:cNvPr id="3" name="燕尾形 8">
            <a:hlinkClick r:id="rId4" action="ppaction://hlinksldjump"/>
          </p:cNvPr>
          <p:cNvSpPr/>
          <p:nvPr userDrawn="1"/>
        </p:nvSpPr>
        <p:spPr>
          <a:xfrm>
            <a:off x="10731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考点解读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4" name="燕尾形 8">
            <a:hlinkClick r:id="rId5" action="ppaction://hlinksldjump"/>
          </p:cNvPr>
          <p:cNvSpPr/>
          <p:nvPr userDrawn="1"/>
        </p:nvSpPr>
        <p:spPr>
          <a:xfrm>
            <a:off x="205359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6" name="燕尾形 8">
            <a:hlinkClick r:id="rId6" action="ppaction://hlinksldjump"/>
          </p:cNvPr>
          <p:cNvSpPr/>
          <p:nvPr userDrawn="1"/>
        </p:nvSpPr>
        <p:spPr>
          <a:xfrm>
            <a:off x="399986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  <a:sym typeface="+mn-ea"/>
            </a:endParaRPr>
          </a:p>
        </p:txBody>
      </p:sp>
      <p:sp useBgFill="1">
        <p:nvSpPr>
          <p:cNvPr id="11" name="燕尾形 9">
            <a:hlinkClick r:id="rId7" action="ppaction://hlinksldjump"/>
          </p:cNvPr>
          <p:cNvSpPr/>
          <p:nvPr userDrawn="1"/>
        </p:nvSpPr>
        <p:spPr>
          <a:xfrm>
            <a:off x="59461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同步精练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25222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例题</a:t>
            </a:r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解析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/>
          <p:cNvSpPr/>
          <p:nvPr userDrawn="1"/>
        </p:nvSpPr>
        <p:spPr>
          <a:xfrm>
            <a:off x="0" y="635"/>
            <a:ext cx="9144000" cy="5143500"/>
          </a:xfrm>
          <a:prstGeom prst="rect">
            <a:avLst/>
          </a:prstGeom>
          <a:solidFill>
            <a:srgbClr val="ECF3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灯片编号占位符 13"/>
          <p:cNvSpPr>
            <a:spLocks noGrp="1"/>
          </p:cNvSpPr>
          <p:nvPr>
            <p:ph type="sldNum" sz="quarter" idx="4"/>
          </p:nvPr>
        </p:nvSpPr>
        <p:spPr>
          <a:xfrm>
            <a:off x="7289800" y="4759960"/>
            <a:ext cx="1854200" cy="2736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华文行楷" panose="02010800040101010101" pitchFamily="2" charset="-122"/>
                <a:ea typeface="华文行楷" panose="02010800040101010101" pitchFamily="2" charset="-122"/>
              </a:defRPr>
            </a:lvl1pPr>
          </a:lstStyle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pic>
        <p:nvPicPr>
          <p:cNvPr id="32" name="图片 31" descr="东博文化黑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90" y="0"/>
            <a:ext cx="1619885" cy="623570"/>
          </a:xfrm>
          <a:prstGeom prst="rect">
            <a:avLst/>
          </a:prstGeom>
        </p:spPr>
      </p:pic>
      <p:sp>
        <p:nvSpPr>
          <p:cNvPr id="33" name="矩形: 圆角 8"/>
          <p:cNvSpPr/>
          <p:nvPr userDrawn="1"/>
        </p:nvSpPr>
        <p:spPr>
          <a:xfrm>
            <a:off x="203200" y="631825"/>
            <a:ext cx="8714105" cy="4027170"/>
          </a:xfrm>
          <a:prstGeom prst="roundRect">
            <a:avLst>
              <a:gd name="adj" fmla="val 745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4" name="图片 33" descr="图形用户界面, 应用程序, Teams&#10;&#10;描述已自动生成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60" y="0"/>
            <a:ext cx="1061720" cy="796925"/>
          </a:xfrm>
          <a:prstGeom prst="rect">
            <a:avLst/>
          </a:prstGeom>
        </p:spPr>
      </p:pic>
      <p:sp>
        <p:nvSpPr>
          <p:cNvPr id="5" name="文本框 4"/>
          <p:cNvSpPr txBox="1"/>
          <p:nvPr userDrawn="1"/>
        </p:nvSpPr>
        <p:spPr>
          <a:xfrm>
            <a:off x="1609725" y="42545"/>
            <a:ext cx="602043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第一章</a:t>
            </a:r>
            <a:r>
              <a:rPr lang="en-US" altLang="zh-C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  </a:t>
            </a:r>
            <a:r>
              <a:rPr lang="zh-CN" alt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charset="0"/>
                <a:ea typeface="华文行楷" panose="02010800040101010101" pitchFamily="2" charset="-122"/>
                <a:cs typeface="Times New Roman" panose="02020603050405020304" charset="0"/>
                <a:sym typeface="+mn-ea"/>
              </a:rPr>
              <a:t>名词</a:t>
            </a:r>
            <a:endParaRPr lang="zh-CN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charset="0"/>
              <a:ea typeface="华文行楷" panose="02010800040101010101" pitchFamily="2" charset="-122"/>
              <a:cs typeface="Times New Roman" panose="02020603050405020304" charset="0"/>
              <a:sym typeface="+mn-ea"/>
            </a:endParaRPr>
          </a:p>
        </p:txBody>
      </p:sp>
      <p:grpSp>
        <p:nvGrpSpPr>
          <p:cNvPr id="14" name="组合 13"/>
          <p:cNvGrpSpPr/>
          <p:nvPr userDrawn="1"/>
        </p:nvGrpSpPr>
        <p:grpSpPr>
          <a:xfrm flipV="1">
            <a:off x="8890" y="-9525"/>
            <a:ext cx="76200" cy="4723130"/>
            <a:chOff x="0" y="0"/>
            <a:chExt cx="195150" cy="9144000"/>
          </a:xfrm>
        </p:grpSpPr>
        <p:sp>
          <p:nvSpPr>
            <p:cNvPr id="16" name="矩形 15"/>
            <p:cNvSpPr/>
            <p:nvPr/>
          </p:nvSpPr>
          <p:spPr>
            <a:xfrm>
              <a:off x="0" y="4572000"/>
              <a:ext cx="195150" cy="2286000"/>
            </a:xfrm>
            <a:prstGeom prst="rect">
              <a:avLst/>
            </a:prstGeom>
            <a:solidFill>
              <a:srgbClr val="8CE9B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7" name="矩形 16"/>
            <p:cNvSpPr/>
            <p:nvPr/>
          </p:nvSpPr>
          <p:spPr>
            <a:xfrm>
              <a:off x="0" y="2286000"/>
              <a:ext cx="195150" cy="2286000"/>
            </a:xfrm>
            <a:prstGeom prst="rect">
              <a:avLst/>
            </a:prstGeom>
            <a:solidFill>
              <a:srgbClr val="FEDA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0" y="0"/>
              <a:ext cx="195150" cy="2286000"/>
            </a:xfrm>
            <a:prstGeom prst="rect">
              <a:avLst/>
            </a:prstGeom>
            <a:solidFill>
              <a:srgbClr val="FBD3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9" name="矩形 18"/>
            <p:cNvSpPr/>
            <p:nvPr/>
          </p:nvSpPr>
          <p:spPr>
            <a:xfrm>
              <a:off x="0" y="6858000"/>
              <a:ext cx="195150" cy="2286000"/>
            </a:xfrm>
            <a:prstGeom prst="rect">
              <a:avLst/>
            </a:prstGeom>
            <a:solidFill>
              <a:srgbClr val="91D5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sp useBgFill="1">
        <p:nvSpPr>
          <p:cNvPr id="2" name="燕尾形 8">
            <a:hlinkClick r:id="rId4" action="ppaction://hlinksldjump"/>
          </p:cNvPr>
          <p:cNvSpPr/>
          <p:nvPr userDrawn="1"/>
        </p:nvSpPr>
        <p:spPr>
          <a:xfrm>
            <a:off x="10731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考点解读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4" name="燕尾形 8">
            <a:hlinkClick r:id="rId5" action="ppaction://hlinksldjump"/>
          </p:cNvPr>
          <p:cNvSpPr/>
          <p:nvPr userDrawn="1"/>
        </p:nvSpPr>
        <p:spPr>
          <a:xfrm>
            <a:off x="205359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知识要点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6" name="燕尾形 8">
            <a:hlinkClick r:id="rId6" action="ppaction://hlinksldjump"/>
          </p:cNvPr>
          <p:cNvSpPr/>
          <p:nvPr userDrawn="1"/>
        </p:nvSpPr>
        <p:spPr>
          <a:xfrm>
            <a:off x="3999865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例题解析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 useBgFill="1">
        <p:nvSpPr>
          <p:cNvPr id="7" name="燕尾形 9">
            <a:hlinkClick r:id="rId7" action="ppaction://hlinksldjump"/>
          </p:cNvPr>
          <p:cNvSpPr/>
          <p:nvPr userDrawn="1"/>
        </p:nvSpPr>
        <p:spPr>
          <a:xfrm>
            <a:off x="5946140" y="4735195"/>
            <a:ext cx="1485900" cy="347980"/>
          </a:xfrm>
          <a:prstGeom prst="chevron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zh-CN" dirty="0">
                <a:solidFill>
                  <a:srgbClr val="FF0000"/>
                </a:solidFill>
                <a:latin typeface="华文行楷" panose="02010800040101010101" pitchFamily="2" charset="-122"/>
                <a:ea typeface="华文行楷" panose="02010800040101010101" pitchFamily="2" charset="-122"/>
                <a:sym typeface="+mn-ea"/>
              </a:rPr>
              <a:t>同步精练</a:t>
            </a:r>
            <a:endParaRPr lang="zh-CN" altLang="zh-CN" dirty="0">
              <a:solidFill>
                <a:srgbClr val="FF0000"/>
              </a:solidFill>
              <a:latin typeface="华文行楷" panose="02010800040101010101" pitchFamily="2" charset="-122"/>
              <a:ea typeface="华文行楷" panose="02010800040101010101" pitchFamily="2" charset="-122"/>
              <a:sym typeface="+mn-ea"/>
            </a:endParaRPr>
          </a:p>
        </p:txBody>
      </p:sp>
      <p:sp>
        <p:nvSpPr>
          <p:cNvPr id="45" name="文本框 44"/>
          <p:cNvSpPr txBox="1"/>
          <p:nvPr userDrawn="1"/>
        </p:nvSpPr>
        <p:spPr>
          <a:xfrm>
            <a:off x="525145" y="761365"/>
            <a:ext cx="25222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同步</a:t>
            </a:r>
            <a:r>
              <a:rPr lang="zh-CN" altLang="en-US" b="1" dirty="0">
                <a:solidFill>
                  <a:schemeClr val="accent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精练</a:t>
            </a:r>
            <a:endParaRPr lang="zh-CN" altLang="en-US" b="1" dirty="0">
              <a:solidFill>
                <a:schemeClr val="accent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92"/>
            <a:ext cx="7886700" cy="994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458"/>
            <a:ext cx="7886700" cy="3264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097"/>
            <a:ext cx="30861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s/_rels/slide1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tags" Target="../tags/tag21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25.xml"/><Relationship Id="rId1" Type="http://schemas.openxmlformats.org/officeDocument/2006/relationships/tags" Target="../tags/tag24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3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27.xml"/><Relationship Id="rId1" Type="http://schemas.openxmlformats.org/officeDocument/2006/relationships/tags" Target="../tags/tag26.xml"/></Relationships>
</file>

<file path=ppt/slides/_rels/slide1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tags" Target="../tags/tag28.xml"/></Relationships>
</file>

<file path=ppt/slides/_rels/slide1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5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6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35.xml"/><Relationship Id="rId1" Type="http://schemas.openxmlformats.org/officeDocument/2006/relationships/tags" Target="../tags/tag3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8.xml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0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40.xml"/><Relationship Id="rId1" Type="http://schemas.openxmlformats.org/officeDocument/2006/relationships/tags" Target="../tags/tag39.xml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1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42.xml"/><Relationship Id="rId1" Type="http://schemas.openxmlformats.org/officeDocument/2006/relationships/tags" Target="../tags/tag4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4.xml"/></Relationships>
</file>

<file path=ppt/slides/_rels/slide2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4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tags" Target="../tags/tag45.xml"/></Relationships>
</file>

<file path=ppt/slides/_rels/slide2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5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49.xml"/><Relationship Id="rId1" Type="http://schemas.openxmlformats.org/officeDocument/2006/relationships/tags" Target="../tags/tag48.xml"/></Relationships>
</file>

<file path=ppt/slides/_rels/slide2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6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4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8.xml"/></Relationships>
</file>

<file path=ppt/slides/_rels/slide3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3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/Relationships>
</file>

<file path=ppt/slides/_rels/slide3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4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/Relationships>
</file>

<file path=ppt/slides/_rels/slide36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35.x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69.xml"/><Relationship Id="rId4" Type="http://schemas.openxmlformats.org/officeDocument/2006/relationships/tags" Target="../tags/tag68.xml"/><Relationship Id="rId3" Type="http://schemas.openxmlformats.org/officeDocument/2006/relationships/tags" Target="../tags/tag67.xml"/><Relationship Id="rId2" Type="http://schemas.openxmlformats.org/officeDocument/2006/relationships/tags" Target="../tags/tag66.xml"/><Relationship Id="rId1" Type="http://schemas.openxmlformats.org/officeDocument/2006/relationships/tags" Target="../tags/tag65.xml"/></Relationships>
</file>

<file path=ppt/slides/_rels/slide3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6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72.xml"/><Relationship Id="rId2" Type="http://schemas.openxmlformats.org/officeDocument/2006/relationships/tags" Target="../tags/tag71.xml"/><Relationship Id="rId1" Type="http://schemas.openxmlformats.org/officeDocument/2006/relationships/tags" Target="../tags/tag70.xml"/></Relationships>
</file>

<file path=ppt/slides/_rels/slide38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37.xml"/><Relationship Id="rId6" Type="http://schemas.openxmlformats.org/officeDocument/2006/relationships/slideLayout" Target="../slideLayouts/slideLayout4.xml"/><Relationship Id="rId5" Type="http://schemas.openxmlformats.org/officeDocument/2006/relationships/tags" Target="../tags/tag73.xml"/><Relationship Id="rId4" Type="http://schemas.openxmlformats.org/officeDocument/2006/relationships/slide" Target="slide41.xml"/><Relationship Id="rId3" Type="http://schemas.openxmlformats.org/officeDocument/2006/relationships/slide" Target="slide40.xml"/><Relationship Id="rId2" Type="http://schemas.openxmlformats.org/officeDocument/2006/relationships/slide" Target="slide39.xml"/><Relationship Id="rId1" Type="http://schemas.openxmlformats.org/officeDocument/2006/relationships/slide" Target="slide38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38.xml"/><Relationship Id="rId7" Type="http://schemas.openxmlformats.org/officeDocument/2006/relationships/slideLayout" Target="../slideLayouts/slideLayout4.xml"/><Relationship Id="rId6" Type="http://schemas.openxmlformats.org/officeDocument/2006/relationships/tags" Target="../tags/tag75.xml"/><Relationship Id="rId5" Type="http://schemas.openxmlformats.org/officeDocument/2006/relationships/tags" Target="../tags/tag74.xml"/><Relationship Id="rId4" Type="http://schemas.openxmlformats.org/officeDocument/2006/relationships/slide" Target="slide41.xml"/><Relationship Id="rId3" Type="http://schemas.openxmlformats.org/officeDocument/2006/relationships/slide" Target="slide40.xml"/><Relationship Id="rId2" Type="http://schemas.openxmlformats.org/officeDocument/2006/relationships/slide" Target="slide39.xml"/><Relationship Id="rId1" Type="http://schemas.openxmlformats.org/officeDocument/2006/relationships/slide" Target="slide3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39.xml"/><Relationship Id="rId7" Type="http://schemas.openxmlformats.org/officeDocument/2006/relationships/slideLayout" Target="../slideLayouts/slideLayout4.xml"/><Relationship Id="rId6" Type="http://schemas.openxmlformats.org/officeDocument/2006/relationships/tags" Target="../tags/tag77.xml"/><Relationship Id="rId5" Type="http://schemas.openxmlformats.org/officeDocument/2006/relationships/tags" Target="../tags/tag76.xml"/><Relationship Id="rId4" Type="http://schemas.openxmlformats.org/officeDocument/2006/relationships/slide" Target="slide41.xml"/><Relationship Id="rId3" Type="http://schemas.openxmlformats.org/officeDocument/2006/relationships/slide" Target="slide40.xml"/><Relationship Id="rId2" Type="http://schemas.openxmlformats.org/officeDocument/2006/relationships/slide" Target="slide39.xml"/><Relationship Id="rId1" Type="http://schemas.openxmlformats.org/officeDocument/2006/relationships/slide" Target="slide38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40.xml"/><Relationship Id="rId7" Type="http://schemas.openxmlformats.org/officeDocument/2006/relationships/slideLayout" Target="../slideLayouts/slideLayout4.xml"/><Relationship Id="rId6" Type="http://schemas.openxmlformats.org/officeDocument/2006/relationships/tags" Target="../tags/tag79.xml"/><Relationship Id="rId5" Type="http://schemas.openxmlformats.org/officeDocument/2006/relationships/tags" Target="../tags/tag78.xml"/><Relationship Id="rId4" Type="http://schemas.openxmlformats.org/officeDocument/2006/relationships/slide" Target="slide41.xml"/><Relationship Id="rId3" Type="http://schemas.openxmlformats.org/officeDocument/2006/relationships/slide" Target="slide40.xml"/><Relationship Id="rId2" Type="http://schemas.openxmlformats.org/officeDocument/2006/relationships/slide" Target="slide39.xml"/><Relationship Id="rId1" Type="http://schemas.openxmlformats.org/officeDocument/2006/relationships/slide" Target="slide38.xml"/></Relationships>
</file>

<file path=ppt/slides/_rels/slide42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slide" Target="slide49.xml"/><Relationship Id="rId7" Type="http://schemas.openxmlformats.org/officeDocument/2006/relationships/slide" Target="slide48.xml"/><Relationship Id="rId6" Type="http://schemas.openxmlformats.org/officeDocument/2006/relationships/slide" Target="slide47.xml"/><Relationship Id="rId5" Type="http://schemas.openxmlformats.org/officeDocument/2006/relationships/slide" Target="slide46.xml"/><Relationship Id="rId4" Type="http://schemas.openxmlformats.org/officeDocument/2006/relationships/slide" Target="slide45.xml"/><Relationship Id="rId3" Type="http://schemas.openxmlformats.org/officeDocument/2006/relationships/slide" Target="slide44.xml"/><Relationship Id="rId23" Type="http://schemas.openxmlformats.org/officeDocument/2006/relationships/slideLayout" Target="../slideLayouts/slideLayout5.xml"/><Relationship Id="rId22" Type="http://schemas.openxmlformats.org/officeDocument/2006/relationships/tags" Target="../tags/tag81.xml"/><Relationship Id="rId21" Type="http://schemas.openxmlformats.org/officeDocument/2006/relationships/tags" Target="../tags/tag80.xml"/><Relationship Id="rId20" Type="http://schemas.openxmlformats.org/officeDocument/2006/relationships/slide" Target="slide61.xml"/><Relationship Id="rId2" Type="http://schemas.openxmlformats.org/officeDocument/2006/relationships/slide" Target="slide43.xml"/><Relationship Id="rId19" Type="http://schemas.openxmlformats.org/officeDocument/2006/relationships/slide" Target="slide60.xml"/><Relationship Id="rId18" Type="http://schemas.openxmlformats.org/officeDocument/2006/relationships/slide" Target="slide59.xml"/><Relationship Id="rId17" Type="http://schemas.openxmlformats.org/officeDocument/2006/relationships/slide" Target="slide58.xml"/><Relationship Id="rId16" Type="http://schemas.openxmlformats.org/officeDocument/2006/relationships/slide" Target="slide57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1.xml"/><Relationship Id="rId1" Type="http://schemas.openxmlformats.org/officeDocument/2006/relationships/slide" Target="slide42.xml"/></Relationships>
</file>

<file path=ppt/slides/_rels/slide43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slide" Target="slide49.xml"/><Relationship Id="rId7" Type="http://schemas.openxmlformats.org/officeDocument/2006/relationships/slide" Target="slide48.xml"/><Relationship Id="rId6" Type="http://schemas.openxmlformats.org/officeDocument/2006/relationships/slide" Target="slide47.xml"/><Relationship Id="rId5" Type="http://schemas.openxmlformats.org/officeDocument/2006/relationships/slide" Target="slide46.xml"/><Relationship Id="rId4" Type="http://schemas.openxmlformats.org/officeDocument/2006/relationships/slide" Target="slide45.xml"/><Relationship Id="rId3" Type="http://schemas.openxmlformats.org/officeDocument/2006/relationships/slide" Target="slide44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82.xml"/><Relationship Id="rId20" Type="http://schemas.openxmlformats.org/officeDocument/2006/relationships/slide" Target="slide61.xml"/><Relationship Id="rId2" Type="http://schemas.openxmlformats.org/officeDocument/2006/relationships/slide" Target="slide43.xml"/><Relationship Id="rId19" Type="http://schemas.openxmlformats.org/officeDocument/2006/relationships/slide" Target="slide60.xml"/><Relationship Id="rId18" Type="http://schemas.openxmlformats.org/officeDocument/2006/relationships/slide" Target="slide59.xml"/><Relationship Id="rId17" Type="http://schemas.openxmlformats.org/officeDocument/2006/relationships/slide" Target="slide58.xml"/><Relationship Id="rId16" Type="http://schemas.openxmlformats.org/officeDocument/2006/relationships/slide" Target="slide57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1.xml"/><Relationship Id="rId1" Type="http://schemas.openxmlformats.org/officeDocument/2006/relationships/slide" Target="slide42.xml"/></Relationships>
</file>

<file path=ppt/slides/_rels/slide44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slide" Target="slide49.xml"/><Relationship Id="rId7" Type="http://schemas.openxmlformats.org/officeDocument/2006/relationships/slide" Target="slide48.xml"/><Relationship Id="rId6" Type="http://schemas.openxmlformats.org/officeDocument/2006/relationships/slide" Target="slide47.xml"/><Relationship Id="rId5" Type="http://schemas.openxmlformats.org/officeDocument/2006/relationships/slide" Target="slide46.xml"/><Relationship Id="rId4" Type="http://schemas.openxmlformats.org/officeDocument/2006/relationships/slide" Target="slide45.xml"/><Relationship Id="rId3" Type="http://schemas.openxmlformats.org/officeDocument/2006/relationships/slide" Target="slide44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83.xml"/><Relationship Id="rId20" Type="http://schemas.openxmlformats.org/officeDocument/2006/relationships/slide" Target="slide61.xml"/><Relationship Id="rId2" Type="http://schemas.openxmlformats.org/officeDocument/2006/relationships/slide" Target="slide43.xml"/><Relationship Id="rId19" Type="http://schemas.openxmlformats.org/officeDocument/2006/relationships/slide" Target="slide60.xml"/><Relationship Id="rId18" Type="http://schemas.openxmlformats.org/officeDocument/2006/relationships/slide" Target="slide59.xml"/><Relationship Id="rId17" Type="http://schemas.openxmlformats.org/officeDocument/2006/relationships/slide" Target="slide58.xml"/><Relationship Id="rId16" Type="http://schemas.openxmlformats.org/officeDocument/2006/relationships/slide" Target="slide57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1.xml"/><Relationship Id="rId1" Type="http://schemas.openxmlformats.org/officeDocument/2006/relationships/slide" Target="slide42.xml"/></Relationships>
</file>

<file path=ppt/slides/_rels/slide45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slide" Target="slide49.xml"/><Relationship Id="rId7" Type="http://schemas.openxmlformats.org/officeDocument/2006/relationships/slide" Target="slide48.xml"/><Relationship Id="rId6" Type="http://schemas.openxmlformats.org/officeDocument/2006/relationships/slide" Target="slide47.xml"/><Relationship Id="rId5" Type="http://schemas.openxmlformats.org/officeDocument/2006/relationships/slide" Target="slide46.xml"/><Relationship Id="rId4" Type="http://schemas.openxmlformats.org/officeDocument/2006/relationships/slide" Target="slide45.xml"/><Relationship Id="rId3" Type="http://schemas.openxmlformats.org/officeDocument/2006/relationships/slide" Target="slide44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84.xml"/><Relationship Id="rId20" Type="http://schemas.openxmlformats.org/officeDocument/2006/relationships/slide" Target="slide61.xml"/><Relationship Id="rId2" Type="http://schemas.openxmlformats.org/officeDocument/2006/relationships/slide" Target="slide43.xml"/><Relationship Id="rId19" Type="http://schemas.openxmlformats.org/officeDocument/2006/relationships/slide" Target="slide60.xml"/><Relationship Id="rId18" Type="http://schemas.openxmlformats.org/officeDocument/2006/relationships/slide" Target="slide59.xml"/><Relationship Id="rId17" Type="http://schemas.openxmlformats.org/officeDocument/2006/relationships/slide" Target="slide58.xml"/><Relationship Id="rId16" Type="http://schemas.openxmlformats.org/officeDocument/2006/relationships/slide" Target="slide57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1.xml"/><Relationship Id="rId1" Type="http://schemas.openxmlformats.org/officeDocument/2006/relationships/slide" Target="slide42.xml"/></Relationships>
</file>

<file path=ppt/slides/_rels/slide46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slide" Target="slide49.xml"/><Relationship Id="rId7" Type="http://schemas.openxmlformats.org/officeDocument/2006/relationships/slide" Target="slide48.xml"/><Relationship Id="rId6" Type="http://schemas.openxmlformats.org/officeDocument/2006/relationships/slide" Target="slide47.xml"/><Relationship Id="rId5" Type="http://schemas.openxmlformats.org/officeDocument/2006/relationships/slide" Target="slide46.xml"/><Relationship Id="rId4" Type="http://schemas.openxmlformats.org/officeDocument/2006/relationships/slide" Target="slide45.xml"/><Relationship Id="rId3" Type="http://schemas.openxmlformats.org/officeDocument/2006/relationships/slide" Target="slide44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85.xml"/><Relationship Id="rId20" Type="http://schemas.openxmlformats.org/officeDocument/2006/relationships/slide" Target="slide61.xml"/><Relationship Id="rId2" Type="http://schemas.openxmlformats.org/officeDocument/2006/relationships/slide" Target="slide43.xml"/><Relationship Id="rId19" Type="http://schemas.openxmlformats.org/officeDocument/2006/relationships/slide" Target="slide60.xml"/><Relationship Id="rId18" Type="http://schemas.openxmlformats.org/officeDocument/2006/relationships/slide" Target="slide59.xml"/><Relationship Id="rId17" Type="http://schemas.openxmlformats.org/officeDocument/2006/relationships/slide" Target="slide58.xml"/><Relationship Id="rId16" Type="http://schemas.openxmlformats.org/officeDocument/2006/relationships/slide" Target="slide57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1.xml"/><Relationship Id="rId1" Type="http://schemas.openxmlformats.org/officeDocument/2006/relationships/slide" Target="slide42.xml"/></Relationships>
</file>

<file path=ppt/slides/_rels/slide47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slide" Target="slide49.xml"/><Relationship Id="rId7" Type="http://schemas.openxmlformats.org/officeDocument/2006/relationships/slide" Target="slide48.xml"/><Relationship Id="rId6" Type="http://schemas.openxmlformats.org/officeDocument/2006/relationships/slide" Target="slide47.xml"/><Relationship Id="rId5" Type="http://schemas.openxmlformats.org/officeDocument/2006/relationships/slide" Target="slide46.xml"/><Relationship Id="rId4" Type="http://schemas.openxmlformats.org/officeDocument/2006/relationships/slide" Target="slide45.xml"/><Relationship Id="rId3" Type="http://schemas.openxmlformats.org/officeDocument/2006/relationships/slide" Target="slide44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86.xml"/><Relationship Id="rId20" Type="http://schemas.openxmlformats.org/officeDocument/2006/relationships/slide" Target="slide61.xml"/><Relationship Id="rId2" Type="http://schemas.openxmlformats.org/officeDocument/2006/relationships/slide" Target="slide43.xml"/><Relationship Id="rId19" Type="http://schemas.openxmlformats.org/officeDocument/2006/relationships/slide" Target="slide60.xml"/><Relationship Id="rId18" Type="http://schemas.openxmlformats.org/officeDocument/2006/relationships/slide" Target="slide59.xml"/><Relationship Id="rId17" Type="http://schemas.openxmlformats.org/officeDocument/2006/relationships/slide" Target="slide58.xml"/><Relationship Id="rId16" Type="http://schemas.openxmlformats.org/officeDocument/2006/relationships/slide" Target="slide57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1.xml"/><Relationship Id="rId1" Type="http://schemas.openxmlformats.org/officeDocument/2006/relationships/slide" Target="slide42.xml"/></Relationships>
</file>

<file path=ppt/slides/_rels/slide48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slide" Target="slide49.xml"/><Relationship Id="rId7" Type="http://schemas.openxmlformats.org/officeDocument/2006/relationships/slide" Target="slide48.xml"/><Relationship Id="rId6" Type="http://schemas.openxmlformats.org/officeDocument/2006/relationships/slide" Target="slide47.xml"/><Relationship Id="rId5" Type="http://schemas.openxmlformats.org/officeDocument/2006/relationships/slide" Target="slide46.xml"/><Relationship Id="rId4" Type="http://schemas.openxmlformats.org/officeDocument/2006/relationships/slide" Target="slide45.xml"/><Relationship Id="rId3" Type="http://schemas.openxmlformats.org/officeDocument/2006/relationships/slide" Target="slide44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87.xml"/><Relationship Id="rId20" Type="http://schemas.openxmlformats.org/officeDocument/2006/relationships/slide" Target="slide61.xml"/><Relationship Id="rId2" Type="http://schemas.openxmlformats.org/officeDocument/2006/relationships/slide" Target="slide43.xml"/><Relationship Id="rId19" Type="http://schemas.openxmlformats.org/officeDocument/2006/relationships/slide" Target="slide60.xml"/><Relationship Id="rId18" Type="http://schemas.openxmlformats.org/officeDocument/2006/relationships/slide" Target="slide59.xml"/><Relationship Id="rId17" Type="http://schemas.openxmlformats.org/officeDocument/2006/relationships/slide" Target="slide58.xml"/><Relationship Id="rId16" Type="http://schemas.openxmlformats.org/officeDocument/2006/relationships/slide" Target="slide57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1.xml"/><Relationship Id="rId1" Type="http://schemas.openxmlformats.org/officeDocument/2006/relationships/slide" Target="slide42.xml"/></Relationships>
</file>

<file path=ppt/slides/_rels/slide49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slide" Target="slide49.xml"/><Relationship Id="rId7" Type="http://schemas.openxmlformats.org/officeDocument/2006/relationships/slide" Target="slide48.xml"/><Relationship Id="rId6" Type="http://schemas.openxmlformats.org/officeDocument/2006/relationships/slide" Target="slide47.xml"/><Relationship Id="rId5" Type="http://schemas.openxmlformats.org/officeDocument/2006/relationships/slide" Target="slide46.xml"/><Relationship Id="rId4" Type="http://schemas.openxmlformats.org/officeDocument/2006/relationships/slide" Target="slide45.xml"/><Relationship Id="rId3" Type="http://schemas.openxmlformats.org/officeDocument/2006/relationships/slide" Target="slide44.xml"/><Relationship Id="rId23" Type="http://schemas.openxmlformats.org/officeDocument/2006/relationships/slideLayout" Target="../slideLayouts/slideLayout5.xml"/><Relationship Id="rId22" Type="http://schemas.openxmlformats.org/officeDocument/2006/relationships/tags" Target="../tags/tag89.xml"/><Relationship Id="rId21" Type="http://schemas.openxmlformats.org/officeDocument/2006/relationships/tags" Target="../tags/tag88.xml"/><Relationship Id="rId20" Type="http://schemas.openxmlformats.org/officeDocument/2006/relationships/slide" Target="slide61.xml"/><Relationship Id="rId2" Type="http://schemas.openxmlformats.org/officeDocument/2006/relationships/slide" Target="slide43.xml"/><Relationship Id="rId19" Type="http://schemas.openxmlformats.org/officeDocument/2006/relationships/slide" Target="slide60.xml"/><Relationship Id="rId18" Type="http://schemas.openxmlformats.org/officeDocument/2006/relationships/slide" Target="slide59.xml"/><Relationship Id="rId17" Type="http://schemas.openxmlformats.org/officeDocument/2006/relationships/slide" Target="slide58.xml"/><Relationship Id="rId16" Type="http://schemas.openxmlformats.org/officeDocument/2006/relationships/slide" Target="slide57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1.xml"/><Relationship Id="rId1" Type="http://schemas.openxmlformats.org/officeDocument/2006/relationships/slide" Target="slide42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50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slide" Target="slide49.xml"/><Relationship Id="rId7" Type="http://schemas.openxmlformats.org/officeDocument/2006/relationships/slide" Target="slide48.xml"/><Relationship Id="rId6" Type="http://schemas.openxmlformats.org/officeDocument/2006/relationships/slide" Target="slide47.xml"/><Relationship Id="rId5" Type="http://schemas.openxmlformats.org/officeDocument/2006/relationships/slide" Target="slide46.xml"/><Relationship Id="rId4" Type="http://schemas.openxmlformats.org/officeDocument/2006/relationships/slide" Target="slide45.xml"/><Relationship Id="rId3" Type="http://schemas.openxmlformats.org/officeDocument/2006/relationships/slide" Target="slide44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90.xml"/><Relationship Id="rId20" Type="http://schemas.openxmlformats.org/officeDocument/2006/relationships/slide" Target="slide61.xml"/><Relationship Id="rId2" Type="http://schemas.openxmlformats.org/officeDocument/2006/relationships/slide" Target="slide43.xml"/><Relationship Id="rId19" Type="http://schemas.openxmlformats.org/officeDocument/2006/relationships/slide" Target="slide60.xml"/><Relationship Id="rId18" Type="http://schemas.openxmlformats.org/officeDocument/2006/relationships/slide" Target="slide59.xml"/><Relationship Id="rId17" Type="http://schemas.openxmlformats.org/officeDocument/2006/relationships/slide" Target="slide58.xml"/><Relationship Id="rId16" Type="http://schemas.openxmlformats.org/officeDocument/2006/relationships/slide" Target="slide57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1.xml"/><Relationship Id="rId1" Type="http://schemas.openxmlformats.org/officeDocument/2006/relationships/slide" Target="slide42.xml"/></Relationships>
</file>

<file path=ppt/slides/_rels/slide51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slide" Target="slide49.xml"/><Relationship Id="rId7" Type="http://schemas.openxmlformats.org/officeDocument/2006/relationships/slide" Target="slide48.xml"/><Relationship Id="rId6" Type="http://schemas.openxmlformats.org/officeDocument/2006/relationships/slide" Target="slide47.xml"/><Relationship Id="rId5" Type="http://schemas.openxmlformats.org/officeDocument/2006/relationships/slide" Target="slide46.xml"/><Relationship Id="rId4" Type="http://schemas.openxmlformats.org/officeDocument/2006/relationships/slide" Target="slide45.xml"/><Relationship Id="rId3" Type="http://schemas.openxmlformats.org/officeDocument/2006/relationships/slide" Target="slide44.xml"/><Relationship Id="rId23" Type="http://schemas.openxmlformats.org/officeDocument/2006/relationships/slideLayout" Target="../slideLayouts/slideLayout5.xml"/><Relationship Id="rId22" Type="http://schemas.openxmlformats.org/officeDocument/2006/relationships/tags" Target="../tags/tag92.xml"/><Relationship Id="rId21" Type="http://schemas.openxmlformats.org/officeDocument/2006/relationships/tags" Target="../tags/tag91.xml"/><Relationship Id="rId20" Type="http://schemas.openxmlformats.org/officeDocument/2006/relationships/slide" Target="slide61.xml"/><Relationship Id="rId2" Type="http://schemas.openxmlformats.org/officeDocument/2006/relationships/slide" Target="slide43.xml"/><Relationship Id="rId19" Type="http://schemas.openxmlformats.org/officeDocument/2006/relationships/slide" Target="slide60.xml"/><Relationship Id="rId18" Type="http://schemas.openxmlformats.org/officeDocument/2006/relationships/slide" Target="slide59.xml"/><Relationship Id="rId17" Type="http://schemas.openxmlformats.org/officeDocument/2006/relationships/slide" Target="slide58.xml"/><Relationship Id="rId16" Type="http://schemas.openxmlformats.org/officeDocument/2006/relationships/slide" Target="slide57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1.xml"/><Relationship Id="rId1" Type="http://schemas.openxmlformats.org/officeDocument/2006/relationships/slide" Target="slide42.xml"/></Relationships>
</file>

<file path=ppt/slides/_rels/slide52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slide" Target="slide49.xml"/><Relationship Id="rId7" Type="http://schemas.openxmlformats.org/officeDocument/2006/relationships/slide" Target="slide48.xml"/><Relationship Id="rId6" Type="http://schemas.openxmlformats.org/officeDocument/2006/relationships/slide" Target="slide47.xml"/><Relationship Id="rId5" Type="http://schemas.openxmlformats.org/officeDocument/2006/relationships/slide" Target="slide46.xml"/><Relationship Id="rId4" Type="http://schemas.openxmlformats.org/officeDocument/2006/relationships/slide" Target="slide45.xml"/><Relationship Id="rId3" Type="http://schemas.openxmlformats.org/officeDocument/2006/relationships/slide" Target="slide44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93.xml"/><Relationship Id="rId20" Type="http://schemas.openxmlformats.org/officeDocument/2006/relationships/slide" Target="slide61.xml"/><Relationship Id="rId2" Type="http://schemas.openxmlformats.org/officeDocument/2006/relationships/slide" Target="slide43.xml"/><Relationship Id="rId19" Type="http://schemas.openxmlformats.org/officeDocument/2006/relationships/slide" Target="slide60.xml"/><Relationship Id="rId18" Type="http://schemas.openxmlformats.org/officeDocument/2006/relationships/slide" Target="slide59.xml"/><Relationship Id="rId17" Type="http://schemas.openxmlformats.org/officeDocument/2006/relationships/slide" Target="slide58.xml"/><Relationship Id="rId16" Type="http://schemas.openxmlformats.org/officeDocument/2006/relationships/slide" Target="slide57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1.xml"/><Relationship Id="rId1" Type="http://schemas.openxmlformats.org/officeDocument/2006/relationships/slide" Target="slide42.xml"/></Relationships>
</file>

<file path=ppt/slides/_rels/slide53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slide" Target="slide49.xml"/><Relationship Id="rId7" Type="http://schemas.openxmlformats.org/officeDocument/2006/relationships/slide" Target="slide48.xml"/><Relationship Id="rId6" Type="http://schemas.openxmlformats.org/officeDocument/2006/relationships/slide" Target="slide47.xml"/><Relationship Id="rId5" Type="http://schemas.openxmlformats.org/officeDocument/2006/relationships/slide" Target="slide46.xml"/><Relationship Id="rId4" Type="http://schemas.openxmlformats.org/officeDocument/2006/relationships/slide" Target="slide45.xml"/><Relationship Id="rId3" Type="http://schemas.openxmlformats.org/officeDocument/2006/relationships/slide" Target="slide44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94.xml"/><Relationship Id="rId20" Type="http://schemas.openxmlformats.org/officeDocument/2006/relationships/slide" Target="slide61.xml"/><Relationship Id="rId2" Type="http://schemas.openxmlformats.org/officeDocument/2006/relationships/slide" Target="slide43.xml"/><Relationship Id="rId19" Type="http://schemas.openxmlformats.org/officeDocument/2006/relationships/slide" Target="slide60.xml"/><Relationship Id="rId18" Type="http://schemas.openxmlformats.org/officeDocument/2006/relationships/slide" Target="slide59.xml"/><Relationship Id="rId17" Type="http://schemas.openxmlformats.org/officeDocument/2006/relationships/slide" Target="slide58.xml"/><Relationship Id="rId16" Type="http://schemas.openxmlformats.org/officeDocument/2006/relationships/slide" Target="slide57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1.xml"/><Relationship Id="rId1" Type="http://schemas.openxmlformats.org/officeDocument/2006/relationships/slide" Target="slide42.xml"/></Relationships>
</file>

<file path=ppt/slides/_rels/slide54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slide" Target="slide49.xml"/><Relationship Id="rId7" Type="http://schemas.openxmlformats.org/officeDocument/2006/relationships/slide" Target="slide48.xml"/><Relationship Id="rId6" Type="http://schemas.openxmlformats.org/officeDocument/2006/relationships/slide" Target="slide47.xml"/><Relationship Id="rId5" Type="http://schemas.openxmlformats.org/officeDocument/2006/relationships/slide" Target="slide46.xml"/><Relationship Id="rId4" Type="http://schemas.openxmlformats.org/officeDocument/2006/relationships/slide" Target="slide45.xml"/><Relationship Id="rId3" Type="http://schemas.openxmlformats.org/officeDocument/2006/relationships/slide" Target="slide44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95.xml"/><Relationship Id="rId20" Type="http://schemas.openxmlformats.org/officeDocument/2006/relationships/slide" Target="slide61.xml"/><Relationship Id="rId2" Type="http://schemas.openxmlformats.org/officeDocument/2006/relationships/slide" Target="slide43.xml"/><Relationship Id="rId19" Type="http://schemas.openxmlformats.org/officeDocument/2006/relationships/slide" Target="slide60.xml"/><Relationship Id="rId18" Type="http://schemas.openxmlformats.org/officeDocument/2006/relationships/slide" Target="slide59.xml"/><Relationship Id="rId17" Type="http://schemas.openxmlformats.org/officeDocument/2006/relationships/slide" Target="slide58.xml"/><Relationship Id="rId16" Type="http://schemas.openxmlformats.org/officeDocument/2006/relationships/slide" Target="slide57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1.xml"/><Relationship Id="rId1" Type="http://schemas.openxmlformats.org/officeDocument/2006/relationships/slide" Target="slide42.xml"/></Relationships>
</file>

<file path=ppt/slides/_rels/slide55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slide" Target="slide49.xml"/><Relationship Id="rId7" Type="http://schemas.openxmlformats.org/officeDocument/2006/relationships/slide" Target="slide48.xml"/><Relationship Id="rId6" Type="http://schemas.openxmlformats.org/officeDocument/2006/relationships/slide" Target="slide47.xml"/><Relationship Id="rId5" Type="http://schemas.openxmlformats.org/officeDocument/2006/relationships/slide" Target="slide46.xml"/><Relationship Id="rId4" Type="http://schemas.openxmlformats.org/officeDocument/2006/relationships/slide" Target="slide45.xml"/><Relationship Id="rId3" Type="http://schemas.openxmlformats.org/officeDocument/2006/relationships/slide" Target="slide44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96.xml"/><Relationship Id="rId20" Type="http://schemas.openxmlformats.org/officeDocument/2006/relationships/slide" Target="slide61.xml"/><Relationship Id="rId2" Type="http://schemas.openxmlformats.org/officeDocument/2006/relationships/slide" Target="slide43.xml"/><Relationship Id="rId19" Type="http://schemas.openxmlformats.org/officeDocument/2006/relationships/slide" Target="slide60.xml"/><Relationship Id="rId18" Type="http://schemas.openxmlformats.org/officeDocument/2006/relationships/slide" Target="slide59.xml"/><Relationship Id="rId17" Type="http://schemas.openxmlformats.org/officeDocument/2006/relationships/slide" Target="slide58.xml"/><Relationship Id="rId16" Type="http://schemas.openxmlformats.org/officeDocument/2006/relationships/slide" Target="slide57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1.xml"/><Relationship Id="rId1" Type="http://schemas.openxmlformats.org/officeDocument/2006/relationships/slide" Target="slide42.xml"/></Relationships>
</file>

<file path=ppt/slides/_rels/slide56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slide" Target="slide49.xml"/><Relationship Id="rId7" Type="http://schemas.openxmlformats.org/officeDocument/2006/relationships/slide" Target="slide48.xml"/><Relationship Id="rId6" Type="http://schemas.openxmlformats.org/officeDocument/2006/relationships/slide" Target="slide47.xml"/><Relationship Id="rId5" Type="http://schemas.openxmlformats.org/officeDocument/2006/relationships/slide" Target="slide46.xml"/><Relationship Id="rId4" Type="http://schemas.openxmlformats.org/officeDocument/2006/relationships/slide" Target="slide45.xml"/><Relationship Id="rId3" Type="http://schemas.openxmlformats.org/officeDocument/2006/relationships/slide" Target="slide44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97.xml"/><Relationship Id="rId20" Type="http://schemas.openxmlformats.org/officeDocument/2006/relationships/slide" Target="slide61.xml"/><Relationship Id="rId2" Type="http://schemas.openxmlformats.org/officeDocument/2006/relationships/slide" Target="slide43.xml"/><Relationship Id="rId19" Type="http://schemas.openxmlformats.org/officeDocument/2006/relationships/slide" Target="slide60.xml"/><Relationship Id="rId18" Type="http://schemas.openxmlformats.org/officeDocument/2006/relationships/slide" Target="slide59.xml"/><Relationship Id="rId17" Type="http://schemas.openxmlformats.org/officeDocument/2006/relationships/slide" Target="slide58.xml"/><Relationship Id="rId16" Type="http://schemas.openxmlformats.org/officeDocument/2006/relationships/slide" Target="slide57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1.xml"/><Relationship Id="rId1" Type="http://schemas.openxmlformats.org/officeDocument/2006/relationships/slide" Target="slide42.xml"/></Relationships>
</file>

<file path=ppt/slides/_rels/slide57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slide" Target="slide49.xml"/><Relationship Id="rId7" Type="http://schemas.openxmlformats.org/officeDocument/2006/relationships/slide" Target="slide48.xml"/><Relationship Id="rId6" Type="http://schemas.openxmlformats.org/officeDocument/2006/relationships/slide" Target="slide47.xml"/><Relationship Id="rId5" Type="http://schemas.openxmlformats.org/officeDocument/2006/relationships/slide" Target="slide46.xml"/><Relationship Id="rId4" Type="http://schemas.openxmlformats.org/officeDocument/2006/relationships/slide" Target="slide45.xml"/><Relationship Id="rId3" Type="http://schemas.openxmlformats.org/officeDocument/2006/relationships/slide" Target="slide44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98.xml"/><Relationship Id="rId20" Type="http://schemas.openxmlformats.org/officeDocument/2006/relationships/slide" Target="slide61.xml"/><Relationship Id="rId2" Type="http://schemas.openxmlformats.org/officeDocument/2006/relationships/slide" Target="slide43.xml"/><Relationship Id="rId19" Type="http://schemas.openxmlformats.org/officeDocument/2006/relationships/slide" Target="slide60.xml"/><Relationship Id="rId18" Type="http://schemas.openxmlformats.org/officeDocument/2006/relationships/slide" Target="slide59.xml"/><Relationship Id="rId17" Type="http://schemas.openxmlformats.org/officeDocument/2006/relationships/slide" Target="slide58.xml"/><Relationship Id="rId16" Type="http://schemas.openxmlformats.org/officeDocument/2006/relationships/slide" Target="slide57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1.xml"/><Relationship Id="rId1" Type="http://schemas.openxmlformats.org/officeDocument/2006/relationships/slide" Target="slide42.xml"/></Relationships>
</file>

<file path=ppt/slides/_rels/slide58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slide" Target="slide49.xml"/><Relationship Id="rId7" Type="http://schemas.openxmlformats.org/officeDocument/2006/relationships/slide" Target="slide48.xml"/><Relationship Id="rId6" Type="http://schemas.openxmlformats.org/officeDocument/2006/relationships/slide" Target="slide47.xml"/><Relationship Id="rId5" Type="http://schemas.openxmlformats.org/officeDocument/2006/relationships/slide" Target="slide46.xml"/><Relationship Id="rId4" Type="http://schemas.openxmlformats.org/officeDocument/2006/relationships/slide" Target="slide45.xml"/><Relationship Id="rId3" Type="http://schemas.openxmlformats.org/officeDocument/2006/relationships/slide" Target="slide44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99.xml"/><Relationship Id="rId20" Type="http://schemas.openxmlformats.org/officeDocument/2006/relationships/slide" Target="slide61.xml"/><Relationship Id="rId2" Type="http://schemas.openxmlformats.org/officeDocument/2006/relationships/slide" Target="slide43.xml"/><Relationship Id="rId19" Type="http://schemas.openxmlformats.org/officeDocument/2006/relationships/slide" Target="slide60.xml"/><Relationship Id="rId18" Type="http://schemas.openxmlformats.org/officeDocument/2006/relationships/slide" Target="slide59.xml"/><Relationship Id="rId17" Type="http://schemas.openxmlformats.org/officeDocument/2006/relationships/slide" Target="slide58.xml"/><Relationship Id="rId16" Type="http://schemas.openxmlformats.org/officeDocument/2006/relationships/slide" Target="slide57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1.xml"/><Relationship Id="rId1" Type="http://schemas.openxmlformats.org/officeDocument/2006/relationships/slide" Target="slide42.xml"/></Relationships>
</file>

<file path=ppt/slides/_rels/slide59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slide" Target="slide49.xml"/><Relationship Id="rId7" Type="http://schemas.openxmlformats.org/officeDocument/2006/relationships/slide" Target="slide48.xml"/><Relationship Id="rId6" Type="http://schemas.openxmlformats.org/officeDocument/2006/relationships/slide" Target="slide47.xml"/><Relationship Id="rId5" Type="http://schemas.openxmlformats.org/officeDocument/2006/relationships/slide" Target="slide46.xml"/><Relationship Id="rId4" Type="http://schemas.openxmlformats.org/officeDocument/2006/relationships/slide" Target="slide45.xml"/><Relationship Id="rId3" Type="http://schemas.openxmlformats.org/officeDocument/2006/relationships/slide" Target="slide44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100.xml"/><Relationship Id="rId20" Type="http://schemas.openxmlformats.org/officeDocument/2006/relationships/slide" Target="slide61.xml"/><Relationship Id="rId2" Type="http://schemas.openxmlformats.org/officeDocument/2006/relationships/slide" Target="slide43.xml"/><Relationship Id="rId19" Type="http://schemas.openxmlformats.org/officeDocument/2006/relationships/slide" Target="slide60.xml"/><Relationship Id="rId18" Type="http://schemas.openxmlformats.org/officeDocument/2006/relationships/slide" Target="slide59.xml"/><Relationship Id="rId17" Type="http://schemas.openxmlformats.org/officeDocument/2006/relationships/slide" Target="slide58.xml"/><Relationship Id="rId16" Type="http://schemas.openxmlformats.org/officeDocument/2006/relationships/slide" Target="slide57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1.xml"/><Relationship Id="rId1" Type="http://schemas.openxmlformats.org/officeDocument/2006/relationships/slide" Target="slide42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60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slide" Target="slide49.xml"/><Relationship Id="rId7" Type="http://schemas.openxmlformats.org/officeDocument/2006/relationships/slide" Target="slide48.xml"/><Relationship Id="rId6" Type="http://schemas.openxmlformats.org/officeDocument/2006/relationships/slide" Target="slide47.xml"/><Relationship Id="rId5" Type="http://schemas.openxmlformats.org/officeDocument/2006/relationships/slide" Target="slide46.xml"/><Relationship Id="rId4" Type="http://schemas.openxmlformats.org/officeDocument/2006/relationships/slide" Target="slide45.xml"/><Relationship Id="rId3" Type="http://schemas.openxmlformats.org/officeDocument/2006/relationships/slide" Target="slide44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101.xml"/><Relationship Id="rId20" Type="http://schemas.openxmlformats.org/officeDocument/2006/relationships/slide" Target="slide61.xml"/><Relationship Id="rId2" Type="http://schemas.openxmlformats.org/officeDocument/2006/relationships/slide" Target="slide43.xml"/><Relationship Id="rId19" Type="http://schemas.openxmlformats.org/officeDocument/2006/relationships/slide" Target="slide60.xml"/><Relationship Id="rId18" Type="http://schemas.openxmlformats.org/officeDocument/2006/relationships/slide" Target="slide59.xml"/><Relationship Id="rId17" Type="http://schemas.openxmlformats.org/officeDocument/2006/relationships/slide" Target="slide58.xml"/><Relationship Id="rId16" Type="http://schemas.openxmlformats.org/officeDocument/2006/relationships/slide" Target="slide57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1.xml"/><Relationship Id="rId1" Type="http://schemas.openxmlformats.org/officeDocument/2006/relationships/slide" Target="slide42.xml"/></Relationships>
</file>

<file path=ppt/slides/_rels/slide61.xml.rels><?xml version="1.0" encoding="UTF-8" standalone="yes"?>
<Relationships xmlns="http://schemas.openxmlformats.org/package/2006/relationships"><Relationship Id="rId9" Type="http://schemas.openxmlformats.org/officeDocument/2006/relationships/slide" Target="slide50.xml"/><Relationship Id="rId8" Type="http://schemas.openxmlformats.org/officeDocument/2006/relationships/slide" Target="slide49.xml"/><Relationship Id="rId7" Type="http://schemas.openxmlformats.org/officeDocument/2006/relationships/slide" Target="slide48.xml"/><Relationship Id="rId6" Type="http://schemas.openxmlformats.org/officeDocument/2006/relationships/slide" Target="slide47.xml"/><Relationship Id="rId5" Type="http://schemas.openxmlformats.org/officeDocument/2006/relationships/slide" Target="slide46.xml"/><Relationship Id="rId4" Type="http://schemas.openxmlformats.org/officeDocument/2006/relationships/slide" Target="slide45.xml"/><Relationship Id="rId3" Type="http://schemas.openxmlformats.org/officeDocument/2006/relationships/slide" Target="slide44.xml"/><Relationship Id="rId22" Type="http://schemas.openxmlformats.org/officeDocument/2006/relationships/slideLayout" Target="../slideLayouts/slideLayout5.xml"/><Relationship Id="rId21" Type="http://schemas.openxmlformats.org/officeDocument/2006/relationships/tags" Target="../tags/tag102.xml"/><Relationship Id="rId20" Type="http://schemas.openxmlformats.org/officeDocument/2006/relationships/slide" Target="slide61.xml"/><Relationship Id="rId2" Type="http://schemas.openxmlformats.org/officeDocument/2006/relationships/slide" Target="slide43.xml"/><Relationship Id="rId19" Type="http://schemas.openxmlformats.org/officeDocument/2006/relationships/slide" Target="slide60.xml"/><Relationship Id="rId18" Type="http://schemas.openxmlformats.org/officeDocument/2006/relationships/slide" Target="slide59.xml"/><Relationship Id="rId17" Type="http://schemas.openxmlformats.org/officeDocument/2006/relationships/slide" Target="slide58.xml"/><Relationship Id="rId16" Type="http://schemas.openxmlformats.org/officeDocument/2006/relationships/slide" Target="slide57.xml"/><Relationship Id="rId15" Type="http://schemas.openxmlformats.org/officeDocument/2006/relationships/slide" Target="slide56.xml"/><Relationship Id="rId14" Type="http://schemas.openxmlformats.org/officeDocument/2006/relationships/slide" Target="slide55.xml"/><Relationship Id="rId13" Type="http://schemas.openxmlformats.org/officeDocument/2006/relationships/slide" Target="slide54.xml"/><Relationship Id="rId12" Type="http://schemas.openxmlformats.org/officeDocument/2006/relationships/slide" Target="slide53.xml"/><Relationship Id="rId11" Type="http://schemas.openxmlformats.org/officeDocument/2006/relationships/slide" Target="slide52.xml"/><Relationship Id="rId10" Type="http://schemas.openxmlformats.org/officeDocument/2006/relationships/slide" Target="slide51.xml"/><Relationship Id="rId1" Type="http://schemas.openxmlformats.org/officeDocument/2006/relationships/slide" Target="slide4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3.xml"/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</a:fld>
            <a:endParaRPr lang="en-US" dirty="0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847725" y="836930"/>
            <a:ext cx="7287260" cy="7715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《对口高职</a:t>
            </a:r>
            <a:r>
              <a:rPr lang="en-US" altLang="zh-CN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 </a:t>
            </a:r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楷体" panose="02010609060101010101" charset="-122"/>
                <a:ea typeface="楷体" panose="02010609060101010101" charset="-122"/>
              </a:rPr>
              <a:t>英语总复习》</a:t>
            </a:r>
            <a:endParaRPr lang="zh-CN" altLang="en-US" sz="48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  <a:p>
            <a:endParaRPr lang="zh-CN" altLang="en-US" sz="48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973195" y="2803975"/>
            <a:ext cx="2972435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400" kern="1400">
                <a:ln>
                  <a:noFill/>
                </a:ln>
                <a:gradFill>
                  <a:gsLst>
                    <a:gs pos="0">
                      <a:srgbClr val="007BD3"/>
                    </a:gs>
                    <a:gs pos="100000">
                      <a:srgbClr val="034373"/>
                    </a:gs>
                  </a:gsLst>
                  <a:lin scaled="0"/>
                </a:gradFill>
                <a:uFillTx/>
                <a:latin typeface="仿宋" panose="02010609060101010101" charset="-122"/>
                <a:ea typeface="仿宋" panose="02010609060101010101" charset="-122"/>
              </a:rPr>
              <a:t>电子教案</a:t>
            </a:r>
            <a:endParaRPr lang="zh-CN" altLang="en-US" sz="4400" kern="1400">
              <a:ln>
                <a:noFill/>
              </a:ln>
              <a:gradFill>
                <a:gsLst>
                  <a:gs pos="0">
                    <a:srgbClr val="007BD3"/>
                  </a:gs>
                  <a:gs pos="100000">
                    <a:srgbClr val="034373"/>
                  </a:gs>
                </a:gsLst>
                <a:lin scaled="0"/>
              </a:gradFill>
              <a:uFillTx/>
              <a:latin typeface="仿宋" panose="02010609060101010101" charset="-122"/>
              <a:ea typeface="仿宋" panose="02010609060101010101" charset="-122"/>
            </a:endParaRPr>
          </a:p>
        </p:txBody>
      </p:sp>
      <p:pic>
        <p:nvPicPr>
          <p:cNvPr id="51" name="图片 50" descr="图形用户界面, 应用程序, Teams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5405"/>
            <a:ext cx="3494405" cy="262128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968375"/>
            <a:ext cx="8279765" cy="800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【知识点三】 可数名词的复数形式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可数名词变复数的规则变化。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391160" y="1769110"/>
          <a:ext cx="8288020" cy="2813685"/>
        </p:xfrm>
        <a:graphic>
          <a:graphicData uri="http://schemas.openxmlformats.org/drawingml/2006/table">
            <a:tbl>
              <a:tblPr/>
              <a:tblGrid>
                <a:gridCol w="3529965"/>
                <a:gridCol w="2292350"/>
                <a:gridCol w="2465705"/>
              </a:tblGrid>
              <a:tr h="401955"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可数名词变复数的规则变化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举例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例外情况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3910">
                <a:tc>
                  <a:txBody>
                    <a:bodyPr/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一般情况加－s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desk→desks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apple→apples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—— 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7820">
                <a:tc>
                  <a:txBody>
                    <a:bodyPr/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以s、 x、 ch、 sh结尾的名词加－es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box→boxes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bus→buses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watch→watches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brush→brushes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stomach→stomachs 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705" y="1187785"/>
            <a:ext cx="8280000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2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391160" y="1136650"/>
          <a:ext cx="8288020" cy="3439160"/>
        </p:xfrm>
        <a:graphic>
          <a:graphicData uri="http://schemas.openxmlformats.org/drawingml/2006/table">
            <a:tbl>
              <a:tblPr/>
              <a:tblGrid>
                <a:gridCol w="3529965"/>
                <a:gridCol w="2292350"/>
                <a:gridCol w="2465705"/>
              </a:tblGrid>
              <a:tr h="401955"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可数名词变复数的规则变化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举例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例外情况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7820">
                <a:tc>
                  <a:txBody>
                    <a:bodyPr/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以辅音字母加y结尾的名词，变y为i再加－es；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以元音字母加y结尾的名词直接加－s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baby→babies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story→stories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boy→boys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—— 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9385">
                <a:tc>
                  <a:txBody>
                    <a:bodyPr/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以f或fe结尾的名词，变f或fe为v，再加－es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记忆口诀：树叶(leaf)半数(half)自己(self)黄，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roof→roofs(屋顶)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chief→chiefs(首领)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safe→safes(保险柜)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文本框 4"/>
          <p:cNvSpPr txBox="1"/>
          <p:nvPr>
            <p:custDataLst>
              <p:tags r:id="rId2"/>
            </p:custDataLst>
          </p:nvPr>
        </p:nvSpPr>
        <p:spPr>
          <a:xfrm>
            <a:off x="7843520" y="706755"/>
            <a:ext cx="74676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续表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705" y="1187785"/>
            <a:ext cx="8280000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391160" y="1075055"/>
          <a:ext cx="8288020" cy="3747135"/>
        </p:xfrm>
        <a:graphic>
          <a:graphicData uri="http://schemas.openxmlformats.org/drawingml/2006/table">
            <a:tbl>
              <a:tblPr/>
              <a:tblGrid>
                <a:gridCol w="3529965"/>
                <a:gridCol w="2292350"/>
                <a:gridCol w="2465705"/>
              </a:tblGrid>
              <a:tr h="401955"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可数名词变复数的规则变化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举例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例外情况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58160">
                <a:tc>
                  <a:txBody>
                    <a:bodyPr/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以f或fe结尾的名词，变f或fe为v，再加－es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妻子(wife)拿刀(knife)去杀狼(wolf)，架(shelf)后小偷(thief)逃命(life)忙</a:t>
                      </a:r>
                      <a:r>
                        <a:rPr lang="zh-CN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。</a:t>
                      </a:r>
                      <a:endParaRPr lang="zh-CN"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leaf→leaves　knife→knives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life→lives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gulf→gulfs(海湾)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proof→proofs(证据)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belief→beliefs(信仰)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chef→chefs(厨师)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文本框 4"/>
          <p:cNvSpPr txBox="1"/>
          <p:nvPr>
            <p:custDataLst>
              <p:tags r:id="rId2"/>
            </p:custDataLst>
          </p:nvPr>
        </p:nvSpPr>
        <p:spPr>
          <a:xfrm>
            <a:off x="7843520" y="706755"/>
            <a:ext cx="74676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续表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705" y="1187785"/>
            <a:ext cx="8280000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391160" y="1075055"/>
          <a:ext cx="8288020" cy="3747135"/>
        </p:xfrm>
        <a:graphic>
          <a:graphicData uri="http://schemas.openxmlformats.org/drawingml/2006/table">
            <a:tbl>
              <a:tblPr/>
              <a:tblGrid>
                <a:gridCol w="3529965"/>
                <a:gridCol w="2292350"/>
                <a:gridCol w="2465705"/>
              </a:tblGrid>
              <a:tr h="401955"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可数名词变复数的规则变化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举例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例外情况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58160">
                <a:tc>
                  <a:txBody>
                    <a:bodyPr/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以o结尾的名词直接加－s</a:t>
                      </a:r>
                      <a:endParaRPr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piano→pianos</a:t>
                      </a:r>
                      <a:endParaRPr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zoo→zoos</a:t>
                      </a:r>
                      <a:endParaRPr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radio→radios</a:t>
                      </a:r>
                      <a:endParaRPr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kilo→kilos</a:t>
                      </a:r>
                      <a:endParaRPr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photo→photos</a:t>
                      </a:r>
                      <a:endParaRPr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hero→heroes(英雄)</a:t>
                      </a:r>
                      <a:endParaRPr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potato→potatoes(土豆)</a:t>
                      </a:r>
                      <a:endParaRPr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tomato→tomatoes(西红柿)</a:t>
                      </a:r>
                      <a:endParaRPr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记忆口诀：英雄爱吃土豆和西红柿。</a:t>
                      </a:r>
                      <a:endParaRPr sz="220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061720"/>
            <a:ext cx="8279765" cy="3474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3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2. 可数名词变复数的不规则变化。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431800" y="1566545"/>
          <a:ext cx="8256905" cy="3017520"/>
        </p:xfrm>
        <a:graphic>
          <a:graphicData uri="http://schemas.openxmlformats.org/drawingml/2006/table">
            <a:tbl>
              <a:tblPr/>
              <a:tblGrid>
                <a:gridCol w="1823085"/>
                <a:gridCol w="3462655"/>
                <a:gridCol w="2971165"/>
              </a:tblGrid>
              <a:tr h="55499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可数名词变复数的规则变化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举例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例外情况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846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改man为men型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man→men　woman→women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Frenchman→Frenchmen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policewoman→policewomen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Englishman→Englishmen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Englishwoman→Englishwomen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German→Germans(德国人)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human→humans(人)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705" y="1187785"/>
            <a:ext cx="8280000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234315" y="1071880"/>
          <a:ext cx="8645525" cy="3617595"/>
        </p:xfrm>
        <a:graphic>
          <a:graphicData uri="http://schemas.openxmlformats.org/drawingml/2006/table">
            <a:tbl>
              <a:tblPr/>
              <a:tblGrid>
                <a:gridCol w="2148205"/>
                <a:gridCol w="3473450"/>
                <a:gridCol w="3023870"/>
              </a:tblGrid>
              <a:tr h="803910"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可数名词变复数的规则变化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举例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例外情况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3910"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改oo为ee型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tooth→teeth　foot→feet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goose→geese(鹅)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——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955"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在词尾加－ren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child→children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——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7820"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单复数形式一样的名词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sheep→sheep(羊，绵羊)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deer→deer(鹿)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fish→fish(同种类鱼)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Chinese→Chinese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fish表示同一种类的鱼时，单复数同形；表示不同种类的鱼时复数用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文本框 4"/>
          <p:cNvSpPr txBox="1"/>
          <p:nvPr>
            <p:custDataLst>
              <p:tags r:id="rId2"/>
            </p:custDataLst>
          </p:nvPr>
        </p:nvSpPr>
        <p:spPr>
          <a:xfrm>
            <a:off x="7843520" y="706755"/>
            <a:ext cx="74676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续表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296545" y="1064260"/>
            <a:ext cx="8550910" cy="2411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234315" y="1063625"/>
          <a:ext cx="8645525" cy="2411730"/>
        </p:xfrm>
        <a:graphic>
          <a:graphicData uri="http://schemas.openxmlformats.org/drawingml/2006/table">
            <a:tbl>
              <a:tblPr/>
              <a:tblGrid>
                <a:gridCol w="2148205"/>
                <a:gridCol w="3473450"/>
                <a:gridCol w="3023870"/>
              </a:tblGrid>
              <a:tr h="803910"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可数名词变复数的规则变化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举例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例外情况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3910"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单复数形式一样的名词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Japanese→Japanese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Swiss→Swiss(瑞士人)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fishes; 表示鱼肉时是不可数名词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3910"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其他特殊变化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mouse→mice(老鼠)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datum→data(数据)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——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272415" y="3607435"/>
            <a:ext cx="8513445" cy="100901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       </a:t>
            </a:r>
            <a:r>
              <a:rPr lang="zh-CN" alt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3. 合成名词变复数的情况。</a:t>
            </a:r>
            <a:endParaRPr lang="zh-CN" altLang="en-US"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  <a:p>
            <a:endParaRPr lang="zh-CN" altLang="en-US"/>
          </a:p>
        </p:txBody>
      </p:sp>
      <p:sp>
        <p:nvSpPr>
          <p:cNvPr id="7" name="文本框 6"/>
          <p:cNvSpPr txBox="1"/>
          <p:nvPr>
            <p:custDataLst>
              <p:tags r:id="rId2"/>
            </p:custDataLst>
          </p:nvPr>
        </p:nvSpPr>
        <p:spPr>
          <a:xfrm>
            <a:off x="7843520" y="706755"/>
            <a:ext cx="74676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续表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705" y="1187785"/>
            <a:ext cx="8280000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1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632460" y="1061720"/>
          <a:ext cx="7878445" cy="3617595"/>
        </p:xfrm>
        <a:graphic>
          <a:graphicData uri="http://schemas.openxmlformats.org/drawingml/2006/table">
            <a:tbl>
              <a:tblPr/>
              <a:tblGrid>
                <a:gridCol w="2665730"/>
                <a:gridCol w="5212715"/>
              </a:tblGrid>
              <a:tr h="401955"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复合名词单数变复数</a:t>
                      </a:r>
                      <a:endParaRPr lang="zh-CN" altLang="en-US"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例子</a:t>
                      </a:r>
                      <a:endParaRPr lang="zh-CN" altLang="en-US"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0410">
                <a:tc>
                  <a:txBody>
                    <a:bodyPr/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把最后一个名词变为复数形式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an apple tree→two apple trees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a coffee cup→three coffee cups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8545">
                <a:tc>
                  <a:txBody>
                    <a:bodyPr/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把里面包含的主体名词变为复数形式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son－in－law→sons－in－law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a passer－by→passers－by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daughter－in－law→daughters－in－law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5865">
                <a:tc>
                  <a:txBody>
                    <a:bodyPr/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由man或woman构成的复合名词全部变为复数形式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a man teacher→two men teachers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l" fontAlgn="auto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a woman doctor→two women doctors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705" y="1187785"/>
            <a:ext cx="8280000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4. 对称性名词常以复数形式出现在句中。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glasses 眼镜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pants 裤子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shoes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鞋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trousers 裤子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</a:t>
            </a:r>
            <a:endParaRPr lang="en-US"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socks 短袜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shorts 短裤 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stockings 长筒袜    jeans 牛仔裤    chopsticks 筷子gloves 手套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 The glasses are fashionable and beautiful. 这副眼镜时尚又漂亮。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This pair of glasses is old. 这副眼镜是旧的。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【注】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有些名词形式上是复数，但并不表示复数意义。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maths 数学    news新闻    politics 政治    physics 物理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705" y="1187785"/>
            <a:ext cx="8280000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 It is difficult for me to learn maths. 对我来说学习数学很难。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Physics is an important subject. 物理是一门重要的学科。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5. 有些集体名词表示一个整体单位时，是单数；表示其中的成员时，是复数。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family家庭，家人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group 小组，组员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class 班，同学们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team 队，全队队员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police 警察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如：Our class is on the third floor. My class are reading now.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我们班在三楼。同学们现在在看书。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文本框 10"/>
          <p:cNvSpPr txBox="1"/>
          <p:nvPr/>
        </p:nvSpPr>
        <p:spPr>
          <a:xfrm>
            <a:off x="1693545" y="1448885"/>
            <a:ext cx="62115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 fontAlgn="auto">
              <a:defRPr/>
            </a:pPr>
            <a:r>
              <a:rPr lang="zh-CN" altLang="en-US" sz="3600" b="1" noProof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第二部分</a:t>
            </a:r>
            <a:r>
              <a:rPr lang="en-US" altLang="zh-CN" sz="3600" b="1" noProof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  </a:t>
            </a:r>
            <a:r>
              <a:rPr lang="zh-CN" altLang="en-US" sz="3600" b="1" noProof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  <a:sym typeface="+mn-ea"/>
              </a:rPr>
              <a:t>语法</a:t>
            </a:r>
            <a:endParaRPr lang="zh-CN" altLang="en-US" sz="3600" b="1" noProof="1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067560" y="2566035"/>
            <a:ext cx="54641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3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第一章</a:t>
            </a:r>
            <a:r>
              <a:rPr lang="en-US" altLang="zh-CN" sz="3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  </a:t>
            </a:r>
            <a:r>
              <a:rPr lang="zh-CN" altLang="en-US" sz="32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名词</a:t>
            </a:r>
            <a:endParaRPr lang="zh-CN" altLang="en-US" sz="32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705" y="1187785"/>
            <a:ext cx="8280000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 have a happy family. My family are watching TV now.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我有一个幸福的家庭。我的家人现在正在看电视。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6. 有些名词本身表示复数。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clothes衣服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cattle牛，牲畜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people人们，人民(表示“民族”时，复数为peoples, 如： 56 peoples 五十六个民族)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705" y="1187785"/>
            <a:ext cx="8280000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【知识点四】 不可数名词数量的表示方法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不可数名词就是无法或不能用数目来计算的名词。其本身没有复数形式，且不能直接用不定冠词或数词来修饰。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274320" y="2488565"/>
          <a:ext cx="8545195" cy="2682240"/>
        </p:xfrm>
        <a:graphic>
          <a:graphicData uri="http://schemas.openxmlformats.org/drawingml/2006/table">
            <a:tbl>
              <a:tblPr/>
              <a:tblGrid>
                <a:gridCol w="8545195"/>
              </a:tblGrid>
              <a:tr h="335280"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常考的不可数名词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0560"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advice 建议　information 信息　paper 纸　work 工作　bread 面包　time 时间　money 钱　traffic 交通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0560"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weather 天气　sugar 糖　news 新闻　water 水　coffee 咖啡　tea 茶　wine 酒　ink 墨水　milk 牛奶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274955" y="1188085"/>
            <a:ext cx="8544560" cy="3347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1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1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1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1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如果要表达出不可数名词具体的数量，可以通过“数字或冠词＋量词＋of＋不可数名词”的形式来表示。若想表达量的复数概念，只需把计量词变为复数形式即可。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1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 bag of rice→three bags of rice　a cup of coffee→four cups of coffee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1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274320" y="1124585"/>
          <a:ext cx="8545195" cy="1205865"/>
        </p:xfrm>
        <a:graphic>
          <a:graphicData uri="http://schemas.openxmlformats.org/drawingml/2006/table">
            <a:tbl>
              <a:tblPr/>
              <a:tblGrid>
                <a:gridCol w="8545195"/>
              </a:tblGrid>
              <a:tr h="803910"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juice 果汁　glass 玻璃　knowledge 知识　fun 乐趣　homework 作业　progress 进步　health 健康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955"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chicken 鸡肉　orange 果汁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7914640" y="764540"/>
            <a:ext cx="874395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200">
                <a:solidFill>
                  <a:schemeClr val="tx1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续表</a:t>
            </a:r>
            <a:endParaRPr lang="zh-CN" altLang="en-US" sz="220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705" y="1187785"/>
            <a:ext cx="8280000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2. 不可数名词作主语时，谓语动词应用单数形式。带有量词的不可数名词短语作主语时，谓语动词的单复数形式由量词决定。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如：No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news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is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good news. 没消息就是好消息。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 three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bags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of rice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have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been eaten up. 三袋米已经被吃光了。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There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are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three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pieces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of important news in today's newspaper.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今天的报纸上登载了三条重要消息。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3. no、 little、 a little、 some、 any、 much、 a lot of、 a great deal of、 all等可以修饰不可数名词。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263525" y="1188085"/>
            <a:ext cx="8562975" cy="3347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如：I have no money with me today. 我今天没带钱。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Please give me some advice on how to learn English. 请给我一些学英语的建议。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4. 有些不可数名词有复数形式，但复数形式表示不同的意义。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time时间→times 次数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paper 纸→papers 试卷，报纸，论文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work工作→works 作品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manner 态度→manners 礼貌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wood木头，木材→woods 森林    glass 玻璃→glasses玻璃杯，眼镜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935990"/>
            <a:ext cx="8279765" cy="172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algn="l" fontAlgn="auto">
              <a:lnSpc>
                <a:spcPct val="120000"/>
              </a:lnSpc>
            </a:pPr>
            <a:r>
              <a:rPr sz="2200" dirty="0"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  <a:sym typeface="+mn-ea"/>
              </a:rPr>
              <a:t>【</a:t>
            </a:r>
            <a:r>
              <a:rPr lang="zh-CN" sz="2200" dirty="0"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  <a:sym typeface="+mn-ea"/>
              </a:rPr>
              <a:t>练习</a:t>
            </a:r>
            <a:r>
              <a:rPr lang="en-US" altLang="zh-CN" sz="2200" dirty="0"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  <a:sym typeface="+mn-ea"/>
              </a:rPr>
              <a:t>1</a:t>
            </a:r>
            <a:r>
              <a:rPr sz="2200" dirty="0">
                <a:latin typeface="微软雅黑" panose="020B0503020204020204" charset="-122"/>
                <a:ea typeface="微软雅黑" panose="020B0503020204020204" charset="-122"/>
                <a:cs typeface="Times New Roman" panose="02020603050405020304" charset="0"/>
                <a:sym typeface="+mn-ea"/>
              </a:rPr>
              <a:t>】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algn="l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)1. She has two ________ on the table.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knife    B. knifes    C. knives    D. knifees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77215" y="2231390"/>
            <a:ext cx="7903845" cy="4318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【解析】以f，fe结尾的名词，变f，fe为v再加es。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0" name="文本框 9"/>
          <p:cNvSpPr txBox="1"/>
          <p:nvPr>
            <p:custDataLst>
              <p:tags r:id="rId1"/>
            </p:custDataLst>
          </p:nvPr>
        </p:nvSpPr>
        <p:spPr>
          <a:xfrm>
            <a:off x="711200" y="1380490"/>
            <a:ext cx="39878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20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C</a:t>
            </a:r>
            <a:endParaRPr lang="en-US" altLang="zh-CN" sz="220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08940" y="2787650"/>
            <a:ext cx="8335010" cy="182753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)2. Children like eating ________ and ________.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marL="457200" lvl="1"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potato; tomato    	B. potatoes; tomatoes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marL="457200" lvl="1"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potatoes; tomatos    	D. potato; tomatoes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fontAlgn="auto">
              <a:lnSpc>
                <a:spcPct val="120000"/>
              </a:lnSpc>
            </a:pP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577215" y="4082415"/>
            <a:ext cx="7903845" cy="4318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【解析】potato和tomato的复数形式都在词尾加－es。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2"/>
            </p:custDataLst>
          </p:nvPr>
        </p:nvSpPr>
        <p:spPr>
          <a:xfrm>
            <a:off x="711200" y="2884805"/>
            <a:ext cx="39878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20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</a:t>
            </a:r>
            <a:endParaRPr lang="en-US" altLang="zh-CN" sz="220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7" grpId="0"/>
      <p:bldP spid="7" grpId="1"/>
      <p:bldP spid="4" grpId="0" animBg="1"/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188085"/>
            <a:ext cx="8279765" cy="2015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)3. Some ________ and two ________ are visiting the company.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marL="457200" lvl="1"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Frenchmans; Germans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Frenchman; German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marL="457200" lvl="1"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Frenchmen; Germen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Frenchmen; Germans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77215" y="2477135"/>
            <a:ext cx="7903845" cy="72644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【解析】German的复数形式是Germans, Frenchman的复数形式是Frenchmen。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0" name="文本框 9"/>
          <p:cNvSpPr txBox="1"/>
          <p:nvPr>
            <p:custDataLst>
              <p:tags r:id="rId1"/>
            </p:custDataLst>
          </p:nvPr>
        </p:nvSpPr>
        <p:spPr>
          <a:xfrm>
            <a:off x="711200" y="1285875"/>
            <a:ext cx="39878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20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D</a:t>
            </a:r>
            <a:endParaRPr lang="en-US" altLang="zh-CN" sz="220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0" y="3312795"/>
            <a:ext cx="8846185" cy="127190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lvl="1" indent="0" algn="l" fontAlgn="auto">
              <a:lnSpc>
                <a:spcPct val="120000"/>
              </a:lnSpc>
              <a:buClrTx/>
              <a:buSzTx/>
              <a:buNone/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339090" y="1062355"/>
            <a:ext cx="8372475" cy="347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lvl="1" indent="0" algn="just" fontAlgn="auto">
              <a:lnSpc>
                <a:spcPct val="120000"/>
              </a:lnSpc>
              <a:buClrTx/>
              <a:buSzTx/>
              <a:buNone/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)4. There are five ________ and ten ________ in the zoo.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lvl="1" indent="0" algn="just" fontAlgn="auto">
              <a:lnSpc>
                <a:spcPct val="120000"/>
              </a:lnSpc>
              <a:buClrTx/>
              <a:buSzTx/>
              <a:buNone/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sheep; deer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sheeps; deers   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lvl="1" indent="0" algn="just" fontAlgn="auto">
              <a:lnSpc>
                <a:spcPct val="120000"/>
              </a:lnSpc>
              <a:buClrTx/>
              <a:buSzTx/>
              <a:buNone/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sheepes; deeres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sheeps; deer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lvl="1" indent="0" algn="just" fontAlgn="auto">
              <a:lnSpc>
                <a:spcPct val="120000"/>
              </a:lnSpc>
              <a:buClrTx/>
              <a:buSzTx/>
              <a:buNone/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lvl="1" indent="0" algn="just" fontAlgn="auto">
              <a:lnSpc>
                <a:spcPct val="120000"/>
              </a:lnSpc>
              <a:buClrTx/>
              <a:buSzTx/>
              <a:buNone/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)5. It's a cheap store. ________ only cost me five dollars.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A. Two cups of coffees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Two cups of coffee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lvl="1" indent="0" algn="just" fontAlgn="auto">
              <a:lnSpc>
                <a:spcPct val="120000"/>
              </a:lnSpc>
              <a:buClrTx/>
              <a:buSzTx/>
              <a:buNone/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Two cup of coffee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Two cup of coffees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00405" y="2350135"/>
            <a:ext cx="7903845" cy="4432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【解析】sheep和deer单复数同形。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0" name="文本框 9"/>
          <p:cNvSpPr txBox="1"/>
          <p:nvPr>
            <p:custDataLst>
              <p:tags r:id="rId1"/>
            </p:custDataLst>
          </p:nvPr>
        </p:nvSpPr>
        <p:spPr>
          <a:xfrm>
            <a:off x="1109980" y="1128395"/>
            <a:ext cx="39878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20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</a:t>
            </a:r>
            <a:endParaRPr lang="en-US" altLang="zh-CN" sz="220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00405" y="4022725"/>
            <a:ext cx="7903845" cy="4432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【解析】本题考查“两杯咖啡”的正确表达。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1109980" y="2730500"/>
            <a:ext cx="39878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20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</a:t>
            </a:r>
            <a:endParaRPr lang="en-US" altLang="zh-CN" sz="220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6" grpId="0"/>
      <p:bldP spid="6" grpId="1"/>
      <p:bldP spid="4" grpId="0" animBg="1"/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313055" y="1188085"/>
            <a:ext cx="8507095" cy="3347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【知识点五】 名词所有格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名词所有格表示名词之间的所属关系，它的构成有以下三种方式。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有生命名词的所有格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(1)不以－s结尾的名词的所有格通常在词尾加－'s。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Mike's car迈克的汽车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children's classroom 孩子们的教室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Women's Day 妇女节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Mother's Day 母亲节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Children's Day 儿童节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036320"/>
            <a:ext cx="8279765" cy="36080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(2)以－s 结尾的名词的所有格在词尾加－'。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Teachers' Day 教师节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 students' reading room 学生们的阅览室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(3)表示时间、地点、距离、路程、金钱、国家、城市或组织等无生命的事物名词的所属关系，也可以加－'s。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three days' walk＝three－day walk 三天的路程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today's newspaper 今天的报纸    Chongqing's weather 重庆的天气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China's population 中国的人口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 ten dollars' book＝a ten－dollar book 一本十美元的书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37730" y="4759960"/>
            <a:ext cx="177800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621665" y="1133475"/>
          <a:ext cx="7908925" cy="3215640"/>
        </p:xfrm>
        <a:graphic>
          <a:graphicData uri="http://schemas.openxmlformats.org/drawingml/2006/table">
            <a:tbl>
              <a:tblPr/>
              <a:tblGrid>
                <a:gridCol w="612140"/>
                <a:gridCol w="4312285"/>
                <a:gridCol w="1679575"/>
                <a:gridCol w="1304925"/>
              </a:tblGrid>
              <a:tr h="1205865">
                <a:tc rowSpan="2"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考点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内容解读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近四年对口高职考试统计(题号、试题关键词)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 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955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考试年份</a:t>
                      </a:r>
                      <a:endParaRPr lang="zh-CN" altLang="en-US"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常考题型</a:t>
                      </a:r>
                      <a:endParaRPr lang="zh-CN" altLang="en-US"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  <a:sym typeface="+mn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955">
                <a:tc rowSpan="4"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名词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可数和不可数名词、名词的复数形式、专有名词、名词的所有格的用法。重点考查名词复数的正确使用和名词所有格的正确使用 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2019</a:t>
                      </a: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 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——</a:t>
                      </a:r>
                      <a:endParaRPr lang="zh-CN" altLang="en-US"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955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lang="en-US" alt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2020</a:t>
                      </a: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——</a:t>
                      </a:r>
                      <a:endParaRPr lang="zh-CN" altLang="en-US"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955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2021</a:t>
                      </a: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——</a:t>
                      </a:r>
                      <a:endParaRPr lang="zh-CN" altLang="en-US"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955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lang="en-US" alt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2022</a:t>
                      </a: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年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——</a:t>
                      </a:r>
                      <a:endParaRPr lang="zh-CN" altLang="en-US"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705" y="1187785"/>
            <a:ext cx="8280000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(4)表示由两个或两个以上的人共同拥有的关系，在最后一个名词后加－'s，后面的名词常为单数名词；表示由两个或两个以上的人分别拥有的关系，在每个名词后都要加－'s，后面的名词常为复数名词。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Mary and Rose's room 玛丽和罗斯的房间(共有)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Mary's and Rose's rooms 玛丽和罗斯各自的房间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302260" y="1188085"/>
            <a:ext cx="8528050" cy="3347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(5)表示在某人的家、店铺、医院或诊所等的所有格，一般省略它所修饰的名词。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at my teacher's (home) 在我老师家   at the barber's (shop) 在理发店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at my uncle's (home) 在我叔叔家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at the doctor's (office/clinic) 在诊所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at the cashier's (desk) 在收银台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(6)被名词所有格所修饰的词，如果前面已经提到过，一般可以省略。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如：I am using my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dictionary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 You can use Tom's (dictionary 被省略).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我在用我的字典，你可以用汤姆的。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004570"/>
            <a:ext cx="8279765" cy="3672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This is Tom's </a:t>
            </a:r>
            <a:r>
              <a:rPr sz="2200" u="sng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car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,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and that is Mary's (car被省略). 这是汤姆的车，那是玛丽的车。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(7)一些具有名词性质的复合不定代词与else连用时，－'s应加在else后。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somebody else's pencil 别人的铅笔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2. of 短语构成的所有格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没有生命的事物名词一般用of短语来表示所属关系。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the door of the classroom 教室的门    the population of China 中国的人口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993775"/>
            <a:ext cx="8279765" cy="3671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3. 双重所有格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如果表示所属关系的名词前面有冠词(a、 an)、数词(one、 two...)、不定代词(some、 any、 few)、物主代词(my、 your...)或指示代词(this、 that、 these、 those)时，常用“of＋名词所有格”或“of＋名词性的物主代词”的形式即双重所有格来表示整体和部分之间的关系。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 friend of mine 我的一个朋友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some friends of my father's 我父亲的一些朋友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this handbag of Mary's 玛丽的这个手提包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800" y="1003300"/>
            <a:ext cx="8279765" cy="3532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【练习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】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)1. The man in blue is ________ father. 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A. Tom and Mary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Tom and Mary's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Tom's and Mary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Tom's and Mary's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526415" y="2805430"/>
            <a:ext cx="7903845" cy="10604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【解析】根据空格后的father 是单数形式， 可知是汤姆和玛丽共有的父亲。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711200" y="1514475"/>
            <a:ext cx="39878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20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</a:t>
            </a:r>
            <a:endParaRPr lang="en-US" altLang="zh-CN" sz="220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6" grpId="0"/>
      <p:bldP spid="6" grpId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705" y="1187785"/>
            <a:ext cx="8280000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)2. ______uncles can't be here because they have gone to Qinhuangdao for holidays.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Rose's and Mary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Rose's and Mary's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Rose and Mary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Rose and Mary's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551180" y="3022600"/>
            <a:ext cx="7903845" cy="5067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【解析】根据空格后面的uncles可知是露丝和玛丽各自的叔叔。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711200" y="1297305"/>
            <a:ext cx="39878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20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</a:t>
            </a:r>
            <a:endParaRPr lang="en-US" altLang="zh-CN" sz="220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6" grpId="0"/>
      <p:bldP spid="6" grpId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705" y="1187785"/>
            <a:ext cx="8280000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)3. My father will have ________ holiday next month.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marL="457200" lvl="1"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ten days    B. ten days'    C. ten day's    D. ten day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)4. Mr. Liu is ________.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marL="457200" lvl="1"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a friend of my father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a friend of his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marL="457200" lvl="1"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a friend of my father's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friend of my father's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551180" y="2065655"/>
            <a:ext cx="7903845" cy="75628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【解析】句意：“我爸爸下个月会有十天假期。”表示时间的名词所有格用－'s 形式。ten days' holiday意为“十天的假期”。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711200" y="1297305"/>
            <a:ext cx="39878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20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</a:t>
            </a:r>
            <a:endParaRPr lang="en-US" altLang="zh-CN" sz="220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>
            <p:custDataLst>
              <p:tags r:id="rId3"/>
            </p:custDataLst>
          </p:nvPr>
        </p:nvSpPr>
        <p:spPr>
          <a:xfrm>
            <a:off x="551180" y="4080510"/>
            <a:ext cx="7903845" cy="45529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【解析】本题考查名词的双重所有格。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>
            <p:custDataLst>
              <p:tags r:id="rId4"/>
            </p:custDataLst>
          </p:nvPr>
        </p:nvSpPr>
        <p:spPr>
          <a:xfrm>
            <a:off x="711200" y="2887345"/>
            <a:ext cx="39878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20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C</a:t>
            </a:r>
            <a:endParaRPr lang="en-US" altLang="zh-CN" sz="220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6" grpId="0"/>
      <p:bldP spid="6" grpId="1"/>
      <p:bldP spid="5" grpId="0" bldLvl="0" animBg="1"/>
      <p:bldP spid="7" grpId="0"/>
      <p:bldP spid="7" grpId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705" y="1187785"/>
            <a:ext cx="8280000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)5. Lin Tao is ill, so he has to go to the ________.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doctor    B. doctor's    C. doctors    D. doctor'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>
            <p:custDataLst>
              <p:tags r:id="rId1"/>
            </p:custDataLst>
          </p:nvPr>
        </p:nvSpPr>
        <p:spPr>
          <a:xfrm>
            <a:off x="540385" y="2254250"/>
            <a:ext cx="7903845" cy="121539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noAutofit/>
          </a:bodyPr>
          <a:p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【解析】句意：“林涛生病了，所以他不得不去诊所。”表示诊所、店铺或某人的家等地点名词时，其名词所有格后的被修饰语常常省略。 doctor's是doctor's office的省略形式。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/>
          <p:nvPr>
            <p:custDataLst>
              <p:tags r:id="rId2"/>
            </p:custDataLst>
          </p:nvPr>
        </p:nvSpPr>
        <p:spPr>
          <a:xfrm>
            <a:off x="711200" y="1297305"/>
            <a:ext cx="39878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20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</a:t>
            </a:r>
            <a:endParaRPr lang="en-US" altLang="zh-CN" sz="220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/>
      <p:bldP spid="6" grpId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432340" y="1139525"/>
            <a:ext cx="8280000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indent="0" algn="l" fontAlgn="auto">
              <a:lnSpc>
                <a:spcPct val="12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)1.The two ________ of mine are killing me, because they hurt whenever I eat.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algn="l" fontAlgn="auto">
              <a:lnSpc>
                <a:spcPct val="12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teeth 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tooths 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toothes 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tooth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3" name="文本框 2">
            <a:hlinkClick r:id="rId1" action="ppaction://hlinksldjump"/>
          </p:cNvPr>
          <p:cNvSpPr txBox="1"/>
          <p:nvPr/>
        </p:nvSpPr>
        <p:spPr>
          <a:xfrm>
            <a:off x="2038985" y="771525"/>
            <a:ext cx="3390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b"/>
            <a:r>
              <a:rPr lang="en-US" altLang="zh-CN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>
            <a:hlinkClick r:id="rId2" action="ppaction://hlinksldjump"/>
          </p:cNvPr>
          <p:cNvSpPr txBox="1"/>
          <p:nvPr/>
        </p:nvSpPr>
        <p:spPr>
          <a:xfrm>
            <a:off x="2693035" y="771525"/>
            <a:ext cx="3390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b"/>
            <a:r>
              <a:rPr lang="en-US" altLang="zh-CN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3" action="ppaction://hlinksldjump"/>
          </p:cNvPr>
          <p:cNvSpPr txBox="1"/>
          <p:nvPr/>
        </p:nvSpPr>
        <p:spPr>
          <a:xfrm>
            <a:off x="3347085" y="771525"/>
            <a:ext cx="3390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b"/>
            <a:r>
              <a:rPr lang="en-US" altLang="zh-CN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4" action="ppaction://hlinksldjump"/>
          </p:cNvPr>
          <p:cNvSpPr txBox="1"/>
          <p:nvPr/>
        </p:nvSpPr>
        <p:spPr>
          <a:xfrm>
            <a:off x="4001135" y="771525"/>
            <a:ext cx="3390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b"/>
            <a:r>
              <a:rPr lang="en-US" altLang="zh-CN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11200" y="1201420"/>
            <a:ext cx="39878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20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</a:t>
            </a:r>
            <a:endParaRPr lang="en-US" altLang="zh-CN" sz="220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11" name="文本框 1"/>
          <p:cNvSpPr txBox="1">
            <a:spLocks noChangeArrowheads="1"/>
          </p:cNvSpPr>
          <p:nvPr/>
        </p:nvSpPr>
        <p:spPr bwMode="auto">
          <a:xfrm>
            <a:off x="432435" y="2516505"/>
            <a:ext cx="8193405" cy="8890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algn="l"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【解析】　本题考查可数名词变复数的不规则变化。tooth、 foot、 goose的复数形式分别为teeth、 feet、 geese。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5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1" grpId="0" bldLvl="0" animBg="1"/>
      <p:bldP spid="11" grpId="1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432340" y="1139525"/>
            <a:ext cx="8280000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indent="0" algn="l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)2. Here are ________ to keep healthy.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algn="l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two pieces of advice 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two piece of advices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algn="l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two piece of advice 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two pieces of advices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algn="l" fontAlgn="auto">
              <a:lnSpc>
                <a:spcPct val="130000"/>
              </a:lnSpc>
            </a:pP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711200" y="1253490"/>
            <a:ext cx="39878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20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A</a:t>
            </a:r>
            <a:endParaRPr lang="en-US" altLang="zh-CN" sz="220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/>
        </p:nvSpPr>
        <p:spPr>
          <a:xfrm>
            <a:off x="2038985" y="771525"/>
            <a:ext cx="3390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b"/>
            <a:r>
              <a:rPr lang="en-US" altLang="zh-CN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>
            <a:hlinkClick r:id="rId2" action="ppaction://hlinksldjump"/>
          </p:cNvPr>
          <p:cNvSpPr txBox="1"/>
          <p:nvPr/>
        </p:nvSpPr>
        <p:spPr>
          <a:xfrm>
            <a:off x="2693035" y="771525"/>
            <a:ext cx="3390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b"/>
            <a:r>
              <a:rPr lang="en-US" altLang="zh-CN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3" action="ppaction://hlinksldjump"/>
          </p:cNvPr>
          <p:cNvSpPr txBox="1"/>
          <p:nvPr/>
        </p:nvSpPr>
        <p:spPr>
          <a:xfrm>
            <a:off x="3347085" y="771525"/>
            <a:ext cx="3390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b"/>
            <a:r>
              <a:rPr lang="en-US" altLang="zh-CN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4" action="ppaction://hlinksldjump"/>
          </p:cNvPr>
          <p:cNvSpPr txBox="1"/>
          <p:nvPr/>
        </p:nvSpPr>
        <p:spPr>
          <a:xfrm>
            <a:off x="4001135" y="771525"/>
            <a:ext cx="3390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b"/>
            <a:r>
              <a:rPr lang="en-US" altLang="zh-CN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5"/>
            </p:custDataLst>
          </p:nvPr>
        </p:nvSpPr>
        <p:spPr>
          <a:xfrm>
            <a:off x="424180" y="2572385"/>
            <a:ext cx="8279130" cy="91059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noAutofit/>
          </a:bodyPr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本题考查不可数名词数量的表达方式：数词或冠词＋量词＋of＋不可数名词。数词大于1时，量词变为复数。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6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1" grpId="0" bldLvl="0" animBg="1"/>
      <p:bldP spid="11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245110" y="972820"/>
            <a:ext cx="8637270" cy="3542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algn="l"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【知识点一】 名词的定义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名词(Noun，简称</a:t>
            </a:r>
            <a:r>
              <a:rPr sz="2200" i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n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.)，是词类的一种，属于实词，名词是表示人、事物、地点或抽象概念的名称的词</a:t>
            </a:r>
            <a:r>
              <a:rPr lang="zh-CN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【知识点二】 名词的分类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名词可分为专有名词和普通名词。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1. 专有名词是表示人、地方、事物等特有的名词。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45720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【注】　专有名词的第一个字母要大写，但其中的虚词，如冠词、连词、介词等的第一个字母一般不大写。以下句子中斜体词为专有名词，其他名词是普通名词：In 2004, </a:t>
            </a:r>
            <a:r>
              <a:rPr sz="2200" i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Liu Xiang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took part in the 28th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432340" y="1139525"/>
            <a:ext cx="8280000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indent="0" algn="l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)3. There is a ________ in the room, but nobody knows who he is.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algn="l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people 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person 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woman 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police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711200" y="1253490"/>
            <a:ext cx="39878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20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</a:t>
            </a:r>
            <a:endParaRPr lang="en-US" altLang="zh-CN" sz="220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/>
        </p:nvSpPr>
        <p:spPr>
          <a:xfrm>
            <a:off x="2038985" y="771525"/>
            <a:ext cx="3390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b"/>
            <a:r>
              <a:rPr lang="en-US" altLang="zh-CN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>
            <a:hlinkClick r:id="rId2" action="ppaction://hlinksldjump"/>
          </p:cNvPr>
          <p:cNvSpPr txBox="1"/>
          <p:nvPr/>
        </p:nvSpPr>
        <p:spPr>
          <a:xfrm>
            <a:off x="2693035" y="771525"/>
            <a:ext cx="3390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b"/>
            <a:r>
              <a:rPr lang="en-US" altLang="zh-CN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3" action="ppaction://hlinksldjump"/>
          </p:cNvPr>
          <p:cNvSpPr txBox="1"/>
          <p:nvPr/>
        </p:nvSpPr>
        <p:spPr>
          <a:xfrm>
            <a:off x="3347085" y="771525"/>
            <a:ext cx="3390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b"/>
            <a:r>
              <a:rPr lang="en-US" altLang="zh-CN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4" action="ppaction://hlinksldjump"/>
          </p:cNvPr>
          <p:cNvSpPr txBox="1"/>
          <p:nvPr/>
        </p:nvSpPr>
        <p:spPr>
          <a:xfrm>
            <a:off x="4001135" y="771525"/>
            <a:ext cx="3390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b"/>
            <a:r>
              <a:rPr lang="en-US" altLang="zh-CN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5"/>
            </p:custDataLst>
          </p:nvPr>
        </p:nvSpPr>
        <p:spPr>
          <a:xfrm>
            <a:off x="433070" y="2117090"/>
            <a:ext cx="8279130" cy="143192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noAutofit/>
          </a:bodyPr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本题考查可数名词的单复数。people、 police为集体名词，不能说a people、 a police，而应说a person、 a policeman。再由he可排除C项。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6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1" grpId="0" bldLvl="0" animBg="1"/>
      <p:bldP spid="11" grpId="1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文本框 1"/>
          <p:cNvSpPr txBox="1">
            <a:spLocks noChangeArrowheads="1"/>
          </p:cNvSpPr>
          <p:nvPr/>
        </p:nvSpPr>
        <p:spPr bwMode="auto">
          <a:xfrm>
            <a:off x="432340" y="1139525"/>
            <a:ext cx="8280000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indent="0" algn="l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)4.  ________ mothers made them have piano lessons.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algn="l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Peter and Anne 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Peter's and Anne's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algn="l" fontAlgn="auto">
              <a:lnSpc>
                <a:spcPct val="130000"/>
              </a:lnSpc>
            </a:pP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Peter's and Anne    </a:t>
            </a:r>
            <a:r>
              <a:rPr lang="en-US"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solidFill>
                  <a:schemeClr val="tx1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Peter and Anne's</a:t>
            </a: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711200" y="1253490"/>
            <a:ext cx="39878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20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B</a:t>
            </a:r>
            <a:endParaRPr lang="en-US" altLang="zh-CN" sz="220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sp>
        <p:nvSpPr>
          <p:cNvPr id="3" name="文本框 2">
            <a:hlinkClick r:id="rId1" action="ppaction://hlinksldjump"/>
          </p:cNvPr>
          <p:cNvSpPr txBox="1"/>
          <p:nvPr/>
        </p:nvSpPr>
        <p:spPr>
          <a:xfrm>
            <a:off x="2038985" y="771525"/>
            <a:ext cx="3390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b"/>
            <a:r>
              <a:rPr lang="en-US" altLang="zh-CN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" name="文本框 3">
            <a:hlinkClick r:id="rId2" action="ppaction://hlinksldjump"/>
          </p:cNvPr>
          <p:cNvSpPr txBox="1"/>
          <p:nvPr/>
        </p:nvSpPr>
        <p:spPr>
          <a:xfrm>
            <a:off x="2693035" y="771525"/>
            <a:ext cx="3390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b"/>
            <a:r>
              <a:rPr lang="en-US" altLang="zh-CN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3" action="ppaction://hlinksldjump"/>
          </p:cNvPr>
          <p:cNvSpPr txBox="1"/>
          <p:nvPr/>
        </p:nvSpPr>
        <p:spPr>
          <a:xfrm>
            <a:off x="3347085" y="771525"/>
            <a:ext cx="3390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b"/>
            <a:r>
              <a:rPr lang="en-US" altLang="zh-CN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4" action="ppaction://hlinksldjump"/>
          </p:cNvPr>
          <p:cNvSpPr txBox="1"/>
          <p:nvPr/>
        </p:nvSpPr>
        <p:spPr>
          <a:xfrm>
            <a:off x="4001135" y="771525"/>
            <a:ext cx="3390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b"/>
            <a:r>
              <a:rPr lang="en-US" altLang="zh-CN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5"/>
            </p:custDataLst>
          </p:nvPr>
        </p:nvSpPr>
        <p:spPr>
          <a:xfrm>
            <a:off x="433070" y="2505710"/>
            <a:ext cx="8279130" cy="95440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noAutofit/>
          </a:bodyPr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本题考查名词所有格。表示两个人分别拥有的，要在每个名词后都加－'s，后面的名词常为复数名词。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6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1" grpId="0" bldLvl="0" animBg="1"/>
      <p:bldP spid="11" grpId="1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60278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31705" y="1528034"/>
            <a:ext cx="8280000" cy="28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)1.My sister brought me ________.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　A. a good news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a piece of good news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many good news    D. two news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>
            <a:hlinkClick r:id="rId1" action="ppaction://hlinksldjump"/>
          </p:cNvPr>
          <p:cNvSpPr txBox="1"/>
          <p:nvPr/>
        </p:nvSpPr>
        <p:spPr>
          <a:xfrm>
            <a:off x="250190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文本框 18">
            <a:hlinkClick r:id="rId2" action="ppaction://hlinksldjump"/>
          </p:cNvPr>
          <p:cNvSpPr txBox="1"/>
          <p:nvPr/>
        </p:nvSpPr>
        <p:spPr>
          <a:xfrm>
            <a:off x="303022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文本框 19">
            <a:hlinkClick r:id="rId3" action="ppaction://hlinksldjump"/>
          </p:cNvPr>
          <p:cNvSpPr txBox="1"/>
          <p:nvPr/>
        </p:nvSpPr>
        <p:spPr>
          <a:xfrm>
            <a:off x="355854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文本框 20">
            <a:hlinkClick r:id="rId4" action="ppaction://hlinksldjump"/>
          </p:cNvPr>
          <p:cNvSpPr txBox="1"/>
          <p:nvPr/>
        </p:nvSpPr>
        <p:spPr>
          <a:xfrm>
            <a:off x="408686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文本框 21">
            <a:hlinkClick r:id="rId5" action="ppaction://hlinksldjump"/>
          </p:cNvPr>
          <p:cNvSpPr txBox="1"/>
          <p:nvPr/>
        </p:nvSpPr>
        <p:spPr>
          <a:xfrm>
            <a:off x="461518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4" name="文本框 23">
            <a:hlinkClick r:id="rId6" action="ppaction://hlinksldjump"/>
          </p:cNvPr>
          <p:cNvSpPr txBox="1"/>
          <p:nvPr/>
        </p:nvSpPr>
        <p:spPr>
          <a:xfrm>
            <a:off x="514350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文本框 24">
            <a:hlinkClick r:id="rId7" action="ppaction://hlinksldjump"/>
          </p:cNvPr>
          <p:cNvSpPr txBox="1"/>
          <p:nvPr/>
        </p:nvSpPr>
        <p:spPr>
          <a:xfrm>
            <a:off x="567182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文本框 25">
            <a:hlinkClick r:id="rId8" action="ppaction://hlinksldjump"/>
          </p:cNvPr>
          <p:cNvSpPr txBox="1"/>
          <p:nvPr/>
        </p:nvSpPr>
        <p:spPr>
          <a:xfrm>
            <a:off x="620014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文本框 26">
            <a:hlinkClick r:id="rId9" action="ppaction://hlinksldjump"/>
          </p:cNvPr>
          <p:cNvSpPr txBox="1"/>
          <p:nvPr/>
        </p:nvSpPr>
        <p:spPr>
          <a:xfrm>
            <a:off x="672846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8" name="文本框 27">
            <a:hlinkClick r:id="rId10" action="ppaction://hlinksldjump"/>
          </p:cNvPr>
          <p:cNvSpPr txBox="1"/>
          <p:nvPr/>
        </p:nvSpPr>
        <p:spPr>
          <a:xfrm>
            <a:off x="7256780" y="756920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719907" y="164039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7" name="文本框 16">
            <a:hlinkClick r:id="rId11" action="ppaction://hlinksldjump"/>
          </p:cNvPr>
          <p:cNvSpPr txBox="1"/>
          <p:nvPr/>
        </p:nvSpPr>
        <p:spPr>
          <a:xfrm>
            <a:off x="2513965" y="1124585"/>
            <a:ext cx="41719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文本框 17">
            <a:hlinkClick r:id="rId12" action="ppaction://hlinksldjump"/>
          </p:cNvPr>
          <p:cNvSpPr txBox="1"/>
          <p:nvPr/>
        </p:nvSpPr>
        <p:spPr>
          <a:xfrm>
            <a:off x="3030220" y="1124585"/>
            <a:ext cx="41656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3" name="文本框 22">
            <a:hlinkClick r:id="rId13" action="ppaction://hlinksldjump"/>
          </p:cNvPr>
          <p:cNvSpPr txBox="1"/>
          <p:nvPr/>
        </p:nvSpPr>
        <p:spPr>
          <a:xfrm>
            <a:off x="3545840" y="1124585"/>
            <a:ext cx="44831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" name="文本框 28">
            <a:hlinkClick r:id="rId14" action="ppaction://hlinksldjump"/>
          </p:cNvPr>
          <p:cNvSpPr txBox="1"/>
          <p:nvPr/>
        </p:nvSpPr>
        <p:spPr>
          <a:xfrm>
            <a:off x="4093210" y="1124585"/>
            <a:ext cx="43497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0" name="文本框 29">
            <a:hlinkClick r:id="rId15" action="ppaction://hlinksldjump"/>
          </p:cNvPr>
          <p:cNvSpPr txBox="1"/>
          <p:nvPr/>
        </p:nvSpPr>
        <p:spPr>
          <a:xfrm>
            <a:off x="4627245" y="1124585"/>
            <a:ext cx="44704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1" name="文本框 30">
            <a:hlinkClick r:id="rId16" action="ppaction://hlinksldjump"/>
          </p:cNvPr>
          <p:cNvSpPr txBox="1"/>
          <p:nvPr/>
        </p:nvSpPr>
        <p:spPr>
          <a:xfrm>
            <a:off x="5173345" y="1124585"/>
            <a:ext cx="4286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2" name="文本框 31">
            <a:hlinkClick r:id="rId17" action="ppaction://hlinksldjump"/>
          </p:cNvPr>
          <p:cNvSpPr txBox="1"/>
          <p:nvPr/>
        </p:nvSpPr>
        <p:spPr>
          <a:xfrm>
            <a:off x="5701030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3" name="文本框 32">
            <a:hlinkClick r:id="rId18" action="ppaction://hlinksldjump"/>
          </p:cNvPr>
          <p:cNvSpPr txBox="1"/>
          <p:nvPr/>
        </p:nvSpPr>
        <p:spPr>
          <a:xfrm>
            <a:off x="6216015" y="1124585"/>
            <a:ext cx="42545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4" name="文本框 33">
            <a:hlinkClick r:id="rId19" action="ppaction://hlinksldjump"/>
          </p:cNvPr>
          <p:cNvSpPr txBox="1"/>
          <p:nvPr/>
        </p:nvSpPr>
        <p:spPr>
          <a:xfrm>
            <a:off x="6740525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5" name="文本框 34">
            <a:hlinkClick r:id="rId20" action="ppaction://hlinksldjump"/>
          </p:cNvPr>
          <p:cNvSpPr txBox="1"/>
          <p:nvPr/>
        </p:nvSpPr>
        <p:spPr>
          <a:xfrm>
            <a:off x="7255510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21"/>
            </p:custDataLst>
          </p:nvPr>
        </p:nvSpPr>
        <p:spPr>
          <a:xfrm>
            <a:off x="431800" y="2973070"/>
            <a:ext cx="6477000" cy="47815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noAutofit/>
          </a:bodyPr>
          <a:p>
            <a:pPr indent="457200" fontAlgn="auto">
              <a:lnSpc>
                <a:spcPct val="120000"/>
              </a:lnSpc>
            </a:pPr>
            <a:r>
              <a:rPr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　news是不可数名词。</a:t>
            </a:r>
            <a:endParaRPr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2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11" grpId="0" bldLvl="0" animBg="1"/>
      <p:bldP spid="11" grpId="1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60278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31705" y="1528034"/>
            <a:ext cx="8280000" cy="28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)2.  I have something to write down. Would you like to give me ________？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a paper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some papers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some pieces of papers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a piece of paper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726257" y="163404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31800" y="3389630"/>
            <a:ext cx="7672705" cy="56324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noAutofit/>
          </a:bodyPr>
          <a:p>
            <a:pPr indent="457200" fontAlgn="auto">
              <a:lnSpc>
                <a:spcPct val="13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 paper为不可数名词，可用a piece of 修饰。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/>
        </p:nvSpPr>
        <p:spPr>
          <a:xfrm>
            <a:off x="250190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2" action="ppaction://hlinksldjump"/>
          </p:cNvPr>
          <p:cNvSpPr txBox="1"/>
          <p:nvPr/>
        </p:nvSpPr>
        <p:spPr>
          <a:xfrm>
            <a:off x="303022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3" action="ppaction://hlinksldjump"/>
          </p:cNvPr>
          <p:cNvSpPr txBox="1"/>
          <p:nvPr/>
        </p:nvSpPr>
        <p:spPr>
          <a:xfrm>
            <a:off x="355854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4" action="ppaction://hlinksldjump"/>
          </p:cNvPr>
          <p:cNvSpPr txBox="1"/>
          <p:nvPr/>
        </p:nvSpPr>
        <p:spPr>
          <a:xfrm>
            <a:off x="408686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/>
        </p:nvSpPr>
        <p:spPr>
          <a:xfrm>
            <a:off x="461518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6" action="ppaction://hlinksldjump"/>
          </p:cNvPr>
          <p:cNvSpPr txBox="1"/>
          <p:nvPr/>
        </p:nvSpPr>
        <p:spPr>
          <a:xfrm>
            <a:off x="514350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/>
        </p:nvSpPr>
        <p:spPr>
          <a:xfrm>
            <a:off x="567182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8" action="ppaction://hlinksldjump"/>
          </p:cNvPr>
          <p:cNvSpPr txBox="1"/>
          <p:nvPr/>
        </p:nvSpPr>
        <p:spPr>
          <a:xfrm>
            <a:off x="620014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9" action="ppaction://hlinksldjump"/>
          </p:cNvPr>
          <p:cNvSpPr txBox="1"/>
          <p:nvPr/>
        </p:nvSpPr>
        <p:spPr>
          <a:xfrm>
            <a:off x="672846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10" action="ppaction://hlinksldjump"/>
          </p:cNvPr>
          <p:cNvSpPr txBox="1"/>
          <p:nvPr/>
        </p:nvSpPr>
        <p:spPr>
          <a:xfrm>
            <a:off x="7256780" y="756920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11" action="ppaction://hlinksldjump"/>
          </p:cNvPr>
          <p:cNvSpPr txBox="1"/>
          <p:nvPr/>
        </p:nvSpPr>
        <p:spPr>
          <a:xfrm>
            <a:off x="2513965" y="1124585"/>
            <a:ext cx="41719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2" action="ppaction://hlinksldjump"/>
          </p:cNvPr>
          <p:cNvSpPr txBox="1"/>
          <p:nvPr/>
        </p:nvSpPr>
        <p:spPr>
          <a:xfrm>
            <a:off x="3030220" y="1124585"/>
            <a:ext cx="41656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3" action="ppaction://hlinksldjump"/>
          </p:cNvPr>
          <p:cNvSpPr txBox="1"/>
          <p:nvPr/>
        </p:nvSpPr>
        <p:spPr>
          <a:xfrm>
            <a:off x="3545840" y="1124585"/>
            <a:ext cx="44831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4" action="ppaction://hlinksldjump"/>
          </p:cNvPr>
          <p:cNvSpPr txBox="1"/>
          <p:nvPr/>
        </p:nvSpPr>
        <p:spPr>
          <a:xfrm>
            <a:off x="4093210" y="1124585"/>
            <a:ext cx="43497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5" action="ppaction://hlinksldjump"/>
          </p:cNvPr>
          <p:cNvSpPr txBox="1"/>
          <p:nvPr/>
        </p:nvSpPr>
        <p:spPr>
          <a:xfrm>
            <a:off x="4627245" y="1124585"/>
            <a:ext cx="44704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6" action="ppaction://hlinksldjump"/>
          </p:cNvPr>
          <p:cNvSpPr txBox="1"/>
          <p:nvPr/>
        </p:nvSpPr>
        <p:spPr>
          <a:xfrm>
            <a:off x="5173345" y="1124585"/>
            <a:ext cx="4286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2" name="文本框 41">
            <a:hlinkClick r:id="rId17" action="ppaction://hlinksldjump"/>
          </p:cNvPr>
          <p:cNvSpPr txBox="1"/>
          <p:nvPr/>
        </p:nvSpPr>
        <p:spPr>
          <a:xfrm>
            <a:off x="5701030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3" name="文本框 42">
            <a:hlinkClick r:id="rId18" action="ppaction://hlinksldjump"/>
          </p:cNvPr>
          <p:cNvSpPr txBox="1"/>
          <p:nvPr/>
        </p:nvSpPr>
        <p:spPr>
          <a:xfrm>
            <a:off x="6216015" y="1124585"/>
            <a:ext cx="42545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4" name="文本框 43">
            <a:hlinkClick r:id="rId19" action="ppaction://hlinksldjump"/>
          </p:cNvPr>
          <p:cNvSpPr txBox="1"/>
          <p:nvPr/>
        </p:nvSpPr>
        <p:spPr>
          <a:xfrm>
            <a:off x="6740525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5" name="文本框 44">
            <a:hlinkClick r:id="rId20" action="ppaction://hlinksldjump"/>
          </p:cNvPr>
          <p:cNvSpPr txBox="1"/>
          <p:nvPr/>
        </p:nvSpPr>
        <p:spPr>
          <a:xfrm>
            <a:off x="7255510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3" grpId="0" bldLvl="0" animBg="1"/>
      <p:bldP spid="3" grpId="1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60278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31705" y="1528034"/>
            <a:ext cx="8280000" cy="28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)3. He is used to drinking ________ boiled water after getting up in the morning.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a glass of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many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a glasses of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two glass of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726257" y="163404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31800" y="2966085"/>
            <a:ext cx="8280400" cy="10744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noAutofit/>
          </a:bodyPr>
          <a:p>
            <a:pPr indent="457200" fontAlgn="auto">
              <a:lnSpc>
                <a:spcPct val="13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 many修饰可数名词复数；“一杯水”的正确表达为a glass of water, “两杯水”用two glasses of water表示。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/>
        </p:nvSpPr>
        <p:spPr>
          <a:xfrm>
            <a:off x="250190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2" action="ppaction://hlinksldjump"/>
          </p:cNvPr>
          <p:cNvSpPr txBox="1"/>
          <p:nvPr/>
        </p:nvSpPr>
        <p:spPr>
          <a:xfrm>
            <a:off x="303022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3" action="ppaction://hlinksldjump"/>
          </p:cNvPr>
          <p:cNvSpPr txBox="1"/>
          <p:nvPr/>
        </p:nvSpPr>
        <p:spPr>
          <a:xfrm>
            <a:off x="355854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p>
            <a:pPr algn="l" fontAlgn="b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4" action="ppaction://hlinksldjump"/>
          </p:cNvPr>
          <p:cNvSpPr txBox="1"/>
          <p:nvPr/>
        </p:nvSpPr>
        <p:spPr>
          <a:xfrm>
            <a:off x="408686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/>
        </p:nvSpPr>
        <p:spPr>
          <a:xfrm>
            <a:off x="461518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6" action="ppaction://hlinksldjump"/>
          </p:cNvPr>
          <p:cNvSpPr txBox="1"/>
          <p:nvPr/>
        </p:nvSpPr>
        <p:spPr>
          <a:xfrm>
            <a:off x="514350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/>
        </p:nvSpPr>
        <p:spPr>
          <a:xfrm>
            <a:off x="567182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8" action="ppaction://hlinksldjump"/>
          </p:cNvPr>
          <p:cNvSpPr txBox="1"/>
          <p:nvPr/>
        </p:nvSpPr>
        <p:spPr>
          <a:xfrm>
            <a:off x="620014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9" action="ppaction://hlinksldjump"/>
          </p:cNvPr>
          <p:cNvSpPr txBox="1"/>
          <p:nvPr/>
        </p:nvSpPr>
        <p:spPr>
          <a:xfrm>
            <a:off x="672846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10" action="ppaction://hlinksldjump"/>
          </p:cNvPr>
          <p:cNvSpPr txBox="1"/>
          <p:nvPr/>
        </p:nvSpPr>
        <p:spPr>
          <a:xfrm>
            <a:off x="7256780" y="756920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11" action="ppaction://hlinksldjump"/>
          </p:cNvPr>
          <p:cNvSpPr txBox="1"/>
          <p:nvPr/>
        </p:nvSpPr>
        <p:spPr>
          <a:xfrm>
            <a:off x="2513965" y="1124585"/>
            <a:ext cx="41719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2" action="ppaction://hlinksldjump"/>
          </p:cNvPr>
          <p:cNvSpPr txBox="1"/>
          <p:nvPr/>
        </p:nvSpPr>
        <p:spPr>
          <a:xfrm>
            <a:off x="3030220" y="1124585"/>
            <a:ext cx="41656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3" action="ppaction://hlinksldjump"/>
          </p:cNvPr>
          <p:cNvSpPr txBox="1"/>
          <p:nvPr/>
        </p:nvSpPr>
        <p:spPr>
          <a:xfrm>
            <a:off x="3545840" y="1124585"/>
            <a:ext cx="44831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4" action="ppaction://hlinksldjump"/>
          </p:cNvPr>
          <p:cNvSpPr txBox="1"/>
          <p:nvPr/>
        </p:nvSpPr>
        <p:spPr>
          <a:xfrm>
            <a:off x="4093210" y="1124585"/>
            <a:ext cx="43497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5" action="ppaction://hlinksldjump"/>
          </p:cNvPr>
          <p:cNvSpPr txBox="1"/>
          <p:nvPr/>
        </p:nvSpPr>
        <p:spPr>
          <a:xfrm>
            <a:off x="4627245" y="1124585"/>
            <a:ext cx="44704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6" action="ppaction://hlinksldjump"/>
          </p:cNvPr>
          <p:cNvSpPr txBox="1"/>
          <p:nvPr/>
        </p:nvSpPr>
        <p:spPr>
          <a:xfrm>
            <a:off x="5173345" y="1124585"/>
            <a:ext cx="4286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2" name="文本框 41">
            <a:hlinkClick r:id="rId17" action="ppaction://hlinksldjump"/>
          </p:cNvPr>
          <p:cNvSpPr txBox="1"/>
          <p:nvPr/>
        </p:nvSpPr>
        <p:spPr>
          <a:xfrm>
            <a:off x="5701030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3" name="文本框 42">
            <a:hlinkClick r:id="rId18" action="ppaction://hlinksldjump"/>
          </p:cNvPr>
          <p:cNvSpPr txBox="1"/>
          <p:nvPr/>
        </p:nvSpPr>
        <p:spPr>
          <a:xfrm>
            <a:off x="6216015" y="1124585"/>
            <a:ext cx="42545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4" name="文本框 43">
            <a:hlinkClick r:id="rId19" action="ppaction://hlinksldjump"/>
          </p:cNvPr>
          <p:cNvSpPr txBox="1"/>
          <p:nvPr/>
        </p:nvSpPr>
        <p:spPr>
          <a:xfrm>
            <a:off x="6740525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5" name="文本框 44">
            <a:hlinkClick r:id="rId20" action="ppaction://hlinksldjump"/>
          </p:cNvPr>
          <p:cNvSpPr txBox="1"/>
          <p:nvPr/>
        </p:nvSpPr>
        <p:spPr>
          <a:xfrm>
            <a:off x="7255510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3" grpId="0" bldLvl="0" animBg="1"/>
      <p:bldP spid="3" grpId="1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60278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31705" y="1528034"/>
            <a:ext cx="8280000" cy="28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)4. —What would you like to eat?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—Some ________， please.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bread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cake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coffee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tea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726257" y="163404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31165" y="3098165"/>
            <a:ext cx="8280400" cy="139382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noAutofit/>
          </a:bodyPr>
          <a:p>
            <a:pPr indent="457200" fontAlgn="auto">
              <a:lnSpc>
                <a:spcPct val="13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 根据问句句意“你想吃点什么？”可知只能在bread和cake中选择。因名词前有some修饰，可用some bread 或some cakes。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/>
        </p:nvSpPr>
        <p:spPr>
          <a:xfrm>
            <a:off x="250190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2" action="ppaction://hlinksldjump"/>
          </p:cNvPr>
          <p:cNvSpPr txBox="1"/>
          <p:nvPr/>
        </p:nvSpPr>
        <p:spPr>
          <a:xfrm>
            <a:off x="303022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3" action="ppaction://hlinksldjump"/>
          </p:cNvPr>
          <p:cNvSpPr txBox="1"/>
          <p:nvPr/>
        </p:nvSpPr>
        <p:spPr>
          <a:xfrm>
            <a:off x="355854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4" action="ppaction://hlinksldjump"/>
          </p:cNvPr>
          <p:cNvSpPr txBox="1"/>
          <p:nvPr/>
        </p:nvSpPr>
        <p:spPr>
          <a:xfrm>
            <a:off x="408686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/>
        </p:nvSpPr>
        <p:spPr>
          <a:xfrm>
            <a:off x="461518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6" action="ppaction://hlinksldjump"/>
          </p:cNvPr>
          <p:cNvSpPr txBox="1"/>
          <p:nvPr/>
        </p:nvSpPr>
        <p:spPr>
          <a:xfrm>
            <a:off x="514350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/>
        </p:nvSpPr>
        <p:spPr>
          <a:xfrm>
            <a:off x="567182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8" action="ppaction://hlinksldjump"/>
          </p:cNvPr>
          <p:cNvSpPr txBox="1"/>
          <p:nvPr/>
        </p:nvSpPr>
        <p:spPr>
          <a:xfrm>
            <a:off x="620014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9" action="ppaction://hlinksldjump"/>
          </p:cNvPr>
          <p:cNvSpPr txBox="1"/>
          <p:nvPr/>
        </p:nvSpPr>
        <p:spPr>
          <a:xfrm>
            <a:off x="672846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10" action="ppaction://hlinksldjump"/>
          </p:cNvPr>
          <p:cNvSpPr txBox="1"/>
          <p:nvPr/>
        </p:nvSpPr>
        <p:spPr>
          <a:xfrm>
            <a:off x="7256780" y="756920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11" action="ppaction://hlinksldjump"/>
          </p:cNvPr>
          <p:cNvSpPr txBox="1"/>
          <p:nvPr/>
        </p:nvSpPr>
        <p:spPr>
          <a:xfrm>
            <a:off x="2513965" y="1124585"/>
            <a:ext cx="41719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2" action="ppaction://hlinksldjump"/>
          </p:cNvPr>
          <p:cNvSpPr txBox="1"/>
          <p:nvPr/>
        </p:nvSpPr>
        <p:spPr>
          <a:xfrm>
            <a:off x="3030220" y="1124585"/>
            <a:ext cx="41656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3" action="ppaction://hlinksldjump"/>
          </p:cNvPr>
          <p:cNvSpPr txBox="1"/>
          <p:nvPr/>
        </p:nvSpPr>
        <p:spPr>
          <a:xfrm>
            <a:off x="3545840" y="1124585"/>
            <a:ext cx="44831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4" action="ppaction://hlinksldjump"/>
          </p:cNvPr>
          <p:cNvSpPr txBox="1"/>
          <p:nvPr/>
        </p:nvSpPr>
        <p:spPr>
          <a:xfrm>
            <a:off x="4093210" y="1124585"/>
            <a:ext cx="43497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5" action="ppaction://hlinksldjump"/>
          </p:cNvPr>
          <p:cNvSpPr txBox="1"/>
          <p:nvPr/>
        </p:nvSpPr>
        <p:spPr>
          <a:xfrm>
            <a:off x="4627245" y="1124585"/>
            <a:ext cx="44704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6" action="ppaction://hlinksldjump"/>
          </p:cNvPr>
          <p:cNvSpPr txBox="1"/>
          <p:nvPr/>
        </p:nvSpPr>
        <p:spPr>
          <a:xfrm>
            <a:off x="5173345" y="1124585"/>
            <a:ext cx="4286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2" name="文本框 41">
            <a:hlinkClick r:id="rId17" action="ppaction://hlinksldjump"/>
          </p:cNvPr>
          <p:cNvSpPr txBox="1"/>
          <p:nvPr/>
        </p:nvSpPr>
        <p:spPr>
          <a:xfrm>
            <a:off x="5701030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3" name="文本框 42">
            <a:hlinkClick r:id="rId18" action="ppaction://hlinksldjump"/>
          </p:cNvPr>
          <p:cNvSpPr txBox="1"/>
          <p:nvPr/>
        </p:nvSpPr>
        <p:spPr>
          <a:xfrm>
            <a:off x="6216015" y="1124585"/>
            <a:ext cx="42545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4" name="文本框 43">
            <a:hlinkClick r:id="rId19" action="ppaction://hlinksldjump"/>
          </p:cNvPr>
          <p:cNvSpPr txBox="1"/>
          <p:nvPr/>
        </p:nvSpPr>
        <p:spPr>
          <a:xfrm>
            <a:off x="6740525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5" name="文本框 44">
            <a:hlinkClick r:id="rId20" action="ppaction://hlinksldjump"/>
          </p:cNvPr>
          <p:cNvSpPr txBox="1"/>
          <p:nvPr/>
        </p:nvSpPr>
        <p:spPr>
          <a:xfrm>
            <a:off x="7255510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3" grpId="0" bldLvl="0" animBg="1"/>
      <p:bldP spid="3" grpId="1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60278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31705" y="1528034"/>
            <a:ext cx="8280000" cy="28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)5.It's ten ________ from here to the supermarket.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minute walk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minute's walk   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minutes' walk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minutes walk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726257" y="163404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31165" y="3098165"/>
            <a:ext cx="8280400" cy="5410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noAutofit/>
          </a:bodyPr>
          <a:p>
            <a:pPr indent="457200" fontAlgn="auto">
              <a:lnSpc>
                <a:spcPct val="13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 “十分钟的路程”的正确表达是ten minutes' walk。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/>
        </p:nvSpPr>
        <p:spPr>
          <a:xfrm>
            <a:off x="250190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2" action="ppaction://hlinksldjump"/>
          </p:cNvPr>
          <p:cNvSpPr txBox="1"/>
          <p:nvPr/>
        </p:nvSpPr>
        <p:spPr>
          <a:xfrm>
            <a:off x="303022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3" action="ppaction://hlinksldjump"/>
          </p:cNvPr>
          <p:cNvSpPr txBox="1"/>
          <p:nvPr/>
        </p:nvSpPr>
        <p:spPr>
          <a:xfrm>
            <a:off x="355854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4" action="ppaction://hlinksldjump"/>
          </p:cNvPr>
          <p:cNvSpPr txBox="1"/>
          <p:nvPr/>
        </p:nvSpPr>
        <p:spPr>
          <a:xfrm>
            <a:off x="408686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/>
        </p:nvSpPr>
        <p:spPr>
          <a:xfrm>
            <a:off x="461518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6" action="ppaction://hlinksldjump"/>
          </p:cNvPr>
          <p:cNvSpPr txBox="1"/>
          <p:nvPr/>
        </p:nvSpPr>
        <p:spPr>
          <a:xfrm>
            <a:off x="514350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/>
        </p:nvSpPr>
        <p:spPr>
          <a:xfrm>
            <a:off x="567182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8" action="ppaction://hlinksldjump"/>
          </p:cNvPr>
          <p:cNvSpPr txBox="1"/>
          <p:nvPr/>
        </p:nvSpPr>
        <p:spPr>
          <a:xfrm>
            <a:off x="620014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9" action="ppaction://hlinksldjump"/>
          </p:cNvPr>
          <p:cNvSpPr txBox="1"/>
          <p:nvPr/>
        </p:nvSpPr>
        <p:spPr>
          <a:xfrm>
            <a:off x="672846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10" action="ppaction://hlinksldjump"/>
          </p:cNvPr>
          <p:cNvSpPr txBox="1"/>
          <p:nvPr/>
        </p:nvSpPr>
        <p:spPr>
          <a:xfrm>
            <a:off x="7256780" y="756920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11" action="ppaction://hlinksldjump"/>
          </p:cNvPr>
          <p:cNvSpPr txBox="1"/>
          <p:nvPr/>
        </p:nvSpPr>
        <p:spPr>
          <a:xfrm>
            <a:off x="2513965" y="1124585"/>
            <a:ext cx="41719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2" action="ppaction://hlinksldjump"/>
          </p:cNvPr>
          <p:cNvSpPr txBox="1"/>
          <p:nvPr/>
        </p:nvSpPr>
        <p:spPr>
          <a:xfrm>
            <a:off x="3030220" y="1124585"/>
            <a:ext cx="41656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3" action="ppaction://hlinksldjump"/>
          </p:cNvPr>
          <p:cNvSpPr txBox="1"/>
          <p:nvPr/>
        </p:nvSpPr>
        <p:spPr>
          <a:xfrm>
            <a:off x="3545840" y="1124585"/>
            <a:ext cx="44831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4" action="ppaction://hlinksldjump"/>
          </p:cNvPr>
          <p:cNvSpPr txBox="1"/>
          <p:nvPr/>
        </p:nvSpPr>
        <p:spPr>
          <a:xfrm>
            <a:off x="4093210" y="1124585"/>
            <a:ext cx="43497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5" action="ppaction://hlinksldjump"/>
          </p:cNvPr>
          <p:cNvSpPr txBox="1"/>
          <p:nvPr/>
        </p:nvSpPr>
        <p:spPr>
          <a:xfrm>
            <a:off x="4627245" y="1124585"/>
            <a:ext cx="44704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6" action="ppaction://hlinksldjump"/>
          </p:cNvPr>
          <p:cNvSpPr txBox="1"/>
          <p:nvPr/>
        </p:nvSpPr>
        <p:spPr>
          <a:xfrm>
            <a:off x="5173345" y="1124585"/>
            <a:ext cx="4286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2" name="文本框 41">
            <a:hlinkClick r:id="rId17" action="ppaction://hlinksldjump"/>
          </p:cNvPr>
          <p:cNvSpPr txBox="1"/>
          <p:nvPr/>
        </p:nvSpPr>
        <p:spPr>
          <a:xfrm>
            <a:off x="5701030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3" name="文本框 42">
            <a:hlinkClick r:id="rId18" action="ppaction://hlinksldjump"/>
          </p:cNvPr>
          <p:cNvSpPr txBox="1"/>
          <p:nvPr/>
        </p:nvSpPr>
        <p:spPr>
          <a:xfrm>
            <a:off x="6216015" y="1124585"/>
            <a:ext cx="42545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4" name="文本框 43">
            <a:hlinkClick r:id="rId19" action="ppaction://hlinksldjump"/>
          </p:cNvPr>
          <p:cNvSpPr txBox="1"/>
          <p:nvPr/>
        </p:nvSpPr>
        <p:spPr>
          <a:xfrm>
            <a:off x="6740525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5" name="文本框 44">
            <a:hlinkClick r:id="rId20" action="ppaction://hlinksldjump"/>
          </p:cNvPr>
          <p:cNvSpPr txBox="1"/>
          <p:nvPr/>
        </p:nvSpPr>
        <p:spPr>
          <a:xfrm>
            <a:off x="7255510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3" grpId="0" bldLvl="0" animBg="1"/>
      <p:bldP spid="3" grpId="1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60278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31705" y="1528034"/>
            <a:ext cx="8280000" cy="28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)6. She is ________ girl, but she is interested in history and science.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ten years old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ten years'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a ten－year－old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ten－year－old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726257" y="163404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31165" y="3391535"/>
            <a:ext cx="8280400" cy="101663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noAutofit/>
          </a:bodyPr>
          <a:p>
            <a:pPr indent="457200" fontAlgn="auto">
              <a:lnSpc>
                <a:spcPct val="13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 名词与数词搭配作定语时，连字符连接的名词用单数，且其前用不定冠词修饰。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/>
        </p:nvSpPr>
        <p:spPr>
          <a:xfrm>
            <a:off x="250190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2" action="ppaction://hlinksldjump"/>
          </p:cNvPr>
          <p:cNvSpPr txBox="1"/>
          <p:nvPr/>
        </p:nvSpPr>
        <p:spPr>
          <a:xfrm>
            <a:off x="303022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3" action="ppaction://hlinksldjump"/>
          </p:cNvPr>
          <p:cNvSpPr txBox="1"/>
          <p:nvPr/>
        </p:nvSpPr>
        <p:spPr>
          <a:xfrm>
            <a:off x="355854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4" action="ppaction://hlinksldjump"/>
          </p:cNvPr>
          <p:cNvSpPr txBox="1"/>
          <p:nvPr/>
        </p:nvSpPr>
        <p:spPr>
          <a:xfrm>
            <a:off x="408686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/>
        </p:nvSpPr>
        <p:spPr>
          <a:xfrm>
            <a:off x="461518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6" action="ppaction://hlinksldjump"/>
          </p:cNvPr>
          <p:cNvSpPr txBox="1"/>
          <p:nvPr/>
        </p:nvSpPr>
        <p:spPr>
          <a:xfrm>
            <a:off x="514350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/>
        </p:nvSpPr>
        <p:spPr>
          <a:xfrm>
            <a:off x="567182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8" action="ppaction://hlinksldjump"/>
          </p:cNvPr>
          <p:cNvSpPr txBox="1"/>
          <p:nvPr/>
        </p:nvSpPr>
        <p:spPr>
          <a:xfrm>
            <a:off x="620014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9" action="ppaction://hlinksldjump"/>
          </p:cNvPr>
          <p:cNvSpPr txBox="1"/>
          <p:nvPr/>
        </p:nvSpPr>
        <p:spPr>
          <a:xfrm>
            <a:off x="672846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10" action="ppaction://hlinksldjump"/>
          </p:cNvPr>
          <p:cNvSpPr txBox="1"/>
          <p:nvPr/>
        </p:nvSpPr>
        <p:spPr>
          <a:xfrm>
            <a:off x="7256780" y="756920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11" action="ppaction://hlinksldjump"/>
          </p:cNvPr>
          <p:cNvSpPr txBox="1"/>
          <p:nvPr/>
        </p:nvSpPr>
        <p:spPr>
          <a:xfrm>
            <a:off x="2513965" y="1124585"/>
            <a:ext cx="41719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2" action="ppaction://hlinksldjump"/>
          </p:cNvPr>
          <p:cNvSpPr txBox="1"/>
          <p:nvPr/>
        </p:nvSpPr>
        <p:spPr>
          <a:xfrm>
            <a:off x="3030220" y="1124585"/>
            <a:ext cx="41656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3" action="ppaction://hlinksldjump"/>
          </p:cNvPr>
          <p:cNvSpPr txBox="1"/>
          <p:nvPr/>
        </p:nvSpPr>
        <p:spPr>
          <a:xfrm>
            <a:off x="3545840" y="1124585"/>
            <a:ext cx="44831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4" action="ppaction://hlinksldjump"/>
          </p:cNvPr>
          <p:cNvSpPr txBox="1"/>
          <p:nvPr/>
        </p:nvSpPr>
        <p:spPr>
          <a:xfrm>
            <a:off x="4093210" y="1124585"/>
            <a:ext cx="43497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5" action="ppaction://hlinksldjump"/>
          </p:cNvPr>
          <p:cNvSpPr txBox="1"/>
          <p:nvPr/>
        </p:nvSpPr>
        <p:spPr>
          <a:xfrm>
            <a:off x="4627245" y="1124585"/>
            <a:ext cx="44704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6" action="ppaction://hlinksldjump"/>
          </p:cNvPr>
          <p:cNvSpPr txBox="1"/>
          <p:nvPr/>
        </p:nvSpPr>
        <p:spPr>
          <a:xfrm>
            <a:off x="5173345" y="1124585"/>
            <a:ext cx="4286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2" name="文本框 41">
            <a:hlinkClick r:id="rId17" action="ppaction://hlinksldjump"/>
          </p:cNvPr>
          <p:cNvSpPr txBox="1"/>
          <p:nvPr/>
        </p:nvSpPr>
        <p:spPr>
          <a:xfrm>
            <a:off x="5701030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3" name="文本框 42">
            <a:hlinkClick r:id="rId18" action="ppaction://hlinksldjump"/>
          </p:cNvPr>
          <p:cNvSpPr txBox="1"/>
          <p:nvPr/>
        </p:nvSpPr>
        <p:spPr>
          <a:xfrm>
            <a:off x="6216015" y="1124585"/>
            <a:ext cx="42545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4" name="文本框 43">
            <a:hlinkClick r:id="rId19" action="ppaction://hlinksldjump"/>
          </p:cNvPr>
          <p:cNvSpPr txBox="1"/>
          <p:nvPr/>
        </p:nvSpPr>
        <p:spPr>
          <a:xfrm>
            <a:off x="6740525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5" name="文本框 44">
            <a:hlinkClick r:id="rId20" action="ppaction://hlinksldjump"/>
          </p:cNvPr>
          <p:cNvSpPr txBox="1"/>
          <p:nvPr/>
        </p:nvSpPr>
        <p:spPr>
          <a:xfrm>
            <a:off x="7255510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3" grpId="0" bldLvl="0" animBg="1"/>
      <p:bldP spid="3" grpId="1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60278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31705" y="1528034"/>
            <a:ext cx="8280000" cy="28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)7. I saw several ________ playing on the court.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young man    B. mans    C. peoples    D. young men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726257" y="163404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77190" y="2571750"/>
            <a:ext cx="8280400" cy="66611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noAutofit/>
          </a:bodyPr>
          <a:p>
            <a:pPr indent="457200" fontAlgn="auto">
              <a:lnSpc>
                <a:spcPct val="13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【解析】man的复数是men，people单复数同形。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/>
        </p:nvSpPr>
        <p:spPr>
          <a:xfrm>
            <a:off x="250190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2" action="ppaction://hlinksldjump"/>
          </p:cNvPr>
          <p:cNvSpPr txBox="1"/>
          <p:nvPr/>
        </p:nvSpPr>
        <p:spPr>
          <a:xfrm>
            <a:off x="303022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3" action="ppaction://hlinksldjump"/>
          </p:cNvPr>
          <p:cNvSpPr txBox="1"/>
          <p:nvPr/>
        </p:nvSpPr>
        <p:spPr>
          <a:xfrm>
            <a:off x="355854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4" action="ppaction://hlinksldjump"/>
          </p:cNvPr>
          <p:cNvSpPr txBox="1"/>
          <p:nvPr/>
        </p:nvSpPr>
        <p:spPr>
          <a:xfrm>
            <a:off x="408686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/>
        </p:nvSpPr>
        <p:spPr>
          <a:xfrm>
            <a:off x="461518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6" action="ppaction://hlinksldjump"/>
          </p:cNvPr>
          <p:cNvSpPr txBox="1"/>
          <p:nvPr/>
        </p:nvSpPr>
        <p:spPr>
          <a:xfrm>
            <a:off x="514350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/>
        </p:nvSpPr>
        <p:spPr>
          <a:xfrm>
            <a:off x="567182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8" action="ppaction://hlinksldjump"/>
          </p:cNvPr>
          <p:cNvSpPr txBox="1"/>
          <p:nvPr/>
        </p:nvSpPr>
        <p:spPr>
          <a:xfrm>
            <a:off x="620014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9" action="ppaction://hlinksldjump"/>
          </p:cNvPr>
          <p:cNvSpPr txBox="1"/>
          <p:nvPr/>
        </p:nvSpPr>
        <p:spPr>
          <a:xfrm>
            <a:off x="672846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10" action="ppaction://hlinksldjump"/>
          </p:cNvPr>
          <p:cNvSpPr txBox="1"/>
          <p:nvPr/>
        </p:nvSpPr>
        <p:spPr>
          <a:xfrm>
            <a:off x="7256780" y="756920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11" action="ppaction://hlinksldjump"/>
          </p:cNvPr>
          <p:cNvSpPr txBox="1"/>
          <p:nvPr/>
        </p:nvSpPr>
        <p:spPr>
          <a:xfrm>
            <a:off x="2513965" y="1124585"/>
            <a:ext cx="41719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2" action="ppaction://hlinksldjump"/>
          </p:cNvPr>
          <p:cNvSpPr txBox="1"/>
          <p:nvPr/>
        </p:nvSpPr>
        <p:spPr>
          <a:xfrm>
            <a:off x="3030220" y="1124585"/>
            <a:ext cx="41656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3" action="ppaction://hlinksldjump"/>
          </p:cNvPr>
          <p:cNvSpPr txBox="1"/>
          <p:nvPr/>
        </p:nvSpPr>
        <p:spPr>
          <a:xfrm>
            <a:off x="3545840" y="1124585"/>
            <a:ext cx="44831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4" action="ppaction://hlinksldjump"/>
          </p:cNvPr>
          <p:cNvSpPr txBox="1"/>
          <p:nvPr/>
        </p:nvSpPr>
        <p:spPr>
          <a:xfrm>
            <a:off x="4093210" y="1124585"/>
            <a:ext cx="43497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5" action="ppaction://hlinksldjump"/>
          </p:cNvPr>
          <p:cNvSpPr txBox="1"/>
          <p:nvPr/>
        </p:nvSpPr>
        <p:spPr>
          <a:xfrm>
            <a:off x="4627245" y="1124585"/>
            <a:ext cx="44704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6" action="ppaction://hlinksldjump"/>
          </p:cNvPr>
          <p:cNvSpPr txBox="1"/>
          <p:nvPr/>
        </p:nvSpPr>
        <p:spPr>
          <a:xfrm>
            <a:off x="5173345" y="1124585"/>
            <a:ext cx="4286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2" name="文本框 41">
            <a:hlinkClick r:id="rId17" action="ppaction://hlinksldjump"/>
          </p:cNvPr>
          <p:cNvSpPr txBox="1"/>
          <p:nvPr/>
        </p:nvSpPr>
        <p:spPr>
          <a:xfrm>
            <a:off x="5701030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3" name="文本框 42">
            <a:hlinkClick r:id="rId18" action="ppaction://hlinksldjump"/>
          </p:cNvPr>
          <p:cNvSpPr txBox="1"/>
          <p:nvPr/>
        </p:nvSpPr>
        <p:spPr>
          <a:xfrm>
            <a:off x="6216015" y="1124585"/>
            <a:ext cx="42545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4" name="文本框 43">
            <a:hlinkClick r:id="rId19" action="ppaction://hlinksldjump"/>
          </p:cNvPr>
          <p:cNvSpPr txBox="1"/>
          <p:nvPr/>
        </p:nvSpPr>
        <p:spPr>
          <a:xfrm>
            <a:off x="6740525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5" name="文本框 44">
            <a:hlinkClick r:id="rId20" action="ppaction://hlinksldjump"/>
          </p:cNvPr>
          <p:cNvSpPr txBox="1"/>
          <p:nvPr/>
        </p:nvSpPr>
        <p:spPr>
          <a:xfrm>
            <a:off x="7255510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3" grpId="0" bldLvl="0" animBg="1"/>
      <p:bldP spid="3" grpId="1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60278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31705" y="1528034"/>
            <a:ext cx="8280000" cy="28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)8. It's said that two ________ will come to the village.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woman doctors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women doctor   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women doctors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woman doctor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726257" y="163404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/>
        </p:nvSpPr>
        <p:spPr>
          <a:xfrm>
            <a:off x="250190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2" action="ppaction://hlinksldjump"/>
          </p:cNvPr>
          <p:cNvSpPr txBox="1"/>
          <p:nvPr/>
        </p:nvSpPr>
        <p:spPr>
          <a:xfrm>
            <a:off x="303022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3" action="ppaction://hlinksldjump"/>
          </p:cNvPr>
          <p:cNvSpPr txBox="1"/>
          <p:nvPr/>
        </p:nvSpPr>
        <p:spPr>
          <a:xfrm>
            <a:off x="355854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4" action="ppaction://hlinksldjump"/>
          </p:cNvPr>
          <p:cNvSpPr txBox="1"/>
          <p:nvPr/>
        </p:nvSpPr>
        <p:spPr>
          <a:xfrm>
            <a:off x="408686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/>
        </p:nvSpPr>
        <p:spPr>
          <a:xfrm>
            <a:off x="461518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6" action="ppaction://hlinksldjump"/>
          </p:cNvPr>
          <p:cNvSpPr txBox="1"/>
          <p:nvPr/>
        </p:nvSpPr>
        <p:spPr>
          <a:xfrm>
            <a:off x="514350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/>
        </p:nvSpPr>
        <p:spPr>
          <a:xfrm>
            <a:off x="567182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8" action="ppaction://hlinksldjump"/>
          </p:cNvPr>
          <p:cNvSpPr txBox="1"/>
          <p:nvPr/>
        </p:nvSpPr>
        <p:spPr>
          <a:xfrm>
            <a:off x="620014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9" action="ppaction://hlinksldjump"/>
          </p:cNvPr>
          <p:cNvSpPr txBox="1"/>
          <p:nvPr/>
        </p:nvSpPr>
        <p:spPr>
          <a:xfrm>
            <a:off x="672846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10" action="ppaction://hlinksldjump"/>
          </p:cNvPr>
          <p:cNvSpPr txBox="1"/>
          <p:nvPr/>
        </p:nvSpPr>
        <p:spPr>
          <a:xfrm>
            <a:off x="7256780" y="756920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11" action="ppaction://hlinksldjump"/>
          </p:cNvPr>
          <p:cNvSpPr txBox="1"/>
          <p:nvPr/>
        </p:nvSpPr>
        <p:spPr>
          <a:xfrm>
            <a:off x="2513965" y="1124585"/>
            <a:ext cx="41719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2" action="ppaction://hlinksldjump"/>
          </p:cNvPr>
          <p:cNvSpPr txBox="1"/>
          <p:nvPr/>
        </p:nvSpPr>
        <p:spPr>
          <a:xfrm>
            <a:off x="3030220" y="1124585"/>
            <a:ext cx="41656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3" action="ppaction://hlinksldjump"/>
          </p:cNvPr>
          <p:cNvSpPr txBox="1"/>
          <p:nvPr/>
        </p:nvSpPr>
        <p:spPr>
          <a:xfrm>
            <a:off x="3545840" y="1124585"/>
            <a:ext cx="44831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4" action="ppaction://hlinksldjump"/>
          </p:cNvPr>
          <p:cNvSpPr txBox="1"/>
          <p:nvPr/>
        </p:nvSpPr>
        <p:spPr>
          <a:xfrm>
            <a:off x="4093210" y="1124585"/>
            <a:ext cx="43497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5" action="ppaction://hlinksldjump"/>
          </p:cNvPr>
          <p:cNvSpPr txBox="1"/>
          <p:nvPr/>
        </p:nvSpPr>
        <p:spPr>
          <a:xfrm>
            <a:off x="4627245" y="1124585"/>
            <a:ext cx="44704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6" action="ppaction://hlinksldjump"/>
          </p:cNvPr>
          <p:cNvSpPr txBox="1"/>
          <p:nvPr/>
        </p:nvSpPr>
        <p:spPr>
          <a:xfrm>
            <a:off x="5173345" y="1124585"/>
            <a:ext cx="4286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2" name="文本框 41">
            <a:hlinkClick r:id="rId17" action="ppaction://hlinksldjump"/>
          </p:cNvPr>
          <p:cNvSpPr txBox="1"/>
          <p:nvPr/>
        </p:nvSpPr>
        <p:spPr>
          <a:xfrm>
            <a:off x="5701030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3" name="文本框 42">
            <a:hlinkClick r:id="rId18" action="ppaction://hlinksldjump"/>
          </p:cNvPr>
          <p:cNvSpPr txBox="1"/>
          <p:nvPr/>
        </p:nvSpPr>
        <p:spPr>
          <a:xfrm>
            <a:off x="6216015" y="1124585"/>
            <a:ext cx="42545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4" name="文本框 43">
            <a:hlinkClick r:id="rId19" action="ppaction://hlinksldjump"/>
          </p:cNvPr>
          <p:cNvSpPr txBox="1"/>
          <p:nvPr/>
        </p:nvSpPr>
        <p:spPr>
          <a:xfrm>
            <a:off x="6740525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5" name="文本框 44">
            <a:hlinkClick r:id="rId20" action="ppaction://hlinksldjump"/>
          </p:cNvPr>
          <p:cNvSpPr txBox="1"/>
          <p:nvPr/>
        </p:nvSpPr>
        <p:spPr>
          <a:xfrm>
            <a:off x="7255510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21"/>
            </p:custDataLst>
          </p:nvPr>
        </p:nvSpPr>
        <p:spPr>
          <a:xfrm>
            <a:off x="431165" y="3038475"/>
            <a:ext cx="8280400" cy="102425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noAutofit/>
          </a:bodyPr>
          <a:p>
            <a:pPr indent="457200" fontAlgn="auto">
              <a:lnSpc>
                <a:spcPct val="13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【解析】由man和woman构成的复合名词变复数时，须全部变为复数形式。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2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3" grpId="0" bldLvl="0" animBg="1"/>
      <p:bldP spid="3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370205" y="1159510"/>
            <a:ext cx="8402955" cy="3347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0" fontAlgn="auto">
              <a:lnSpc>
                <a:spcPct val="120000"/>
              </a:lnSpc>
            </a:pPr>
            <a:r>
              <a:rPr sz="2200" i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Olympic Games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in </a:t>
            </a:r>
            <a:r>
              <a:rPr sz="2200" i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Athens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, </a:t>
            </a:r>
            <a:r>
              <a:rPr sz="2200" i="1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Greece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</a:t>
            </a:r>
            <a:r>
              <a:rPr sz="2200" dirty="0">
                <a:solidFill>
                  <a:srgbClr val="FF0000"/>
                </a:solidFill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2. 普通名词：指一类人或物的名称的名词。</a:t>
            </a:r>
            <a:endParaRPr sz="2200" dirty="0">
              <a:solidFill>
                <a:srgbClr val="FF0000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普通名词可以根据其可数性分为可数名词(个体名词，集体名词)和不可数名词(物质名词，抽象名词)两大类。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370205" y="2781935"/>
          <a:ext cx="8402320" cy="1808480"/>
        </p:xfrm>
        <a:graphic>
          <a:graphicData uri="http://schemas.openxmlformats.org/drawingml/2006/table">
            <a:tbl>
              <a:tblPr/>
              <a:tblGrid>
                <a:gridCol w="1266190"/>
                <a:gridCol w="3307715"/>
                <a:gridCol w="3828415"/>
              </a:tblGrid>
              <a:tr h="452120"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名词分类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类别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例子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120">
                <a:tc rowSpan="3"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专有名词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表示人名的专有名词 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Michael迈克尔、 Tom 汤姆、 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120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表示地名的专有名词 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New York纽约、 China中国、 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120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表示组织机构的专有名词 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UN联合国、 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60278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431705" y="1528034"/>
            <a:ext cx="8280000" cy="28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)9.  They like Chinese ________.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food and peoples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foods and people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foods and peoples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food and people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726257" y="163404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57530" y="2914015"/>
            <a:ext cx="7876540" cy="166751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noAutofit/>
          </a:bodyPr>
          <a:p>
            <a:pPr indent="45720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 句意：“他们喜欢中国菜和中国人。”food表示“食物、食品”时，是不可数名词。 people表示“人民，人们”时，其单复数形式同形；people表示“民族”时， 复数形式要加－s。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/>
        </p:nvSpPr>
        <p:spPr>
          <a:xfrm>
            <a:off x="250190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2" action="ppaction://hlinksldjump"/>
          </p:cNvPr>
          <p:cNvSpPr txBox="1"/>
          <p:nvPr/>
        </p:nvSpPr>
        <p:spPr>
          <a:xfrm>
            <a:off x="303022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3" action="ppaction://hlinksldjump"/>
          </p:cNvPr>
          <p:cNvSpPr txBox="1"/>
          <p:nvPr/>
        </p:nvSpPr>
        <p:spPr>
          <a:xfrm>
            <a:off x="355854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4" action="ppaction://hlinksldjump"/>
          </p:cNvPr>
          <p:cNvSpPr txBox="1"/>
          <p:nvPr/>
        </p:nvSpPr>
        <p:spPr>
          <a:xfrm>
            <a:off x="408686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/>
        </p:nvSpPr>
        <p:spPr>
          <a:xfrm>
            <a:off x="461518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6" action="ppaction://hlinksldjump"/>
          </p:cNvPr>
          <p:cNvSpPr txBox="1"/>
          <p:nvPr/>
        </p:nvSpPr>
        <p:spPr>
          <a:xfrm>
            <a:off x="514350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/>
        </p:nvSpPr>
        <p:spPr>
          <a:xfrm>
            <a:off x="567182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8" action="ppaction://hlinksldjump"/>
          </p:cNvPr>
          <p:cNvSpPr txBox="1"/>
          <p:nvPr/>
        </p:nvSpPr>
        <p:spPr>
          <a:xfrm>
            <a:off x="620014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9" action="ppaction://hlinksldjump"/>
          </p:cNvPr>
          <p:cNvSpPr txBox="1"/>
          <p:nvPr/>
        </p:nvSpPr>
        <p:spPr>
          <a:xfrm>
            <a:off x="672846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10" action="ppaction://hlinksldjump"/>
          </p:cNvPr>
          <p:cNvSpPr txBox="1"/>
          <p:nvPr/>
        </p:nvSpPr>
        <p:spPr>
          <a:xfrm>
            <a:off x="7256780" y="756920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11" action="ppaction://hlinksldjump"/>
          </p:cNvPr>
          <p:cNvSpPr txBox="1"/>
          <p:nvPr/>
        </p:nvSpPr>
        <p:spPr>
          <a:xfrm>
            <a:off x="2513965" y="1124585"/>
            <a:ext cx="41719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2" action="ppaction://hlinksldjump"/>
          </p:cNvPr>
          <p:cNvSpPr txBox="1"/>
          <p:nvPr/>
        </p:nvSpPr>
        <p:spPr>
          <a:xfrm>
            <a:off x="3030220" y="1124585"/>
            <a:ext cx="41656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3" action="ppaction://hlinksldjump"/>
          </p:cNvPr>
          <p:cNvSpPr txBox="1"/>
          <p:nvPr/>
        </p:nvSpPr>
        <p:spPr>
          <a:xfrm>
            <a:off x="3545840" y="1124585"/>
            <a:ext cx="44831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4" action="ppaction://hlinksldjump"/>
          </p:cNvPr>
          <p:cNvSpPr txBox="1"/>
          <p:nvPr/>
        </p:nvSpPr>
        <p:spPr>
          <a:xfrm>
            <a:off x="4093210" y="1124585"/>
            <a:ext cx="43497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5" action="ppaction://hlinksldjump"/>
          </p:cNvPr>
          <p:cNvSpPr txBox="1"/>
          <p:nvPr/>
        </p:nvSpPr>
        <p:spPr>
          <a:xfrm>
            <a:off x="4627245" y="1124585"/>
            <a:ext cx="44704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6" action="ppaction://hlinksldjump"/>
          </p:cNvPr>
          <p:cNvSpPr txBox="1"/>
          <p:nvPr/>
        </p:nvSpPr>
        <p:spPr>
          <a:xfrm>
            <a:off x="5173345" y="1124585"/>
            <a:ext cx="4286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2" name="文本框 41">
            <a:hlinkClick r:id="rId17" action="ppaction://hlinksldjump"/>
          </p:cNvPr>
          <p:cNvSpPr txBox="1"/>
          <p:nvPr/>
        </p:nvSpPr>
        <p:spPr>
          <a:xfrm>
            <a:off x="5701030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3" name="文本框 42">
            <a:hlinkClick r:id="rId18" action="ppaction://hlinksldjump"/>
          </p:cNvPr>
          <p:cNvSpPr txBox="1"/>
          <p:nvPr/>
        </p:nvSpPr>
        <p:spPr>
          <a:xfrm>
            <a:off x="6216015" y="1124585"/>
            <a:ext cx="42545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4" name="文本框 43">
            <a:hlinkClick r:id="rId19" action="ppaction://hlinksldjump"/>
          </p:cNvPr>
          <p:cNvSpPr txBox="1"/>
          <p:nvPr/>
        </p:nvSpPr>
        <p:spPr>
          <a:xfrm>
            <a:off x="6740525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5" name="文本框 44">
            <a:hlinkClick r:id="rId20" action="ppaction://hlinksldjump"/>
          </p:cNvPr>
          <p:cNvSpPr txBox="1"/>
          <p:nvPr/>
        </p:nvSpPr>
        <p:spPr>
          <a:xfrm>
            <a:off x="7255510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3" grpId="0" bldLvl="0" animBg="1"/>
      <p:bldP spid="3" grpId="1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60278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292100" y="1527810"/>
            <a:ext cx="8559165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)10. We will have an ________ holiday in ________.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eight days; two days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eight－day; two days'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eight days; two－day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eight－day; two days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563880" y="1614170"/>
            <a:ext cx="393065" cy="436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/>
        </p:nvSpPr>
        <p:spPr>
          <a:xfrm>
            <a:off x="250190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2" action="ppaction://hlinksldjump"/>
          </p:cNvPr>
          <p:cNvSpPr txBox="1"/>
          <p:nvPr/>
        </p:nvSpPr>
        <p:spPr>
          <a:xfrm>
            <a:off x="303022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3" action="ppaction://hlinksldjump"/>
          </p:cNvPr>
          <p:cNvSpPr txBox="1"/>
          <p:nvPr/>
        </p:nvSpPr>
        <p:spPr>
          <a:xfrm>
            <a:off x="355854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4" action="ppaction://hlinksldjump"/>
          </p:cNvPr>
          <p:cNvSpPr txBox="1"/>
          <p:nvPr/>
        </p:nvSpPr>
        <p:spPr>
          <a:xfrm>
            <a:off x="408686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/>
        </p:nvSpPr>
        <p:spPr>
          <a:xfrm>
            <a:off x="461518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6" action="ppaction://hlinksldjump"/>
          </p:cNvPr>
          <p:cNvSpPr txBox="1"/>
          <p:nvPr/>
        </p:nvSpPr>
        <p:spPr>
          <a:xfrm>
            <a:off x="514350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/>
        </p:nvSpPr>
        <p:spPr>
          <a:xfrm>
            <a:off x="567182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8" action="ppaction://hlinksldjump"/>
          </p:cNvPr>
          <p:cNvSpPr txBox="1"/>
          <p:nvPr/>
        </p:nvSpPr>
        <p:spPr>
          <a:xfrm>
            <a:off x="620014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9" action="ppaction://hlinksldjump"/>
          </p:cNvPr>
          <p:cNvSpPr txBox="1"/>
          <p:nvPr/>
        </p:nvSpPr>
        <p:spPr>
          <a:xfrm>
            <a:off x="672846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10" action="ppaction://hlinksldjump"/>
          </p:cNvPr>
          <p:cNvSpPr txBox="1"/>
          <p:nvPr/>
        </p:nvSpPr>
        <p:spPr>
          <a:xfrm>
            <a:off x="7256780" y="756920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11" action="ppaction://hlinksldjump"/>
          </p:cNvPr>
          <p:cNvSpPr txBox="1"/>
          <p:nvPr/>
        </p:nvSpPr>
        <p:spPr>
          <a:xfrm>
            <a:off x="2513965" y="1124585"/>
            <a:ext cx="41719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2" action="ppaction://hlinksldjump"/>
          </p:cNvPr>
          <p:cNvSpPr txBox="1"/>
          <p:nvPr/>
        </p:nvSpPr>
        <p:spPr>
          <a:xfrm>
            <a:off x="3030220" y="1124585"/>
            <a:ext cx="41656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3" action="ppaction://hlinksldjump"/>
          </p:cNvPr>
          <p:cNvSpPr txBox="1"/>
          <p:nvPr/>
        </p:nvSpPr>
        <p:spPr>
          <a:xfrm>
            <a:off x="3545840" y="1124585"/>
            <a:ext cx="44831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4" action="ppaction://hlinksldjump"/>
          </p:cNvPr>
          <p:cNvSpPr txBox="1"/>
          <p:nvPr/>
        </p:nvSpPr>
        <p:spPr>
          <a:xfrm>
            <a:off x="4093210" y="1124585"/>
            <a:ext cx="43497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5" action="ppaction://hlinksldjump"/>
          </p:cNvPr>
          <p:cNvSpPr txBox="1"/>
          <p:nvPr/>
        </p:nvSpPr>
        <p:spPr>
          <a:xfrm>
            <a:off x="4627245" y="1124585"/>
            <a:ext cx="44704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6" action="ppaction://hlinksldjump"/>
          </p:cNvPr>
          <p:cNvSpPr txBox="1"/>
          <p:nvPr/>
        </p:nvSpPr>
        <p:spPr>
          <a:xfrm>
            <a:off x="5173345" y="1124585"/>
            <a:ext cx="4286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2" name="文本框 41">
            <a:hlinkClick r:id="rId17" action="ppaction://hlinksldjump"/>
          </p:cNvPr>
          <p:cNvSpPr txBox="1"/>
          <p:nvPr/>
        </p:nvSpPr>
        <p:spPr>
          <a:xfrm>
            <a:off x="5701030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3" name="文本框 42">
            <a:hlinkClick r:id="rId18" action="ppaction://hlinksldjump"/>
          </p:cNvPr>
          <p:cNvSpPr txBox="1"/>
          <p:nvPr/>
        </p:nvSpPr>
        <p:spPr>
          <a:xfrm>
            <a:off x="6216015" y="1124585"/>
            <a:ext cx="42545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4" name="文本框 43">
            <a:hlinkClick r:id="rId19" action="ppaction://hlinksldjump"/>
          </p:cNvPr>
          <p:cNvSpPr txBox="1"/>
          <p:nvPr/>
        </p:nvSpPr>
        <p:spPr>
          <a:xfrm>
            <a:off x="6740525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5" name="文本框 44">
            <a:hlinkClick r:id="rId20" action="ppaction://hlinksldjump"/>
          </p:cNvPr>
          <p:cNvSpPr txBox="1"/>
          <p:nvPr/>
        </p:nvSpPr>
        <p:spPr>
          <a:xfrm>
            <a:off x="7255510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" name="文本框 2"/>
          <p:cNvSpPr txBox="1"/>
          <p:nvPr>
            <p:custDataLst>
              <p:tags r:id="rId21"/>
            </p:custDataLst>
          </p:nvPr>
        </p:nvSpPr>
        <p:spPr>
          <a:xfrm>
            <a:off x="372745" y="2916555"/>
            <a:ext cx="7876540" cy="97790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noAutofit/>
          </a:bodyPr>
          <a:p>
            <a:pPr indent="45720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 本题第一个空考查复合形容词作定语，由“数词－量词”构成，放在名词前；第二个空考查名词的复数。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</p:spTree>
    <p:custDataLst>
      <p:tags r:id="rId2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3" grpId="0" bldLvl="0" animBg="1"/>
      <p:bldP spid="3" grpId="1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60278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275590" y="1528445"/>
            <a:ext cx="8592185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)11. Frank is a friend of ________. He is a scientist from Canada.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my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I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me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mine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576397" y="163404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48945" y="2475230"/>
            <a:ext cx="7876540" cy="130937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noAutofit/>
          </a:bodyPr>
          <a:p>
            <a:pPr indent="457200" fontAlgn="auto">
              <a:lnSpc>
                <a:spcPct val="13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 a friend of mine意为“我的一个朋友”。句意：“弗兰克是我的朋友中的一个，他是一位来自加拿大的科学家。”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/>
        </p:nvSpPr>
        <p:spPr>
          <a:xfrm>
            <a:off x="250190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2" action="ppaction://hlinksldjump"/>
          </p:cNvPr>
          <p:cNvSpPr txBox="1"/>
          <p:nvPr/>
        </p:nvSpPr>
        <p:spPr>
          <a:xfrm>
            <a:off x="303022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3" action="ppaction://hlinksldjump"/>
          </p:cNvPr>
          <p:cNvSpPr txBox="1"/>
          <p:nvPr/>
        </p:nvSpPr>
        <p:spPr>
          <a:xfrm>
            <a:off x="355854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4" action="ppaction://hlinksldjump"/>
          </p:cNvPr>
          <p:cNvSpPr txBox="1"/>
          <p:nvPr/>
        </p:nvSpPr>
        <p:spPr>
          <a:xfrm>
            <a:off x="408686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/>
        </p:nvSpPr>
        <p:spPr>
          <a:xfrm>
            <a:off x="461518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6" action="ppaction://hlinksldjump"/>
          </p:cNvPr>
          <p:cNvSpPr txBox="1"/>
          <p:nvPr/>
        </p:nvSpPr>
        <p:spPr>
          <a:xfrm>
            <a:off x="514350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/>
        </p:nvSpPr>
        <p:spPr>
          <a:xfrm>
            <a:off x="567182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8" action="ppaction://hlinksldjump"/>
          </p:cNvPr>
          <p:cNvSpPr txBox="1"/>
          <p:nvPr/>
        </p:nvSpPr>
        <p:spPr>
          <a:xfrm>
            <a:off x="620014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9" action="ppaction://hlinksldjump"/>
          </p:cNvPr>
          <p:cNvSpPr txBox="1"/>
          <p:nvPr/>
        </p:nvSpPr>
        <p:spPr>
          <a:xfrm>
            <a:off x="672846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10" action="ppaction://hlinksldjump"/>
          </p:cNvPr>
          <p:cNvSpPr txBox="1"/>
          <p:nvPr/>
        </p:nvSpPr>
        <p:spPr>
          <a:xfrm>
            <a:off x="7256780" y="756920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11" action="ppaction://hlinksldjump"/>
          </p:cNvPr>
          <p:cNvSpPr txBox="1"/>
          <p:nvPr/>
        </p:nvSpPr>
        <p:spPr>
          <a:xfrm>
            <a:off x="2513965" y="1124585"/>
            <a:ext cx="41719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2" action="ppaction://hlinksldjump"/>
          </p:cNvPr>
          <p:cNvSpPr txBox="1"/>
          <p:nvPr/>
        </p:nvSpPr>
        <p:spPr>
          <a:xfrm>
            <a:off x="3030220" y="1124585"/>
            <a:ext cx="41656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3" action="ppaction://hlinksldjump"/>
          </p:cNvPr>
          <p:cNvSpPr txBox="1"/>
          <p:nvPr/>
        </p:nvSpPr>
        <p:spPr>
          <a:xfrm>
            <a:off x="3545840" y="1124585"/>
            <a:ext cx="44831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4" action="ppaction://hlinksldjump"/>
          </p:cNvPr>
          <p:cNvSpPr txBox="1"/>
          <p:nvPr/>
        </p:nvSpPr>
        <p:spPr>
          <a:xfrm>
            <a:off x="4093210" y="1124585"/>
            <a:ext cx="43497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5" action="ppaction://hlinksldjump"/>
          </p:cNvPr>
          <p:cNvSpPr txBox="1"/>
          <p:nvPr/>
        </p:nvSpPr>
        <p:spPr>
          <a:xfrm>
            <a:off x="4627245" y="1124585"/>
            <a:ext cx="44704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6" action="ppaction://hlinksldjump"/>
          </p:cNvPr>
          <p:cNvSpPr txBox="1"/>
          <p:nvPr/>
        </p:nvSpPr>
        <p:spPr>
          <a:xfrm>
            <a:off x="5173345" y="1124585"/>
            <a:ext cx="4286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2" name="文本框 41">
            <a:hlinkClick r:id="rId17" action="ppaction://hlinksldjump"/>
          </p:cNvPr>
          <p:cNvSpPr txBox="1"/>
          <p:nvPr/>
        </p:nvSpPr>
        <p:spPr>
          <a:xfrm>
            <a:off x="5701030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3" name="文本框 42">
            <a:hlinkClick r:id="rId18" action="ppaction://hlinksldjump"/>
          </p:cNvPr>
          <p:cNvSpPr txBox="1"/>
          <p:nvPr/>
        </p:nvSpPr>
        <p:spPr>
          <a:xfrm>
            <a:off x="6216015" y="1124585"/>
            <a:ext cx="42545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4" name="文本框 43">
            <a:hlinkClick r:id="rId19" action="ppaction://hlinksldjump"/>
          </p:cNvPr>
          <p:cNvSpPr txBox="1"/>
          <p:nvPr/>
        </p:nvSpPr>
        <p:spPr>
          <a:xfrm>
            <a:off x="6740525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5" name="文本框 44">
            <a:hlinkClick r:id="rId20" action="ppaction://hlinksldjump"/>
          </p:cNvPr>
          <p:cNvSpPr txBox="1"/>
          <p:nvPr/>
        </p:nvSpPr>
        <p:spPr>
          <a:xfrm>
            <a:off x="7255510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3" grpId="0" bldLvl="0" animBg="1"/>
      <p:bldP spid="3" grpId="1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60278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275590" y="1472565"/>
            <a:ext cx="8592185" cy="29356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)12.  Most of my ________ are ________.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clothes; orange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cloths; oranges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clothing; orange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cloth; oranges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576397" y="1568637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33730" y="2828290"/>
            <a:ext cx="7876540" cy="174434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noAutofit/>
          </a:bodyPr>
          <a:p>
            <a:pPr indent="457200" fontAlgn="auto">
              <a:lnSpc>
                <a:spcPct val="13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 clothes是复数名词，clothing是不可数名词，cloth意为“布料”。orange作为可数名词时，意为“橘子”，作为不可数名词时，意为“橙色”。句意：“我的大多数衣服是橙色的。”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/>
        </p:nvSpPr>
        <p:spPr>
          <a:xfrm>
            <a:off x="250190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2" action="ppaction://hlinksldjump"/>
          </p:cNvPr>
          <p:cNvSpPr txBox="1"/>
          <p:nvPr/>
        </p:nvSpPr>
        <p:spPr>
          <a:xfrm>
            <a:off x="303022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3" action="ppaction://hlinksldjump"/>
          </p:cNvPr>
          <p:cNvSpPr txBox="1"/>
          <p:nvPr/>
        </p:nvSpPr>
        <p:spPr>
          <a:xfrm>
            <a:off x="355854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4" action="ppaction://hlinksldjump"/>
          </p:cNvPr>
          <p:cNvSpPr txBox="1"/>
          <p:nvPr/>
        </p:nvSpPr>
        <p:spPr>
          <a:xfrm>
            <a:off x="408686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/>
        </p:nvSpPr>
        <p:spPr>
          <a:xfrm>
            <a:off x="461518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6" action="ppaction://hlinksldjump"/>
          </p:cNvPr>
          <p:cNvSpPr txBox="1"/>
          <p:nvPr/>
        </p:nvSpPr>
        <p:spPr>
          <a:xfrm>
            <a:off x="514350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/>
        </p:nvSpPr>
        <p:spPr>
          <a:xfrm>
            <a:off x="567182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8" action="ppaction://hlinksldjump"/>
          </p:cNvPr>
          <p:cNvSpPr txBox="1"/>
          <p:nvPr/>
        </p:nvSpPr>
        <p:spPr>
          <a:xfrm>
            <a:off x="620014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9" action="ppaction://hlinksldjump"/>
          </p:cNvPr>
          <p:cNvSpPr txBox="1"/>
          <p:nvPr/>
        </p:nvSpPr>
        <p:spPr>
          <a:xfrm>
            <a:off x="672846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10" action="ppaction://hlinksldjump"/>
          </p:cNvPr>
          <p:cNvSpPr txBox="1"/>
          <p:nvPr/>
        </p:nvSpPr>
        <p:spPr>
          <a:xfrm>
            <a:off x="7256780" y="756920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11" action="ppaction://hlinksldjump"/>
          </p:cNvPr>
          <p:cNvSpPr txBox="1"/>
          <p:nvPr/>
        </p:nvSpPr>
        <p:spPr>
          <a:xfrm>
            <a:off x="2513965" y="1124585"/>
            <a:ext cx="41719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2" action="ppaction://hlinksldjump"/>
          </p:cNvPr>
          <p:cNvSpPr txBox="1"/>
          <p:nvPr/>
        </p:nvSpPr>
        <p:spPr>
          <a:xfrm>
            <a:off x="3030220" y="1124585"/>
            <a:ext cx="41656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3" action="ppaction://hlinksldjump"/>
          </p:cNvPr>
          <p:cNvSpPr txBox="1"/>
          <p:nvPr/>
        </p:nvSpPr>
        <p:spPr>
          <a:xfrm>
            <a:off x="3545840" y="1124585"/>
            <a:ext cx="44831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4" action="ppaction://hlinksldjump"/>
          </p:cNvPr>
          <p:cNvSpPr txBox="1"/>
          <p:nvPr/>
        </p:nvSpPr>
        <p:spPr>
          <a:xfrm>
            <a:off x="4093210" y="1124585"/>
            <a:ext cx="43497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5" action="ppaction://hlinksldjump"/>
          </p:cNvPr>
          <p:cNvSpPr txBox="1"/>
          <p:nvPr/>
        </p:nvSpPr>
        <p:spPr>
          <a:xfrm>
            <a:off x="4627245" y="1124585"/>
            <a:ext cx="44704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6" action="ppaction://hlinksldjump"/>
          </p:cNvPr>
          <p:cNvSpPr txBox="1"/>
          <p:nvPr/>
        </p:nvSpPr>
        <p:spPr>
          <a:xfrm>
            <a:off x="5173345" y="1124585"/>
            <a:ext cx="4286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2" name="文本框 41">
            <a:hlinkClick r:id="rId17" action="ppaction://hlinksldjump"/>
          </p:cNvPr>
          <p:cNvSpPr txBox="1"/>
          <p:nvPr/>
        </p:nvSpPr>
        <p:spPr>
          <a:xfrm>
            <a:off x="5701030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3" name="文本框 42">
            <a:hlinkClick r:id="rId18" action="ppaction://hlinksldjump"/>
          </p:cNvPr>
          <p:cNvSpPr txBox="1"/>
          <p:nvPr/>
        </p:nvSpPr>
        <p:spPr>
          <a:xfrm>
            <a:off x="6216015" y="1124585"/>
            <a:ext cx="42545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4" name="文本框 43">
            <a:hlinkClick r:id="rId19" action="ppaction://hlinksldjump"/>
          </p:cNvPr>
          <p:cNvSpPr txBox="1"/>
          <p:nvPr/>
        </p:nvSpPr>
        <p:spPr>
          <a:xfrm>
            <a:off x="6740525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5" name="文本框 44">
            <a:hlinkClick r:id="rId20" action="ppaction://hlinksldjump"/>
          </p:cNvPr>
          <p:cNvSpPr txBox="1"/>
          <p:nvPr/>
        </p:nvSpPr>
        <p:spPr>
          <a:xfrm>
            <a:off x="7255510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3" grpId="0" bldLvl="0" animBg="1"/>
      <p:bldP spid="3" grpId="1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60278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275590" y="1528445"/>
            <a:ext cx="8592185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)13. —How's Joy's skirt?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                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—Her skirt is more beautiful than ________.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her sister's and Kate    B. her sister and Kate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her sister and Kate's    D. her sister's and Kate's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576397" y="163404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76580" y="3444240"/>
            <a:ext cx="7876540" cy="96393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noAutofit/>
          </a:bodyPr>
          <a:p>
            <a:pPr indent="457200" fontAlgn="auto">
              <a:lnSpc>
                <a:spcPct val="13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 表示由两个或两个以上的人分别拥有的关系时，要在每个名词后都加－'s。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/>
        </p:nvSpPr>
        <p:spPr>
          <a:xfrm>
            <a:off x="250190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2" action="ppaction://hlinksldjump"/>
          </p:cNvPr>
          <p:cNvSpPr txBox="1"/>
          <p:nvPr/>
        </p:nvSpPr>
        <p:spPr>
          <a:xfrm>
            <a:off x="303022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3" action="ppaction://hlinksldjump"/>
          </p:cNvPr>
          <p:cNvSpPr txBox="1"/>
          <p:nvPr/>
        </p:nvSpPr>
        <p:spPr>
          <a:xfrm>
            <a:off x="355854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4" action="ppaction://hlinksldjump"/>
          </p:cNvPr>
          <p:cNvSpPr txBox="1"/>
          <p:nvPr/>
        </p:nvSpPr>
        <p:spPr>
          <a:xfrm>
            <a:off x="408686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/>
        </p:nvSpPr>
        <p:spPr>
          <a:xfrm>
            <a:off x="461518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6" action="ppaction://hlinksldjump"/>
          </p:cNvPr>
          <p:cNvSpPr txBox="1"/>
          <p:nvPr/>
        </p:nvSpPr>
        <p:spPr>
          <a:xfrm>
            <a:off x="514350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/>
        </p:nvSpPr>
        <p:spPr>
          <a:xfrm>
            <a:off x="567182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8" action="ppaction://hlinksldjump"/>
          </p:cNvPr>
          <p:cNvSpPr txBox="1"/>
          <p:nvPr/>
        </p:nvSpPr>
        <p:spPr>
          <a:xfrm>
            <a:off x="620014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9" action="ppaction://hlinksldjump"/>
          </p:cNvPr>
          <p:cNvSpPr txBox="1"/>
          <p:nvPr/>
        </p:nvSpPr>
        <p:spPr>
          <a:xfrm>
            <a:off x="672846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10" action="ppaction://hlinksldjump"/>
          </p:cNvPr>
          <p:cNvSpPr txBox="1"/>
          <p:nvPr/>
        </p:nvSpPr>
        <p:spPr>
          <a:xfrm>
            <a:off x="7256780" y="756920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11" action="ppaction://hlinksldjump"/>
          </p:cNvPr>
          <p:cNvSpPr txBox="1"/>
          <p:nvPr/>
        </p:nvSpPr>
        <p:spPr>
          <a:xfrm>
            <a:off x="2513965" y="1124585"/>
            <a:ext cx="41719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2" action="ppaction://hlinksldjump"/>
          </p:cNvPr>
          <p:cNvSpPr txBox="1"/>
          <p:nvPr/>
        </p:nvSpPr>
        <p:spPr>
          <a:xfrm>
            <a:off x="3030220" y="1124585"/>
            <a:ext cx="41656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3" action="ppaction://hlinksldjump"/>
          </p:cNvPr>
          <p:cNvSpPr txBox="1"/>
          <p:nvPr/>
        </p:nvSpPr>
        <p:spPr>
          <a:xfrm>
            <a:off x="3545840" y="1124585"/>
            <a:ext cx="44831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4" action="ppaction://hlinksldjump"/>
          </p:cNvPr>
          <p:cNvSpPr txBox="1"/>
          <p:nvPr/>
        </p:nvSpPr>
        <p:spPr>
          <a:xfrm>
            <a:off x="4093210" y="1124585"/>
            <a:ext cx="43497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5" action="ppaction://hlinksldjump"/>
          </p:cNvPr>
          <p:cNvSpPr txBox="1"/>
          <p:nvPr/>
        </p:nvSpPr>
        <p:spPr>
          <a:xfrm>
            <a:off x="4627245" y="1124585"/>
            <a:ext cx="44704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6" action="ppaction://hlinksldjump"/>
          </p:cNvPr>
          <p:cNvSpPr txBox="1"/>
          <p:nvPr/>
        </p:nvSpPr>
        <p:spPr>
          <a:xfrm>
            <a:off x="5173345" y="1124585"/>
            <a:ext cx="4286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2" name="文本框 41">
            <a:hlinkClick r:id="rId17" action="ppaction://hlinksldjump"/>
          </p:cNvPr>
          <p:cNvSpPr txBox="1"/>
          <p:nvPr/>
        </p:nvSpPr>
        <p:spPr>
          <a:xfrm>
            <a:off x="5701030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3" name="文本框 42">
            <a:hlinkClick r:id="rId18" action="ppaction://hlinksldjump"/>
          </p:cNvPr>
          <p:cNvSpPr txBox="1"/>
          <p:nvPr/>
        </p:nvSpPr>
        <p:spPr>
          <a:xfrm>
            <a:off x="6216015" y="1124585"/>
            <a:ext cx="42545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4" name="文本框 43">
            <a:hlinkClick r:id="rId19" action="ppaction://hlinksldjump"/>
          </p:cNvPr>
          <p:cNvSpPr txBox="1"/>
          <p:nvPr/>
        </p:nvSpPr>
        <p:spPr>
          <a:xfrm>
            <a:off x="6740525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5" name="文本框 44">
            <a:hlinkClick r:id="rId20" action="ppaction://hlinksldjump"/>
          </p:cNvPr>
          <p:cNvSpPr txBox="1"/>
          <p:nvPr/>
        </p:nvSpPr>
        <p:spPr>
          <a:xfrm>
            <a:off x="7255510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3" grpId="0" bldLvl="0" animBg="1"/>
      <p:bldP spid="3" grpId="1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60278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275590" y="1528445"/>
            <a:ext cx="8592185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)14. Physics ________ his favorite subject.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are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be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is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were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576397" y="163404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33730" y="2468880"/>
            <a:ext cx="7876540" cy="98996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noAutofit/>
          </a:bodyPr>
          <a:p>
            <a:pPr indent="457200" fontAlgn="auto">
              <a:lnSpc>
                <a:spcPct val="13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【解析】physics 虽以－s结尾， 但它不是可数名词复数形式，所以谓语动词用单数is。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/>
        </p:nvSpPr>
        <p:spPr>
          <a:xfrm>
            <a:off x="250190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2" action="ppaction://hlinksldjump"/>
          </p:cNvPr>
          <p:cNvSpPr txBox="1"/>
          <p:nvPr/>
        </p:nvSpPr>
        <p:spPr>
          <a:xfrm>
            <a:off x="303022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3" action="ppaction://hlinksldjump"/>
          </p:cNvPr>
          <p:cNvSpPr txBox="1"/>
          <p:nvPr/>
        </p:nvSpPr>
        <p:spPr>
          <a:xfrm>
            <a:off x="355854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4" action="ppaction://hlinksldjump"/>
          </p:cNvPr>
          <p:cNvSpPr txBox="1"/>
          <p:nvPr/>
        </p:nvSpPr>
        <p:spPr>
          <a:xfrm>
            <a:off x="408686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/>
        </p:nvSpPr>
        <p:spPr>
          <a:xfrm>
            <a:off x="461518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6" action="ppaction://hlinksldjump"/>
          </p:cNvPr>
          <p:cNvSpPr txBox="1"/>
          <p:nvPr/>
        </p:nvSpPr>
        <p:spPr>
          <a:xfrm>
            <a:off x="514350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/>
        </p:nvSpPr>
        <p:spPr>
          <a:xfrm>
            <a:off x="567182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8" action="ppaction://hlinksldjump"/>
          </p:cNvPr>
          <p:cNvSpPr txBox="1"/>
          <p:nvPr/>
        </p:nvSpPr>
        <p:spPr>
          <a:xfrm>
            <a:off x="620014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9" action="ppaction://hlinksldjump"/>
          </p:cNvPr>
          <p:cNvSpPr txBox="1"/>
          <p:nvPr/>
        </p:nvSpPr>
        <p:spPr>
          <a:xfrm>
            <a:off x="672846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10" action="ppaction://hlinksldjump"/>
          </p:cNvPr>
          <p:cNvSpPr txBox="1"/>
          <p:nvPr/>
        </p:nvSpPr>
        <p:spPr>
          <a:xfrm>
            <a:off x="7256780" y="756920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11" action="ppaction://hlinksldjump"/>
          </p:cNvPr>
          <p:cNvSpPr txBox="1"/>
          <p:nvPr/>
        </p:nvSpPr>
        <p:spPr>
          <a:xfrm>
            <a:off x="2513965" y="1124585"/>
            <a:ext cx="41719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2" action="ppaction://hlinksldjump"/>
          </p:cNvPr>
          <p:cNvSpPr txBox="1"/>
          <p:nvPr/>
        </p:nvSpPr>
        <p:spPr>
          <a:xfrm>
            <a:off x="3030220" y="1124585"/>
            <a:ext cx="41656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3" action="ppaction://hlinksldjump"/>
          </p:cNvPr>
          <p:cNvSpPr txBox="1"/>
          <p:nvPr/>
        </p:nvSpPr>
        <p:spPr>
          <a:xfrm>
            <a:off x="3545840" y="1124585"/>
            <a:ext cx="44831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4" action="ppaction://hlinksldjump"/>
          </p:cNvPr>
          <p:cNvSpPr txBox="1"/>
          <p:nvPr/>
        </p:nvSpPr>
        <p:spPr>
          <a:xfrm>
            <a:off x="4093210" y="1124585"/>
            <a:ext cx="43497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5" action="ppaction://hlinksldjump"/>
          </p:cNvPr>
          <p:cNvSpPr txBox="1"/>
          <p:nvPr/>
        </p:nvSpPr>
        <p:spPr>
          <a:xfrm>
            <a:off x="4627245" y="1124585"/>
            <a:ext cx="44704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6" action="ppaction://hlinksldjump"/>
          </p:cNvPr>
          <p:cNvSpPr txBox="1"/>
          <p:nvPr/>
        </p:nvSpPr>
        <p:spPr>
          <a:xfrm>
            <a:off x="5173345" y="1124585"/>
            <a:ext cx="4286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2" name="文本框 41">
            <a:hlinkClick r:id="rId17" action="ppaction://hlinksldjump"/>
          </p:cNvPr>
          <p:cNvSpPr txBox="1"/>
          <p:nvPr/>
        </p:nvSpPr>
        <p:spPr>
          <a:xfrm>
            <a:off x="5701030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3" name="文本框 42">
            <a:hlinkClick r:id="rId18" action="ppaction://hlinksldjump"/>
          </p:cNvPr>
          <p:cNvSpPr txBox="1"/>
          <p:nvPr/>
        </p:nvSpPr>
        <p:spPr>
          <a:xfrm>
            <a:off x="6216015" y="1124585"/>
            <a:ext cx="42545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4" name="文本框 43">
            <a:hlinkClick r:id="rId19" action="ppaction://hlinksldjump"/>
          </p:cNvPr>
          <p:cNvSpPr txBox="1"/>
          <p:nvPr/>
        </p:nvSpPr>
        <p:spPr>
          <a:xfrm>
            <a:off x="6740525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5" name="文本框 44">
            <a:hlinkClick r:id="rId20" action="ppaction://hlinksldjump"/>
          </p:cNvPr>
          <p:cNvSpPr txBox="1"/>
          <p:nvPr/>
        </p:nvSpPr>
        <p:spPr>
          <a:xfrm>
            <a:off x="7255510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3" grpId="0" bldLvl="0" animBg="1"/>
      <p:bldP spid="3" grpId="1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60278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275590" y="1528445"/>
            <a:ext cx="8592185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)15. My ________ are made of ________.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glass; glass    B. glasses; glass    C. glasses; glasses    D. glass; glasses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576397" y="163404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33730" y="2653665"/>
            <a:ext cx="7876540" cy="138747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noAutofit/>
          </a:bodyPr>
          <a:p>
            <a:pPr indent="457200" fontAlgn="auto">
              <a:lnSpc>
                <a:spcPct val="13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 glasses表示“眼镜，玻璃杯”，glass表示“玻璃(不可数名词)，玻璃杯(单数)”。句意：“我的眼镜是玻璃做的。”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/>
        </p:nvSpPr>
        <p:spPr>
          <a:xfrm>
            <a:off x="250190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2" action="ppaction://hlinksldjump"/>
          </p:cNvPr>
          <p:cNvSpPr txBox="1"/>
          <p:nvPr/>
        </p:nvSpPr>
        <p:spPr>
          <a:xfrm>
            <a:off x="303022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3" action="ppaction://hlinksldjump"/>
          </p:cNvPr>
          <p:cNvSpPr txBox="1"/>
          <p:nvPr/>
        </p:nvSpPr>
        <p:spPr>
          <a:xfrm>
            <a:off x="355854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4" action="ppaction://hlinksldjump"/>
          </p:cNvPr>
          <p:cNvSpPr txBox="1"/>
          <p:nvPr/>
        </p:nvSpPr>
        <p:spPr>
          <a:xfrm>
            <a:off x="408686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/>
        </p:nvSpPr>
        <p:spPr>
          <a:xfrm>
            <a:off x="461518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6" action="ppaction://hlinksldjump"/>
          </p:cNvPr>
          <p:cNvSpPr txBox="1"/>
          <p:nvPr/>
        </p:nvSpPr>
        <p:spPr>
          <a:xfrm>
            <a:off x="514350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/>
        </p:nvSpPr>
        <p:spPr>
          <a:xfrm>
            <a:off x="567182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8" action="ppaction://hlinksldjump"/>
          </p:cNvPr>
          <p:cNvSpPr txBox="1"/>
          <p:nvPr/>
        </p:nvSpPr>
        <p:spPr>
          <a:xfrm>
            <a:off x="620014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9" action="ppaction://hlinksldjump"/>
          </p:cNvPr>
          <p:cNvSpPr txBox="1"/>
          <p:nvPr/>
        </p:nvSpPr>
        <p:spPr>
          <a:xfrm>
            <a:off x="672846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10" action="ppaction://hlinksldjump"/>
          </p:cNvPr>
          <p:cNvSpPr txBox="1"/>
          <p:nvPr/>
        </p:nvSpPr>
        <p:spPr>
          <a:xfrm>
            <a:off x="7256780" y="756920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11" action="ppaction://hlinksldjump"/>
          </p:cNvPr>
          <p:cNvSpPr txBox="1"/>
          <p:nvPr/>
        </p:nvSpPr>
        <p:spPr>
          <a:xfrm>
            <a:off x="2513965" y="1124585"/>
            <a:ext cx="41719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2" action="ppaction://hlinksldjump"/>
          </p:cNvPr>
          <p:cNvSpPr txBox="1"/>
          <p:nvPr/>
        </p:nvSpPr>
        <p:spPr>
          <a:xfrm>
            <a:off x="3030220" y="1124585"/>
            <a:ext cx="41656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3" action="ppaction://hlinksldjump"/>
          </p:cNvPr>
          <p:cNvSpPr txBox="1"/>
          <p:nvPr/>
        </p:nvSpPr>
        <p:spPr>
          <a:xfrm>
            <a:off x="3545840" y="1124585"/>
            <a:ext cx="44831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4" action="ppaction://hlinksldjump"/>
          </p:cNvPr>
          <p:cNvSpPr txBox="1"/>
          <p:nvPr/>
        </p:nvSpPr>
        <p:spPr>
          <a:xfrm>
            <a:off x="4093210" y="1124585"/>
            <a:ext cx="43497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5" action="ppaction://hlinksldjump"/>
          </p:cNvPr>
          <p:cNvSpPr txBox="1"/>
          <p:nvPr/>
        </p:nvSpPr>
        <p:spPr>
          <a:xfrm>
            <a:off x="4627245" y="1124585"/>
            <a:ext cx="44704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6" action="ppaction://hlinksldjump"/>
          </p:cNvPr>
          <p:cNvSpPr txBox="1"/>
          <p:nvPr/>
        </p:nvSpPr>
        <p:spPr>
          <a:xfrm>
            <a:off x="5173345" y="1124585"/>
            <a:ext cx="4286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2" name="文本框 41">
            <a:hlinkClick r:id="rId17" action="ppaction://hlinksldjump"/>
          </p:cNvPr>
          <p:cNvSpPr txBox="1"/>
          <p:nvPr/>
        </p:nvSpPr>
        <p:spPr>
          <a:xfrm>
            <a:off x="5701030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3" name="文本框 42">
            <a:hlinkClick r:id="rId18" action="ppaction://hlinksldjump"/>
          </p:cNvPr>
          <p:cNvSpPr txBox="1"/>
          <p:nvPr/>
        </p:nvSpPr>
        <p:spPr>
          <a:xfrm>
            <a:off x="6216015" y="1124585"/>
            <a:ext cx="42545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4" name="文本框 43">
            <a:hlinkClick r:id="rId19" action="ppaction://hlinksldjump"/>
          </p:cNvPr>
          <p:cNvSpPr txBox="1"/>
          <p:nvPr/>
        </p:nvSpPr>
        <p:spPr>
          <a:xfrm>
            <a:off x="6740525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5" name="文本框 44">
            <a:hlinkClick r:id="rId20" action="ppaction://hlinksldjump"/>
          </p:cNvPr>
          <p:cNvSpPr txBox="1"/>
          <p:nvPr/>
        </p:nvSpPr>
        <p:spPr>
          <a:xfrm>
            <a:off x="7255510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3" grpId="0" bldLvl="0" animBg="1"/>
      <p:bldP spid="3" grpId="1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60278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275590" y="1528445"/>
            <a:ext cx="8592185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)16. It's March 8th. It's ________.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Womans' Day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Women's Day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Woman's Day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Womens's Day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576397" y="163404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33730" y="3098800"/>
            <a:ext cx="7876540" cy="523875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noAutofit/>
          </a:bodyPr>
          <a:p>
            <a:pPr indent="457200" fontAlgn="auto">
              <a:lnSpc>
                <a:spcPct val="13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 Women's Day意为“妇女节”。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/>
        </p:nvSpPr>
        <p:spPr>
          <a:xfrm>
            <a:off x="250190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2" action="ppaction://hlinksldjump"/>
          </p:cNvPr>
          <p:cNvSpPr txBox="1"/>
          <p:nvPr/>
        </p:nvSpPr>
        <p:spPr>
          <a:xfrm>
            <a:off x="303022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3" action="ppaction://hlinksldjump"/>
          </p:cNvPr>
          <p:cNvSpPr txBox="1"/>
          <p:nvPr/>
        </p:nvSpPr>
        <p:spPr>
          <a:xfrm>
            <a:off x="355854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4" action="ppaction://hlinksldjump"/>
          </p:cNvPr>
          <p:cNvSpPr txBox="1"/>
          <p:nvPr/>
        </p:nvSpPr>
        <p:spPr>
          <a:xfrm>
            <a:off x="408686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/>
        </p:nvSpPr>
        <p:spPr>
          <a:xfrm>
            <a:off x="461518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6" action="ppaction://hlinksldjump"/>
          </p:cNvPr>
          <p:cNvSpPr txBox="1"/>
          <p:nvPr/>
        </p:nvSpPr>
        <p:spPr>
          <a:xfrm>
            <a:off x="514350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/>
        </p:nvSpPr>
        <p:spPr>
          <a:xfrm>
            <a:off x="567182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8" action="ppaction://hlinksldjump"/>
          </p:cNvPr>
          <p:cNvSpPr txBox="1"/>
          <p:nvPr/>
        </p:nvSpPr>
        <p:spPr>
          <a:xfrm>
            <a:off x="620014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9" action="ppaction://hlinksldjump"/>
          </p:cNvPr>
          <p:cNvSpPr txBox="1"/>
          <p:nvPr/>
        </p:nvSpPr>
        <p:spPr>
          <a:xfrm>
            <a:off x="672846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10" action="ppaction://hlinksldjump"/>
          </p:cNvPr>
          <p:cNvSpPr txBox="1"/>
          <p:nvPr/>
        </p:nvSpPr>
        <p:spPr>
          <a:xfrm>
            <a:off x="7256780" y="756920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11" action="ppaction://hlinksldjump"/>
          </p:cNvPr>
          <p:cNvSpPr txBox="1"/>
          <p:nvPr/>
        </p:nvSpPr>
        <p:spPr>
          <a:xfrm>
            <a:off x="2513965" y="1124585"/>
            <a:ext cx="41719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2" action="ppaction://hlinksldjump"/>
          </p:cNvPr>
          <p:cNvSpPr txBox="1"/>
          <p:nvPr/>
        </p:nvSpPr>
        <p:spPr>
          <a:xfrm>
            <a:off x="3030220" y="1124585"/>
            <a:ext cx="41656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3" action="ppaction://hlinksldjump"/>
          </p:cNvPr>
          <p:cNvSpPr txBox="1"/>
          <p:nvPr/>
        </p:nvSpPr>
        <p:spPr>
          <a:xfrm>
            <a:off x="3545840" y="1124585"/>
            <a:ext cx="44831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4" action="ppaction://hlinksldjump"/>
          </p:cNvPr>
          <p:cNvSpPr txBox="1"/>
          <p:nvPr/>
        </p:nvSpPr>
        <p:spPr>
          <a:xfrm>
            <a:off x="4093210" y="1124585"/>
            <a:ext cx="43497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5" action="ppaction://hlinksldjump"/>
          </p:cNvPr>
          <p:cNvSpPr txBox="1"/>
          <p:nvPr/>
        </p:nvSpPr>
        <p:spPr>
          <a:xfrm>
            <a:off x="4627245" y="1124585"/>
            <a:ext cx="44704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6" action="ppaction://hlinksldjump"/>
          </p:cNvPr>
          <p:cNvSpPr txBox="1"/>
          <p:nvPr/>
        </p:nvSpPr>
        <p:spPr>
          <a:xfrm>
            <a:off x="5173345" y="1124585"/>
            <a:ext cx="4286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2" name="文本框 41">
            <a:hlinkClick r:id="rId17" action="ppaction://hlinksldjump"/>
          </p:cNvPr>
          <p:cNvSpPr txBox="1"/>
          <p:nvPr/>
        </p:nvSpPr>
        <p:spPr>
          <a:xfrm>
            <a:off x="5701030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3" name="文本框 42">
            <a:hlinkClick r:id="rId18" action="ppaction://hlinksldjump"/>
          </p:cNvPr>
          <p:cNvSpPr txBox="1"/>
          <p:nvPr/>
        </p:nvSpPr>
        <p:spPr>
          <a:xfrm>
            <a:off x="6216015" y="1124585"/>
            <a:ext cx="42545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4" name="文本框 43">
            <a:hlinkClick r:id="rId19" action="ppaction://hlinksldjump"/>
          </p:cNvPr>
          <p:cNvSpPr txBox="1"/>
          <p:nvPr/>
        </p:nvSpPr>
        <p:spPr>
          <a:xfrm>
            <a:off x="6740525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5" name="文本框 44">
            <a:hlinkClick r:id="rId20" action="ppaction://hlinksldjump"/>
          </p:cNvPr>
          <p:cNvSpPr txBox="1"/>
          <p:nvPr/>
        </p:nvSpPr>
        <p:spPr>
          <a:xfrm>
            <a:off x="7255510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3" grpId="0" bldLvl="0" animBg="1"/>
      <p:bldP spid="3" grpId="1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60278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275590" y="1528445"/>
            <a:ext cx="8592185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)17.Mike usually has some ________ and a glass of milk for breakfast.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breads, an egg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bread, an egg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bread, a egg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a bread, an egg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576397" y="163404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36550" y="3495040"/>
            <a:ext cx="8409305" cy="91313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noAutofit/>
          </a:bodyPr>
          <a:p>
            <a:pPr indent="45720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 bread 是不可数名词，没有复数形式，其后不加－s；表达“一个鸡蛋”用an egg。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/>
        </p:nvSpPr>
        <p:spPr>
          <a:xfrm>
            <a:off x="250190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2" action="ppaction://hlinksldjump"/>
          </p:cNvPr>
          <p:cNvSpPr txBox="1"/>
          <p:nvPr/>
        </p:nvSpPr>
        <p:spPr>
          <a:xfrm>
            <a:off x="303022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3" action="ppaction://hlinksldjump"/>
          </p:cNvPr>
          <p:cNvSpPr txBox="1"/>
          <p:nvPr/>
        </p:nvSpPr>
        <p:spPr>
          <a:xfrm>
            <a:off x="355854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4" action="ppaction://hlinksldjump"/>
          </p:cNvPr>
          <p:cNvSpPr txBox="1"/>
          <p:nvPr/>
        </p:nvSpPr>
        <p:spPr>
          <a:xfrm>
            <a:off x="408686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/>
        </p:nvSpPr>
        <p:spPr>
          <a:xfrm>
            <a:off x="461518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6" action="ppaction://hlinksldjump"/>
          </p:cNvPr>
          <p:cNvSpPr txBox="1"/>
          <p:nvPr/>
        </p:nvSpPr>
        <p:spPr>
          <a:xfrm>
            <a:off x="514350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/>
        </p:nvSpPr>
        <p:spPr>
          <a:xfrm>
            <a:off x="567182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8" action="ppaction://hlinksldjump"/>
          </p:cNvPr>
          <p:cNvSpPr txBox="1"/>
          <p:nvPr/>
        </p:nvSpPr>
        <p:spPr>
          <a:xfrm>
            <a:off x="620014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9" action="ppaction://hlinksldjump"/>
          </p:cNvPr>
          <p:cNvSpPr txBox="1"/>
          <p:nvPr/>
        </p:nvSpPr>
        <p:spPr>
          <a:xfrm>
            <a:off x="672846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10" action="ppaction://hlinksldjump"/>
          </p:cNvPr>
          <p:cNvSpPr txBox="1"/>
          <p:nvPr/>
        </p:nvSpPr>
        <p:spPr>
          <a:xfrm>
            <a:off x="7256780" y="756920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11" action="ppaction://hlinksldjump"/>
          </p:cNvPr>
          <p:cNvSpPr txBox="1"/>
          <p:nvPr/>
        </p:nvSpPr>
        <p:spPr>
          <a:xfrm>
            <a:off x="2513965" y="1124585"/>
            <a:ext cx="41719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2" action="ppaction://hlinksldjump"/>
          </p:cNvPr>
          <p:cNvSpPr txBox="1"/>
          <p:nvPr/>
        </p:nvSpPr>
        <p:spPr>
          <a:xfrm>
            <a:off x="3030220" y="1124585"/>
            <a:ext cx="41656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3" action="ppaction://hlinksldjump"/>
          </p:cNvPr>
          <p:cNvSpPr txBox="1"/>
          <p:nvPr/>
        </p:nvSpPr>
        <p:spPr>
          <a:xfrm>
            <a:off x="3545840" y="1124585"/>
            <a:ext cx="44831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4" action="ppaction://hlinksldjump"/>
          </p:cNvPr>
          <p:cNvSpPr txBox="1"/>
          <p:nvPr/>
        </p:nvSpPr>
        <p:spPr>
          <a:xfrm>
            <a:off x="4093210" y="1124585"/>
            <a:ext cx="43497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5" action="ppaction://hlinksldjump"/>
          </p:cNvPr>
          <p:cNvSpPr txBox="1"/>
          <p:nvPr/>
        </p:nvSpPr>
        <p:spPr>
          <a:xfrm>
            <a:off x="4627245" y="1124585"/>
            <a:ext cx="44704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6" action="ppaction://hlinksldjump"/>
          </p:cNvPr>
          <p:cNvSpPr txBox="1"/>
          <p:nvPr/>
        </p:nvSpPr>
        <p:spPr>
          <a:xfrm>
            <a:off x="5173345" y="1124585"/>
            <a:ext cx="4286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2" name="文本框 41">
            <a:hlinkClick r:id="rId17" action="ppaction://hlinksldjump"/>
          </p:cNvPr>
          <p:cNvSpPr txBox="1"/>
          <p:nvPr/>
        </p:nvSpPr>
        <p:spPr>
          <a:xfrm>
            <a:off x="5701030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3" name="文本框 42">
            <a:hlinkClick r:id="rId18" action="ppaction://hlinksldjump"/>
          </p:cNvPr>
          <p:cNvSpPr txBox="1"/>
          <p:nvPr/>
        </p:nvSpPr>
        <p:spPr>
          <a:xfrm>
            <a:off x="6216015" y="1124585"/>
            <a:ext cx="42545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4" name="文本框 43">
            <a:hlinkClick r:id="rId19" action="ppaction://hlinksldjump"/>
          </p:cNvPr>
          <p:cNvSpPr txBox="1"/>
          <p:nvPr/>
        </p:nvSpPr>
        <p:spPr>
          <a:xfrm>
            <a:off x="6740525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5" name="文本框 44">
            <a:hlinkClick r:id="rId20" action="ppaction://hlinksldjump"/>
          </p:cNvPr>
          <p:cNvSpPr txBox="1"/>
          <p:nvPr/>
        </p:nvSpPr>
        <p:spPr>
          <a:xfrm>
            <a:off x="7255510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3" grpId="0" bldLvl="0" animBg="1"/>
      <p:bldP spid="3" grpId="1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60278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275590" y="1528445"/>
            <a:ext cx="8592185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)18. If you want to keep ________， you should take more ________ every day.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health; exercise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health; exercises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healthy; exercise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healthy; exercises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576397" y="163404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7030" y="3338830"/>
            <a:ext cx="8409305" cy="129667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noAutofit/>
          </a:bodyPr>
          <a:p>
            <a:pPr indent="457200" fontAlgn="auto">
              <a:lnSpc>
                <a:spcPct val="13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 句意：“如果你想保持健康，你应该每天多锻炼身体。”keep healthy意为“保持健康”，take exercise意为“锻炼身体”。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/>
        </p:nvSpPr>
        <p:spPr>
          <a:xfrm>
            <a:off x="250190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2" action="ppaction://hlinksldjump"/>
          </p:cNvPr>
          <p:cNvSpPr txBox="1"/>
          <p:nvPr/>
        </p:nvSpPr>
        <p:spPr>
          <a:xfrm>
            <a:off x="303022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3" action="ppaction://hlinksldjump"/>
          </p:cNvPr>
          <p:cNvSpPr txBox="1"/>
          <p:nvPr/>
        </p:nvSpPr>
        <p:spPr>
          <a:xfrm>
            <a:off x="355854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4" action="ppaction://hlinksldjump"/>
          </p:cNvPr>
          <p:cNvSpPr txBox="1"/>
          <p:nvPr/>
        </p:nvSpPr>
        <p:spPr>
          <a:xfrm>
            <a:off x="408686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/>
        </p:nvSpPr>
        <p:spPr>
          <a:xfrm>
            <a:off x="461518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6" action="ppaction://hlinksldjump"/>
          </p:cNvPr>
          <p:cNvSpPr txBox="1"/>
          <p:nvPr/>
        </p:nvSpPr>
        <p:spPr>
          <a:xfrm>
            <a:off x="514350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/>
        </p:nvSpPr>
        <p:spPr>
          <a:xfrm>
            <a:off x="567182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8" action="ppaction://hlinksldjump"/>
          </p:cNvPr>
          <p:cNvSpPr txBox="1"/>
          <p:nvPr/>
        </p:nvSpPr>
        <p:spPr>
          <a:xfrm>
            <a:off x="620014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9" action="ppaction://hlinksldjump"/>
          </p:cNvPr>
          <p:cNvSpPr txBox="1"/>
          <p:nvPr/>
        </p:nvSpPr>
        <p:spPr>
          <a:xfrm>
            <a:off x="672846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10" action="ppaction://hlinksldjump"/>
          </p:cNvPr>
          <p:cNvSpPr txBox="1"/>
          <p:nvPr/>
        </p:nvSpPr>
        <p:spPr>
          <a:xfrm>
            <a:off x="7256780" y="756920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11" action="ppaction://hlinksldjump"/>
          </p:cNvPr>
          <p:cNvSpPr txBox="1"/>
          <p:nvPr/>
        </p:nvSpPr>
        <p:spPr>
          <a:xfrm>
            <a:off x="2513965" y="1124585"/>
            <a:ext cx="41719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2" action="ppaction://hlinksldjump"/>
          </p:cNvPr>
          <p:cNvSpPr txBox="1"/>
          <p:nvPr/>
        </p:nvSpPr>
        <p:spPr>
          <a:xfrm>
            <a:off x="3030220" y="1124585"/>
            <a:ext cx="41656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3" action="ppaction://hlinksldjump"/>
          </p:cNvPr>
          <p:cNvSpPr txBox="1"/>
          <p:nvPr/>
        </p:nvSpPr>
        <p:spPr>
          <a:xfrm>
            <a:off x="3545840" y="1124585"/>
            <a:ext cx="44831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4" action="ppaction://hlinksldjump"/>
          </p:cNvPr>
          <p:cNvSpPr txBox="1"/>
          <p:nvPr/>
        </p:nvSpPr>
        <p:spPr>
          <a:xfrm>
            <a:off x="4093210" y="1124585"/>
            <a:ext cx="43497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5" action="ppaction://hlinksldjump"/>
          </p:cNvPr>
          <p:cNvSpPr txBox="1"/>
          <p:nvPr/>
        </p:nvSpPr>
        <p:spPr>
          <a:xfrm>
            <a:off x="4627245" y="1124585"/>
            <a:ext cx="44704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6" action="ppaction://hlinksldjump"/>
          </p:cNvPr>
          <p:cNvSpPr txBox="1"/>
          <p:nvPr/>
        </p:nvSpPr>
        <p:spPr>
          <a:xfrm>
            <a:off x="5173345" y="1124585"/>
            <a:ext cx="4286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2" name="文本框 41">
            <a:hlinkClick r:id="rId17" action="ppaction://hlinksldjump"/>
          </p:cNvPr>
          <p:cNvSpPr txBox="1"/>
          <p:nvPr/>
        </p:nvSpPr>
        <p:spPr>
          <a:xfrm>
            <a:off x="5701030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3" name="文本框 42">
            <a:hlinkClick r:id="rId18" action="ppaction://hlinksldjump"/>
          </p:cNvPr>
          <p:cNvSpPr txBox="1"/>
          <p:nvPr/>
        </p:nvSpPr>
        <p:spPr>
          <a:xfrm>
            <a:off x="6216015" y="1124585"/>
            <a:ext cx="42545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4" name="文本框 43">
            <a:hlinkClick r:id="rId19" action="ppaction://hlinksldjump"/>
          </p:cNvPr>
          <p:cNvSpPr txBox="1"/>
          <p:nvPr/>
        </p:nvSpPr>
        <p:spPr>
          <a:xfrm>
            <a:off x="6740525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5" name="文本框 44">
            <a:hlinkClick r:id="rId20" action="ppaction://hlinksldjump"/>
          </p:cNvPr>
          <p:cNvSpPr txBox="1"/>
          <p:nvPr/>
        </p:nvSpPr>
        <p:spPr>
          <a:xfrm>
            <a:off x="7255510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3" grpId="0" bldLvl="0" animBg="1"/>
      <p:bldP spid="3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367030" y="1159510"/>
            <a:ext cx="8409940" cy="3347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374650" y="1159510"/>
          <a:ext cx="8402320" cy="2562225"/>
        </p:xfrm>
        <a:graphic>
          <a:graphicData uri="http://schemas.openxmlformats.org/drawingml/2006/table">
            <a:tbl>
              <a:tblPr/>
              <a:tblGrid>
                <a:gridCol w="1266190"/>
                <a:gridCol w="3307715"/>
                <a:gridCol w="3828415"/>
              </a:tblGrid>
              <a:tr h="452120"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名词分类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类别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例子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120">
                <a:tc rowSpan="4"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专有名词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表示人名的专有名词 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Lily 莉莉 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40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表示地名的专有名词 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the Yellow River黄河 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9295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表示组织机构的专有名词 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  <a:sym typeface="+mn-ea"/>
                        </a:rPr>
                        <a:t>People's Bank of China 中国人民银行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120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表示节日的专有名词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Children's Day儿童节、 Christmas Day 圣诞节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7843520" y="706755"/>
            <a:ext cx="74676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续表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60278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366395" y="1528445"/>
            <a:ext cx="8409305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)19. —Are you thirsty?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—Yes, please give us ________.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three bottle of water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B. three bottles of water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C. three bottles of waters    </a:t>
            </a:r>
            <a:r>
              <a:rPr lang="en-US"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	</a:t>
            </a: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D. three bottle of waters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652597" y="163404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68605" y="3449320"/>
            <a:ext cx="8604250" cy="103632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noAutofit/>
          </a:bodyPr>
          <a:p>
            <a:pPr indent="457200" fontAlgn="auto">
              <a:lnSpc>
                <a:spcPct val="13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 water是不可数名词。不可数名词的数量可以用适当的数量词作单位来表示，结构为“数词＋量词＋of＋不可数名词”。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/>
        </p:nvSpPr>
        <p:spPr>
          <a:xfrm>
            <a:off x="250190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2" action="ppaction://hlinksldjump"/>
          </p:cNvPr>
          <p:cNvSpPr txBox="1"/>
          <p:nvPr/>
        </p:nvSpPr>
        <p:spPr>
          <a:xfrm>
            <a:off x="303022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3" action="ppaction://hlinksldjump"/>
          </p:cNvPr>
          <p:cNvSpPr txBox="1"/>
          <p:nvPr/>
        </p:nvSpPr>
        <p:spPr>
          <a:xfrm>
            <a:off x="355854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4" action="ppaction://hlinksldjump"/>
          </p:cNvPr>
          <p:cNvSpPr txBox="1"/>
          <p:nvPr/>
        </p:nvSpPr>
        <p:spPr>
          <a:xfrm>
            <a:off x="408686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/>
        </p:nvSpPr>
        <p:spPr>
          <a:xfrm>
            <a:off x="461518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6" action="ppaction://hlinksldjump"/>
          </p:cNvPr>
          <p:cNvSpPr txBox="1"/>
          <p:nvPr/>
        </p:nvSpPr>
        <p:spPr>
          <a:xfrm>
            <a:off x="514350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/>
        </p:nvSpPr>
        <p:spPr>
          <a:xfrm>
            <a:off x="567182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8" action="ppaction://hlinksldjump"/>
          </p:cNvPr>
          <p:cNvSpPr txBox="1"/>
          <p:nvPr/>
        </p:nvSpPr>
        <p:spPr>
          <a:xfrm>
            <a:off x="620014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9" action="ppaction://hlinksldjump"/>
          </p:cNvPr>
          <p:cNvSpPr txBox="1"/>
          <p:nvPr/>
        </p:nvSpPr>
        <p:spPr>
          <a:xfrm>
            <a:off x="672846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10" action="ppaction://hlinksldjump"/>
          </p:cNvPr>
          <p:cNvSpPr txBox="1"/>
          <p:nvPr/>
        </p:nvSpPr>
        <p:spPr>
          <a:xfrm>
            <a:off x="7256780" y="756920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11" action="ppaction://hlinksldjump"/>
          </p:cNvPr>
          <p:cNvSpPr txBox="1"/>
          <p:nvPr/>
        </p:nvSpPr>
        <p:spPr>
          <a:xfrm>
            <a:off x="2513965" y="1124585"/>
            <a:ext cx="41719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2" action="ppaction://hlinksldjump"/>
          </p:cNvPr>
          <p:cNvSpPr txBox="1"/>
          <p:nvPr/>
        </p:nvSpPr>
        <p:spPr>
          <a:xfrm>
            <a:off x="3030220" y="1124585"/>
            <a:ext cx="41656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3" action="ppaction://hlinksldjump"/>
          </p:cNvPr>
          <p:cNvSpPr txBox="1"/>
          <p:nvPr/>
        </p:nvSpPr>
        <p:spPr>
          <a:xfrm>
            <a:off x="3545840" y="1124585"/>
            <a:ext cx="44831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4" action="ppaction://hlinksldjump"/>
          </p:cNvPr>
          <p:cNvSpPr txBox="1"/>
          <p:nvPr/>
        </p:nvSpPr>
        <p:spPr>
          <a:xfrm>
            <a:off x="4093210" y="1124585"/>
            <a:ext cx="43497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5" action="ppaction://hlinksldjump"/>
          </p:cNvPr>
          <p:cNvSpPr txBox="1"/>
          <p:nvPr/>
        </p:nvSpPr>
        <p:spPr>
          <a:xfrm>
            <a:off x="4627245" y="1124585"/>
            <a:ext cx="44704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6" action="ppaction://hlinksldjump"/>
          </p:cNvPr>
          <p:cNvSpPr txBox="1"/>
          <p:nvPr/>
        </p:nvSpPr>
        <p:spPr>
          <a:xfrm>
            <a:off x="5173345" y="1124585"/>
            <a:ext cx="4286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2" name="文本框 41">
            <a:hlinkClick r:id="rId17" action="ppaction://hlinksldjump"/>
          </p:cNvPr>
          <p:cNvSpPr txBox="1"/>
          <p:nvPr/>
        </p:nvSpPr>
        <p:spPr>
          <a:xfrm>
            <a:off x="5701030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3" name="文本框 42">
            <a:hlinkClick r:id="rId18" action="ppaction://hlinksldjump"/>
          </p:cNvPr>
          <p:cNvSpPr txBox="1"/>
          <p:nvPr/>
        </p:nvSpPr>
        <p:spPr>
          <a:xfrm>
            <a:off x="6216015" y="1124585"/>
            <a:ext cx="42545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4" name="文本框 43">
            <a:hlinkClick r:id="rId19" action="ppaction://hlinksldjump"/>
          </p:cNvPr>
          <p:cNvSpPr txBox="1"/>
          <p:nvPr/>
        </p:nvSpPr>
        <p:spPr>
          <a:xfrm>
            <a:off x="6740525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5" name="文本框 44">
            <a:hlinkClick r:id="rId20" action="ppaction://hlinksldjump"/>
          </p:cNvPr>
          <p:cNvSpPr txBox="1"/>
          <p:nvPr/>
        </p:nvSpPr>
        <p:spPr>
          <a:xfrm>
            <a:off x="7255510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3" grpId="0" bldLvl="0" animBg="1"/>
      <p:bldP spid="3" grpId="1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>
          <a:xfrm>
            <a:off x="7289800" y="4760278"/>
            <a:ext cx="1781810" cy="273685"/>
          </a:xfrm>
        </p:spPr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4" name="文本框 1"/>
          <p:cNvSpPr txBox="1">
            <a:spLocks noChangeArrowheads="1"/>
          </p:cNvSpPr>
          <p:nvPr/>
        </p:nvSpPr>
        <p:spPr bwMode="auto">
          <a:xfrm>
            <a:off x="366395" y="1528445"/>
            <a:ext cx="8409305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/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(　　)20. Help yourself to ________.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30000"/>
              </a:lnSpc>
            </a:pPr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  <a:sym typeface="+mn-ea"/>
              </a:rPr>
              <a:t>A. some chickens    B. a chicken    C. some chicken    D. an chicken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>
            <a:spLocks noChangeArrowheads="1"/>
          </p:cNvSpPr>
          <p:nvPr/>
        </p:nvSpPr>
        <p:spPr bwMode="auto">
          <a:xfrm>
            <a:off x="654502" y="1653092"/>
            <a:ext cx="393041" cy="429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2200" dirty="0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</a:t>
            </a:r>
            <a:endParaRPr lang="en-US" altLang="zh-CN" sz="2200" dirty="0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17195" y="2571750"/>
            <a:ext cx="8329295" cy="90043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noAutofit/>
          </a:bodyPr>
          <a:p>
            <a:pPr indent="457200" fontAlgn="auto">
              <a:lnSpc>
                <a:spcPct val="120000"/>
              </a:lnSpc>
            </a:pPr>
            <a:r>
              <a:rPr lang="zh-CN" altLang="en-US" sz="2200">
                <a:solidFill>
                  <a:srgbClr val="FF0000"/>
                </a:solidFill>
                <a:uFillTx/>
                <a:latin typeface="Times New Roman" panose="02020603050405020304" charset="0"/>
                <a:ea typeface="黑体" panose="02010609060101010101" pitchFamily="49" charset="-122"/>
              </a:rPr>
              <a:t>【解析】 chicken意为“鸡肉”时，是不可数名词，没有复数形式，不用a或an修饰。</a:t>
            </a:r>
            <a:endParaRPr lang="zh-CN" altLang="en-US" sz="2200">
              <a:solidFill>
                <a:srgbClr val="FF0000"/>
              </a:solidFill>
              <a:uFillTx/>
              <a:latin typeface="Times New Roman" panose="02020603050405020304" charset="0"/>
              <a:ea typeface="黑体" panose="02010609060101010101" pitchFamily="49" charset="-122"/>
            </a:endParaRPr>
          </a:p>
        </p:txBody>
      </p:sp>
      <p:sp>
        <p:nvSpPr>
          <p:cNvPr id="5" name="文本框 4">
            <a:hlinkClick r:id="rId1" action="ppaction://hlinksldjump"/>
          </p:cNvPr>
          <p:cNvSpPr txBox="1"/>
          <p:nvPr/>
        </p:nvSpPr>
        <p:spPr>
          <a:xfrm>
            <a:off x="250190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文本框 5">
            <a:hlinkClick r:id="rId2" action="ppaction://hlinksldjump"/>
          </p:cNvPr>
          <p:cNvSpPr txBox="1"/>
          <p:nvPr/>
        </p:nvSpPr>
        <p:spPr>
          <a:xfrm>
            <a:off x="303022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文本框 7">
            <a:hlinkClick r:id="rId3" action="ppaction://hlinksldjump"/>
          </p:cNvPr>
          <p:cNvSpPr txBox="1"/>
          <p:nvPr/>
        </p:nvSpPr>
        <p:spPr>
          <a:xfrm>
            <a:off x="355854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hlinkClick r:id="rId4" action="ppaction://hlinksldjump"/>
          </p:cNvPr>
          <p:cNvSpPr txBox="1"/>
          <p:nvPr/>
        </p:nvSpPr>
        <p:spPr>
          <a:xfrm>
            <a:off x="408686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0" name="文本框 9">
            <a:hlinkClick r:id="rId5" action="ppaction://hlinksldjump"/>
          </p:cNvPr>
          <p:cNvSpPr txBox="1"/>
          <p:nvPr/>
        </p:nvSpPr>
        <p:spPr>
          <a:xfrm>
            <a:off x="461518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1" name="文本框 10">
            <a:hlinkClick r:id="rId6" action="ppaction://hlinksldjump"/>
          </p:cNvPr>
          <p:cNvSpPr txBox="1"/>
          <p:nvPr/>
        </p:nvSpPr>
        <p:spPr>
          <a:xfrm>
            <a:off x="514350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2" name="文本框 11">
            <a:hlinkClick r:id="rId7" action="ppaction://hlinksldjump"/>
          </p:cNvPr>
          <p:cNvSpPr txBox="1"/>
          <p:nvPr/>
        </p:nvSpPr>
        <p:spPr>
          <a:xfrm>
            <a:off x="567182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" name="文本框 12">
            <a:hlinkClick r:id="rId8" action="ppaction://hlinksldjump"/>
          </p:cNvPr>
          <p:cNvSpPr txBox="1"/>
          <p:nvPr/>
        </p:nvSpPr>
        <p:spPr>
          <a:xfrm>
            <a:off x="620014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5" name="文本框 14">
            <a:hlinkClick r:id="rId9" action="ppaction://hlinksldjump"/>
          </p:cNvPr>
          <p:cNvSpPr txBox="1"/>
          <p:nvPr/>
        </p:nvSpPr>
        <p:spPr>
          <a:xfrm>
            <a:off x="6728460" y="756920"/>
            <a:ext cx="32639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6" name="文本框 15">
            <a:hlinkClick r:id="rId10" action="ppaction://hlinksldjump"/>
          </p:cNvPr>
          <p:cNvSpPr txBox="1"/>
          <p:nvPr/>
        </p:nvSpPr>
        <p:spPr>
          <a:xfrm>
            <a:off x="7256780" y="756920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10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6" name="文本框 35">
            <a:hlinkClick r:id="rId11" action="ppaction://hlinksldjump"/>
          </p:cNvPr>
          <p:cNvSpPr txBox="1"/>
          <p:nvPr/>
        </p:nvSpPr>
        <p:spPr>
          <a:xfrm>
            <a:off x="2513965" y="1124585"/>
            <a:ext cx="41719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11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7" name="文本框 36">
            <a:hlinkClick r:id="rId12" action="ppaction://hlinksldjump"/>
          </p:cNvPr>
          <p:cNvSpPr txBox="1"/>
          <p:nvPr/>
        </p:nvSpPr>
        <p:spPr>
          <a:xfrm>
            <a:off x="3030220" y="1124585"/>
            <a:ext cx="41656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12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8" name="文本框 37">
            <a:hlinkClick r:id="rId13" action="ppaction://hlinksldjump"/>
          </p:cNvPr>
          <p:cNvSpPr txBox="1"/>
          <p:nvPr/>
        </p:nvSpPr>
        <p:spPr>
          <a:xfrm>
            <a:off x="3545840" y="1124585"/>
            <a:ext cx="44831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13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39" name="文本框 38">
            <a:hlinkClick r:id="rId14" action="ppaction://hlinksldjump"/>
          </p:cNvPr>
          <p:cNvSpPr txBox="1"/>
          <p:nvPr/>
        </p:nvSpPr>
        <p:spPr>
          <a:xfrm>
            <a:off x="4093210" y="1124585"/>
            <a:ext cx="43497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14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" name="文本框 39">
            <a:hlinkClick r:id="rId15" action="ppaction://hlinksldjump"/>
          </p:cNvPr>
          <p:cNvSpPr txBox="1"/>
          <p:nvPr/>
        </p:nvSpPr>
        <p:spPr>
          <a:xfrm>
            <a:off x="4627245" y="1124585"/>
            <a:ext cx="44704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chemeClr val="tx1">
                    <a:lumMod val="50000"/>
                    <a:lumOff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15</a:t>
            </a:r>
            <a:endParaRPr lang="en-US" altLang="zh-CN" b="1" dirty="0">
              <a:solidFill>
                <a:schemeClr val="tx1">
                  <a:lumMod val="50000"/>
                  <a:lumOff val="50000"/>
                </a:schemeClr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1" name="文本框 40">
            <a:hlinkClick r:id="rId16" action="ppaction://hlinksldjump"/>
          </p:cNvPr>
          <p:cNvSpPr txBox="1"/>
          <p:nvPr/>
        </p:nvSpPr>
        <p:spPr>
          <a:xfrm>
            <a:off x="5173345" y="1124585"/>
            <a:ext cx="4286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16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2" name="文本框 41">
            <a:hlinkClick r:id="rId17" action="ppaction://hlinksldjump"/>
          </p:cNvPr>
          <p:cNvSpPr txBox="1"/>
          <p:nvPr/>
        </p:nvSpPr>
        <p:spPr>
          <a:xfrm>
            <a:off x="5701030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17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3" name="文本框 42">
            <a:hlinkClick r:id="rId18" action="ppaction://hlinksldjump"/>
          </p:cNvPr>
          <p:cNvSpPr txBox="1"/>
          <p:nvPr/>
        </p:nvSpPr>
        <p:spPr>
          <a:xfrm>
            <a:off x="6216015" y="1124585"/>
            <a:ext cx="425450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18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4" name="文本框 43">
            <a:hlinkClick r:id="rId19" action="ppaction://hlinksldjump"/>
          </p:cNvPr>
          <p:cNvSpPr txBox="1"/>
          <p:nvPr/>
        </p:nvSpPr>
        <p:spPr>
          <a:xfrm>
            <a:off x="6740525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80808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19</a:t>
            </a:r>
            <a:endParaRPr lang="en-US" altLang="zh-CN" b="1" dirty="0">
              <a:solidFill>
                <a:srgbClr val="80808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5" name="文本框 44">
            <a:hlinkClick r:id="rId20" action="ppaction://hlinksldjump"/>
          </p:cNvPr>
          <p:cNvSpPr txBox="1"/>
          <p:nvPr/>
        </p:nvSpPr>
        <p:spPr>
          <a:xfrm>
            <a:off x="7255510" y="1124585"/>
            <a:ext cx="415925" cy="374015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l" fontAlgn="b"/>
            <a:r>
              <a:rPr lang="en-US" altLang="zh-CN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</a:t>
            </a:r>
            <a:endParaRPr lang="en-US" altLang="zh-CN" b="1" dirty="0">
              <a:solidFill>
                <a:srgbClr val="FF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  <p:custDataLst>
      <p:tags r:id="rId2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4" grpId="1"/>
      <p:bldP spid="3" grpId="0" bldLvl="0" animBg="1"/>
      <p:bldP spid="3" grpId="1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839596" y="2026403"/>
            <a:ext cx="6254271" cy="77164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6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Thank you</a:t>
            </a:r>
            <a:r>
              <a:rPr lang="zh-CN" altLang="en-US" sz="4800" b="1" dirty="0">
                <a:solidFill>
                  <a:schemeClr val="accent1">
                    <a:lumMod val="7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华文新魏" panose="02010800040101010101" pitchFamily="2" charset="-122"/>
                <a:ea typeface="华文新魏" panose="02010800040101010101" pitchFamily="2" charset="-122"/>
              </a:rPr>
              <a:t>！</a:t>
            </a:r>
            <a:endParaRPr lang="zh-CN" altLang="en-US" sz="4800" b="1" dirty="0"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51" name="图片 50" descr="图形用户界面, 应用程序, Teams&#10;&#10;描述已自动生成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8145" y="2026285"/>
            <a:ext cx="3494405" cy="262128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2340" y="1159210"/>
            <a:ext cx="8280000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20000"/>
              </a:lnSpc>
            </a:pP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374650" y="1076325"/>
          <a:ext cx="8402320" cy="3617595"/>
        </p:xfrm>
        <a:graphic>
          <a:graphicData uri="http://schemas.openxmlformats.org/drawingml/2006/table">
            <a:tbl>
              <a:tblPr/>
              <a:tblGrid>
                <a:gridCol w="1266190"/>
                <a:gridCol w="2099310"/>
                <a:gridCol w="5036820"/>
              </a:tblGrid>
              <a:tr h="307340"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名词分类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类别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例子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3910">
                <a:tc rowSpan="4"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专有名词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表示月份、星期的专有名词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March三月、 May 五月、 Sunday 星期日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3910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表示称呼、头衔的专有名词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Dad爸爸、 Uncle Wang 王叔叔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3910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表示书、报刊名称的专有名词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i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the</a:t>
                      </a:r>
                      <a:r>
                        <a:rPr lang="en-US" sz="2200" b="0" i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 </a:t>
                      </a:r>
                      <a:r>
                        <a:rPr sz="2200" b="0" i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NewYork</a:t>
                      </a:r>
                      <a:r>
                        <a:rPr lang="en-US" sz="2200" b="0" i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 </a:t>
                      </a:r>
                      <a:r>
                        <a:rPr sz="2200" b="0" i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Times</a:t>
                      </a: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《纽约时报》、 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i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Harry</a:t>
                      </a:r>
                      <a:r>
                        <a:rPr lang="en-US" sz="2200" b="0" i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 </a:t>
                      </a:r>
                      <a:r>
                        <a:rPr sz="2200" b="0" i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Potter</a:t>
                      </a: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《哈利·波特》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3910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由普通名词构成的专有名词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the Great Wall长城、 the Forbidden City 紫禁城 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90855" y="1213485"/>
            <a:ext cx="8162925" cy="33413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endParaRPr sz="2200" dirty="0">
              <a:solidFill>
                <a:schemeClr val="tx1"/>
              </a:solidFill>
              <a:uFillTx/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>
            <p:custDataLst>
              <p:tags r:id="rId1"/>
            </p:custDataLst>
          </p:nvPr>
        </p:nvSpPr>
        <p:spPr>
          <a:xfrm>
            <a:off x="7843520" y="706755"/>
            <a:ext cx="74676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续表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  <p:graphicFrame>
        <p:nvGraphicFramePr>
          <p:cNvPr id="5" name="表格 4"/>
          <p:cNvGraphicFramePr/>
          <p:nvPr>
            <p:custDataLst>
              <p:tags r:id="rId2"/>
            </p:custDataLst>
          </p:nvPr>
        </p:nvGraphicFramePr>
        <p:xfrm>
          <a:off x="374650" y="1076325"/>
          <a:ext cx="8402320" cy="3617595"/>
        </p:xfrm>
        <a:graphic>
          <a:graphicData uri="http://schemas.openxmlformats.org/drawingml/2006/table">
            <a:tbl>
              <a:tblPr/>
              <a:tblGrid>
                <a:gridCol w="1276985"/>
                <a:gridCol w="1038860"/>
                <a:gridCol w="943610"/>
                <a:gridCol w="5142865"/>
              </a:tblGrid>
              <a:tr h="401955"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名词分类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类别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例子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3910">
                <a:tc rowSpan="3"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普通名词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可数名词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个体名词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bed、 cup、 pen、 friend、 dictionary、 room、 book、 umbrella、 card、 manager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3910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集体名词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family、 team、 group、 class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7820">
                <a:tc v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不可数名词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物质名词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water、 air、 coffee、 juice、 ice、 paper、 bread、 ink、 milk、 oil、 beer、 soil、 tea、 rice、 hair、 meat、 money、 homework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zh-CN" altLang="en-US"/>
              <a:t>第</a:t>
            </a:r>
            <a:fld id="{24130960-09FD-428B-996F-A983EEEB0784}" type="slidenum">
              <a:rPr lang="zh-CN" altLang="en-US" smtClean="0"/>
            </a:fld>
            <a:r>
              <a:rPr lang="zh-CN" altLang="en-US"/>
              <a:t>页，共62页</a:t>
            </a:r>
            <a:endParaRPr lang="zh-CN" altLang="en-US" dirty="0"/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431705" y="1187785"/>
            <a:ext cx="8280000" cy="33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p>
            <a:pPr indent="457200" fontAlgn="auto">
              <a:lnSpc>
                <a:spcPct val="130000"/>
              </a:lnSpc>
            </a:pPr>
            <a:endParaRPr sz="2200" dirty="0">
              <a:solidFill>
                <a:schemeClr val="tx1"/>
              </a:solidFill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  <a:sym typeface="+mn-ea"/>
            </a:endParaRPr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374650" y="1076325"/>
          <a:ext cx="8402320" cy="3617595"/>
        </p:xfrm>
        <a:graphic>
          <a:graphicData uri="http://schemas.openxmlformats.org/drawingml/2006/table">
            <a:tbl>
              <a:tblPr/>
              <a:tblGrid>
                <a:gridCol w="1276985"/>
                <a:gridCol w="1038860"/>
                <a:gridCol w="943610"/>
                <a:gridCol w="5142865"/>
              </a:tblGrid>
              <a:tr h="401955"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名词分类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类别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1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例子</a:t>
                      </a:r>
                      <a:endParaRPr sz="2200" b="1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07820"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普通名词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lang="zh-CN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不可数名词</a:t>
                      </a:r>
                      <a:endParaRPr lang="zh-CN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lang="zh-CN" altLang="en-US"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抽象名词</a:t>
                      </a:r>
                      <a:endParaRPr lang="zh-CN" altLang="en-US"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 fontAlgn="auto">
                        <a:lnSpc>
                          <a:spcPct val="120000"/>
                        </a:lnSpc>
                        <a:buNone/>
                      </a:pPr>
                      <a:r>
                        <a:rPr sz="2200" b="0" dirty="0">
                          <a:latin typeface="Times New Roman" panose="02020603050405020304" charset="0"/>
                          <a:ea typeface="黑体" panose="02010609060101010101" pitchFamily="49" charset="-122"/>
                          <a:cs typeface="Times New Roman" panose="02020603050405020304" charset="0"/>
                        </a:rPr>
                        <a:t>help、 advice、 news、 information、 wealth、 health、 happiness、 danger、 beauty、 society、 time、 music、 truth、 fun、 work、 study、 hope、 dream、 knowledge</a:t>
                      </a:r>
                      <a:endParaRPr sz="2200" b="0" dirty="0">
                        <a:latin typeface="Times New Roman" panose="02020603050405020304" charset="0"/>
                        <a:ea typeface="黑体" panose="02010609060101010101" pitchFamily="49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文本框 3"/>
          <p:cNvSpPr txBox="1"/>
          <p:nvPr>
            <p:custDataLst>
              <p:tags r:id="rId2"/>
            </p:custDataLst>
          </p:nvPr>
        </p:nvSpPr>
        <p:spPr>
          <a:xfrm>
            <a:off x="7843520" y="706755"/>
            <a:ext cx="746760" cy="4298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200" dirty="0">
                <a:latin typeface="Times New Roman" panose="02020603050405020304" charset="0"/>
                <a:ea typeface="黑体" panose="02010609060101010101" pitchFamily="49" charset="-122"/>
                <a:cs typeface="Times New Roman" panose="02020603050405020304" charset="0"/>
              </a:rPr>
              <a:t>续表</a:t>
            </a:r>
            <a:endParaRPr sz="2200" dirty="0">
              <a:latin typeface="Times New Roman" panose="02020603050405020304" charset="0"/>
              <a:ea typeface="黑体" panose="02010609060101010101" pitchFamily="49" charset="-122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TABLE_BEAUTIFY" val="smartTable{3351be28-f875-4090-bcc7-b806ed61f9d1}"/>
  <p:tag name="TABLE_ENDDRAG_ORIGIN_RECT" val="622*241"/>
  <p:tag name="TABLE_ENDDRAG_RECT" val="48*83*622*241"/>
</p:tagLst>
</file>

<file path=ppt/tags/tag10.xml><?xml version="1.0" encoding="utf-8"?>
<p:tagLst xmlns:p="http://schemas.openxmlformats.org/presentationml/2006/main">
  <p:tag name="KSO_WM_BEAUTIFY_FLAG" val=""/>
</p:tagLst>
</file>

<file path=ppt/tags/tag10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03.xml><?xml version="1.0" encoding="utf-8"?>
<p:tagLst xmlns:p="http://schemas.openxmlformats.org/presentationml/2006/main">
  <p:tag name="COMMONDATA" val="eyJoZGlkIjoiNWRjZGQ4MzY3NmU5YzJkY2E5NDI2ZGJiMDMyODY4MmUifQ=="/>
  <p:tag name="KSO_WPP_MARK_KEY" val="ca2012a2-a85c-48f2-a2c3-8a8729c2b8c9"/>
</p:tagLst>
</file>

<file path=ppt/tags/tag11.xml><?xml version="1.0" encoding="utf-8"?>
<p:tagLst xmlns:p="http://schemas.openxmlformats.org/presentationml/2006/main">
  <p:tag name="KSO_WM_UNIT_TABLE_BEAUTIFY" val="smartTable{ff1e22b3-6487-4875-b5fe-474750acf42b}"/>
  <p:tag name="TABLE_ENDDRAG_ORIGIN_RECT" val="661*273"/>
  <p:tag name="TABLE_ENDDRAG_RECT" val="29*84*661*273"/>
  <p:tag name="KSO_WM_BEAUTIFY_FLAG" val=""/>
</p:tagLst>
</file>

<file path=ppt/tags/tag1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3.xml><?xml version="1.0" encoding="utf-8"?>
<p:tagLst xmlns:p="http://schemas.openxmlformats.org/presentationml/2006/main">
  <p:tag name="KSO_WM_UNIT_TABLE_BEAUTIFY" val="smartTable{ff1e22b3-6487-4875-b5fe-474750acf42b}"/>
  <p:tag name="TABLE_ENDDRAG_ORIGIN_RECT" val="661*273"/>
  <p:tag name="TABLE_ENDDRAG_RECT" val="29*84*661*273"/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6.xml><?xml version="1.0" encoding="utf-8"?>
<p:tagLst xmlns:p="http://schemas.openxmlformats.org/presentationml/2006/main">
  <p:tag name="KSO_WM_UNIT_TABLE_BEAUTIFY" val="smartTable{fbc9e2fb-5521-4e60-832e-c6baa932fc13}"/>
  <p:tag name="TABLE_ENDDRAG_ORIGIN_RECT" val="652*212"/>
  <p:tag name="TABLE_ENDDRAG_RECT" val="30*139*652*212"/>
</p:tagLst>
</file>

<file path=ppt/tags/tag1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18.xml><?xml version="1.0" encoding="utf-8"?>
<p:tagLst xmlns:p="http://schemas.openxmlformats.org/presentationml/2006/main">
  <p:tag name="KSO_WM_UNIT_TABLE_BEAUTIFY" val="smartTable{fbc9e2fb-5521-4e60-832e-c6baa932fc13}"/>
  <p:tag name="TABLE_ENDDRAG_ORIGIN_RECT" val="652*267"/>
  <p:tag name="TABLE_ENDDRAG_RECT" val="30*89*652*267"/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1.xml><?xml version="1.0" encoding="utf-8"?>
<p:tagLst xmlns:p="http://schemas.openxmlformats.org/presentationml/2006/main">
  <p:tag name="KSO_WM_UNIT_TABLE_BEAUTIFY" val="smartTable{fbc9e2fb-5521-4e60-832e-c6baa932fc13}"/>
  <p:tag name="TABLE_ENDDRAG_ORIGIN_RECT" val="652*266"/>
  <p:tag name="TABLE_ENDDRAG_RECT" val="30*84*652*266"/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4.xml><?xml version="1.0" encoding="utf-8"?>
<p:tagLst xmlns:p="http://schemas.openxmlformats.org/presentationml/2006/main">
  <p:tag name="KSO_WM_UNIT_TABLE_BEAUTIFY" val="smartTable{fbc9e2fb-5521-4e60-832e-c6baa932fc13}"/>
  <p:tag name="TABLE_ENDDRAG_ORIGIN_RECT" val="652*266"/>
  <p:tag name="TABLE_ENDDRAG_RECT" val="30*84*652*266"/>
  <p:tag name="KSO_WM_BEAUTIFY_FLAG" val=""/>
</p:tagLst>
</file>

<file path=ppt/tags/tag2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6.xml><?xml version="1.0" encoding="utf-8"?>
<p:tagLst xmlns:p="http://schemas.openxmlformats.org/presentationml/2006/main">
  <p:tag name="KSO_WM_UNIT_TABLE_BEAUTIFY" val="smartTable{56f6331d-bb94-4079-ba56-61f279f81e64}"/>
  <p:tag name="TABLE_ENDDRAG_ORIGIN_RECT" val="650*233"/>
  <p:tag name="TABLE_ENDDRAG_RECT" val="34*123*650*233"/>
</p:tagLst>
</file>

<file path=ppt/tags/tag2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28.xml><?xml version="1.0" encoding="utf-8"?>
<p:tagLst xmlns:p="http://schemas.openxmlformats.org/presentationml/2006/main">
  <p:tag name="KSO_WM_UNIT_TABLE_BEAUTIFY" val="smartTable{56f6331d-bb94-4079-ba56-61f279f81e64}"/>
  <p:tag name="TABLE_ENDDRAG_ORIGIN_RECT" val="680*276"/>
  <p:tag name="TABLE_ENDDRAG_RECT" val="18*80*680*276"/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1.xml><?xml version="1.0" encoding="utf-8"?>
<p:tagLst xmlns:p="http://schemas.openxmlformats.org/presentationml/2006/main">
  <p:tag name="KSO_WM_UNIT_TABLE_BEAUTIFY" val="smartTable{56f6331d-bb94-4079-ba56-61f279f81e64}"/>
  <p:tag name="TABLE_ENDDRAG_ORIGIN_RECT" val="668*40"/>
  <p:tag name="TABLE_ENDDRAG_RECT" val="23*312*668*40"/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4.xml><?xml version="1.0" encoding="utf-8"?>
<p:tagLst xmlns:p="http://schemas.openxmlformats.org/presentationml/2006/main">
  <p:tag name="KSO_WM_UNIT_TABLE_BEAUTIFY" val="smartTable{b4014437-963f-40fc-810f-39bc69af436a}"/>
  <p:tag name="TABLE_ENDDRAG_ORIGIN_RECT" val="620*273"/>
  <p:tag name="TABLE_ENDDRAG_RECT" val="49*83*620*273"/>
</p:tagLst>
</file>

<file path=ppt/tags/tag3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39.xml><?xml version="1.0" encoding="utf-8"?>
<p:tagLst xmlns:p="http://schemas.openxmlformats.org/presentationml/2006/main">
  <p:tag name="TABLE_ENDDRAG_ORIGIN_RECT" val="672*200"/>
  <p:tag name="TABLE_ENDDRAG_RECT" val="21*195*672*200"/>
</p:tagLst>
</file>

<file path=ppt/tags/tag4.xml><?xml version="1.0" encoding="utf-8"?>
<p:tagLst xmlns:p="http://schemas.openxmlformats.org/presentationml/2006/main">
  <p:tag name="KSO_WM_UNIT_TABLE_BEAUTIFY" val="smartTable{ff1e22b3-6487-4875-b5fe-474750acf42b}"/>
  <p:tag name="TABLE_ENDDRAG_ORIGIN_RECT" val="661*142"/>
  <p:tag name="TABLE_ENDDRAG_RECT" val="29*219*661*142"/>
</p:tagLst>
</file>

<file path=ppt/tags/tag4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1.xml><?xml version="1.0" encoding="utf-8"?>
<p:tagLst xmlns:p="http://schemas.openxmlformats.org/presentationml/2006/main">
  <p:tag name="TABLE_ENDDRAG_ORIGIN_RECT" val="672*90"/>
  <p:tag name="TABLE_ENDDRAG_RECT" val="21*88*672*90"/>
</p:tagLst>
</file>

<file path=ppt/tags/tag4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UNIT_TABLE_BEAUTIFY" val="smartTable{ff1e22b3-6487-4875-b5fe-474750acf42b}"/>
  <p:tag name="TABLE_ENDDRAG_ORIGIN_RECT" val="661*142"/>
  <p:tag name="TABLE_ENDDRAG_RECT" val="29*219*661*142"/>
  <p:tag name="KSO_WM_BEAUTIFY_FLAG" val=""/>
</p:tagLst>
</file>

<file path=ppt/tags/tag60.xml><?xml version="1.0" encoding="utf-8"?>
<p:tagLst xmlns:p="http://schemas.openxmlformats.org/presentationml/2006/main">
  <p:tag name="KSO_WM_BEAUTIFY_FLAG" val=""/>
</p:tagLst>
</file>

<file path=ppt/tags/tag6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2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.xml><?xml version="1.0" encoding="utf-8"?>
<p:tagLst xmlns:p="http://schemas.openxmlformats.org/presentationml/2006/main">
  <p:tag name="KSO_WM_UNIT_TABLE_BEAUTIFY" val="smartTable{ff1e22b3-6487-4875-b5fe-474750acf42b}"/>
  <p:tag name="TABLE_ENDDRAG_ORIGIN_RECT" val="661*270"/>
  <p:tag name="TABLE_ENDDRAG_RECT" val="29*84*661*270"/>
  <p:tag name="KSO_WM_BEAUTIFY_FLAG" val="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1.xml><?xml version="1.0" encoding="utf-8"?>
<p:tagLst xmlns:p="http://schemas.openxmlformats.org/presentationml/2006/main">
  <p:tag name="KSO_WM_BEAUTIFY_FLAG" val=""/>
</p:tagLst>
</file>

<file path=ppt/tags/tag9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9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heme/theme1.xml><?xml version="1.0" encoding="utf-8"?>
<a:theme xmlns:a="http://schemas.openxmlformats.org/drawingml/2006/main" name="Office 主题​​">
  <a:themeElements>
    <a:clrScheme name="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808080"/>
      </a:hlink>
      <a:folHlink>
        <a:srgbClr val="FF0000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  <a:extLst>
      <a:ext uri="{D81B5157-A7B6-4480-A006-42BB1BC3E7BB}">
        <wpsdc:hlinkScheme xmlns:wpsdc="http://www.wps.cn/officeDocument/2017/drawingmlCustomData" underline="false"/>
      </a:ext>
    </a:extLst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14171</Words>
  <Application>WPS 演示</Application>
  <PresentationFormat>全屏显示(4:3)</PresentationFormat>
  <Paragraphs>1720</Paragraphs>
  <Slides>62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62</vt:i4>
      </vt:variant>
    </vt:vector>
  </HeadingPairs>
  <TitlesOfParts>
    <vt:vector size="78" baseType="lpstr">
      <vt:lpstr>Arial</vt:lpstr>
      <vt:lpstr>宋体</vt:lpstr>
      <vt:lpstr>Wingdings</vt:lpstr>
      <vt:lpstr>华文行楷</vt:lpstr>
      <vt:lpstr>Times New Roman</vt:lpstr>
      <vt:lpstr>黑体</vt:lpstr>
      <vt:lpstr>楷体</vt:lpstr>
      <vt:lpstr>仿宋</vt:lpstr>
      <vt:lpstr>华文新魏</vt:lpstr>
      <vt:lpstr>Calibri</vt:lpstr>
      <vt:lpstr>微软雅黑</vt:lpstr>
      <vt:lpstr>Arial Unicode MS</vt:lpstr>
      <vt:lpstr>等线 Light</vt:lpstr>
      <vt:lpstr>Calibri Light</vt:lpstr>
      <vt:lpstr>等线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小新</dc:creator>
  <cp:lastModifiedBy>Administrator</cp:lastModifiedBy>
  <cp:revision>1577</cp:revision>
  <dcterms:created xsi:type="dcterms:W3CDTF">2019-06-19T02:08:00Z</dcterms:created>
  <dcterms:modified xsi:type="dcterms:W3CDTF">2023-01-14T07:33:03Z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002623AD43B24F1E89A8762E596A48FB</vt:lpwstr>
  </property>
</Properties>
</file>