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6"/>
  </p:handoutMasterIdLst>
  <p:sldIdLst>
    <p:sldId id="527" r:id="rId3"/>
    <p:sldId id="522" r:id="rId5"/>
    <p:sldId id="586" r:id="rId6"/>
    <p:sldId id="1285" r:id="rId7"/>
    <p:sldId id="1756" r:id="rId8"/>
    <p:sldId id="1836" r:id="rId9"/>
    <p:sldId id="1837" r:id="rId10"/>
    <p:sldId id="1739" r:id="rId11"/>
    <p:sldId id="1759" r:id="rId12"/>
    <p:sldId id="1846" r:id="rId13"/>
    <p:sldId id="1847" r:id="rId14"/>
    <p:sldId id="1848" r:id="rId15"/>
    <p:sldId id="1849" r:id="rId16"/>
    <p:sldId id="1850" r:id="rId17"/>
    <p:sldId id="1851" r:id="rId18"/>
    <p:sldId id="1852" r:id="rId19"/>
    <p:sldId id="1853" r:id="rId20"/>
    <p:sldId id="1894" r:id="rId21"/>
    <p:sldId id="1895" r:id="rId22"/>
    <p:sldId id="1896" r:id="rId23"/>
    <p:sldId id="1897" r:id="rId24"/>
    <p:sldId id="1898" r:id="rId25"/>
    <p:sldId id="1899" r:id="rId26"/>
    <p:sldId id="1939" r:id="rId27"/>
    <p:sldId id="1940" r:id="rId28"/>
    <p:sldId id="1941" r:id="rId29"/>
    <p:sldId id="1943" r:id="rId30"/>
    <p:sldId id="1944" r:id="rId31"/>
    <p:sldId id="1945" r:id="rId32"/>
    <p:sldId id="1942" r:id="rId33"/>
    <p:sldId id="1946" r:id="rId34"/>
    <p:sldId id="1947" r:id="rId35"/>
    <p:sldId id="1948" r:id="rId36"/>
    <p:sldId id="1949" r:id="rId37"/>
    <p:sldId id="1950" r:id="rId38"/>
    <p:sldId id="1951" r:id="rId39"/>
    <p:sldId id="1952" r:id="rId40"/>
    <p:sldId id="1668" r:id="rId41"/>
    <p:sldId id="1901" r:id="rId42"/>
    <p:sldId id="1902" r:id="rId43"/>
    <p:sldId id="1904" r:id="rId44"/>
    <p:sldId id="1864" r:id="rId45"/>
    <p:sldId id="1867" r:id="rId46"/>
    <p:sldId id="1912" r:id="rId47"/>
    <p:sldId id="1913" r:id="rId48"/>
    <p:sldId id="1914" r:id="rId49"/>
    <p:sldId id="1915" r:id="rId50"/>
    <p:sldId id="1916" r:id="rId51"/>
    <p:sldId id="1917" r:id="rId52"/>
    <p:sldId id="1919" r:id="rId53"/>
    <p:sldId id="1920" r:id="rId54"/>
    <p:sldId id="1922" r:id="rId55"/>
    <p:sldId id="1923" r:id="rId56"/>
    <p:sldId id="1924" r:id="rId57"/>
    <p:sldId id="1925" r:id="rId58"/>
    <p:sldId id="1926" r:id="rId59"/>
    <p:sldId id="1927" r:id="rId60"/>
    <p:sldId id="1928" r:id="rId61"/>
    <p:sldId id="1929" r:id="rId62"/>
    <p:sldId id="1930" r:id="rId63"/>
    <p:sldId id="1931" r:id="rId64"/>
    <p:sldId id="528" r:id="rId65"/>
  </p:sldIdLst>
  <p:sldSz cx="9144000" cy="5144135" type="screen16x9"/>
  <p:notesSz cx="9144000" cy="6858000"/>
  <p:custDataLst>
    <p:tags r:id="rId7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94" userDrawn="1">
          <p15:clr>
            <a:srgbClr val="A4A3A4"/>
          </p15:clr>
        </p15:guide>
        <p15:guide id="2" pos="31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494"/>
        <p:guide pos="31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1" Type="http://schemas.openxmlformats.org/officeDocument/2006/relationships/tags" Target="tags/tag103.xml"/><Relationship Id="rId70" Type="http://schemas.openxmlformats.org/officeDocument/2006/relationships/commentAuthors" Target="commentAuthors.xml"/><Relationship Id="rId7" Type="http://schemas.openxmlformats.org/officeDocument/2006/relationships/slide" Target="slides/slide4.xml"/><Relationship Id="rId69" Type="http://schemas.openxmlformats.org/officeDocument/2006/relationships/tableStyles" Target="tableStyles.xml"/><Relationship Id="rId68" Type="http://schemas.openxmlformats.org/officeDocument/2006/relationships/viewProps" Target="viewProps.xml"/><Relationship Id="rId67" Type="http://schemas.openxmlformats.org/officeDocument/2006/relationships/presProps" Target="presProps.xml"/><Relationship Id="rId66" Type="http://schemas.openxmlformats.org/officeDocument/2006/relationships/handoutMaster" Target="handoutMasters/handoutMaster1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8.xml"/><Relationship Id="rId5" Type="http://schemas.openxmlformats.org/officeDocument/2006/relationships/slide" Target="../slides/slide4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8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8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8.xml"/><Relationship Id="rId5" Type="http://schemas.openxmlformats.org/officeDocument/2006/relationships/slide" Target="../slides/slide4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945" y="63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 useBgFill="1">
        <p:nvSpPr>
          <p:cNvPr id="23" name="燕尾形 8">
            <a:hlinkClick r:id="rId2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</a:t>
            </a:r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315" y="0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</a:rPr>
              <a:t>第一章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</a:rPr>
              <a:t>  </a:t>
            </a:r>
            <a:r>
              <a:rPr lang="zh-CN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</a:rPr>
              <a:t>名词</a:t>
            </a:r>
            <a:endParaRPr lang="zh-CN" alt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0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第一章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名词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-95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第一章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名词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0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第一章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名词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4" name="组合 13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 useBgFill="1">
        <p:nvSpPr>
          <p:cNvPr id="2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7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4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8.xml"/></Relationships>
</file>

<file path=ppt/slides/_rels/slide3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3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3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3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73.xml"/><Relationship Id="rId4" Type="http://schemas.openxmlformats.org/officeDocument/2006/relationships/slide" Target="slide41.xml"/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" Target="slide3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8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slide" Target="slide41.xml"/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" Target="sl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9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slide" Target="slide41.xml"/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" Target="slide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0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slide" Target="slide41.xml"/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" Target="slide38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3" Type="http://schemas.openxmlformats.org/officeDocument/2006/relationships/slideLayout" Target="../slideLayouts/slideLayout5.xml"/><Relationship Id="rId22" Type="http://schemas.openxmlformats.org/officeDocument/2006/relationships/tags" Target="../tags/tag81.xml"/><Relationship Id="rId21" Type="http://schemas.openxmlformats.org/officeDocument/2006/relationships/tags" Target="../tags/tag80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82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83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84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85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86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87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3" Type="http://schemas.openxmlformats.org/officeDocument/2006/relationships/slideLayout" Target="../slideLayouts/slideLayout5.xml"/><Relationship Id="rId22" Type="http://schemas.openxmlformats.org/officeDocument/2006/relationships/tags" Target="../tags/tag89.xml"/><Relationship Id="rId21" Type="http://schemas.openxmlformats.org/officeDocument/2006/relationships/tags" Target="../tags/tag88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0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3" Type="http://schemas.openxmlformats.org/officeDocument/2006/relationships/slideLayout" Target="../slideLayouts/slideLayout5.xml"/><Relationship Id="rId22" Type="http://schemas.openxmlformats.org/officeDocument/2006/relationships/tags" Target="../tags/tag92.xml"/><Relationship Id="rId21" Type="http://schemas.openxmlformats.org/officeDocument/2006/relationships/tags" Target="../tags/tag9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3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4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5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6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7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8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99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00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0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Relationship Id="rId3" Type="http://schemas.openxmlformats.org/officeDocument/2006/relationships/slide" Target="slide44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02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47725" y="836930"/>
            <a:ext cx="728726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《对口高职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英语总复习》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68375"/>
            <a:ext cx="8279765" cy="80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【知识点三】 可数名词的复数形式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可数名词变复数的规则变化。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91160" y="1769110"/>
          <a:ext cx="8288020" cy="2813685"/>
        </p:xfrm>
        <a:graphic>
          <a:graphicData uri="http://schemas.openxmlformats.org/drawingml/2006/table">
            <a:tbl>
              <a:tblPr/>
              <a:tblGrid>
                <a:gridCol w="3529965"/>
                <a:gridCol w="2292350"/>
                <a:gridCol w="2465705"/>
              </a:tblGrid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可数名词变复数的规则变化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举例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例外情况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一般情况加－s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desk→desks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apple→apples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以s、 x、 ch、 sh结尾的名词加－es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box→boxes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bus→buses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watch→watches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brush→brushes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stomach→stomachs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91160" y="1136650"/>
          <a:ext cx="8288020" cy="3439160"/>
        </p:xfrm>
        <a:graphic>
          <a:graphicData uri="http://schemas.openxmlformats.org/drawingml/2006/table">
            <a:tbl>
              <a:tblPr/>
              <a:tblGrid>
                <a:gridCol w="3529965"/>
                <a:gridCol w="2292350"/>
                <a:gridCol w="2465705"/>
              </a:tblGrid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可数名词变复数的规则变化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举例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例外情况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以辅音字母加y结尾的名词，变y为i再加－es；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以元音字母加y结尾的名词直接加－s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baby→babies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story→stories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boy→boys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9385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以f或fe结尾的名词，变f或fe为v，再加－es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记忆口诀：树叶(leaf)半数(half)自己(self)黄，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roof→roofs(屋顶)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chief→chiefs(首领)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safe→safes(保险柜)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7843520" y="706755"/>
            <a:ext cx="7467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91160" y="1075055"/>
          <a:ext cx="8288020" cy="3747135"/>
        </p:xfrm>
        <a:graphic>
          <a:graphicData uri="http://schemas.openxmlformats.org/drawingml/2006/table">
            <a:tbl>
              <a:tblPr/>
              <a:tblGrid>
                <a:gridCol w="3529965"/>
                <a:gridCol w="2292350"/>
                <a:gridCol w="2465705"/>
              </a:tblGrid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可数名词变复数的规则变化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举例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例外情况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8160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以f或fe结尾的名词，变f或fe为v，再加－es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妻子(wife)拿刀(knife)去杀狼(wolf)，架(shelf)后小偷(thief)逃命(life)忙</a:t>
                      </a: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。</a:t>
                      </a:r>
                      <a:endParaRPr lang="zh-CN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leaf→leaves　knife→knives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life→lives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gulf→gulfs(海湾)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proof→proofs(证据)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belief→beliefs(信仰)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chef→chefs(厨师)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7843520" y="706755"/>
            <a:ext cx="7467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91160" y="1075055"/>
          <a:ext cx="8288020" cy="3747135"/>
        </p:xfrm>
        <a:graphic>
          <a:graphicData uri="http://schemas.openxmlformats.org/drawingml/2006/table">
            <a:tbl>
              <a:tblPr/>
              <a:tblGrid>
                <a:gridCol w="3529965"/>
                <a:gridCol w="2292350"/>
                <a:gridCol w="2465705"/>
              </a:tblGrid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可数名词变复数的规则变化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举例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例外情况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8160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以o结尾的名词直接加－s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piano→pianos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zoo→zoos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radio→radios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kilo→kilos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photo→photos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hero→heroes(英雄)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potato→potatoes(土豆)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tomato→tomatoes(西红柿)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记忆口诀：英雄爱吃土豆和西红柿。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61720"/>
            <a:ext cx="8279765" cy="347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可数名词变复数的不规则变化。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31800" y="1566545"/>
          <a:ext cx="8256905" cy="3017520"/>
        </p:xfrm>
        <a:graphic>
          <a:graphicData uri="http://schemas.openxmlformats.org/drawingml/2006/table">
            <a:tbl>
              <a:tblPr/>
              <a:tblGrid>
                <a:gridCol w="1823085"/>
                <a:gridCol w="3462655"/>
                <a:gridCol w="2971165"/>
              </a:tblGrid>
              <a:tr h="5549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可数名词变复数的规则变化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举例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例外情况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46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改man为men型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man→men　woman→women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Frenchman→Frenchmen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policewoman→policewomen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Englishman→Englishmen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Englishwoman→Englishwomen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German→Germans(德国人)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human→humans(人)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34315" y="1071880"/>
          <a:ext cx="8645525" cy="3617595"/>
        </p:xfrm>
        <a:graphic>
          <a:graphicData uri="http://schemas.openxmlformats.org/drawingml/2006/table">
            <a:tbl>
              <a:tblPr/>
              <a:tblGrid>
                <a:gridCol w="2148205"/>
                <a:gridCol w="3473450"/>
                <a:gridCol w="3023870"/>
              </a:tblGrid>
              <a:tr h="80391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可数名词变复数的规则变化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举例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例外情况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改oo为ee型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tooth→teeth　foot→feet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goose→geese(鹅)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在词尾加－ren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child→children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单复数形式一样的名词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sheep→sheep(羊，绵羊)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deer→deer(鹿)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fish→fish(同种类鱼)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Chinese→Chinese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fish表示同一种类的鱼时，单复数同形；表示不同种类的鱼时复数用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7843520" y="706755"/>
            <a:ext cx="7467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96545" y="1064260"/>
            <a:ext cx="8550910" cy="241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34315" y="1063625"/>
          <a:ext cx="8645525" cy="2411730"/>
        </p:xfrm>
        <a:graphic>
          <a:graphicData uri="http://schemas.openxmlformats.org/drawingml/2006/table">
            <a:tbl>
              <a:tblPr/>
              <a:tblGrid>
                <a:gridCol w="2148205"/>
                <a:gridCol w="3473450"/>
                <a:gridCol w="3023870"/>
              </a:tblGrid>
              <a:tr h="80391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可数名词变复数的规则变化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举例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例外情况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单复数形式一样的名词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Japanese→Japanese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Swiss→Swiss(瑞士人)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fishes; 表示鱼肉时是不可数名词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其他特殊变化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mouse→mice(老鼠)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datum→data(数据)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72415" y="3607435"/>
            <a:ext cx="8513445" cy="10090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3. 合成名词变复数的情况。</a:t>
            </a:r>
            <a:endParaRPr lang="zh-CN" alt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43520" y="706755"/>
            <a:ext cx="7467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1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32460" y="1061720"/>
          <a:ext cx="7878445" cy="3617595"/>
        </p:xfrm>
        <a:graphic>
          <a:graphicData uri="http://schemas.openxmlformats.org/drawingml/2006/table">
            <a:tbl>
              <a:tblPr/>
              <a:tblGrid>
                <a:gridCol w="2665730"/>
                <a:gridCol w="5212715"/>
              </a:tblGrid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复合名词单数变复数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410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把最后一个名词变为复数形式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an apple tree→two apple trees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a coffee cup→three coffee cups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545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把里面包含的主体名词变为复数形式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son－in－law→sons－in－law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 passer－by→passers－by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daughter－in－law→daughters－in－law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865"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由man或woman构成的复合名词全部变为复数形式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 man teacher→two men teachers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 woman doctor→two women doctors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对称性名词常以复数形式出现在句中。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glasses 眼镜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pants 裤子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shoes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鞋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trousers 裤子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endParaRPr 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socks 短袜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shorts 短裤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stockings 长筒袜    jeans 牛仔裤    chopsticks 筷子gloves 手套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 The glasses are fashionable and beautiful. 这副眼镜时尚又漂亮。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This pair of glasses is old. 这副眼镜是旧的。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有些名词形式上是复数，但并不表示复数意义。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maths 数学    news新闻    politics 政治    physics 物理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 It is difficult for me to learn maths. 对我来说学习数学很难。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Physics is an important subject. 物理是一门重要的学科。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有些集体名词表示一个整体单位时，是单数；表示其中的成员时，是复数。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family家庭，家人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group 小组，组员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class 班，同学们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team 队，全队队员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police 警察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如：Our class is on the third floor. My class are reading now.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我们班在三楼。同学们现在在看书。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93545" y="1448885"/>
            <a:ext cx="62115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第二部分</a:t>
            </a:r>
            <a:r>
              <a:rPr lang="en-US" altLang="zh-CN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  </a:t>
            </a: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语法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67560" y="2566035"/>
            <a:ext cx="546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第一章</a:t>
            </a: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名词</a:t>
            </a:r>
            <a:endParaRPr lang="zh-CN" alt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have a happy family. My family are watching TV now.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我有一个幸福的家庭。我的家人现在正在看电视。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6. 有些名词本身表示复数。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clothes衣服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cattle牛，牲畜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people人们，人民(表示“民族”时，复数为peoples, 如： 56 peoples 五十六个民族)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【知识点四】 不可数名词数量的表示方法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不可数名词就是无法或不能用数目来计算的名词。其本身没有复数形式，且不能直接用不定冠词或数词来修饰。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74320" y="2488565"/>
          <a:ext cx="8545195" cy="2682240"/>
        </p:xfrm>
        <a:graphic>
          <a:graphicData uri="http://schemas.openxmlformats.org/drawingml/2006/table">
            <a:tbl>
              <a:tblPr/>
              <a:tblGrid>
                <a:gridCol w="8545195"/>
              </a:tblGrid>
              <a:tr h="33528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常考的不可数名词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advice 建议　information 信息　paper 纸　work 工作　bread 面包　time 时间　money 钱　traffic 交通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weather 天气　sugar 糖　news 新闻　water 水　coffee 咖啡　tea 茶　wine 酒　ink 墨水　milk 牛奶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74955" y="1188085"/>
            <a:ext cx="8544560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1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1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1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1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如果要表达出不可数名词具体的数量，可以通过“数字或冠词＋量词＋of＋不可数名词”的形式来表示。若想表达量的复数概念，只需把计量词变为复数形式即可。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1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 bag of rice→three bags of rice　a cup of coffee→four cups of coffee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1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74320" y="1124585"/>
          <a:ext cx="8545195" cy="1205865"/>
        </p:xfrm>
        <a:graphic>
          <a:graphicData uri="http://schemas.openxmlformats.org/drawingml/2006/table">
            <a:tbl>
              <a:tblPr/>
              <a:tblGrid>
                <a:gridCol w="8545195"/>
              </a:tblGrid>
              <a:tr h="80391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juice 果汁　glass 玻璃　knowledge 知识　fun 乐趣　homework 作业　progress 进步　health 健康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chicken 鸡肉　orange 果汁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914640" y="764540"/>
            <a:ext cx="87439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续表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不可数名词作主语时，谓语动词应用单数形式。带有量词的不可数名词短语作主语时，谓语动词的单复数形式由量词决定。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如：No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news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good news. 没消息就是好消息。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three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bags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of rice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been eaten up. 三袋米已经被吃光了。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three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pieces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of important news in today's newspaper.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今天的报纸上登载了三条重要消息。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no、 little、 a little、 some、 any、 much、 a lot of、 a great deal of、 all等可以修饰不可数名词。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63525" y="1188085"/>
            <a:ext cx="8562975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have no money with me today. 我今天没带钱。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Please give me some advice on how to learn English. 请给我一些学英语的建议。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有些不可数名词有复数形式，但复数形式表示不同的意义。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time时间→times 次数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paper 纸→papers 试卷，报纸，论文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work工作→works 作品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manner 态度→manners 礼貌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wood木头，木材→woods 森林    glass 玻璃→glasses玻璃杯，眼镜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35990"/>
            <a:ext cx="827976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algn="l" fontAlgn="auto">
              <a:lnSpc>
                <a:spcPct val="12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【</a:t>
            </a:r>
            <a:r>
              <a:rPr lang="zh-CN"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练习</a:t>
            </a:r>
            <a:r>
              <a:rPr lang="en-US" altLang="zh-CN"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1</a:t>
            </a: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】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She has two ________ on the table.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knife    B. knifes    C. knives    D. knifees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7215" y="2231390"/>
            <a:ext cx="7903845" cy="431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【解析】以f，fe结尾的名词，变f，fe为v再加es。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711200" y="1380490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8940" y="2787650"/>
            <a:ext cx="8335010" cy="18275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Children like eating ________ and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57200" lvl="1"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potato; tomato    	B. potatoes; tomatoes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57200" lvl="1"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potatoes; tomatos    	D. potato; tomatoes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fontAlgn="auto">
              <a:lnSpc>
                <a:spcPct val="120000"/>
              </a:lnSpc>
            </a:pP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77215" y="4082415"/>
            <a:ext cx="7903845" cy="431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【解析】potato和tomato的复数形式都在词尾加－es。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11200" y="288480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7" grpId="0"/>
      <p:bldP spid="7" grpId="1"/>
      <p:bldP spid="4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88085"/>
            <a:ext cx="8279765" cy="20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Some ________ and two ________ are visiting the company.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57200" lvl="1"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Frenchmans; Germans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Frenchman; German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57200" lvl="1"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Frenchmen; Germen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Frenchmen; Germans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7215" y="2477135"/>
            <a:ext cx="7903845" cy="726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【解析】German的复数形式是Germans, Frenchman的复数形式是Frenchmen。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711200" y="128587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3312795"/>
            <a:ext cx="8846185" cy="12719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lvl="1" indent="0" algn="l" fontAlgn="auto">
              <a:lnSpc>
                <a:spcPct val="120000"/>
              </a:lnSpc>
              <a:buClrTx/>
              <a:buSzTx/>
              <a:buNone/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39090" y="1062355"/>
            <a:ext cx="8372475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lvl="1" indent="0" algn="just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There are five ________ and ten ________ in the zoo.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lvl="1" indent="0" algn="just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sheep; deer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sheeps; deers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lvl="1" indent="0" algn="just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sheepes; deeres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sheeps; deer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lvl="1" indent="0" algn="just" fontAlgn="auto">
              <a:lnSpc>
                <a:spcPct val="120000"/>
              </a:lnSpc>
              <a:buClrTx/>
              <a:buSzTx/>
              <a:buNone/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lvl="1" indent="0" algn="just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It's a cheap store. ________ only cost me five dollars.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Two cups of coffees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Two cups of coffee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lvl="1" indent="0" algn="just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 cup of coffee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Two cup of coffees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0405" y="2350135"/>
            <a:ext cx="7903845" cy="4432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【解析】sheep和deer单复数同形。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1109980" y="112839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0405" y="4022725"/>
            <a:ext cx="7903845" cy="4432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【解析】本题考查“两杯咖啡”的正确表达。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09980" y="2730500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6" grpId="0"/>
      <p:bldP spid="6" grpId="1"/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13055" y="1188085"/>
            <a:ext cx="8507095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【知识点五】 名词所有格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名词所有格表示名词之间的所属关系，它的构成有以下三种方式。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有生命名词的所有格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(1)不以－s结尾的名词的所有格通常在词尾加－'s。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Mike's car迈克的汽车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children's classroom 孩子们的教室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Women's Day 妇女节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Mother's Day 母亲节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Children's Day 儿童节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36320"/>
            <a:ext cx="8279765" cy="360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(2)以－s 结尾的名词的所有格在词尾加－'。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Teachers' Day 教师节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students' reading room 学生们的阅览室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(3)表示时间、地点、距离、路程、金钱、国家、城市或组织等无生命的事物名词的所属关系，也可以加－'s。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three days' walk＝three－day walk 三天的路程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today's newspaper 今天的报纸    Chongqing's weather 重庆的天气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China's population 中国的人口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 ten dollars' book＝a ten－dollar book 一本十美元的书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21665" y="1133475"/>
          <a:ext cx="7908925" cy="3215640"/>
        </p:xfrm>
        <a:graphic>
          <a:graphicData uri="http://schemas.openxmlformats.org/drawingml/2006/table">
            <a:tbl>
              <a:tblPr/>
              <a:tblGrid>
                <a:gridCol w="612140"/>
                <a:gridCol w="4312285"/>
                <a:gridCol w="1679575"/>
                <a:gridCol w="1304925"/>
              </a:tblGrid>
              <a:tr h="1205865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考试年份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常考题型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rowSpan="4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可数和不可数名词、名词的复数形式、专有名词、名词的所有格的用法。重点考查名词复数的正确使用和名词所有格的正确使用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(4)表示由两个或两个以上的人共同拥有的关系，在最后一个名词后加－'s，后面的名词常为单数名词；表示由两个或两个以上的人分别拥有的关系，在每个名词后都要加－'s，后面的名词常为复数名词。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Mary and Rose's room 玛丽和罗斯的房间(共有)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Mary's and Rose's rooms 玛丽和罗斯各自的房间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02260" y="1188085"/>
            <a:ext cx="8528050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(5)表示在某人的家、店铺、医院或诊所等的所有格，一般省略它所修饰的名词。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my teacher's (home) 在我老师家   at the barber's (shop) 在理发店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my uncle's (home) 在我叔叔家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doctor's (office/clinic) 在诊所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cashier's (desk) 在收银台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(6)被名词所有格所修饰的词，如果前面已经提到过，一般可以省略。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am using my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dictionary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You can use Tom's (dictionary 被省略).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我在用我的字典，你可以用汤姆的。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04570"/>
            <a:ext cx="8279765" cy="367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This is Tom's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,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and that is Mary's (car被省略). 这是汤姆的车，那是玛丽的车。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(7)一些具有名词性质的复合不定代词与else连用时，－'s应加在else后。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somebody else's pencil 别人的铅笔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of 短语构成的所有格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没有生命的事物名词一般用of短语来表示所属关系。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door of the classroom 教室的门    the population of China 中国的人口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93775"/>
            <a:ext cx="8279765" cy="367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双重所有格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如果表示所属关系的名词前面有冠词(a、 an)、数词(one、 two...)、不定代词(some、 any、 few)、物主代词(my、 your...)或指示代词(this、 that、 these、 those)时，常用“of＋名词所有格”或“of＋名词性的物主代词”的形式即双重所有格来表示整体和部分之间的关系。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 friend of mine 我的一个朋友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 friends of my father's 我父亲的一些朋友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this handbag of Mary's 玛丽的这个手提包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03300"/>
            <a:ext cx="8279765" cy="353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【练习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】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The man in blue is ________ father. 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Tom and Mary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Tom and Mary's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Tom's and Mary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Tom's and Mary's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526415" y="2805430"/>
            <a:ext cx="7903845" cy="1060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【解析】根据空格后的father 是单数形式， 可知是汤姆和玛丽共有的父亲。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11200" y="151447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______uncles can't be here because they have gone to Qinhuangdao for holidays.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Rose's and Mary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Rose's and Mary's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Rose and Mary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Rose and Mary's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551180" y="3022600"/>
            <a:ext cx="7903845" cy="5067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【解析】根据空格后面的uncles可知是露丝和玛丽各自的叔叔。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11200" y="129730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/>
      <p:bldP spid="6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My father will have ________ holiday next month.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57200" lvl="1"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ten days    B. ten days'    C. ten day's    D. ten day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Mr. Liu is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57200" lvl="1"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friend of my father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 friend of his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57200" lvl="1"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 friend of my father's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friend of my father's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551180" y="2065655"/>
            <a:ext cx="7903845" cy="7562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【解析】句意：“我爸爸下个月会有十天假期。”表示时间的名词所有格用－'s 形式。ten days' holiday意为“十天的假期”。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11200" y="129730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51180" y="4080510"/>
            <a:ext cx="7903845" cy="4552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【解析】本题考查名词的双重所有格。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711200" y="288734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/>
      <p:bldP spid="6" grpId="1"/>
      <p:bldP spid="5" grpId="0" bldLvl="0" animBg="1"/>
      <p:bldP spid="7" grpId="0"/>
      <p:bldP spid="7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Lin Tao is ill, so he has to go to the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doctor    B. doctor's    C. doctors    D. doctor'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540385" y="2254250"/>
            <a:ext cx="7903845" cy="12153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【解析】句意：“林涛生病了，所以他不得不去诊所。”表示诊所、店铺或某人的家等地点名词时，其名词所有格后的被修饰语常常省略。 doctor's是doctor's office的省略形式。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11200" y="1297305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32340" y="113952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)1.The two ________ of mine are killing me, because they hurt whenever I eat.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teeth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tooths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toothes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tooth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0389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26930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/>
        </p:nvSpPr>
        <p:spPr>
          <a:xfrm>
            <a:off x="33470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4" action="ppaction://hlinksldjump"/>
          </p:cNvPr>
          <p:cNvSpPr txBox="1"/>
          <p:nvPr/>
        </p:nvSpPr>
        <p:spPr>
          <a:xfrm>
            <a:off x="40011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1200" y="1201420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432435" y="2516505"/>
            <a:ext cx="8193405" cy="889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l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　本题考查可数名词变复数的不规则变化。tooth、 foot、 goose的复数形式分别为teeth、 feet、 geese。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bldLvl="0" animBg="1"/>
      <p:bldP spid="11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32340" y="113952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Here are ________ to keep healthy.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 pieces of advice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two piece of advices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 piece of advice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two pieces of advices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11200" y="1253490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0389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26930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/>
        </p:nvSpPr>
        <p:spPr>
          <a:xfrm>
            <a:off x="33470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4" action="ppaction://hlinksldjump"/>
          </p:cNvPr>
          <p:cNvSpPr txBox="1"/>
          <p:nvPr/>
        </p:nvSpPr>
        <p:spPr>
          <a:xfrm>
            <a:off x="40011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424180" y="2572385"/>
            <a:ext cx="8279130" cy="91059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本题考查不可数名词数量的表达方式：数词或冠词＋量词＋of＋不可数名词。数词大于1时，量词变为复数。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bldLvl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45110" y="972820"/>
            <a:ext cx="8637270" cy="354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algn="l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名词的定义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名词(Noun，简称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.)，是词类的一种，属于实词，名词是表示人、事物、地点或抽象概念的名称的词</a:t>
            </a: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名词的分类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名词可分为专有名词和普通名词。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专有名词是表示人、地方、事物等特有的名词。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　专有名词的第一个字母要大写，但其中的虚词，如冠词、连词、介词等的第一个字母一般不大写。以下句子中斜体词为专有名词，其他名词是普通名词：In 2004, 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Liu Xiang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took part in the 28th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32340" y="113952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There is a ________ in the room, but nobody knows who he is.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people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person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woman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police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11200" y="1253490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0389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26930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/>
        </p:nvSpPr>
        <p:spPr>
          <a:xfrm>
            <a:off x="33470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4" action="ppaction://hlinksldjump"/>
          </p:cNvPr>
          <p:cNvSpPr txBox="1"/>
          <p:nvPr/>
        </p:nvSpPr>
        <p:spPr>
          <a:xfrm>
            <a:off x="40011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433070" y="2117090"/>
            <a:ext cx="8279130" cy="14319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本题考查可数名词的单复数。people、 police为集体名词，不能说a people、 a police，而应说a person、 a policeman。再由he可排除C项。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bldLvl="0" animBg="1"/>
      <p:bldP spid="11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32340" y="113952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 ________ mothers made them have piano lessons.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Peter and Anne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Peter's and Anne's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Peter's and Anne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Peter and Anne's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11200" y="1253490"/>
            <a:ext cx="398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0389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26930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/>
        </p:nvSpPr>
        <p:spPr>
          <a:xfrm>
            <a:off x="334708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4" action="ppaction://hlinksldjump"/>
          </p:cNvPr>
          <p:cNvSpPr txBox="1"/>
          <p:nvPr/>
        </p:nvSpPr>
        <p:spPr>
          <a:xfrm>
            <a:off x="4001135" y="771525"/>
            <a:ext cx="339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b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433070" y="2505710"/>
            <a:ext cx="8279130" cy="9544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本题考查名词所有格。表示两个人分别拥有的，要在每个名词后都加－'s，后面的名词常为复数名词。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bldLvl="0" animBg="1"/>
      <p:bldP spid="11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)1.My sister brought me ________.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a good news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 piece of good news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many good news    D. two news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19907" y="164039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文本框 16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21"/>
            </p:custDataLst>
          </p:nvPr>
        </p:nvSpPr>
        <p:spPr>
          <a:xfrm>
            <a:off x="431800" y="2973070"/>
            <a:ext cx="6477000" cy="47815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news是不可数名词。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1" grpId="0" bldLvl="0" animBg="1"/>
      <p:bldP spid="11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 I have something to write down. Would you like to give me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paper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some papers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some pieces of papers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 piece of paper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00" y="3389630"/>
            <a:ext cx="7672705" cy="5632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paper为不可数名词，可用a piece of 修饰。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He is used to drinking ________ boiled water after getting up in the morning.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glass of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many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 glasses of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two glass of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00" y="2966085"/>
            <a:ext cx="8280400" cy="10744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many修饰可数名词复数；“一杯水”的正确表达为a glass of water, “两杯水”用two glasses of water表示。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—What would you like to eat?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—Some ________， please.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bread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cake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coffee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tea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165" y="3098165"/>
            <a:ext cx="8280400" cy="13938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根据问句句意“你想吃点什么？”可知只能在bread和cake中选择。因名词前有some修饰，可用some bread 或some cakes。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)5.It's ten ________ from here to the supermarket.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minute walk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minute's walk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minutes' walk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minutes walk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165" y="3098165"/>
            <a:ext cx="8280400" cy="5410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“十分钟的路程”的正确表达是ten minutes' walk。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She is ________ girl, but she is interested in history and science.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ten years old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ten years'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 ten－year－old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ten－year－old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165" y="3391535"/>
            <a:ext cx="8280400" cy="10166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名词与数词搭配作定语时，连字符连接的名词用单数，且其前用不定冠词修饰。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I saw several ________ playing on the court.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young man    B. mans    C. peoples    D. young men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7190" y="2571750"/>
            <a:ext cx="8280400" cy="6661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【解析】man的复数是men，people单复数同形。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It's said that two ________ will come to the village.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woman doctors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women doctor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women doctors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woman doctor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1"/>
            </p:custDataLst>
          </p:nvPr>
        </p:nvSpPr>
        <p:spPr>
          <a:xfrm>
            <a:off x="431165" y="3038475"/>
            <a:ext cx="8280400" cy="102425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【解析】由man和woman构成的复合名词变复数时，须全部变为复数形式。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70205" y="1159510"/>
            <a:ext cx="8402955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Olympic Games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in 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Athens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, 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Greece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普通名词：指一类人或物的名称的名词。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普通名词可以根据其可数性分为可数名词(个体名词，集体名词)和不可数名词(物质名词，抽象名词)两大类。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70205" y="2781935"/>
          <a:ext cx="8402320" cy="1808480"/>
        </p:xfrm>
        <a:graphic>
          <a:graphicData uri="http://schemas.openxmlformats.org/drawingml/2006/table">
            <a:tbl>
              <a:tblPr/>
              <a:tblGrid>
                <a:gridCol w="1266190"/>
                <a:gridCol w="3307715"/>
                <a:gridCol w="3828415"/>
              </a:tblGrid>
              <a:tr h="45212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名词分类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类别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">
                <a:tc rowSpan="3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专有名词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表示人名的专有名词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Michael迈克尔、 Tom 汤姆、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表示地名的专有名词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New York纽约、 China中国、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表示组织机构的专有名词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UN联合国、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31705" y="1528034"/>
            <a:ext cx="82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 They like Chinese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food and peoples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foods and people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foods and peoples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food and people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25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7530" y="2914015"/>
            <a:ext cx="7876540" cy="16675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句意：“他们喜欢中国菜和中国人。”food表示“食物、食品”时，是不可数名词。 people表示“人民，人们”时，其单复数形式同形；people表示“民族”时， 复数形式要加－s。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92100" y="1527810"/>
            <a:ext cx="855916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We will have an ________ holiday in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eight days; two days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eight－day; two days'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eight days; two－day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eight－day; two days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63880" y="1614170"/>
            <a:ext cx="393065" cy="43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1"/>
            </p:custDataLst>
          </p:nvPr>
        </p:nvSpPr>
        <p:spPr>
          <a:xfrm>
            <a:off x="372745" y="2916555"/>
            <a:ext cx="7876540" cy="9779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本题第一个空考查复合形容词作定语，由“数词－量词”构成，放在名词前；第二个空考查名词的复数。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528445"/>
            <a:ext cx="859218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Frank is a friend of ________. He is a scientist from Canada.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my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I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me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mine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8945" y="2475230"/>
            <a:ext cx="7876540" cy="13093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a friend of mine意为“我的一个朋友”。句意：“弗兰克是我的朋友中的一个，他是一位来自加拿大的科学家。”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472565"/>
            <a:ext cx="8592185" cy="293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 Most of my ________ are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clothes; orange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cloths; oranges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clothing; orange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cloth; oranges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56863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3730" y="2828290"/>
            <a:ext cx="7876540" cy="17443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clothes是复数名词，clothing是不可数名词，cloth意为“布料”。orange作为可数名词时，意为“橘子”，作为不可数名词时，意为“橙色”。句意：“我的大多数衣服是橙色的。”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528445"/>
            <a:ext cx="859218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)13. —How's Joy's skirt?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—Her skirt is more beautiful than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her sister's and Kate    B. her sister and Kate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her sister and Kate's    D. her sister's and Kate's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6580" y="3444240"/>
            <a:ext cx="7876540" cy="9639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表示由两个或两个以上的人分别拥有的关系时，要在每个名词后都加－'s。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528445"/>
            <a:ext cx="859218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 Physics ________ his favorite subject.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are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were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3730" y="2468880"/>
            <a:ext cx="7876540" cy="9899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【解析】physics 虽以－s结尾， 但它不是可数名词复数形式，所以谓语动词用单数is。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528445"/>
            <a:ext cx="859218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 My ________ are made of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glass; glass    B. glasses; glass    C. glasses; glasses    D. glass; glasses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3730" y="2653665"/>
            <a:ext cx="7876540" cy="13874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glasses表示“眼镜，玻璃杯”，glass表示“玻璃(不可数名词)，玻璃杯(单数)”。句意：“我的眼镜是玻璃做的。”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528445"/>
            <a:ext cx="859218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)16. It's March 8th. It's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Womans' Day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Women's Day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Woman's Day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Womens's Day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3730" y="3098800"/>
            <a:ext cx="7876540" cy="5238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Women's Day意为“妇女节”。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528445"/>
            <a:ext cx="859218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)17.Mike usually has some ________ and a glass of milk for breakfast.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breads, an egg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bread, an egg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bread, a egg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 bread, an egg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6550" y="3495040"/>
            <a:ext cx="8409305" cy="9131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bread 是不可数名词，没有复数形式，其后不加－s；表达“一个鸡蛋”用an egg。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275590" y="1528445"/>
            <a:ext cx="859218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)18. If you want to keep ________， you should take more ________ every 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health; exercise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health; exercises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healthy; exercise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healthy; exercises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763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7030" y="3338830"/>
            <a:ext cx="8409305" cy="12966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句意：“如果你想保持健康，你应该每天多锻炼身体。”keep healthy意为“保持健康”，take exercise意为“锻炼身体”。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67030" y="1159510"/>
            <a:ext cx="8409940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74650" y="1159510"/>
          <a:ext cx="8402320" cy="2562225"/>
        </p:xfrm>
        <a:graphic>
          <a:graphicData uri="http://schemas.openxmlformats.org/drawingml/2006/table">
            <a:tbl>
              <a:tblPr/>
              <a:tblGrid>
                <a:gridCol w="1266190"/>
                <a:gridCol w="3307715"/>
                <a:gridCol w="3828415"/>
              </a:tblGrid>
              <a:tr h="45212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名词分类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类别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">
                <a:tc rowSpan="4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专有名词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表示人名的专有名词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Lily 莉莉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表示地名的专有名词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the Yellow River黄河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29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表示组织机构的专有名词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People's Bank of China 中国人民银行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表示节日的专有名词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Children's Day儿童节、 Christmas Day 圣诞节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7843520" y="706755"/>
            <a:ext cx="7467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66395" y="1528445"/>
            <a:ext cx="840930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)19. —Are you thirsty?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please give us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three bottle of water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three bottles of water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three bottles of waters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three bottle of waters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52597" y="16340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8605" y="3449320"/>
            <a:ext cx="8604250" cy="10363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water是不可数名词。不可数名词的数量可以用适当的数量词作单位来表示，结构为“数词＋量词＋of＋不可数名词”。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60278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66395" y="1528445"/>
            <a:ext cx="840930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)20. Help yourself to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some chickens    B. a chicken    C. some chicken    D. an chicken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54502" y="165309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7195" y="2571750"/>
            <a:ext cx="8329295" cy="900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 chicken意为“鸡肉”时，是不可数名词，没有复数形式，不用a或an修饰。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5019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0302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/>
        </p:nvSpPr>
        <p:spPr>
          <a:xfrm>
            <a:off x="35585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/>
        </p:nvSpPr>
        <p:spPr>
          <a:xfrm>
            <a:off x="40868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/>
        </p:nvSpPr>
        <p:spPr>
          <a:xfrm>
            <a:off x="461518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/>
        </p:nvSpPr>
        <p:spPr>
          <a:xfrm>
            <a:off x="514350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/>
        </p:nvSpPr>
        <p:spPr>
          <a:xfrm>
            <a:off x="567182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/>
        </p:nvSpPr>
        <p:spPr>
          <a:xfrm>
            <a:off x="620014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9" action="ppaction://hlinksldjump"/>
          </p:cNvPr>
          <p:cNvSpPr txBox="1"/>
          <p:nvPr/>
        </p:nvSpPr>
        <p:spPr>
          <a:xfrm>
            <a:off x="6728460" y="756920"/>
            <a:ext cx="32639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0" action="ppaction://hlinksldjump"/>
          </p:cNvPr>
          <p:cNvSpPr txBox="1"/>
          <p:nvPr/>
        </p:nvSpPr>
        <p:spPr>
          <a:xfrm>
            <a:off x="7256780" y="756920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1" action="ppaction://hlinksldjump"/>
          </p:cNvPr>
          <p:cNvSpPr txBox="1"/>
          <p:nvPr/>
        </p:nvSpPr>
        <p:spPr>
          <a:xfrm>
            <a:off x="2513965" y="1124585"/>
            <a:ext cx="41719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30220" y="1124585"/>
            <a:ext cx="41656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45840" y="1124585"/>
            <a:ext cx="44831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93210" y="1124585"/>
            <a:ext cx="43497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5" action="ppaction://hlinksldjump"/>
          </p:cNvPr>
          <p:cNvSpPr txBox="1"/>
          <p:nvPr/>
        </p:nvSpPr>
        <p:spPr>
          <a:xfrm>
            <a:off x="4627245" y="1124585"/>
            <a:ext cx="44704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6" action="ppaction://hlinksldjump"/>
          </p:cNvPr>
          <p:cNvSpPr txBox="1"/>
          <p:nvPr/>
        </p:nvSpPr>
        <p:spPr>
          <a:xfrm>
            <a:off x="5173345" y="1124585"/>
            <a:ext cx="4286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>
            <a:hlinkClick r:id="rId17" action="ppaction://hlinksldjump"/>
          </p:cNvPr>
          <p:cNvSpPr txBox="1"/>
          <p:nvPr/>
        </p:nvSpPr>
        <p:spPr>
          <a:xfrm>
            <a:off x="570103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>
            <a:hlinkClick r:id="rId18" action="ppaction://hlinksldjump"/>
          </p:cNvPr>
          <p:cNvSpPr txBox="1"/>
          <p:nvPr/>
        </p:nvSpPr>
        <p:spPr>
          <a:xfrm>
            <a:off x="6216015" y="1124585"/>
            <a:ext cx="425450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文本框 43">
            <a:hlinkClick r:id="rId19" action="ppaction://hlinksldjump"/>
          </p:cNvPr>
          <p:cNvSpPr txBox="1"/>
          <p:nvPr/>
        </p:nvSpPr>
        <p:spPr>
          <a:xfrm>
            <a:off x="6740525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文本框 44">
            <a:hlinkClick r:id="rId20" action="ppaction://hlinksldjump"/>
          </p:cNvPr>
          <p:cNvSpPr txBox="1"/>
          <p:nvPr/>
        </p:nvSpPr>
        <p:spPr>
          <a:xfrm>
            <a:off x="7255510" y="1124585"/>
            <a:ext cx="415925" cy="37401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b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" grpId="0" bldLvl="0" animBg="1"/>
      <p:bldP spid="3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340" y="1159210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74650" y="1076325"/>
          <a:ext cx="8402320" cy="3617595"/>
        </p:xfrm>
        <a:graphic>
          <a:graphicData uri="http://schemas.openxmlformats.org/drawingml/2006/table">
            <a:tbl>
              <a:tblPr/>
              <a:tblGrid>
                <a:gridCol w="1266190"/>
                <a:gridCol w="2099310"/>
                <a:gridCol w="5036820"/>
              </a:tblGrid>
              <a:tr h="30734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名词分类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类别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 rowSpan="4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专有名词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表示月份、星期的专有名词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March三月、 May 五月、 Sunday 星期日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表示称呼、头衔的专有名词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Dad爸爸、 Uncle Wang 王叔叔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表示书、报刊名称的专有名词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</a:t>
                      </a:r>
                      <a:r>
                        <a:rPr lang="en-US"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NewYork</a:t>
                      </a:r>
                      <a:r>
                        <a:rPr lang="en-US"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Times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《纽约时报》、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Harry</a:t>
                      </a:r>
                      <a:r>
                        <a:rPr lang="en-US"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Potter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《哈利·波特》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由普通名词构成的专有名词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Great Wall长城、 the Forbidden City 紫禁城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90855" y="1213485"/>
            <a:ext cx="8162925" cy="334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7843520" y="706755"/>
            <a:ext cx="7467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374650" y="1076325"/>
          <a:ext cx="8402320" cy="3617595"/>
        </p:xfrm>
        <a:graphic>
          <a:graphicData uri="http://schemas.openxmlformats.org/drawingml/2006/table">
            <a:tbl>
              <a:tblPr/>
              <a:tblGrid>
                <a:gridCol w="1276985"/>
                <a:gridCol w="1038860"/>
                <a:gridCol w="943610"/>
                <a:gridCol w="5142865"/>
              </a:tblGrid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名词分类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类别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 rowSpan="3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普通名词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可数名词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个体名词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bed、 cup、 pen、 friend、 dictionary、 room、 book、 umbrella、 card、 manager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集体名词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family、 team、 group、 class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不可数名词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物质名词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water、 air、 coffee、 juice、 ice、 paper、 bread、 ink、 milk、 oil、 beer、 soil、 tea、 rice、 hair、 meat、 money、 homework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705" y="1187785"/>
            <a:ext cx="82800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74650" y="1076325"/>
          <a:ext cx="8402320" cy="3617595"/>
        </p:xfrm>
        <a:graphic>
          <a:graphicData uri="http://schemas.openxmlformats.org/drawingml/2006/table">
            <a:tbl>
              <a:tblPr/>
              <a:tblGrid>
                <a:gridCol w="1276985"/>
                <a:gridCol w="1038860"/>
                <a:gridCol w="943610"/>
                <a:gridCol w="5142865"/>
              </a:tblGrid>
              <a:tr h="401955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名词分类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类别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普通名词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不可数名词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抽象名词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help、 advice、 news、 information、 wealth、 health、 happiness、 danger、 beauty、 society、 time、 music、 truth、 fun、 work、 study、 hope、 dream、 knowledge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43520" y="706755"/>
            <a:ext cx="7467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3351be28-f875-4090-bcc7-b806ed61f9d1}"/>
  <p:tag name="TABLE_ENDDRAG_ORIGIN_RECT" val="622*241"/>
  <p:tag name="TABLE_ENDDRAG_RECT" val="48*83*622*241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COMMONDATA" val="eyJoZGlkIjoiNWRjZGQ4MzY3NmU5YzJkY2E5NDI2ZGJiMDMyODY4MmUifQ=="/>
  <p:tag name="KSO_WPP_MARK_KEY" val="ca2012a2-a85c-48f2-a2c3-8a8729c2b8c9"/>
</p:tagLst>
</file>

<file path=ppt/tags/tag11.xml><?xml version="1.0" encoding="utf-8"?>
<p:tagLst xmlns:p="http://schemas.openxmlformats.org/presentationml/2006/main">
  <p:tag name="KSO_WM_UNIT_TABLE_BEAUTIFY" val="smartTable{ff1e22b3-6487-4875-b5fe-474750acf42b}"/>
  <p:tag name="TABLE_ENDDRAG_ORIGIN_RECT" val="661*273"/>
  <p:tag name="TABLE_ENDDRAG_RECT" val="29*84*661*273"/>
  <p:tag name="KSO_WM_BEAUTIFY_FLAG" val="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p="http://schemas.openxmlformats.org/presentationml/2006/main">
  <p:tag name="KSO_WM_UNIT_TABLE_BEAUTIFY" val="smartTable{ff1e22b3-6487-4875-b5fe-474750acf42b}"/>
  <p:tag name="TABLE_ENDDRAG_ORIGIN_RECT" val="661*273"/>
  <p:tag name="TABLE_ENDDRAG_RECT" val="29*84*661*273"/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.xml><?xml version="1.0" encoding="utf-8"?>
<p:tagLst xmlns:p="http://schemas.openxmlformats.org/presentationml/2006/main">
  <p:tag name="KSO_WM_UNIT_TABLE_BEAUTIFY" val="smartTable{fbc9e2fb-5521-4e60-832e-c6baa932fc13}"/>
  <p:tag name="TABLE_ENDDRAG_ORIGIN_RECT" val="652*212"/>
  <p:tag name="TABLE_ENDDRAG_RECT" val="30*139*652*212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UNIT_TABLE_BEAUTIFY" val="smartTable{fbc9e2fb-5521-4e60-832e-c6baa932fc13}"/>
  <p:tag name="TABLE_ENDDRAG_ORIGIN_RECT" val="652*267"/>
  <p:tag name="TABLE_ENDDRAG_RECT" val="30*89*652*267"/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p="http://schemas.openxmlformats.org/presentationml/2006/main">
  <p:tag name="KSO_WM_UNIT_TABLE_BEAUTIFY" val="smartTable{fbc9e2fb-5521-4e60-832e-c6baa932fc13}"/>
  <p:tag name="TABLE_ENDDRAG_ORIGIN_RECT" val="652*266"/>
  <p:tag name="TABLE_ENDDRAG_RECT" val="30*84*652*266"/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p="http://schemas.openxmlformats.org/presentationml/2006/main">
  <p:tag name="KSO_WM_UNIT_TABLE_BEAUTIFY" val="smartTable{fbc9e2fb-5521-4e60-832e-c6baa932fc13}"/>
  <p:tag name="TABLE_ENDDRAG_ORIGIN_RECT" val="652*266"/>
  <p:tag name="TABLE_ENDDRAG_RECT" val="30*84*652*266"/>
  <p:tag name="KSO_WM_BEAUTIFY_FLAG" val="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p="http://schemas.openxmlformats.org/presentationml/2006/main">
  <p:tag name="KSO_WM_UNIT_TABLE_BEAUTIFY" val="smartTable{56f6331d-bb94-4079-ba56-61f279f81e64}"/>
  <p:tag name="TABLE_ENDDRAG_ORIGIN_RECT" val="650*233"/>
  <p:tag name="TABLE_ENDDRAG_RECT" val="34*123*650*233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.xml><?xml version="1.0" encoding="utf-8"?>
<p:tagLst xmlns:p="http://schemas.openxmlformats.org/presentationml/2006/main">
  <p:tag name="KSO_WM_UNIT_TABLE_BEAUTIFY" val="smartTable{56f6331d-bb94-4079-ba56-61f279f81e64}"/>
  <p:tag name="TABLE_ENDDRAG_ORIGIN_RECT" val="680*276"/>
  <p:tag name="TABLE_ENDDRAG_RECT" val="18*80*680*276"/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p="http://schemas.openxmlformats.org/presentationml/2006/main">
  <p:tag name="KSO_WM_UNIT_TABLE_BEAUTIFY" val="smartTable{56f6331d-bb94-4079-ba56-61f279f81e64}"/>
  <p:tag name="TABLE_ENDDRAG_ORIGIN_RECT" val="668*40"/>
  <p:tag name="TABLE_ENDDRAG_RECT" val="23*312*668*40"/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.xml><?xml version="1.0" encoding="utf-8"?>
<p:tagLst xmlns:p="http://schemas.openxmlformats.org/presentationml/2006/main">
  <p:tag name="KSO_WM_UNIT_TABLE_BEAUTIFY" val="smartTable{b4014437-963f-40fc-810f-39bc69af436a}"/>
  <p:tag name="TABLE_ENDDRAG_ORIGIN_RECT" val="620*273"/>
  <p:tag name="TABLE_ENDDRAG_RECT" val="49*83*620*273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.xml><?xml version="1.0" encoding="utf-8"?>
<p:tagLst xmlns:p="http://schemas.openxmlformats.org/presentationml/2006/main">
  <p:tag name="TABLE_ENDDRAG_ORIGIN_RECT" val="672*200"/>
  <p:tag name="TABLE_ENDDRAG_RECT" val="21*195*672*200"/>
</p:tagLst>
</file>

<file path=ppt/tags/tag4.xml><?xml version="1.0" encoding="utf-8"?>
<p:tagLst xmlns:p="http://schemas.openxmlformats.org/presentationml/2006/main">
  <p:tag name="KSO_WM_UNIT_TABLE_BEAUTIFY" val="smartTable{ff1e22b3-6487-4875-b5fe-474750acf42b}"/>
  <p:tag name="TABLE_ENDDRAG_ORIGIN_RECT" val="661*142"/>
  <p:tag name="TABLE_ENDDRAG_RECT" val="29*219*661*142"/>
</p:tagLst>
</file>

<file path=ppt/tags/tag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.xml><?xml version="1.0" encoding="utf-8"?>
<p:tagLst xmlns:p="http://schemas.openxmlformats.org/presentationml/2006/main">
  <p:tag name="TABLE_ENDDRAG_ORIGIN_RECT" val="672*90"/>
  <p:tag name="TABLE_ENDDRAG_RECT" val="21*88*672*90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TABLE_BEAUTIFY" val="smartTable{ff1e22b3-6487-4875-b5fe-474750acf42b}"/>
  <p:tag name="TABLE_ENDDRAG_ORIGIN_RECT" val="661*142"/>
  <p:tag name="TABLE_ENDDRAG_RECT" val="29*219*661*142"/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TABLE_BEAUTIFY" val="smartTable{ff1e22b3-6487-4875-b5fe-474750acf42b}"/>
  <p:tag name="TABLE_ENDDRAG_ORIGIN_RECT" val="661*270"/>
  <p:tag name="TABLE_ENDDRAG_RECT" val="29*84*661*270"/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​​">
  <a:themeElements>
    <a:clrScheme name="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808080"/>
      </a:hlink>
      <a:folHlink>
        <a:srgbClr val="FF0000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  <a:extLst>
      <a:ext uri="{D81B5157-A7B6-4480-A006-42BB1BC3E7BB}">
        <wpsdc:hlinkScheme xmlns:wpsdc="http://www.wps.cn/officeDocument/2017/drawingmlCustomData" underline="false"/>
      </a:ext>
    </a:extLst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14171</Words>
  <Application>WPS 演示</Application>
  <PresentationFormat>全屏显示(4:3)</PresentationFormat>
  <Paragraphs>1720</Paragraphs>
  <Slides>62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62</vt:i4>
      </vt:variant>
    </vt:vector>
  </HeadingPairs>
  <TitlesOfParts>
    <vt:vector size="78" baseType="lpstr">
      <vt:lpstr>Arial</vt:lpstr>
      <vt:lpstr>宋体</vt:lpstr>
      <vt:lpstr>Wingdings</vt:lpstr>
      <vt:lpstr>华文行楷</vt:lpstr>
      <vt:lpstr>Times New Roman</vt:lpstr>
      <vt:lpstr>黑体</vt:lpstr>
      <vt:lpstr>楷体</vt:lpstr>
      <vt:lpstr>仿宋</vt:lpstr>
      <vt:lpstr>华文新魏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Administrator</cp:lastModifiedBy>
  <cp:revision>1577</cp:revision>
  <dcterms:created xsi:type="dcterms:W3CDTF">2019-06-19T02:08:00Z</dcterms:created>
  <dcterms:modified xsi:type="dcterms:W3CDTF">2023-01-14T07:33:03Z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002623AD43B24F1E89A8762E596A48FB</vt:lpwstr>
  </property>
</Properties>
</file>