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74" r:id="rId4"/>
    <p:sldId id="334" r:id="rId5"/>
    <p:sldId id="354" r:id="rId6"/>
    <p:sldId id="258" r:id="rId7"/>
    <p:sldId id="293" r:id="rId8"/>
    <p:sldId id="275" r:id="rId9"/>
    <p:sldId id="307" r:id="rId10"/>
    <p:sldId id="308" r:id="rId11"/>
    <p:sldId id="309" r:id="rId12"/>
    <p:sldId id="310" r:id="rId13"/>
    <p:sldId id="311" r:id="rId14"/>
    <p:sldId id="276" r:id="rId15"/>
    <p:sldId id="323" r:id="rId16"/>
    <p:sldId id="277" r:id="rId17"/>
    <p:sldId id="278" r:id="rId18"/>
    <p:sldId id="355" r:id="rId19"/>
    <p:sldId id="356" r:id="rId20"/>
    <p:sldId id="358" r:id="rId21"/>
    <p:sldId id="295" r:id="rId22"/>
    <p:sldId id="300" r:id="rId23"/>
    <p:sldId id="302" r:id="rId24"/>
    <p:sldId id="266" r:id="rId25"/>
    <p:sldId id="260" r:id="rId26"/>
  </p:sldIdLst>
  <p:sldSz cx="9144000" cy="5143500" type="screen16x9"/>
  <p:notesSz cx="6858000" cy="9144000"/>
  <p:custDataLst>
    <p:tags r:id="rId2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5" userDrawn="1">
          <p15:clr>
            <a:srgbClr val="A4A3A4"/>
          </p15:clr>
        </p15:guide>
        <p15:guide id="2" pos="28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2028" autoAdjust="0"/>
  </p:normalViewPr>
  <p:slideViewPr>
    <p:cSldViewPr snapToGrid="0" showGuides="1">
      <p:cViewPr>
        <p:scale>
          <a:sx n="140" d="100"/>
          <a:sy n="140" d="100"/>
        </p:scale>
        <p:origin x="-804" y="-126"/>
      </p:cViewPr>
      <p:guideLst>
        <p:guide orient="horz" pos="1375"/>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56.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EC71E-E9B0-48ED-9BE2-D7415CBB77D0}"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7E19F-0D04-426F-9A17-8D7FB1D2497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blipFill dpi="0" rotWithShape="1">
          <a:blip r:embed="rId1">
            <a:alphaModFix amt="17000"/>
          </a:blip>
          <a:stretch>
            <a:fillRect/>
          </a:stretch>
        </a:blip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2.png"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3.png" /><Relationship Id="rId16" Type="http://schemas.openxmlformats.org/officeDocument/2006/relationships/image" Target="../media/image1.pn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6">
            <a:alphaModFix amt="17000"/>
          </a:blip>
          <a:stretch>
            <a:fillRect/>
          </a:stretch>
        </a:blipFill>
        <a:effectLst/>
      </p:bgPr>
    </p:bg>
    <p:spTree>
      <p:nvGrpSpPr>
        <p:cNvPr id="1" name=""/>
        <p:cNvGrpSpPr/>
        <p:nvPr/>
      </p:nvGrpSpPr>
      <p:grpSpPr>
        <a:xfrm>
          <a:off x="0" y="0"/>
          <a:ext cx="0" cy="0"/>
        </a:xfrm>
      </p:grpSpPr>
      <p:pic>
        <p:nvPicPr>
          <p:cNvPr id="2" name="图片 1" descr="图片1"/>
          <p:cNvPicPr>
            <a:picLocks noChangeAspect="1"/>
          </p:cNvPicPr>
          <p:nvPr userDrawn="1"/>
        </p:nvPicPr>
        <p:blipFill>
          <a:blip r:embed="rId13"/>
          <a:stretch>
            <a:fillRect/>
          </a:stretch>
        </p:blipFill>
        <p:spPr>
          <a:xfrm>
            <a:off x="7616190" y="44450"/>
            <a:ext cx="1468120" cy="459105"/>
          </a:xfrm>
          <a:prstGeom prst="rect">
            <a:avLst/>
          </a:prstGeom>
        </p:spPr>
      </p:pic>
      <p:pic>
        <p:nvPicPr>
          <p:cNvPr id="3" name="图片 1073743875" descr="学科网 zxxk.com" title=""/>
          <p:cNvPicPr>
            <a:picLocks noChangeAspect="1"/>
          </p:cNvPicPr>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tags" Target="../tags/tag43.xml" /><Relationship Id="rId6" Type="http://schemas.openxmlformats.org/officeDocument/2006/relationships/tags" Target="../tags/tag4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png"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tags" Target="../tags/tag4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png"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tags" Target="../tags/tag5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1.xml" /><Relationship Id="rId11" Type="http://schemas.openxmlformats.org/officeDocument/2006/relationships/tags" Target="../tags/tag62.xml" /><Relationship Id="rId12" Type="http://schemas.openxmlformats.org/officeDocument/2006/relationships/tags" Target="../tags/tag63.xml" /><Relationship Id="rId13" Type="http://schemas.openxmlformats.org/officeDocument/2006/relationships/tags" Target="../tags/tag64.xml" /><Relationship Id="rId14" Type="http://schemas.openxmlformats.org/officeDocument/2006/relationships/tags" Target="../tags/tag65.xml" /><Relationship Id="rId15" Type="http://schemas.openxmlformats.org/officeDocument/2006/relationships/tags" Target="../tags/tag66.xml" /><Relationship Id="rId16" Type="http://schemas.openxmlformats.org/officeDocument/2006/relationships/tags" Target="../tags/tag67.xml" /><Relationship Id="rId17" Type="http://schemas.openxmlformats.org/officeDocument/2006/relationships/tags" Target="../tags/tag68.xml" /><Relationship Id="rId18" Type="http://schemas.openxmlformats.org/officeDocument/2006/relationships/tags" Target="../tags/tag69.xml" /><Relationship Id="rId19" Type="http://schemas.openxmlformats.org/officeDocument/2006/relationships/tags" Target="../tags/tag70.xml" /><Relationship Id="rId2" Type="http://schemas.openxmlformats.org/officeDocument/2006/relationships/tags" Target="../tags/tag53.xml" /><Relationship Id="rId20" Type="http://schemas.openxmlformats.org/officeDocument/2006/relationships/tags" Target="../tags/tag71.xml" /><Relationship Id="rId21" Type="http://schemas.openxmlformats.org/officeDocument/2006/relationships/tags" Target="../tags/tag72.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tags" Target="../tags/tag57.xml" /><Relationship Id="rId7" Type="http://schemas.openxmlformats.org/officeDocument/2006/relationships/tags" Target="../tags/tag58.xml" /><Relationship Id="rId8" Type="http://schemas.openxmlformats.org/officeDocument/2006/relationships/tags" Target="../tags/tag59.xml" /><Relationship Id="rId9" Type="http://schemas.openxmlformats.org/officeDocument/2006/relationships/tags" Target="../tags/tag6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 Id="rId7" Type="http://schemas.openxmlformats.org/officeDocument/2006/relationships/tags" Target="../tags/tag7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87.xml" /><Relationship Id="rId11" Type="http://schemas.openxmlformats.org/officeDocument/2006/relationships/tags" Target="../tags/tag88.xml" /><Relationship Id="rId12" Type="http://schemas.openxmlformats.org/officeDocument/2006/relationships/tags" Target="../tags/tag89.xml" /><Relationship Id="rId13" Type="http://schemas.openxmlformats.org/officeDocument/2006/relationships/tags" Target="../tags/tag90.xml" /><Relationship Id="rId14" Type="http://schemas.openxmlformats.org/officeDocument/2006/relationships/tags" Target="../tags/tag91.xml" /><Relationship Id="rId15" Type="http://schemas.openxmlformats.org/officeDocument/2006/relationships/tags" Target="../tags/tag92.xml" /><Relationship Id="rId16" Type="http://schemas.openxmlformats.org/officeDocument/2006/relationships/tags" Target="../tags/tag93.xml" /><Relationship Id="rId17" Type="http://schemas.openxmlformats.org/officeDocument/2006/relationships/tags" Target="../tags/tag94.xml" /><Relationship Id="rId18" Type="http://schemas.openxmlformats.org/officeDocument/2006/relationships/image" Target="../media/image13.png"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ags" Target="../tags/tag85.xml" /><Relationship Id="rId9" Type="http://schemas.openxmlformats.org/officeDocument/2006/relationships/tags" Target="../tags/tag8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03.xml"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tags" Target="../tags/tag106.xml" /><Relationship Id="rId14" Type="http://schemas.openxmlformats.org/officeDocument/2006/relationships/tags" Target="../tags/tag107.xml" /><Relationship Id="rId15" Type="http://schemas.openxmlformats.org/officeDocument/2006/relationships/tags" Target="../tags/tag108.xml" /><Relationship Id="rId16" Type="http://schemas.openxmlformats.org/officeDocument/2006/relationships/tags" Target="../tags/tag109.xml" /><Relationship Id="rId17" Type="http://schemas.openxmlformats.org/officeDocument/2006/relationships/tags" Target="../tags/tag110.xml" /><Relationship Id="rId18" Type="http://schemas.openxmlformats.org/officeDocument/2006/relationships/tags" Target="../tags/tag111.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tags" Target="../tags/tag101.xml" /><Relationship Id="rId9" Type="http://schemas.openxmlformats.org/officeDocument/2006/relationships/tags" Target="../tags/tag10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tags" Target="../tags/tag11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xml"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image" Target="../media/image5.png" /><Relationship Id="rId7" Type="http://schemas.openxmlformats.org/officeDocument/2006/relationships/tags" Target="../tags/tag7.xml" /><Relationship Id="rId8" Type="http://schemas.openxmlformats.org/officeDocument/2006/relationships/tags" Target="../tags/tag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 Id="rId7" Type="http://schemas.openxmlformats.org/officeDocument/2006/relationships/tags" Target="../tags/tag129.xml" /><Relationship Id="rId8" Type="http://schemas.openxmlformats.org/officeDocument/2006/relationships/tags" Target="../tags/tag13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tags" Target="../tags/tag134.xml" /><Relationship Id="rId6" Type="http://schemas.openxmlformats.org/officeDocument/2006/relationships/tags" Target="../tags/tag135.xml" /><Relationship Id="rId7" Type="http://schemas.openxmlformats.org/officeDocument/2006/relationships/tags" Target="../tags/tag136.xml" /><Relationship Id="rId8" Type="http://schemas.openxmlformats.org/officeDocument/2006/relationships/tags" Target="../tags/tag137.xml" /><Relationship Id="rId9" Type="http://schemas.openxmlformats.org/officeDocument/2006/relationships/tags" Target="../tags/tag13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47.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 Id="rId8" Type="http://schemas.openxmlformats.org/officeDocument/2006/relationships/tags" Target="../tags/tag145.xml" /><Relationship Id="rId9" Type="http://schemas.openxmlformats.org/officeDocument/2006/relationships/tags" Target="../tags/tag14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tags" Target="../tags/tag15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52.xml" /><Relationship Id="rId3" Type="http://schemas.openxmlformats.org/officeDocument/2006/relationships/tags" Target="../tags/tag153.xml" /><Relationship Id="rId4" Type="http://schemas.openxmlformats.org/officeDocument/2006/relationships/tags" Target="../tags/tag154.xml" /><Relationship Id="rId5" Type="http://schemas.openxmlformats.org/officeDocument/2006/relationships/tags" Target="../tags/tag15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tags" Target="../tags/tag11.xml" /><Relationship Id="rId5" Type="http://schemas.openxmlformats.org/officeDocument/2006/relationships/tags" Target="../tags/tag1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image" Target="../media/image6.png" /><Relationship Id="rId7" Type="http://schemas.openxmlformats.org/officeDocument/2006/relationships/tags" Target="../tags/tag1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tags" Target="../tags/tag2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tags" Target="../tags/tag2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8.xml" /><Relationship Id="rId3" Type="http://schemas.openxmlformats.org/officeDocument/2006/relationships/tags" Target="../tags/tag29.xml" /><Relationship Id="rId4" Type="http://schemas.openxmlformats.org/officeDocument/2006/relationships/tags" Target="../tags/tag30.xml" /><Relationship Id="rId5" Type="http://schemas.openxmlformats.org/officeDocument/2006/relationships/tags" Target="../tags/tag31.xml" /><Relationship Id="rId6" Type="http://schemas.openxmlformats.org/officeDocument/2006/relationships/image" Target="../media/image7.png" /><Relationship Id="rId7" Type="http://schemas.openxmlformats.org/officeDocument/2006/relationships/tags" Target="../tags/tag3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png"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png"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tags" Target="../tags/tag4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alphaModFix amt="32000"/>
          </a:blip>
          <a:stretch>
            <a:fillRect/>
          </a:stretch>
        </a:blipFill>
        <a:effectLst/>
      </p:bgPr>
    </p:bg>
    <p:spTree>
      <p:nvGrpSpPr>
        <p:cNvPr id="1" name=""/>
        <p:cNvGrpSpPr/>
        <p:nvPr/>
      </p:nvGrpSpPr>
      <p:grpSpPr>
        <a:xfrm>
          <a:off x="0" y="0"/>
          <a:ext cx="0" cy="0"/>
        </a:xfrm>
      </p:grpSpPr>
      <p:sp>
        <p:nvSpPr>
          <p:cNvPr id="6" name="文本框 5" title="" hidden="1"/>
          <p:cNvSpPr txBox="1"/>
          <p:nvPr/>
        </p:nvSpPr>
        <p:spPr>
          <a:xfrm>
            <a:off x="6712029" y="871269"/>
            <a:ext cx="830997" cy="900247"/>
          </a:xfrm>
          <a:prstGeom prst="rect">
            <a:avLst/>
          </a:prstGeom>
          <a:noFill/>
        </p:spPr>
        <p:txBody>
          <a:bodyPr wrap="none" lIns="68580" tIns="34290" rIns="68580" bIns="34290" rtlCol="0">
            <a:spAutoFit/>
          </a:bodyPr>
          <a:lstStyle/>
          <a:p>
            <a:r>
              <a:rPr lang="zh-CN" altLang="en-US" sz="5400">
                <a:latin typeface="汉仪秦川飞影W" panose="00020600040101010101" pitchFamily="18" charset="-122"/>
                <a:ea typeface="汉仪秦川飞影W" panose="00020600040101010101" pitchFamily="18" charset="-122"/>
              </a:rPr>
              <a:t>沁</a:t>
            </a:r>
            <a:endParaRPr lang="zh-CN" altLang="en-US" sz="5400">
              <a:latin typeface="汉仪秦川飞影W" panose="00020600040101010101" pitchFamily="18" charset="-122"/>
              <a:ea typeface="汉仪秦川飞影W" panose="00020600040101010101" pitchFamily="18" charset="-122"/>
            </a:endParaRPr>
          </a:p>
        </p:txBody>
      </p:sp>
      <p:sp>
        <p:nvSpPr>
          <p:cNvPr id="7" name="文本框 6" title="" hidden="1"/>
          <p:cNvSpPr txBox="1"/>
          <p:nvPr/>
        </p:nvSpPr>
        <p:spPr>
          <a:xfrm>
            <a:off x="6521976" y="1458742"/>
            <a:ext cx="830997" cy="900247"/>
          </a:xfrm>
          <a:prstGeom prst="rect">
            <a:avLst/>
          </a:prstGeom>
          <a:noFill/>
        </p:spPr>
        <p:txBody>
          <a:bodyPr wrap="none" lIns="68580" tIns="34290" rIns="68580" bIns="34290" rtlCol="0">
            <a:spAutoFit/>
          </a:bodyPr>
          <a:lstStyle/>
          <a:p>
            <a:r>
              <a:rPr lang="zh-CN" altLang="en-US" sz="5400">
                <a:latin typeface="汉仪秦川飞影W" panose="00020600040101010101" pitchFamily="18" charset="-122"/>
                <a:ea typeface="汉仪秦川飞影W" panose="00020600040101010101" pitchFamily="18" charset="-122"/>
              </a:rPr>
              <a:t>园</a:t>
            </a:r>
            <a:endParaRPr lang="zh-CN" altLang="en-US" sz="5400">
              <a:latin typeface="汉仪秦川飞影W" panose="00020600040101010101" pitchFamily="18" charset="-122"/>
              <a:ea typeface="汉仪秦川飞影W" panose="00020600040101010101" pitchFamily="18" charset="-122"/>
            </a:endParaRPr>
          </a:p>
        </p:txBody>
      </p:sp>
      <p:sp>
        <p:nvSpPr>
          <p:cNvPr id="8" name="文本框 7" title="" hidden="1"/>
          <p:cNvSpPr txBox="1"/>
          <p:nvPr/>
        </p:nvSpPr>
        <p:spPr>
          <a:xfrm>
            <a:off x="6712029" y="1953000"/>
            <a:ext cx="1061829" cy="1177245"/>
          </a:xfrm>
          <a:prstGeom prst="rect">
            <a:avLst/>
          </a:prstGeom>
          <a:noFill/>
        </p:spPr>
        <p:txBody>
          <a:bodyPr wrap="none" lIns="68580" tIns="34290" rIns="68580" bIns="34290" rtlCol="0">
            <a:spAutoFit/>
          </a:bodyPr>
          <a:lstStyle/>
          <a:p>
            <a:r>
              <a:rPr lang="zh-CN" altLang="en-US" sz="7200">
                <a:latin typeface="汉仪秦川飞影W" panose="00020600040101010101" pitchFamily="18" charset="-122"/>
                <a:ea typeface="汉仪秦川飞影W" panose="00020600040101010101" pitchFamily="18" charset="-122"/>
              </a:rPr>
              <a:t>春</a:t>
            </a:r>
            <a:endParaRPr lang="zh-CN" altLang="en-US" sz="7200">
              <a:latin typeface="汉仪秦川飞影W" panose="00020600040101010101" pitchFamily="18" charset="-122"/>
              <a:ea typeface="汉仪秦川飞影W" panose="00020600040101010101" pitchFamily="18" charset="-122"/>
            </a:endParaRPr>
          </a:p>
        </p:txBody>
      </p:sp>
      <p:sp>
        <p:nvSpPr>
          <p:cNvPr id="9" name="文本框 8" title="" hidden="1"/>
          <p:cNvSpPr txBox="1"/>
          <p:nvPr/>
        </p:nvSpPr>
        <p:spPr>
          <a:xfrm>
            <a:off x="6411946" y="2714625"/>
            <a:ext cx="830997" cy="900247"/>
          </a:xfrm>
          <a:prstGeom prst="rect">
            <a:avLst/>
          </a:prstGeom>
          <a:noFill/>
        </p:spPr>
        <p:txBody>
          <a:bodyPr wrap="none" lIns="68580" tIns="34290" rIns="68580" bIns="34290" rtlCol="0">
            <a:spAutoFit/>
          </a:bodyPr>
          <a:lstStyle/>
          <a:p>
            <a:r>
              <a:rPr lang="zh-CN" altLang="en-US" sz="5400">
                <a:solidFill>
                  <a:srgbClr val="C00000"/>
                </a:solidFill>
                <a:latin typeface="汉仪秦川飞影W" panose="00020600040101010101" pitchFamily="18" charset="-122"/>
                <a:ea typeface="汉仪秦川飞影W" panose="00020600040101010101" pitchFamily="18" charset="-122"/>
              </a:rPr>
              <a:t>长</a:t>
            </a:r>
            <a:endParaRPr lang="zh-CN" altLang="en-US" sz="5400">
              <a:solidFill>
                <a:srgbClr val="C00000"/>
              </a:solidFill>
              <a:latin typeface="汉仪秦川飞影W" panose="00020600040101010101" pitchFamily="18" charset="-122"/>
              <a:ea typeface="汉仪秦川飞影W" panose="00020600040101010101" pitchFamily="18" charset="-122"/>
            </a:endParaRPr>
          </a:p>
        </p:txBody>
      </p:sp>
      <p:sp>
        <p:nvSpPr>
          <p:cNvPr id="10" name="文本框 9" title="" hidden="1"/>
          <p:cNvSpPr txBox="1"/>
          <p:nvPr/>
        </p:nvSpPr>
        <p:spPr>
          <a:xfrm>
            <a:off x="6620894" y="3164748"/>
            <a:ext cx="984885" cy="1084913"/>
          </a:xfrm>
          <a:prstGeom prst="rect">
            <a:avLst/>
          </a:prstGeom>
          <a:noFill/>
        </p:spPr>
        <p:txBody>
          <a:bodyPr wrap="none" lIns="68580" tIns="34290" rIns="68580" bIns="34290" rtlCol="0">
            <a:spAutoFit/>
          </a:bodyPr>
          <a:lstStyle/>
          <a:p>
            <a:r>
              <a:rPr lang="zh-CN" altLang="en-US" sz="6600">
                <a:solidFill>
                  <a:srgbClr val="C00000"/>
                </a:solidFill>
                <a:latin typeface="汉仪秦川飞影W" panose="00020600040101010101" pitchFamily="18" charset="-122"/>
                <a:ea typeface="汉仪秦川飞影W" panose="00020600040101010101" pitchFamily="18" charset="-122"/>
              </a:rPr>
              <a:t>沙</a:t>
            </a:r>
            <a:endParaRPr lang="zh-CN" altLang="en-US" sz="6600">
              <a:solidFill>
                <a:srgbClr val="C00000"/>
              </a:solidFill>
              <a:latin typeface="汉仪秦川飞影W" panose="00020600040101010101" pitchFamily="18" charset="-122"/>
              <a:ea typeface="汉仪秦川飞影W" panose="00020600040101010101" pitchFamily="18" charset="-122"/>
            </a:endParaRPr>
          </a:p>
        </p:txBody>
      </p:sp>
      <p:sp>
        <p:nvSpPr>
          <p:cNvPr id="13" name="文本框 12" title="" hidden="1"/>
          <p:cNvSpPr txBox="1"/>
          <p:nvPr/>
        </p:nvSpPr>
        <p:spPr>
          <a:xfrm>
            <a:off x="6139093" y="3127737"/>
            <a:ext cx="331760" cy="900247"/>
          </a:xfrm>
          <a:prstGeom prst="rect">
            <a:avLst/>
          </a:prstGeom>
          <a:solidFill>
            <a:srgbClr val="C00000"/>
          </a:solidFill>
        </p:spPr>
        <p:txBody>
          <a:bodyPr vert="eaVert" wrap="square" lIns="68580" tIns="34290" rIns="68580" bIns="34290" rtlCol="0" anchor="ctr">
            <a:noAutofit/>
          </a:bodyPr>
          <a:lstStyle/>
          <a:p>
            <a:pPr algn="ctr"/>
            <a:r>
              <a:rPr lang="zh-CN" altLang="en-US" sz="1800">
                <a:solidFill>
                  <a:schemeClr val="bg1"/>
                </a:solidFill>
                <a:latin typeface="汉仪秦川飞影W" panose="00020600040101010101" pitchFamily="18" charset="-122"/>
                <a:ea typeface="汉仪秦川飞影W" panose="00020600040101010101" pitchFamily="18" charset="-122"/>
              </a:rPr>
              <a:t>毛泽东</a:t>
            </a:r>
            <a:endParaRPr lang="zh-CN" altLang="en-US" sz="1800">
              <a:solidFill>
                <a:schemeClr val="bg1"/>
              </a:solidFill>
              <a:latin typeface="汉仪秦川飞影W" panose="00020600040101010101" pitchFamily="18" charset="-122"/>
              <a:ea typeface="汉仪秦川飞影W" panose="00020600040101010101" pitchFamily="18" charset="-122"/>
            </a:endParaRPr>
          </a:p>
        </p:txBody>
      </p:sp>
      <p:sp>
        <p:nvSpPr>
          <p:cNvPr id="14" name="圆角矩形 13" title=""/>
          <p:cNvSpPr/>
          <p:nvPr userDrawn="1">
            <p:custDataLst>
              <p:tags r:id="rId2"/>
            </p:custDataLst>
          </p:nvPr>
        </p:nvSpPr>
        <p:spPr bwMode="auto">
          <a:xfrm>
            <a:off x="79375" y="173355"/>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endParaRPr kumimoji="0" lang="zh-CN" altLang="en-US" sz="2400" b="1"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endParaRPr>
          </a:p>
        </p:txBody>
      </p:sp>
      <p:sp>
        <p:nvSpPr>
          <p:cNvPr id="2" name="文本框 1" title=""/>
          <p:cNvSpPr txBox="1"/>
          <p:nvPr/>
        </p:nvSpPr>
        <p:spPr>
          <a:xfrm>
            <a:off x="2652395" y="1679575"/>
            <a:ext cx="4191000" cy="1322070"/>
          </a:xfrm>
          <a:prstGeom prst="rect">
            <a:avLst/>
          </a:prstGeom>
          <a:noFill/>
        </p:spPr>
        <p:txBody>
          <a:bodyPr wrap="square" rtlCol="0">
            <a:spAutoFit/>
          </a:bodyPr>
          <a:lstStyle/>
          <a:p>
            <a:r>
              <a:rPr lang="zh-CN" altLang="en-US" sz="8000" b="1" kern="1900" spc="2000">
                <a:ln>
                  <a:solidFill>
                    <a:srgbClr val="FFFF00"/>
                  </a:solidFill>
                </a:ln>
                <a:solidFill>
                  <a:schemeClr val="accent6">
                    <a:lumMod val="50000"/>
                  </a:schemeClr>
                </a:solidFill>
                <a:effectLst>
                  <a:outerShdw blurRad="38100" dist="19050" dir="2700000" algn="tl" rotWithShape="0">
                    <a:schemeClr val="dk1">
                      <a:alpha val="40000"/>
                    </a:schemeClr>
                  </a:outerShdw>
                  <a:reflection blurRad="6350" stA="50000" endA="300" endPos="50000" dist="29997" dir="5400000" sy="-100000" algn="bl" rotWithShape="0"/>
                </a:effectLst>
                <a:uFillTx/>
                <a:latin typeface="华文新魏" panose="02010800040101010101" charset="-122"/>
                <a:ea typeface="华文新魏" panose="02010800040101010101" charset="-122"/>
              </a:rPr>
              <a:t>风景谈</a:t>
            </a:r>
            <a:endParaRPr lang="zh-CN" altLang="en-US" sz="8000" b="1" kern="1900" spc="2000">
              <a:ln>
                <a:solidFill>
                  <a:srgbClr val="FFFF00"/>
                </a:solidFill>
              </a:ln>
              <a:solidFill>
                <a:schemeClr val="accent6">
                  <a:lumMod val="50000"/>
                </a:schemeClr>
              </a:solidFill>
              <a:effectLst>
                <a:outerShdw blurRad="38100" dist="19050" dir="2700000" algn="tl" rotWithShape="0">
                  <a:schemeClr val="dk1">
                    <a:alpha val="40000"/>
                  </a:schemeClr>
                </a:outerShdw>
                <a:reflection blurRad="6350" stA="50000" endA="300" endPos="50000" dist="29997" dir="5400000" sy="-100000" algn="bl" rotWithShape="0"/>
              </a:effectLst>
              <a:uFillTx/>
              <a:latin typeface="华文新魏" panose="02010800040101010101" charset="-122"/>
              <a:ea typeface="华文新魏" panose="02010800040101010101" charset="-122"/>
            </a:endParaRPr>
          </a:p>
        </p:txBody>
      </p:sp>
      <p:sp>
        <p:nvSpPr>
          <p:cNvPr id="4" name="iṧḻïḓê" title=""/>
          <p:cNvSpPr>
            <a:spLocks noGrp="1"/>
          </p:cNvSpPr>
          <p:nvPr>
            <p:custDataLst>
              <p:tags r:id="rId3"/>
            </p:custDataLst>
          </p:nvPr>
        </p:nvSpPr>
        <p:spPr>
          <a:xfrm>
            <a:off x="911225" y="3625850"/>
            <a:ext cx="7918450" cy="1223010"/>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pP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我写了延安的</a:t>
            </a:r>
            <a:r>
              <a:rPr lang="en-US" altLang="zh-CN"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风景</a:t>
            </a:r>
            <a:r>
              <a:rPr lang="en-US" altLang="zh-CN"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，而把政治寓于风景之中。</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a:p>
            <a:pPr fontAlgn="auto">
              <a:lnSpc>
                <a:spcPct val="100000"/>
              </a:lnSpc>
            </a:pPr>
            <a:r>
              <a:rPr lang="en-US" altLang="zh-CN"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                                                      ——</a:t>
            </a:r>
            <a:r>
              <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茅盾</a:t>
            </a:r>
            <a:endParaRPr lang="zh-CN" altLang="en-US" sz="28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964" name="文本框 40963" title=""/>
          <p:cNvSpPr txBox="1"/>
          <p:nvPr/>
        </p:nvSpPr>
        <p:spPr>
          <a:xfrm>
            <a:off x="168275" y="960755"/>
            <a:ext cx="3479165" cy="3784600"/>
          </a:xfrm>
          <a:prstGeom prst="rect">
            <a:avLst/>
          </a:prstGeom>
          <a:solidFill>
            <a:schemeClr val="accent6">
              <a:lumMod val="20000"/>
              <a:lumOff val="80000"/>
            </a:schemeClr>
          </a:solidFill>
          <a:ln w="9525">
            <a:noFill/>
          </a:ln>
          <a:effectLst>
            <a:innerShdw blurRad="63500" dist="50800">
              <a:prstClr val="black">
                <a:alpha val="50000"/>
              </a:prstClr>
            </a:innerShdw>
          </a:effectLst>
        </p:spPr>
        <p:txBody>
          <a:bodyPr wrap="square">
            <a:spAutoFit/>
          </a:bodyPr>
          <a:lstStyle/>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时间：</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下雨天。  </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地点：</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山壁上的石洞。</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景物：沉闷雨天，寂寞荒山，原始石洞，两人促膝谈心，怡然自得。</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人物：</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一对在石洞里读书的青年。</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画面表现了什么？</a:t>
            </a:r>
            <a:endPar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endParaRPr>
          </a:p>
          <a:p>
            <a:pPr indent="457200" fontAlgn="auto">
              <a:lnSpc>
                <a:spcPct val="120000"/>
              </a:lnSpc>
              <a:spcBef>
                <a:spcPct val="0"/>
              </a:spcBef>
            </a:pP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青年男女丰富的精神生活和崇高理想。</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pic>
        <p:nvPicPr>
          <p:cNvPr id="2" name="图片 1" title=""/>
          <p:cNvPicPr>
            <a:picLocks noChangeAspect="1"/>
          </p:cNvPicPr>
          <p:nvPr/>
        </p:nvPicPr>
        <p:blipFill>
          <a:blip r:embed="rId2"/>
          <a:srcRect l="866"/>
          <a:stretch>
            <a:fillRect/>
          </a:stretch>
        </p:blipFill>
        <p:spPr>
          <a:xfrm>
            <a:off x="3851275" y="960755"/>
            <a:ext cx="5013325" cy="3779520"/>
          </a:xfrm>
          <a:prstGeom prst="rect">
            <a:avLst/>
          </a:prstGeom>
          <a:effectLst>
            <a:innerShdw blurRad="63500" dist="50800">
              <a:prstClr val="black">
                <a:alpha val="50000"/>
              </a:prstClr>
            </a:innerShdw>
          </a:effectLst>
        </p:spPr>
      </p:pic>
      <p:sp>
        <p:nvSpPr>
          <p:cNvPr id="9" name="文本框 8" title=""/>
          <p:cNvSpPr txBox="1"/>
          <p:nvPr/>
        </p:nvSpPr>
        <p:spPr>
          <a:xfrm>
            <a:off x="3851275" y="960755"/>
            <a:ext cx="1213485" cy="398780"/>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石洞雨景</a:t>
            </a:r>
            <a:endPar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cxnSp>
        <p:nvCxnSpPr>
          <p:cNvPr id="4" name="直接连接符 3" title=""/>
          <p:cNvCxnSpPr/>
          <p:nvPr>
            <p:custDataLst>
              <p:tags r:id="rId3"/>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6"/>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stretch>
            <a:fillRect/>
          </a:stretch>
        </p:blipFill>
        <p:spPr>
          <a:xfrm>
            <a:off x="4015105" y="959485"/>
            <a:ext cx="4802505" cy="3505200"/>
          </a:xfrm>
          <a:prstGeom prst="rect">
            <a:avLst/>
          </a:prstGeom>
          <a:effectLst>
            <a:innerShdw blurRad="63500" dist="50800">
              <a:prstClr val="black">
                <a:alpha val="50000"/>
              </a:prstClr>
            </a:innerShdw>
          </a:effectLst>
        </p:spPr>
      </p:pic>
      <p:sp>
        <p:nvSpPr>
          <p:cNvPr id="21" name="文本框 20" title=""/>
          <p:cNvSpPr txBox="1"/>
          <p:nvPr/>
        </p:nvSpPr>
        <p:spPr>
          <a:xfrm>
            <a:off x="4015105" y="959168"/>
            <a:ext cx="1223010" cy="398780"/>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桃林小憩</a:t>
            </a:r>
            <a:endPar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sp>
        <p:nvSpPr>
          <p:cNvPr id="4" name="文本框 3" title=""/>
          <p:cNvSpPr txBox="1"/>
          <p:nvPr/>
        </p:nvSpPr>
        <p:spPr>
          <a:xfrm>
            <a:off x="359410" y="1472565"/>
            <a:ext cx="3473450" cy="2399665"/>
          </a:xfrm>
          <a:prstGeom prst="rect">
            <a:avLst/>
          </a:prstGeom>
          <a:solidFill>
            <a:schemeClr val="accent6">
              <a:lumMod val="20000"/>
              <a:lumOff val="80000"/>
            </a:schemeClr>
          </a:solidFill>
          <a:effectLst>
            <a:innerShdw blurRad="63500" dist="50800">
              <a:prstClr val="black">
                <a:alpha val="50000"/>
              </a:prstClr>
            </a:innerShdw>
          </a:effectLst>
        </p:spPr>
        <p:txBody>
          <a:bodyPr wrap="square" rtlCol="0" anchor="t">
            <a:spAutoFit/>
          </a:bodyPr>
          <a:lstStyle/>
          <a:p>
            <a:pPr indent="457200" fontAlgn="auto">
              <a:lnSpc>
                <a:spcPct val="150000"/>
              </a:lnSpc>
            </a:pPr>
            <a:r>
              <a:rPr lang="zh-CN" altLang="en-US" sz="2000" b="1">
                <a:latin typeface="华文中宋" panose="02010600040101010101" charset="-122"/>
                <a:ea typeface="华文中宋" panose="02010600040101010101" charset="-122"/>
                <a:cs typeface="华文中宋" panose="02010600040101010101" charset="-122"/>
              </a:rPr>
              <a:t>写延安青年的休息—生活的一部分，表现他们高贵的精神。先写环境艰苦，后写精神高尚。是“先抑后扬”的写法。</a:t>
            </a:r>
            <a:endParaRPr lang="zh-CN" altLang="en-US" sz="2000" b="1">
              <a:latin typeface="华文中宋" panose="02010600040101010101" charset="-122"/>
              <a:ea typeface="华文中宋" panose="02010600040101010101" charset="-122"/>
              <a:cs typeface="华文中宋" panose="02010600040101010101" charset="-122"/>
            </a:endParaRPr>
          </a:p>
        </p:txBody>
      </p:sp>
      <p:cxnSp>
        <p:nvCxnSpPr>
          <p:cNvPr id="6" name="直接连接符 5" title=""/>
          <p:cNvCxnSpPr/>
          <p:nvPr>
            <p:custDataLst>
              <p:tags r:id="rId3"/>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组合 6" title=""/>
          <p:cNvGrpSpPr/>
          <p:nvPr/>
        </p:nvGrpSpPr>
        <p:grpSpPr>
          <a:xfrm>
            <a:off x="255905" y="279400"/>
            <a:ext cx="562610" cy="513080"/>
            <a:chOff x="2121873" y="1511588"/>
            <a:chExt cx="445481" cy="469613"/>
          </a:xfrm>
        </p:grpSpPr>
        <p:sp>
          <p:nvSpPr>
            <p:cNvPr id="8" name="矩形 7"/>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title=""/>
          <p:cNvSpPr txBox="1"/>
          <p:nvPr>
            <p:custDataLst>
              <p:tags r:id="rId6"/>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title=""/>
          <p:cNvPicPr>
            <a:picLocks noChangeAspect="1"/>
          </p:cNvPicPr>
          <p:nvPr/>
        </p:nvPicPr>
        <p:blipFill>
          <a:blip r:embed="rId2"/>
          <a:stretch>
            <a:fillRect/>
          </a:stretch>
        </p:blipFill>
        <p:spPr>
          <a:xfrm>
            <a:off x="3605530" y="1151255"/>
            <a:ext cx="4976495" cy="3481705"/>
          </a:xfrm>
          <a:prstGeom prst="rect">
            <a:avLst/>
          </a:prstGeom>
          <a:effectLst>
            <a:innerShdw blurRad="63500" dist="50800">
              <a:prstClr val="black">
                <a:alpha val="50000"/>
              </a:prstClr>
            </a:innerShdw>
          </a:effectLst>
        </p:spPr>
      </p:pic>
      <p:sp>
        <p:nvSpPr>
          <p:cNvPr id="22" name="文本框 21" title=""/>
          <p:cNvSpPr txBox="1"/>
          <p:nvPr/>
        </p:nvSpPr>
        <p:spPr>
          <a:xfrm>
            <a:off x="3671570" y="1203008"/>
            <a:ext cx="1221740" cy="398780"/>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北国晨号</a:t>
            </a:r>
            <a:endPar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sp>
        <p:nvSpPr>
          <p:cNvPr id="4" name="文本框 3" title=""/>
          <p:cNvSpPr txBox="1"/>
          <p:nvPr/>
        </p:nvSpPr>
        <p:spPr>
          <a:xfrm>
            <a:off x="322580" y="1692275"/>
            <a:ext cx="2900680" cy="2399665"/>
          </a:xfrm>
          <a:prstGeom prst="rect">
            <a:avLst/>
          </a:prstGeom>
          <a:solidFill>
            <a:schemeClr val="accent6">
              <a:lumMod val="20000"/>
              <a:lumOff val="80000"/>
            </a:schemeClr>
          </a:solidFill>
          <a:effectLst>
            <a:innerShdw blurRad="63500" dist="50800">
              <a:prstClr val="black">
                <a:alpha val="50000"/>
              </a:prstClr>
            </a:innerShdw>
          </a:effectLst>
        </p:spPr>
        <p:txBody>
          <a:bodyPr wrap="square" rtlCol="0" anchor="t">
            <a:spAutoFit/>
          </a:bodyPr>
          <a:lstStyle/>
          <a:p>
            <a:pPr indent="457200" algn="l">
              <a:lnSpc>
                <a:spcPct val="150000"/>
              </a:lnSpc>
              <a:buClrTx/>
              <a:buSzTx/>
              <a:buFontTx/>
            </a:pPr>
            <a:r>
              <a:rPr lang="zh-CN" altLang="en-US" sz="2000" b="1">
                <a:latin typeface="华文中宋" panose="02010600040101010101" charset="-122"/>
                <a:ea typeface="华文中宋" panose="02010600040101010101" charset="-122"/>
                <a:cs typeface="华文中宋" panose="02010600040101010101" charset="-122"/>
              </a:rPr>
              <a:t>正因为有了这样的战士，我们的民族才能屹立于战火之中，我们的国家才不会被灭亡。才有希望。</a:t>
            </a:r>
            <a:endParaRPr lang="zh-CN" altLang="en-US" sz="2000" b="1">
              <a:latin typeface="华文中宋" panose="02010600040101010101" charset="-122"/>
              <a:ea typeface="华文中宋" panose="02010600040101010101" charset="-122"/>
              <a:cs typeface="华文中宋" panose="02010600040101010101" charset="-122"/>
            </a:endParaRPr>
          </a:p>
        </p:txBody>
      </p:sp>
      <p:cxnSp>
        <p:nvCxnSpPr>
          <p:cNvPr id="5" name="直接连接符 4" title=""/>
          <p:cNvCxnSpPr/>
          <p:nvPr>
            <p:custDataLst>
              <p:tags r:id="rId3"/>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title=""/>
          <p:cNvSpPr txBox="1"/>
          <p:nvPr>
            <p:custDataLst>
              <p:tags r:id="rId6"/>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graphicFrame>
        <p:nvGraphicFramePr>
          <p:cNvPr id="3" name="表格 2" title=""/>
          <p:cNvGraphicFramePr>
            <a:graphicFrameLocks noGrp="1"/>
          </p:cNvGraphicFramePr>
          <p:nvPr>
            <p:custDataLst>
              <p:tags r:id="rId6"/>
            </p:custDataLst>
          </p:nvPr>
        </p:nvGraphicFramePr>
        <p:xfrm>
          <a:off x="139700" y="1158240"/>
          <a:ext cx="8554720" cy="3985260"/>
        </p:xfrm>
        <a:graphic>
          <a:graphicData uri="http://schemas.openxmlformats.org/drawingml/2006/table">
            <a:tbl>
              <a:tblPr/>
              <a:tblGrid>
                <a:gridCol w="1374140"/>
                <a:gridCol w="3265805"/>
                <a:gridCol w="3914775"/>
              </a:tblGrid>
              <a:tr h="532765">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风景图</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自然景观（特点）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人的活动（特点）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7380">
                <a:tc>
                  <a:txBody>
                    <a:bodyPr vert="horz" wrap="square"/>
                    <a:lstStyle/>
                    <a:p>
                      <a:pPr indent="0" algn="ctr">
                        <a:buNone/>
                      </a:pPr>
                      <a:endPar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3245">
                <a:tc>
                  <a:txBody>
                    <a:bodyPr vert="horz" wrap="square"/>
                    <a:lstStyle/>
                    <a:p>
                      <a:pPr indent="0" algn="ctr">
                        <a:buNone/>
                      </a:pPr>
                      <a:endParaRPr lang="zh-CN"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341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690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17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title=""/>
          <p:cNvSpPr txBox="1"/>
          <p:nvPr>
            <p:custDataLst>
              <p:tags r:id="rId7"/>
            </p:custDataLst>
          </p:nvPr>
        </p:nvSpPr>
        <p:spPr>
          <a:xfrm>
            <a:off x="1531620" y="1715135"/>
            <a:ext cx="3091815" cy="5251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茫茫苍苍、寂静无声、纯然一色的沙漠</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0" name="文本框 9" title=""/>
          <p:cNvSpPr txBox="1"/>
          <p:nvPr>
            <p:custDataLst>
              <p:tags r:id="rId8"/>
            </p:custDataLst>
          </p:nvPr>
        </p:nvSpPr>
        <p:spPr>
          <a:xfrm>
            <a:off x="4841875" y="1714500"/>
            <a:ext cx="3794125" cy="524510"/>
          </a:xfrm>
          <a:prstGeom prst="rect">
            <a:avLst/>
          </a:prstGeom>
          <a:solidFill>
            <a:srgbClr val="F4F8E6"/>
          </a:solidFill>
          <a:effectLst>
            <a:outerShdw blurRad="50800" dist="38100" dir="2700000" algn="tl" rotWithShape="0">
              <a:schemeClr val="tx1">
                <a:alpha val="40000"/>
              </a:scheme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高步的驼队成点、成线、成队走近，发出谐和的声音</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4" name="文本框 13" title=""/>
          <p:cNvSpPr txBox="1"/>
          <p:nvPr>
            <p:custDataLst>
              <p:tags r:id="rId9"/>
            </p:custDataLst>
          </p:nvPr>
        </p:nvSpPr>
        <p:spPr>
          <a:xfrm>
            <a:off x="1531620" y="2336800"/>
            <a:ext cx="3091180" cy="506730"/>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蓝的天、黑的山、银色的月光</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5" name="文本框 14" title=""/>
          <p:cNvSpPr txBox="1"/>
          <p:nvPr>
            <p:custDataLst>
              <p:tags r:id="rId10"/>
            </p:custDataLst>
          </p:nvPr>
        </p:nvSpPr>
        <p:spPr>
          <a:xfrm>
            <a:off x="4841875" y="2385695"/>
            <a:ext cx="3808095" cy="3727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晚归人辛勤劳作、愉快唱歌</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7" name="文本框 16" title=""/>
          <p:cNvSpPr txBox="1"/>
          <p:nvPr>
            <p:custDataLst>
              <p:tags r:id="rId11"/>
            </p:custDataLst>
          </p:nvPr>
        </p:nvSpPr>
        <p:spPr>
          <a:xfrm>
            <a:off x="1531620" y="2940050"/>
            <a:ext cx="3091815" cy="54673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夕阳、黄土、急流等构成的静穆的自然</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8" name="文本框 17" title=""/>
          <p:cNvSpPr txBox="1"/>
          <p:nvPr>
            <p:custDataLst>
              <p:tags r:id="rId12"/>
            </p:custDataLst>
          </p:nvPr>
        </p:nvSpPr>
        <p:spPr>
          <a:xfrm>
            <a:off x="4841875" y="2886075"/>
            <a:ext cx="3794125" cy="535940"/>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一群弥满着生命力的人“生产”归来，快乐歌唱</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1" name="文本框 20" title=""/>
          <p:cNvSpPr txBox="1"/>
          <p:nvPr/>
        </p:nvSpPr>
        <p:spPr>
          <a:xfrm>
            <a:off x="195580" y="2355850"/>
            <a:ext cx="1276985" cy="398780"/>
          </a:xfrm>
          <a:prstGeom prst="rect">
            <a:avLst/>
          </a:prstGeom>
          <a:solidFill>
            <a:srgbClr val="F4F8E6"/>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rPr>
              <a:t>高原晚耕</a:t>
            </a:r>
            <a:endPar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22" name="文本框 21" title=""/>
          <p:cNvSpPr txBox="1"/>
          <p:nvPr/>
        </p:nvSpPr>
        <p:spPr>
          <a:xfrm>
            <a:off x="195580" y="2940050"/>
            <a:ext cx="127698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rPr>
              <a:t>延河夕照</a:t>
            </a:r>
            <a:endPar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title=""/>
          <p:cNvSpPr txBox="1"/>
          <p:nvPr>
            <p:custDataLst>
              <p:tags r:id="rId13"/>
            </p:custDataLst>
          </p:nvPr>
        </p:nvSpPr>
        <p:spPr>
          <a:xfrm>
            <a:off x="1531620" y="3583305"/>
            <a:ext cx="3092450" cy="49593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静寂灰黄的石洞，沉闷的雨天</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2" name="文本框 11" title=""/>
          <p:cNvSpPr txBox="1"/>
          <p:nvPr>
            <p:custDataLst>
              <p:tags r:id="rId14"/>
            </p:custDataLst>
          </p:nvPr>
        </p:nvSpPr>
        <p:spPr>
          <a:xfrm>
            <a:off x="4841875" y="3581400"/>
            <a:ext cx="3792855" cy="3727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青年认真读书、交流</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3" name="文本框 12" title=""/>
          <p:cNvSpPr txBox="1"/>
          <p:nvPr>
            <p:custDataLst>
              <p:tags r:id="rId15"/>
            </p:custDataLst>
          </p:nvPr>
        </p:nvSpPr>
        <p:spPr>
          <a:xfrm>
            <a:off x="1531620" y="4175760"/>
            <a:ext cx="3091180" cy="3727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破旧、素朴的桃林</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6" name="文本框 15" title=""/>
          <p:cNvSpPr txBox="1"/>
          <p:nvPr>
            <p:custDataLst>
              <p:tags r:id="rId16"/>
            </p:custDataLst>
          </p:nvPr>
        </p:nvSpPr>
        <p:spPr>
          <a:xfrm>
            <a:off x="4841875" y="4112895"/>
            <a:ext cx="3793490" cy="3727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人们在桃林休憩、聊天、学习</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9" name="文本框 18" title=""/>
          <p:cNvSpPr txBox="1"/>
          <p:nvPr>
            <p:custDataLst>
              <p:tags r:id="rId17"/>
            </p:custDataLst>
          </p:nvPr>
        </p:nvSpPr>
        <p:spPr>
          <a:xfrm>
            <a:off x="1531620" y="4645025"/>
            <a:ext cx="3090545" cy="37274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万籁俱寂，空气清冽</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0" name="文本框 19" title=""/>
          <p:cNvSpPr txBox="1"/>
          <p:nvPr>
            <p:custDataLst>
              <p:tags r:id="rId18"/>
            </p:custDataLst>
          </p:nvPr>
        </p:nvSpPr>
        <p:spPr>
          <a:xfrm>
            <a:off x="4841875" y="4553585"/>
            <a:ext cx="3793490" cy="538480"/>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严肃、坚决、勇敢、高度警觉的号兵和荷枪战士坚守岗位</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3" name="文本框 22" title=""/>
          <p:cNvSpPr txBox="1"/>
          <p:nvPr>
            <p:custDataLst>
              <p:tags r:id="rId19"/>
            </p:custDataLst>
          </p:nvPr>
        </p:nvSpPr>
        <p:spPr>
          <a:xfrm>
            <a:off x="195580" y="4112895"/>
            <a:ext cx="1275715" cy="398780"/>
          </a:xfrm>
          <a:prstGeom prst="rect">
            <a:avLst/>
          </a:prstGeom>
          <a:solidFill>
            <a:srgbClr val="F4F8E6"/>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rPr>
              <a:t>桃林小憩</a:t>
            </a:r>
            <a:endPar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24" name="文本框 23" title=""/>
          <p:cNvSpPr txBox="1"/>
          <p:nvPr>
            <p:custDataLst>
              <p:tags r:id="rId20"/>
            </p:custDataLst>
          </p:nvPr>
        </p:nvSpPr>
        <p:spPr>
          <a:xfrm>
            <a:off x="195580" y="4601845"/>
            <a:ext cx="127571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rPr>
              <a:t>北国晨号</a:t>
            </a:r>
            <a:endPar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25" name="文本框 24" title=""/>
          <p:cNvSpPr txBox="1"/>
          <p:nvPr>
            <p:custDataLst>
              <p:tags r:id="rId21"/>
            </p:custDataLst>
          </p:nvPr>
        </p:nvSpPr>
        <p:spPr>
          <a:xfrm>
            <a:off x="195580" y="3562350"/>
            <a:ext cx="127571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rPr>
              <a:t>石洞雨景</a:t>
            </a:r>
            <a:endParaRPr lang="en-US" sz="2000" b="1" u="sng">
              <a:solidFill>
                <a:srgbClr val="FF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26" name="文本框 25" title=""/>
          <p:cNvSpPr txBox="1"/>
          <p:nvPr/>
        </p:nvSpPr>
        <p:spPr>
          <a:xfrm>
            <a:off x="195580" y="1823720"/>
            <a:ext cx="1276350" cy="398780"/>
          </a:xfrm>
          <a:prstGeom prst="rect">
            <a:avLst/>
          </a:prstGeom>
          <a:solidFill>
            <a:srgbClr val="F4F8E6"/>
          </a:solidFill>
          <a:effectLst>
            <a:outerShdw blurRad="50800" dist="38100" dir="2700000" algn="tl" rotWithShape="0">
              <a:prstClr val="black">
                <a:alpha val="40000"/>
              </a:prstClr>
            </a:outerShdw>
          </a:effectLst>
        </p:spPr>
        <p:txBody>
          <a:bodyPr wrap="square" rtlCol="0">
            <a:spAutoFit/>
          </a:bodyPr>
          <a:lstStyle/>
          <a:p>
            <a:r>
              <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沙漠驼铃</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7" name="文本框 26" title=""/>
          <p:cNvSpPr txBox="1"/>
          <p:nvPr/>
        </p:nvSpPr>
        <p:spPr>
          <a:xfrm>
            <a:off x="1727200" y="718185"/>
            <a:ext cx="6109970" cy="398780"/>
          </a:xfrm>
          <a:prstGeom prst="rect">
            <a:avLst/>
          </a:prstGeom>
          <a:noFill/>
        </p:spPr>
        <p:txBody>
          <a:bodyPr wrap="square" rtlCol="0" anchor="t">
            <a:spAutoFit/>
          </a:bodyPr>
          <a:lstStyle/>
          <a:p>
            <a:r>
              <a:rPr lang="zh-CN" altLang="en-US" sz="2000" b="1" kern="100" smtClean="0">
                <a:solidFill>
                  <a:srgbClr val="4C8052"/>
                </a:solidFill>
                <a:latin typeface="微软雅黑" panose="020b0503020204020204" charset="-122"/>
                <a:ea typeface="微软雅黑" panose="020b0503020204020204" charset="-122"/>
                <a:cs typeface="新宋体" panose="02010609030101010101" pitchFamily="49" charset="-122"/>
                <a:sym typeface="+mn-ea"/>
              </a:rPr>
              <a:t>根据</a:t>
            </a:r>
            <a:r>
              <a:rPr lang="zh-CN" altLang="en-US" sz="2000" b="1" kern="100">
                <a:solidFill>
                  <a:srgbClr val="4C8052"/>
                </a:solidFill>
                <a:latin typeface="微软雅黑" panose="020b0503020204020204" charset="-122"/>
                <a:ea typeface="微软雅黑" panose="020b0503020204020204" charset="-122"/>
                <a:cs typeface="新宋体" panose="02010609030101010101" pitchFamily="49" charset="-122"/>
                <a:sym typeface="+mn-ea"/>
              </a:rPr>
              <a:t>概括的主要内容，拟写小标题，并填写下表</a:t>
            </a:r>
            <a:r>
              <a:rPr lang="zh-CN" altLang="en-US" sz="2000" b="1" kern="100" smtClean="0">
                <a:solidFill>
                  <a:srgbClr val="4C8052"/>
                </a:solidFill>
                <a:latin typeface="微软雅黑" panose="020b0503020204020204" charset="-122"/>
                <a:ea typeface="微软雅黑" panose="020b0503020204020204" charset="-122"/>
                <a:cs typeface="新宋体" panose="02010609030101010101" pitchFamily="49" charset="-122"/>
                <a:sym typeface="+mn-ea"/>
              </a:rPr>
              <a:t>。</a:t>
            </a:r>
            <a:endParaRPr lang="zh-CN" altLang="en-US" sz="2000" b="1" kern="100" smtClean="0">
              <a:solidFill>
                <a:srgbClr val="4C8052"/>
              </a:solidFill>
              <a:latin typeface="微软雅黑" panose="020b0503020204020204" charset="-122"/>
              <a:ea typeface="微软雅黑" panose="020b0503020204020204" charset="-122"/>
              <a:cs typeface="新宋体" panose="0201060903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7" grpId="0" animBg="1"/>
      <p:bldP spid="18" grpId="0" animBg="1"/>
      <p:bldP spid="25" grpId="0" animBg="1"/>
      <p:bldP spid="11" grpId="0" animBg="1"/>
      <p:bldP spid="12" grpId="0" animBg="1"/>
      <p:bldP spid="23" grpId="0" animBg="1"/>
      <p:bldP spid="13" grpId="0" animBg="1"/>
      <p:bldP spid="16" grpId="0" animBg="1"/>
      <p:bldP spid="24" grpId="0" animBg="1"/>
      <p:bldP spid="19" grpId="0" animBg="1"/>
      <p:bldP spid="20" grpId="0" animBg="1"/>
      <p:bldP spid="26"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任务二：悟“风景”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10" name="矩形 9" title=""/>
          <p:cNvSpPr/>
          <p:nvPr>
            <p:custDataLst>
              <p:tags r:id="rId6"/>
            </p:custDataLst>
          </p:nvPr>
        </p:nvSpPr>
        <p:spPr>
          <a:xfrm>
            <a:off x="507365" y="1543685"/>
            <a:ext cx="7957820" cy="1476375"/>
          </a:xfrm>
          <a:prstGeom prst="rect">
            <a:avLst/>
          </a:prstGeom>
        </p:spPr>
        <p:txBody>
          <a:bodyPr wrap="square">
            <a:spAutoFit/>
          </a:bodyPr>
          <a:lstStyle/>
          <a:p>
            <a:pPr indent="521970" algn="just">
              <a:lnSpc>
                <a:spcPct val="150000"/>
              </a:lnSpc>
              <a:buClr>
                <a:srgbClr val="4472C4"/>
              </a:buClr>
            </a:pPr>
            <a:r>
              <a:rPr lang="zh-CN" altLang="en-US" sz="2000" b="1" kern="1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rPr>
              <a:t>课文题目为“风景谈”，“谈”就有评论的意思。作者表面上谈的是自然“风景”，实际上是在写主宰“风景”的人。那么，作者“谈”的目的是什么？作者在这些“风景”中寄予了怎样的情感？</a:t>
            </a:r>
            <a:endParaRPr lang="zh-CN" altLang="en-US" sz="2000" b="1" kern="100">
              <a:solidFill>
                <a:srgbClr val="4C8052"/>
              </a:solidFill>
              <a:latin typeface="华文中宋" panose="02010600040101010101" charset="-122"/>
              <a:ea typeface="华文中宋" panose="02010600040101010101" charset="-122"/>
              <a:cs typeface="华文中宋" panose="02010600040101010101" charset="-122"/>
            </a:endParaRPr>
          </a:p>
        </p:txBody>
      </p:sp>
      <p:sp>
        <p:nvSpPr>
          <p:cNvPr id="9" name="矩形 8" title=""/>
          <p:cNvSpPr/>
          <p:nvPr>
            <p:custDataLst>
              <p:tags r:id="rId7"/>
            </p:custDataLst>
          </p:nvPr>
        </p:nvSpPr>
        <p:spPr>
          <a:xfrm>
            <a:off x="391160" y="1054735"/>
            <a:ext cx="1106805" cy="488950"/>
          </a:xfrm>
          <a:prstGeom prst="rect">
            <a:avLst/>
          </a:prstGeom>
        </p:spPr>
        <p:txBody>
          <a:bodyPr wrap="square" anchor="ctr">
            <a:noAutofit/>
          </a:bodyPr>
          <a:lstStyle/>
          <a:p>
            <a:pPr>
              <a:buClr>
                <a:srgbClr val="4472C4"/>
              </a:buClr>
            </a:pPr>
            <a:r>
              <a:rPr lang="zh-CN" altLang="en-US" sz="2400" b="1" kern="100" spc="600">
                <a:solidFill>
                  <a:srgbClr val="4C8052"/>
                </a:solidFill>
                <a:latin typeface="微软雅黑" panose="020b0503020204020204" charset="-122"/>
                <a:ea typeface="微软雅黑" panose="020b0503020204020204" charset="-122"/>
                <a:cs typeface="新宋体" panose="02010609030101010101" pitchFamily="49" charset="-122"/>
              </a:rPr>
              <a:t>讨</a:t>
            </a:r>
            <a:r>
              <a:rPr lang="zh-CN" altLang="en-US" sz="2400" b="1" kern="100" spc="600">
                <a:solidFill>
                  <a:srgbClr val="4C8052"/>
                </a:solidFill>
                <a:latin typeface="微软雅黑" panose="020b0503020204020204" charset="-122"/>
                <a:ea typeface="微软雅黑" panose="020b0503020204020204" charset="-122"/>
                <a:cs typeface="新宋体" panose="02010609030101010101" pitchFamily="49" charset="-122"/>
                <a:sym typeface="+mn-ea"/>
              </a:rPr>
              <a:t>论</a:t>
            </a:r>
            <a:endParaRPr lang="zh-CN" altLang="en-US" sz="2400" b="1" kern="100" spc="600">
              <a:solidFill>
                <a:srgbClr val="4C8052"/>
              </a:solidFill>
              <a:latin typeface="微软雅黑" panose="020b0503020204020204" charset="-122"/>
              <a:ea typeface="微软雅黑" panose="020b0503020204020204" charset="-122"/>
              <a:cs typeface="新宋体" panose="02010609030101010101" pitchFamily="49" charset="-122"/>
            </a:endParaRPr>
          </a:p>
        </p:txBody>
      </p:sp>
      <p:sp>
        <p:nvSpPr>
          <p:cNvPr id="2" name="文本框 1" title=""/>
          <p:cNvSpPr txBox="1"/>
          <p:nvPr/>
        </p:nvSpPr>
        <p:spPr>
          <a:xfrm>
            <a:off x="1770380" y="3354070"/>
            <a:ext cx="6541135" cy="521970"/>
          </a:xfrm>
          <a:prstGeom prst="rect">
            <a:avLst/>
          </a:prstGeom>
          <a:noFill/>
        </p:spPr>
        <p:txBody>
          <a:bodyPr wrap="square" rtlCol="0" anchor="t">
            <a:spAutoFit/>
          </a:bodyPr>
          <a:lstStyle/>
          <a:p>
            <a:r>
              <a:rPr lang="zh-CN" altLang="en-US" sz="2800" b="1" kern="1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新宋体" panose="02010609030101010101" pitchFamily="49" charset="-122"/>
                <a:sym typeface="+mn-ea"/>
              </a:rPr>
              <a:t>提示：抓住文中抒情、议论性的语句</a:t>
            </a:r>
            <a:endParaRPr lang="zh-CN" altLang="en-US" sz="2800" b="1" kern="1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新宋体" panose="02010609030101010101" pitchFamily="49" charset="-122"/>
              <a:sym typeface="+mn-ea"/>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任务二：悟“风景”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3" name="文本框 2" title=""/>
          <p:cNvSpPr txBox="1"/>
          <p:nvPr>
            <p:custDataLst>
              <p:tags r:id="rId6"/>
            </p:custDataLst>
          </p:nvPr>
        </p:nvSpPr>
        <p:spPr>
          <a:xfrm>
            <a:off x="409575" y="792480"/>
            <a:ext cx="8420100" cy="706755"/>
          </a:xfrm>
          <a:prstGeom prst="rect">
            <a:avLst/>
          </a:prstGeom>
          <a:noFill/>
        </p:spPr>
        <p:txBody>
          <a:bodyPr wrap="square">
            <a:spAutoFit/>
          </a:bodyPr>
          <a:lstStyle/>
          <a:p>
            <a:pPr indent="457200" algn="just" fontAlgn="auto">
              <a:lnSpc>
                <a:spcPct val="100000"/>
              </a:lnSpc>
              <a:spcAft>
                <a:spcPts val="1200"/>
              </a:spcAft>
              <a:buClr>
                <a:srgbClr val="0076AA"/>
              </a:buClr>
              <a:buSzPct val="110000"/>
            </a:pPr>
            <a:r>
              <a:rPr lang="zh-CN" altLang="en-US" sz="2000" b="1" kern="100" smtClean="0">
                <a:solidFill>
                  <a:srgbClr val="4C8052"/>
                </a:solidFill>
                <a:latin typeface="微软雅黑" panose="020b0503020204020204" charset="-122"/>
                <a:ea typeface="微软雅黑" panose="020b0503020204020204" charset="-122"/>
                <a:cs typeface="新宋体" panose="02010609030101010101" pitchFamily="49" charset="-122"/>
                <a:sym typeface="+mn-ea"/>
              </a:rPr>
              <a:t>自然</a:t>
            </a:r>
            <a:r>
              <a:rPr lang="zh-CN" altLang="en-US" sz="2000" b="1" kern="100">
                <a:solidFill>
                  <a:srgbClr val="4C8052"/>
                </a:solidFill>
                <a:latin typeface="微软雅黑" panose="020b0503020204020204" charset="-122"/>
                <a:ea typeface="微软雅黑" panose="020b0503020204020204" charset="-122"/>
                <a:cs typeface="新宋体" panose="02010609030101010101" pitchFamily="49" charset="-122"/>
                <a:sym typeface="+mn-ea"/>
              </a:rPr>
              <a:t>风光加上了人的活动，这样的风景有什么不一样</a:t>
            </a:r>
            <a:r>
              <a:rPr lang="zh-CN" altLang="en-US" sz="2000" b="1" kern="100" smtClean="0">
                <a:solidFill>
                  <a:srgbClr val="4C8052"/>
                </a:solidFill>
                <a:latin typeface="微软雅黑" panose="020b0503020204020204" charset="-122"/>
                <a:ea typeface="微软雅黑" panose="020b0503020204020204" charset="-122"/>
                <a:cs typeface="新宋体" panose="02010609030101010101" pitchFamily="49" charset="-122"/>
                <a:sym typeface="+mn-ea"/>
              </a:rPr>
              <a:t>？请大家找出文中议论的语句。</a:t>
            </a:r>
            <a:endParaRPr lang="zh-CN" altLang="en-US" sz="2000">
              <a:latin typeface="微软雅黑" panose="020b0503020204020204" charset="-122"/>
              <a:ea typeface="微软雅黑" panose="020b0503020204020204" charset="-122"/>
            </a:endParaRPr>
          </a:p>
        </p:txBody>
      </p:sp>
      <p:graphicFrame>
        <p:nvGraphicFramePr>
          <p:cNvPr id="12" name="表格 11" title=""/>
          <p:cNvGraphicFramePr>
            <a:graphicFrameLocks noGrp="1"/>
          </p:cNvGraphicFramePr>
          <p:nvPr>
            <p:custDataLst>
              <p:tags r:id="rId7"/>
            </p:custDataLst>
          </p:nvPr>
        </p:nvGraphicFramePr>
        <p:xfrm>
          <a:off x="255905" y="1499235"/>
          <a:ext cx="8561070" cy="3362960"/>
        </p:xfrm>
        <a:graphic>
          <a:graphicData uri="http://schemas.openxmlformats.org/drawingml/2006/table">
            <a:tbl>
              <a:tblPr/>
              <a:tblGrid>
                <a:gridCol w="1374140"/>
                <a:gridCol w="2007870"/>
                <a:gridCol w="2156460"/>
                <a:gridCol w="3022600"/>
              </a:tblGrid>
              <a:tr h="544830">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风景图</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自然景观（特点）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人的活动（特点）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议论语句</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50595">
                <a:tc>
                  <a:txBody>
                    <a:bodyPr vert="horz" wrap="square"/>
                    <a:lstStyle/>
                    <a:p>
                      <a:pPr indent="0" algn="ctr">
                        <a:buNone/>
                      </a:pPr>
                      <a:r>
                        <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rPr>
                        <a:t>沙漠驼铃</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6625">
                <a:tc>
                  <a:txBody>
                    <a:bodyPr vert="horz" wrap="square"/>
                    <a:lstStyle/>
                    <a:p>
                      <a:pPr indent="0" algn="ctr">
                        <a:buNone/>
                      </a:pPr>
                      <a:endParaRPr lang="zh-CN"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r>
                        <a:rPr lang="en-US" altLang="zh-CN" sz="2000" b="1">
                          <a:latin typeface="华文中宋" panose="02010600040101010101" charset="-122"/>
                          <a:ea typeface="华文中宋" panose="02010600040101010101" charset="-122"/>
                          <a:cs typeface="华文中宋" panose="02010600040101010101" charset="-122"/>
                        </a:rPr>
                        <a:t> </a:t>
                      </a:r>
                      <a:endParaRPr lang="en-US" sz="2000" b="1">
                        <a:latin typeface="华文中宋" panose="02010600040101010101" charset="-122"/>
                        <a:ea typeface="华文中宋" panose="02010600040101010101" charset="-122"/>
                        <a:cs typeface="华文中宋"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091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5" name="文本框 14" title=""/>
          <p:cNvSpPr txBox="1"/>
          <p:nvPr>
            <p:custDataLst>
              <p:tags r:id="rId8"/>
            </p:custDataLst>
          </p:nvPr>
        </p:nvSpPr>
        <p:spPr>
          <a:xfrm>
            <a:off x="5950585" y="2155190"/>
            <a:ext cx="2638425" cy="70675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2000" b="1">
                <a:solidFill>
                  <a:srgbClr val="FF0000"/>
                </a:solidFill>
                <a:latin typeface="华文新魏" panose="02010800040101010101" charset="-122"/>
                <a:ea typeface="华文新魏" panose="02010800040101010101" charset="-122"/>
                <a:cs typeface="宋体" panose="02010600030101010101" pitchFamily="2" charset="-122"/>
                <a:sym typeface="+mn-ea"/>
              </a:rPr>
              <a:t>自然是伟大的，然而人类更伟大</a:t>
            </a:r>
            <a:endParaRPr lang="en-US" altLang="en-US" sz="2000" b="1">
              <a:solidFill>
                <a:srgbClr val="FF0000"/>
              </a:solidFill>
              <a:latin typeface="华文新魏" panose="02010800040101010101" charset="-122"/>
              <a:ea typeface="华文新魏" panose="02010800040101010101" charset="-122"/>
              <a:cs typeface="宋体" panose="02010600030101010101" pitchFamily="2" charset="-122"/>
              <a:sym typeface="+mn-ea"/>
            </a:endParaRPr>
          </a:p>
        </p:txBody>
      </p:sp>
      <p:sp>
        <p:nvSpPr>
          <p:cNvPr id="24" name="文本框 23" title=""/>
          <p:cNvSpPr txBox="1"/>
          <p:nvPr>
            <p:custDataLst>
              <p:tags r:id="rId9"/>
            </p:custDataLst>
          </p:nvPr>
        </p:nvSpPr>
        <p:spPr>
          <a:xfrm>
            <a:off x="5950585" y="3517900"/>
            <a:ext cx="2638425" cy="70675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a:buNone/>
            </a:pPr>
            <a:r>
              <a:rPr lang="en-US" sz="2000" b="1">
                <a:solidFill>
                  <a:srgbClr val="FF0000"/>
                </a:solidFill>
                <a:latin typeface="华文新魏" panose="02010800040101010101" charset="-122"/>
                <a:ea typeface="华文新魏" panose="02010800040101010101" charset="-122"/>
                <a:cs typeface="华文中宋" panose="02010600040101010101" charset="-122"/>
                <a:sym typeface="+mn-ea"/>
              </a:rPr>
              <a:t>伟大中之尤其最伟大者</a:t>
            </a:r>
            <a:endParaRPr lang="en-US" altLang="en-US" sz="2000" b="1">
              <a:solidFill>
                <a:srgbClr val="FF0000"/>
              </a:solidFill>
              <a:latin typeface="华文新魏" panose="02010800040101010101" charset="-122"/>
              <a:ea typeface="华文新魏" panose="02010800040101010101" charset="-122"/>
              <a:cs typeface="华文中宋" panose="02010600040101010101" charset="-122"/>
              <a:sym typeface="+mn-ea"/>
            </a:endParaRPr>
          </a:p>
        </p:txBody>
      </p:sp>
      <p:sp>
        <p:nvSpPr>
          <p:cNvPr id="25" name="文本框 24" title=""/>
          <p:cNvSpPr txBox="1"/>
          <p:nvPr>
            <p:custDataLst>
              <p:tags r:id="rId10"/>
            </p:custDataLst>
          </p:nvPr>
        </p:nvSpPr>
        <p:spPr>
          <a:xfrm>
            <a:off x="358775" y="3270885"/>
            <a:ext cx="1223010" cy="398780"/>
          </a:xfrm>
          <a:prstGeom prst="rect">
            <a:avLst/>
          </a:prstGeom>
          <a:solidFill>
            <a:srgbClr val="F4F8E6"/>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高原晚耕</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6" name="文本框 25" title=""/>
          <p:cNvSpPr txBox="1"/>
          <p:nvPr>
            <p:custDataLst>
              <p:tags r:id="rId11"/>
            </p:custDataLst>
          </p:nvPr>
        </p:nvSpPr>
        <p:spPr>
          <a:xfrm>
            <a:off x="358775" y="4137660"/>
            <a:ext cx="1221740"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延河夕照</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7" name="文本框 26" title=""/>
          <p:cNvSpPr txBox="1"/>
          <p:nvPr>
            <p:custDataLst>
              <p:tags r:id="rId12"/>
            </p:custDataLst>
          </p:nvPr>
        </p:nvSpPr>
        <p:spPr>
          <a:xfrm>
            <a:off x="1720850" y="2078355"/>
            <a:ext cx="1819910" cy="86042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茫茫苍苍、寂静无声、纯然一色的沙漠</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8" name="文本框 27" title=""/>
          <p:cNvSpPr txBox="1"/>
          <p:nvPr>
            <p:custDataLst>
              <p:tags r:id="rId13"/>
            </p:custDataLst>
          </p:nvPr>
        </p:nvSpPr>
        <p:spPr>
          <a:xfrm>
            <a:off x="3714750" y="2078355"/>
            <a:ext cx="2005965" cy="86042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高步的驼队成点、成线、成队走近，发出谐和的声音</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9" name="文本框 28" title=""/>
          <p:cNvSpPr txBox="1"/>
          <p:nvPr>
            <p:custDataLst>
              <p:tags r:id="rId14"/>
            </p:custDataLst>
          </p:nvPr>
        </p:nvSpPr>
        <p:spPr>
          <a:xfrm>
            <a:off x="1720850" y="3147695"/>
            <a:ext cx="1820545"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蓝的天、黑的山、银色的月光</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30" name="文本框 29" title=""/>
          <p:cNvSpPr txBox="1"/>
          <p:nvPr>
            <p:custDataLst>
              <p:tags r:id="rId15"/>
            </p:custDataLst>
          </p:nvPr>
        </p:nvSpPr>
        <p:spPr>
          <a:xfrm>
            <a:off x="3714750" y="3154045"/>
            <a:ext cx="2004695"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晚归人辛勤劳作、愉快唱歌</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31" name="文本框 30" title=""/>
          <p:cNvSpPr txBox="1"/>
          <p:nvPr>
            <p:custDataLst>
              <p:tags r:id="rId16"/>
            </p:custDataLst>
          </p:nvPr>
        </p:nvSpPr>
        <p:spPr>
          <a:xfrm>
            <a:off x="1720850" y="3960495"/>
            <a:ext cx="1820545" cy="86042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夕阳、黄土、急流等构成的静穆的自然</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32" name="文本框 31" title=""/>
          <p:cNvSpPr txBox="1"/>
          <p:nvPr>
            <p:custDataLst>
              <p:tags r:id="rId17"/>
            </p:custDataLst>
          </p:nvPr>
        </p:nvSpPr>
        <p:spPr>
          <a:xfrm>
            <a:off x="3714750" y="3973195"/>
            <a:ext cx="2005330" cy="86042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一群弥满着生命力的人“生产”归来，快乐歌唱</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pic>
        <p:nvPicPr>
          <p:cNvPr id="5" name="Picture 5"/>
          <p:cNvPicPr>
            <a:picLocks noChangeAspect="1"/>
          </p:cNvPicPr>
          <p:nvPr/>
        </p:nvPicPr>
        <p:blipFill>
          <a:blip r:embed="rId18"/>
          <a:stretch>
            <a:fillRect/>
          </a:stretch>
        </p:blipFill>
        <p:spPr>
          <a:xfrm flipH="1">
            <a:off x="11480800" y="10858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任务二：悟“风景”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10" name="文本框 9" title=""/>
          <p:cNvSpPr txBox="1"/>
          <p:nvPr/>
        </p:nvSpPr>
        <p:spPr>
          <a:xfrm>
            <a:off x="354330" y="4483735"/>
            <a:ext cx="8420100" cy="398780"/>
          </a:xfrm>
          <a:prstGeom prst="rect">
            <a:avLst/>
          </a:prstGeom>
          <a:noFill/>
        </p:spPr>
        <p:txBody>
          <a:bodyPr wrap="square">
            <a:spAutoFit/>
          </a:bodyPr>
          <a:lstStyle/>
          <a:p>
            <a:pPr indent="0" algn="just" fontAlgn="auto">
              <a:lnSpc>
                <a:spcPct val="100000"/>
              </a:lnSpc>
              <a:spcAft>
                <a:spcPts val="1200"/>
              </a:spcAft>
              <a:buClr>
                <a:srgbClr val="0076AA"/>
              </a:buClr>
              <a:buSzPct val="110000"/>
              <a:buFontTx/>
            </a:pPr>
            <a:r>
              <a:rPr lang="zh-CN" altLang="en-US" sz="2000" b="1" kern="100" smtClean="0">
                <a:solidFill>
                  <a:srgbClr val="002060"/>
                </a:solidFill>
                <a:latin typeface="微软雅黑" panose="020b0503020204020204" charset="-122"/>
                <a:ea typeface="微软雅黑" panose="020b0503020204020204" charset="-122"/>
                <a:cs typeface="新宋体" panose="02010609030101010101" pitchFamily="49" charset="-122"/>
                <a:sym typeface="+mn-ea"/>
              </a:rPr>
              <a:t>“风景”既指自然风光，也包括人的活动，重点是主宰“风景”的人。</a:t>
            </a:r>
            <a:endParaRPr lang="zh-CN" altLang="en-US" sz="2000" b="1" kern="100" smtClean="0">
              <a:solidFill>
                <a:srgbClr val="002060"/>
              </a:solidFill>
              <a:latin typeface="微软雅黑" panose="020b0503020204020204" charset="-122"/>
              <a:ea typeface="微软雅黑" panose="020b0503020204020204" charset="-122"/>
              <a:cs typeface="新宋体" panose="02010609030101010101" pitchFamily="49" charset="-122"/>
              <a:sym typeface="+mn-ea"/>
            </a:endParaRPr>
          </a:p>
        </p:txBody>
      </p:sp>
      <p:graphicFrame>
        <p:nvGraphicFramePr>
          <p:cNvPr id="5" name="表格 4" title=""/>
          <p:cNvGraphicFramePr>
            <a:graphicFrameLocks noGrp="1"/>
          </p:cNvGraphicFramePr>
          <p:nvPr>
            <p:custDataLst>
              <p:tags r:id="rId6"/>
            </p:custDataLst>
          </p:nvPr>
        </p:nvGraphicFramePr>
        <p:xfrm>
          <a:off x="140335" y="1022350"/>
          <a:ext cx="8634095" cy="3361055"/>
        </p:xfrm>
        <a:graphic>
          <a:graphicData uri="http://schemas.openxmlformats.org/drawingml/2006/table">
            <a:tbl>
              <a:tblPr/>
              <a:tblGrid>
                <a:gridCol w="1374140"/>
                <a:gridCol w="2051685"/>
                <a:gridCol w="2148205"/>
                <a:gridCol w="3060065"/>
              </a:tblGrid>
              <a:tr h="570865">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风景图</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自然景观（特点）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人的活动（特点）</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1">
                          <a:latin typeface="华文中宋" panose="02010600040101010101" charset="-122"/>
                          <a:ea typeface="华文中宋" panose="02010600040101010101" charset="-122"/>
                          <a:cs typeface="宋体" panose="02010600030101010101" pitchFamily="2" charset="-122"/>
                        </a:rPr>
                        <a:t>议论语句</a:t>
                      </a: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948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51865">
                <a:tc rowSpan="2">
                  <a:txBody>
                    <a:bodyPr vert="horz" wrap="square"/>
                    <a:lstStyle/>
                    <a:p>
                      <a:pPr indent="0" algn="ctr">
                        <a:buNone/>
                      </a:pPr>
                      <a:endParaRPr lang="zh-CN"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r>
                        <a:rPr lang="en-US" altLang="zh-CN" sz="2000" b="1">
                          <a:latin typeface="华文中宋" panose="02010600040101010101" charset="-122"/>
                          <a:ea typeface="华文中宋" panose="02010600040101010101" charset="-122"/>
                          <a:cs typeface="华文中宋" panose="02010600040101010101" charset="-122"/>
                        </a:rPr>
                        <a:t> </a:t>
                      </a:r>
                      <a:endParaRPr lang="en-US" sz="2000" b="1">
                        <a:latin typeface="华文中宋" panose="02010600040101010101" charset="-122"/>
                        <a:ea typeface="华文中宋" panose="02010600040101010101" charset="-122"/>
                        <a:cs typeface="华文中宋"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2000" b="1">
                        <a:latin typeface="华文中宋" panose="02010600040101010101" charset="-122"/>
                        <a:ea typeface="华文中宋" panose="02010600040101010101" charset="-122"/>
                        <a:cs typeface="华文中宋"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8845">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1" name="文本框 20" title=""/>
          <p:cNvSpPr txBox="1"/>
          <p:nvPr>
            <p:custDataLst>
              <p:tags r:id="rId7"/>
            </p:custDataLst>
          </p:nvPr>
        </p:nvSpPr>
        <p:spPr>
          <a:xfrm>
            <a:off x="212090" y="2756218"/>
            <a:ext cx="1223010" cy="398780"/>
          </a:xfrm>
          <a:prstGeom prst="rect">
            <a:avLst/>
          </a:prstGeom>
          <a:solidFill>
            <a:srgbClr val="F4F8E6"/>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桃林小憩</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2" name="文本框 21" title=""/>
          <p:cNvSpPr txBox="1"/>
          <p:nvPr>
            <p:custDataLst>
              <p:tags r:id="rId8"/>
            </p:custDataLst>
          </p:nvPr>
        </p:nvSpPr>
        <p:spPr>
          <a:xfrm>
            <a:off x="212090" y="3714433"/>
            <a:ext cx="1221740"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北国晨号</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9" name="文本框 8" title=""/>
          <p:cNvSpPr txBox="1"/>
          <p:nvPr>
            <p:custDataLst>
              <p:tags r:id="rId9"/>
            </p:custDataLst>
          </p:nvPr>
        </p:nvSpPr>
        <p:spPr>
          <a:xfrm>
            <a:off x="212090" y="1833245"/>
            <a:ext cx="121348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石洞雨景</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title=""/>
          <p:cNvSpPr txBox="1"/>
          <p:nvPr>
            <p:custDataLst>
              <p:tags r:id="rId10"/>
            </p:custDataLst>
          </p:nvPr>
        </p:nvSpPr>
        <p:spPr>
          <a:xfrm>
            <a:off x="1627505" y="1730693"/>
            <a:ext cx="1814830"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静寂灰黄的石洞，沉闷的雨天</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2" name="文本框 11" title=""/>
          <p:cNvSpPr txBox="1"/>
          <p:nvPr>
            <p:custDataLst>
              <p:tags r:id="rId11"/>
            </p:custDataLst>
          </p:nvPr>
        </p:nvSpPr>
        <p:spPr>
          <a:xfrm>
            <a:off x="3730625" y="1731010"/>
            <a:ext cx="1892300"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青年认真读书、交流</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3" name="文本框 12" title=""/>
          <p:cNvSpPr txBox="1"/>
          <p:nvPr>
            <p:custDataLst>
              <p:tags r:id="rId12"/>
            </p:custDataLst>
          </p:nvPr>
        </p:nvSpPr>
        <p:spPr>
          <a:xfrm>
            <a:off x="1627505" y="2653665"/>
            <a:ext cx="1808480"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破旧、素朴的桃林</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6" name="文本框 15" title=""/>
          <p:cNvSpPr txBox="1"/>
          <p:nvPr>
            <p:custDataLst>
              <p:tags r:id="rId13"/>
            </p:custDataLst>
          </p:nvPr>
        </p:nvSpPr>
        <p:spPr>
          <a:xfrm>
            <a:off x="3730625" y="2653665"/>
            <a:ext cx="1909445"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人们在桃林休憩、聊天、学习</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9" name="文本框 18" title=""/>
          <p:cNvSpPr txBox="1"/>
          <p:nvPr>
            <p:custDataLst>
              <p:tags r:id="rId14"/>
            </p:custDataLst>
          </p:nvPr>
        </p:nvSpPr>
        <p:spPr>
          <a:xfrm>
            <a:off x="1627505" y="3611880"/>
            <a:ext cx="1819910" cy="603885"/>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万籁俱寂，空气清冽</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20" name="文本框 19" title=""/>
          <p:cNvSpPr txBox="1"/>
          <p:nvPr>
            <p:custDataLst>
              <p:tags r:id="rId15"/>
            </p:custDataLst>
          </p:nvPr>
        </p:nvSpPr>
        <p:spPr>
          <a:xfrm>
            <a:off x="3614420" y="3522345"/>
            <a:ext cx="2066290" cy="782955"/>
          </a:xfrm>
          <a:prstGeom prst="rect">
            <a:avLst/>
          </a:prstGeom>
          <a:solidFill>
            <a:srgbClr val="F4F8E6"/>
          </a:solidFill>
          <a:effectLst>
            <a:outerShdw blurRad="50800" dist="38100" dir="2700000" algn="tl" rotWithShape="0">
              <a:prstClr val="black">
                <a:alpha val="40000"/>
              </a:prstClr>
            </a:outerShdw>
          </a:effectLst>
        </p:spPr>
        <p:txBody>
          <a:bodyPr wrap="square" rtlCol="0" anchor="t">
            <a:noAutofit/>
          </a:bodyPr>
          <a:lstStyle/>
          <a:p>
            <a:pPr indent="0" algn="l" fontAlgn="auto">
              <a:lnSpc>
                <a:spcPts val="2000"/>
              </a:lnSpc>
              <a:buNone/>
            </a:pPr>
            <a:r>
              <a:rPr lang="en-US" sz="1800" b="1">
                <a:latin typeface="华文新魏" panose="02010800040101010101" charset="-122"/>
                <a:ea typeface="华文新魏" panose="02010800040101010101" charset="-122"/>
                <a:cs typeface="宋体" panose="02010600030101010101" pitchFamily="2" charset="-122"/>
                <a:sym typeface="+mn-ea"/>
              </a:rPr>
              <a:t>严肃、坚决、勇敢、高度警觉的号兵和荷枪战士坚守岗位</a:t>
            </a:r>
            <a:endParaRPr lang="en-US" sz="1800" b="1">
              <a:latin typeface="华文新魏" panose="02010800040101010101" charset="-122"/>
              <a:ea typeface="华文新魏" panose="02010800040101010101" charset="-122"/>
              <a:cs typeface="宋体" panose="02010600030101010101" pitchFamily="2" charset="-122"/>
              <a:sym typeface="+mn-ea"/>
            </a:endParaRPr>
          </a:p>
        </p:txBody>
      </p:sp>
      <p:sp>
        <p:nvSpPr>
          <p:cNvPr id="14" name="文本框 13" title=""/>
          <p:cNvSpPr txBox="1"/>
          <p:nvPr>
            <p:custDataLst>
              <p:tags r:id="rId16"/>
            </p:custDataLst>
          </p:nvPr>
        </p:nvSpPr>
        <p:spPr>
          <a:xfrm>
            <a:off x="5923915" y="1710055"/>
            <a:ext cx="2713990" cy="64516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r>
              <a:rPr lang="en-US" sz="1800" b="1">
                <a:solidFill>
                  <a:srgbClr val="FF0000"/>
                </a:solidFill>
                <a:latin typeface="华文新魏" panose="02010800040101010101" charset="-122"/>
                <a:ea typeface="华文新魏" panose="02010800040101010101" charset="-122"/>
                <a:cs typeface="宋体" panose="02010600030101010101" pitchFamily="2" charset="-122"/>
                <a:sym typeface="+mn-ea"/>
              </a:rPr>
              <a:t>人是风景的构成者，内生活极其充满的人为主宰</a:t>
            </a:r>
            <a:endParaRPr lang="en-US" sz="1800" b="1">
              <a:solidFill>
                <a:srgbClr val="FF0000"/>
              </a:solidFill>
              <a:latin typeface="华文新魏" panose="02010800040101010101" charset="-122"/>
              <a:ea typeface="华文新魏" panose="02010800040101010101" charset="-122"/>
              <a:cs typeface="宋体" panose="02010600030101010101" pitchFamily="2" charset="-122"/>
              <a:sym typeface="+mn-ea"/>
            </a:endParaRPr>
          </a:p>
        </p:txBody>
      </p:sp>
      <p:sp>
        <p:nvSpPr>
          <p:cNvPr id="15" name="文本框 14" title=""/>
          <p:cNvSpPr txBox="1"/>
          <p:nvPr>
            <p:custDataLst>
              <p:tags r:id="rId17"/>
            </p:custDataLst>
          </p:nvPr>
        </p:nvSpPr>
        <p:spPr>
          <a:xfrm>
            <a:off x="5923915" y="3714750"/>
            <a:ext cx="270192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a:buNone/>
            </a:pPr>
            <a:r>
              <a:rPr lang="en-US" sz="2000" b="1">
                <a:solidFill>
                  <a:srgbClr val="FF0000"/>
                </a:solidFill>
                <a:latin typeface="华文新魏" panose="02010800040101010101" charset="-122"/>
                <a:ea typeface="华文新魏" panose="02010800040101010101" charset="-122"/>
                <a:cs typeface="宋体" panose="02010600030101010101" pitchFamily="2" charset="-122"/>
                <a:sym typeface="+mn-ea"/>
              </a:rPr>
              <a:t>伟大中之最伟大者</a:t>
            </a:r>
            <a:endParaRPr lang="en-US" sz="2000" b="1">
              <a:solidFill>
                <a:srgbClr val="FF0000"/>
              </a:solidFill>
              <a:latin typeface="华文新魏" panose="02010800040101010101" charset="-122"/>
              <a:ea typeface="华文新魏" panose="02010800040101010101" charset="-122"/>
              <a:cs typeface="宋体" panose="02010600030101010101" pitchFamily="2" charset="-122"/>
              <a:sym typeface="+mn-ea"/>
            </a:endParaRPr>
          </a:p>
        </p:txBody>
      </p:sp>
      <p:sp>
        <p:nvSpPr>
          <p:cNvPr id="17" name="文本框 16" title=""/>
          <p:cNvSpPr txBox="1"/>
          <p:nvPr>
            <p:custDataLst>
              <p:tags r:id="rId18"/>
            </p:custDataLst>
          </p:nvPr>
        </p:nvSpPr>
        <p:spPr>
          <a:xfrm>
            <a:off x="5923915" y="2756535"/>
            <a:ext cx="2701925" cy="398780"/>
          </a:xfrm>
          <a:prstGeom prst="rect">
            <a:avLst/>
          </a:prstGeom>
          <a:solidFill>
            <a:srgbClr val="F4F8E6"/>
          </a:solidFill>
          <a:effectLst>
            <a:outerShdw blurRad="50800" dist="38100" dir="2700000" algn="tl" rotWithShape="0">
              <a:prstClr val="black">
                <a:alpha val="40000"/>
              </a:prstClr>
            </a:outerShdw>
          </a:effectLst>
        </p:spPr>
        <p:txBody>
          <a:bodyPr wrap="square" rtlCol="0" anchor="t">
            <a:spAutoFit/>
          </a:bodyPr>
          <a:lstStyle/>
          <a:p>
            <a:pPr indent="0" algn="l">
              <a:buNone/>
            </a:pPr>
            <a:r>
              <a:rPr lang="en-US" sz="2000" b="1">
                <a:solidFill>
                  <a:srgbClr val="FF0000"/>
                </a:solidFill>
                <a:latin typeface="华文新魏" panose="02010800040101010101" charset="-122"/>
                <a:ea typeface="华文新魏" panose="02010800040101010101" charset="-122"/>
                <a:cs typeface="华文中宋" panose="02010600040101010101" charset="-122"/>
                <a:sym typeface="+mn-ea"/>
              </a:rPr>
              <a:t>人创造了第二自然</a:t>
            </a:r>
            <a:endParaRPr lang="en-US" sz="2000" b="1">
              <a:solidFill>
                <a:srgbClr val="FF0000"/>
              </a:solidFill>
              <a:latin typeface="华文新魏" panose="02010800040101010101" charset="-122"/>
              <a:ea typeface="华文新魏" panose="020108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5"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2" name="文本框 1" title=""/>
          <p:cNvSpPr txBox="1"/>
          <p:nvPr/>
        </p:nvSpPr>
        <p:spPr>
          <a:xfrm>
            <a:off x="443865" y="1220470"/>
            <a:ext cx="8466455" cy="2306955"/>
          </a:xfrm>
          <a:prstGeom prst="rect">
            <a:avLst/>
          </a:prstGeom>
          <a:noFill/>
        </p:spPr>
        <p:txBody>
          <a:bodyPr wrap="square" rtlCol="0" anchor="t">
            <a:spAutoFit/>
          </a:bodyPr>
          <a:lstStyle/>
          <a:p>
            <a:pPr indent="457200" fontAlgn="auto">
              <a:lnSpc>
                <a:spcPct val="150000"/>
              </a:lnSpc>
            </a:pPr>
            <a:r>
              <a:rPr lang="zh-CN" altLang="en-US" sz="3200">
                <a:latin typeface="华文新魏" panose="02010800040101010101" charset="-122"/>
                <a:ea typeface="华文新魏" panose="02010800040101010101" charset="-122"/>
              </a:rPr>
              <a:t>景是精神的象征，而人是精神的主体，全文描写的六个场景表现了人景的完美结合，请分析风景中的人，领会延安精神的深刻内涵</a:t>
            </a:r>
            <a:r>
              <a:rPr lang="zh-CN" altLang="en-US" sz="2800">
                <a:latin typeface="华文新魏" panose="02010800040101010101" charset="-122"/>
                <a:ea typeface="华文新魏" panose="02010800040101010101" charset="-122"/>
              </a:rPr>
              <a:t>。</a:t>
            </a:r>
            <a:endParaRPr lang="zh-CN" altLang="en-US" sz="2800">
              <a:latin typeface="华文新魏" panose="02010800040101010101" charset="-122"/>
              <a:ea typeface="华文新魏" panose="02010800040101010101"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4" name="文本框 3" title=""/>
          <p:cNvSpPr txBox="1"/>
          <p:nvPr/>
        </p:nvSpPr>
        <p:spPr>
          <a:xfrm>
            <a:off x="381000" y="937895"/>
            <a:ext cx="8590915" cy="3764280"/>
          </a:xfrm>
          <a:prstGeom prst="rect">
            <a:avLst/>
          </a:prstGeom>
          <a:noFill/>
        </p:spPr>
        <p:txBody>
          <a:bodyPr wrap="square" rtlCol="0" anchor="t">
            <a:spAutoFit/>
          </a:bodyPr>
          <a:lstStyle/>
          <a:p>
            <a:pPr indent="457200" fontAlgn="auto">
              <a:lnSpc>
                <a:spcPts val="3580"/>
              </a:lnSpc>
            </a:pPr>
            <a:r>
              <a:rPr sz="2400" b="1">
                <a:latin typeface="华文中宋" panose="02010600040101010101" charset="-122"/>
                <a:ea typeface="华文中宋" panose="02010600040101010101" charset="-122"/>
                <a:cs typeface="华文中宋" panose="02010600040101010101" charset="-122"/>
              </a:rPr>
              <a:t>第一个场景：沙漠驼铃，</a:t>
            </a:r>
            <a:r>
              <a:rPr sz="2400" b="1">
                <a:solidFill>
                  <a:srgbClr val="FF0000"/>
                </a:solidFill>
                <a:latin typeface="华文新魏" panose="02010800040101010101" charset="-122"/>
                <a:ea typeface="华文新魏" panose="02010800040101010101" charset="-122"/>
                <a:cs typeface="华文新魏" panose="02010800040101010101" charset="-122"/>
              </a:rPr>
              <a:t>总领全文，揭示人类比自然更伟大——庄严妩媚。</a:t>
            </a:r>
            <a:endParaRPr sz="2400" b="1">
              <a:solidFill>
                <a:srgbClr val="FF0000"/>
              </a:solidFill>
              <a:latin typeface="华文新魏" panose="02010800040101010101" charset="-122"/>
              <a:ea typeface="华文新魏" panose="02010800040101010101" charset="-122"/>
              <a:cs typeface="华文新魏" panose="02010800040101010101" charset="-122"/>
            </a:endParaRPr>
          </a:p>
          <a:p>
            <a:pPr indent="457200" fontAlgn="auto">
              <a:lnSpc>
                <a:spcPts val="3580"/>
              </a:lnSpc>
            </a:pPr>
            <a:r>
              <a:rPr sz="2400" b="1">
                <a:latin typeface="华文中宋" panose="02010600040101010101" charset="-122"/>
                <a:ea typeface="华文中宋" panose="02010600040101010101" charset="-122"/>
                <a:cs typeface="华文中宋" panose="02010600040101010101" charset="-122"/>
              </a:rPr>
              <a:t>第二个场景：高原晚耕，</a:t>
            </a:r>
            <a:r>
              <a:rPr sz="2400" b="1">
                <a:solidFill>
                  <a:srgbClr val="FF0000"/>
                </a:solidFill>
                <a:latin typeface="华文新魏" panose="02010800040101010101" charset="-122"/>
                <a:ea typeface="华文新魏" panose="02010800040101010101" charset="-122"/>
                <a:cs typeface="华文新魏" panose="02010800040101010101" charset="-122"/>
              </a:rPr>
              <a:t>反映的是黄土高原人民的辛勤劳作和吃苦耐劳、乐观——人对自然的改造。</a:t>
            </a:r>
            <a:endParaRPr sz="2400" b="1">
              <a:latin typeface="华文中宋" panose="02010600040101010101" charset="-122"/>
              <a:ea typeface="华文中宋" panose="02010600040101010101" charset="-122"/>
              <a:cs typeface="华文中宋" panose="02010600040101010101" charset="-122"/>
            </a:endParaRPr>
          </a:p>
          <a:p>
            <a:pPr indent="457200" fontAlgn="auto">
              <a:lnSpc>
                <a:spcPts val="3580"/>
              </a:lnSpc>
            </a:pPr>
            <a:r>
              <a:rPr sz="2400" b="1">
                <a:latin typeface="华文中宋" panose="02010600040101010101" charset="-122"/>
                <a:ea typeface="华文中宋" panose="02010600040101010101" charset="-122"/>
                <a:cs typeface="华文中宋" panose="02010600040101010101" charset="-122"/>
              </a:rPr>
              <a:t>第三个场景：延河夕照，</a:t>
            </a:r>
            <a:r>
              <a:rPr sz="2400" b="1">
                <a:solidFill>
                  <a:srgbClr val="FF0000"/>
                </a:solidFill>
                <a:latin typeface="华文新魏" panose="02010800040101010101" charset="-122"/>
                <a:ea typeface="华文新魏" panose="02010800040101010101" charset="-122"/>
                <a:cs typeface="华文新魏" panose="02010800040101010101" charset="-122"/>
              </a:rPr>
              <a:t>赞美了知识分子的崇高革命理想和革命斗争精神——生命力。</a:t>
            </a:r>
            <a:endParaRPr sz="2400" b="1">
              <a:solidFill>
                <a:srgbClr val="FF0000"/>
              </a:solidFill>
              <a:latin typeface="华文新魏" panose="02010800040101010101" charset="-122"/>
              <a:ea typeface="华文新魏" panose="02010800040101010101" charset="-122"/>
              <a:cs typeface="华文新魏" panose="02010800040101010101" charset="-122"/>
            </a:endParaRPr>
          </a:p>
          <a:p>
            <a:pPr indent="457200" fontAlgn="auto">
              <a:lnSpc>
                <a:spcPts val="3580"/>
              </a:lnSpc>
            </a:pPr>
            <a:r>
              <a:rPr sz="2400" b="1">
                <a:latin typeface="华文中宋" panose="02010600040101010101" charset="-122"/>
                <a:ea typeface="华文中宋" panose="02010600040101010101" charset="-122"/>
                <a:cs typeface="华文中宋" panose="02010600040101010101" charset="-122"/>
              </a:rPr>
              <a:t>第四个场景：石洞雨景，</a:t>
            </a:r>
            <a:r>
              <a:rPr sz="2400" b="1">
                <a:solidFill>
                  <a:srgbClr val="FF0000"/>
                </a:solidFill>
                <a:latin typeface="华文新魏" panose="02010800040101010101" charset="-122"/>
                <a:ea typeface="华文新魏" panose="02010800040101010101" charset="-122"/>
                <a:cs typeface="华文新魏" panose="02010800040101010101" charset="-122"/>
              </a:rPr>
              <a:t>突出知识青年丰富崇高的精神生活——勤奋、内在精神生活充实、生命力。</a:t>
            </a:r>
            <a:endParaRPr sz="2400" b="1">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任务三：悟“风景”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4" name="文本框 3" title=""/>
          <p:cNvSpPr txBox="1"/>
          <p:nvPr/>
        </p:nvSpPr>
        <p:spPr>
          <a:xfrm>
            <a:off x="459740" y="897255"/>
            <a:ext cx="8224520" cy="1927860"/>
          </a:xfrm>
          <a:prstGeom prst="rect">
            <a:avLst/>
          </a:prstGeom>
          <a:noFill/>
        </p:spPr>
        <p:txBody>
          <a:bodyPr wrap="square" rtlCol="0" anchor="t">
            <a:spAutoFit/>
          </a:bodyPr>
          <a:lstStyle/>
          <a:p>
            <a:pPr indent="457200" algn="l" fontAlgn="auto">
              <a:lnSpc>
                <a:spcPts val="3580"/>
              </a:lnSpc>
              <a:buClrTx/>
              <a:buSzTx/>
              <a:buFontTx/>
            </a:pPr>
            <a:r>
              <a:rPr sz="2400" b="1">
                <a:latin typeface="华文中宋" panose="02010600040101010101" charset="-122"/>
                <a:ea typeface="华文中宋" panose="02010600040101010101" charset="-122"/>
                <a:cs typeface="华文中宋" panose="02010600040101010101" charset="-122"/>
              </a:rPr>
              <a:t>第五个场景：桃林小憩，</a:t>
            </a:r>
            <a:r>
              <a:rPr sz="2400" b="1">
                <a:solidFill>
                  <a:srgbClr val="FF0000"/>
                </a:solidFill>
                <a:latin typeface="华文新魏" panose="02010800040101010101" charset="-122"/>
                <a:ea typeface="华文新魏" panose="02010800040101010101" charset="-122"/>
                <a:cs typeface="华文新魏" panose="02010800040101010101" charset="-122"/>
              </a:rPr>
              <a:t>赞美了解放区人民的高尚情趣——生命力、高尚的精神生活。</a:t>
            </a:r>
            <a:endParaRPr sz="2400" b="1">
              <a:solidFill>
                <a:srgbClr val="FF0000"/>
              </a:solidFill>
              <a:latin typeface="华文新魏" panose="02010800040101010101" charset="-122"/>
              <a:ea typeface="华文新魏" panose="02010800040101010101" charset="-122"/>
              <a:cs typeface="华文新魏" panose="02010800040101010101" charset="-122"/>
            </a:endParaRPr>
          </a:p>
          <a:p>
            <a:pPr indent="457200" algn="l" fontAlgn="auto">
              <a:lnSpc>
                <a:spcPts val="3580"/>
              </a:lnSpc>
              <a:buClrTx/>
              <a:buSzTx/>
              <a:buFontTx/>
            </a:pPr>
            <a:r>
              <a:rPr sz="2400" b="1">
                <a:latin typeface="华文中宋" panose="02010600040101010101" charset="-122"/>
                <a:ea typeface="华文中宋" panose="02010600040101010101" charset="-122"/>
                <a:cs typeface="华文中宋" panose="02010600040101010101" charset="-122"/>
              </a:rPr>
              <a:t>第六个场景：北国晨号，</a:t>
            </a:r>
            <a:r>
              <a:rPr sz="2400" b="1">
                <a:solidFill>
                  <a:srgbClr val="FF0000"/>
                </a:solidFill>
                <a:latin typeface="华文新魏" panose="02010800040101010101" charset="-122"/>
                <a:ea typeface="华文新魏" panose="02010800040101010101" charset="-122"/>
                <a:cs typeface="华文新魏" panose="02010800040101010101" charset="-122"/>
              </a:rPr>
              <a:t>突显了革命战士所代表的坚毅、刚强、勇敢等民族精神。</a:t>
            </a:r>
            <a:endParaRPr sz="2400" b="1">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13" name="文本框 12" title=""/>
          <p:cNvSpPr txBox="1"/>
          <p:nvPr/>
        </p:nvSpPr>
        <p:spPr>
          <a:xfrm>
            <a:off x="381000" y="2930525"/>
            <a:ext cx="8498205" cy="1753235"/>
          </a:xfrm>
          <a:prstGeom prst="rect">
            <a:avLst/>
          </a:prstGeom>
          <a:noFill/>
        </p:spPr>
        <p:txBody>
          <a:bodyPr wrap="square" rtlCol="0" anchor="t">
            <a:spAutoFit/>
          </a:bodyPr>
          <a:lstStyle/>
          <a:p>
            <a:pPr indent="539750" fontAlgn="auto">
              <a:lnSpc>
                <a:spcPct val="150000"/>
              </a:lnSpc>
            </a:pPr>
            <a:r>
              <a:rPr lang="zh-CN" altLang="en-US" sz="2400" b="1">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本文通过六幅“风景”的描绘，</a:t>
            </a:r>
            <a:r>
              <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赞美了抗日战争时期中国共产党领导下</a:t>
            </a:r>
            <a:r>
              <a:rPr lang="zh-CN" altLang="en-US" sz="2400" b="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的延安军民火热</a:t>
            </a:r>
            <a:r>
              <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的战斗生活和崇高的精神境界，表达了作者对延安的无限热爱与向往。</a:t>
            </a:r>
            <a:endParaRPr lang="zh-CN" altLang="en-US" sz="2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1955"/>
            <a:ext cx="3598545" cy="762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1299845" y="154305"/>
            <a:ext cx="1910080"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课前预习</a:t>
            </a:r>
            <a:endParaRPr lang="zh-CN" altLang="en-US" sz="2800" b="1">
              <a:solidFill>
                <a:srgbClr val="002060"/>
              </a:solidFill>
              <a:latin typeface="华文中宋" panose="02010600040101010101" charset="-122"/>
              <a:ea typeface="华文中宋" panose="02010600040101010101" charset="-122"/>
              <a:sym typeface="+mn-ea"/>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 name="图片 2" title=""/>
          <p:cNvPicPr>
            <a:picLocks noChangeAspect="1"/>
          </p:cNvPicPr>
          <p:nvPr>
            <p:custDataLst>
              <p:tags r:id="rId7"/>
            </p:custDataLst>
          </p:nvPr>
        </p:nvPicPr>
        <p:blipFill>
          <a:blip r:embed="rId6"/>
          <a:stretch>
            <a:fillRect/>
          </a:stretch>
        </p:blipFill>
        <p:spPr>
          <a:xfrm>
            <a:off x="197485" y="897890"/>
            <a:ext cx="2940685" cy="4117975"/>
          </a:xfrm>
          <a:prstGeom prst="rect">
            <a:avLst/>
          </a:prstGeom>
        </p:spPr>
      </p:pic>
      <p:sp>
        <p:nvSpPr>
          <p:cNvPr id="2" name="圆角矩形标注 1" title=""/>
          <p:cNvSpPr/>
          <p:nvPr/>
        </p:nvSpPr>
        <p:spPr>
          <a:xfrm>
            <a:off x="3209925" y="1010285"/>
            <a:ext cx="5786755" cy="1365885"/>
          </a:xfrm>
          <a:prstGeom prst="wedgeRoundRectCallout">
            <a:avLst>
              <a:gd name="adj1" fmla="val -49187"/>
              <a:gd name="adj2" fmla="val 59902"/>
              <a:gd name="adj3" fmla="val 16667"/>
            </a:avLst>
          </a:prstGeom>
          <a:noFill/>
          <a:ln w="63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000" b="1">
                <a:solidFill>
                  <a:schemeClr val="tx1"/>
                </a:solidFill>
                <a:latin typeface="华文中宋" panose="02010600040101010101" charset="-122"/>
                <a:ea typeface="华文中宋" panose="02010600040101010101" charset="-122"/>
                <a:cs typeface="华文中宋" panose="02010600040101010101" charset="-122"/>
              </a:rPr>
              <a:t>（</a:t>
            </a:r>
            <a:r>
              <a:rPr lang="en-US" altLang="zh-CN" sz="20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）参考课本注释（“沙漠驼铃”），为其他五幅画面各拟一个小标题，体会作者寄予其中的情感。</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a:t>
            </a:r>
            <a:r>
              <a:rPr lang="en-US" altLang="zh-CN" sz="2000" b="1">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）填写下面表格，体会作者寄予其中的情感。</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11" name="表格 10" title=""/>
          <p:cNvGraphicFramePr>
            <a:graphicFrameLocks noGrp="1"/>
          </p:cNvGraphicFramePr>
          <p:nvPr>
            <p:custDataLst>
              <p:tags r:id="rId8"/>
            </p:custDataLst>
          </p:nvPr>
        </p:nvGraphicFramePr>
        <p:xfrm>
          <a:off x="3267075" y="2532380"/>
          <a:ext cx="5729605" cy="2483485"/>
        </p:xfrm>
        <a:graphic>
          <a:graphicData uri="http://schemas.openxmlformats.org/drawingml/2006/table">
            <a:tbl>
              <a:tblPr firstRow="1" bandRow="1">
                <a:tableStyleId>{5C22544A-7EE6-4342-B048-85BDC9FD1C3A}</a:tableStyleId>
              </a:tblPr>
              <a:tblGrid>
                <a:gridCol w="1170940"/>
                <a:gridCol w="1161415"/>
                <a:gridCol w="1204595"/>
                <a:gridCol w="1009015"/>
                <a:gridCol w="1183640"/>
              </a:tblGrid>
              <a:tr h="381000">
                <a:tc>
                  <a:txBody>
                    <a:bodyPr vert="horz" wrap="square"/>
                    <a:lstStyle/>
                    <a:p>
                      <a:pPr indent="0" algn="ctr">
                        <a:buNone/>
                      </a:pPr>
                      <a:r>
                        <a:rPr lang="en-US" sz="1600" b="1">
                          <a:latin typeface="华文中宋" panose="02010600040101010101" charset="-122"/>
                          <a:ea typeface="华文中宋" panose="02010600040101010101" charset="-122"/>
                          <a:cs typeface="宋体" panose="02010600030101010101" pitchFamily="2" charset="-122"/>
                        </a:rPr>
                        <a:t>风景图</a:t>
                      </a: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tc>
                <a:tc>
                  <a:txBody>
                    <a:bodyPr vert="horz" wrap="square"/>
                    <a:lstStyle/>
                    <a:p>
                      <a:pPr indent="0" algn="ctr">
                        <a:buNone/>
                      </a:pPr>
                      <a:r>
                        <a:rPr lang="en-US" sz="1600" b="1">
                          <a:latin typeface="华文中宋" panose="02010600040101010101" charset="-122"/>
                          <a:ea typeface="华文中宋" panose="02010600040101010101" charset="-122"/>
                          <a:cs typeface="宋体" panose="02010600030101010101" pitchFamily="2" charset="-122"/>
                        </a:rPr>
                        <a:t>自然景观（特点）</a:t>
                      </a: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tc>
                <a:tc>
                  <a:txBody>
                    <a:bodyPr vert="horz" wrap="square"/>
                    <a:lstStyle/>
                    <a:p>
                      <a:pPr indent="0" algn="ctr">
                        <a:buNone/>
                      </a:pPr>
                      <a:r>
                        <a:rPr lang="en-US" sz="1600" b="1">
                          <a:latin typeface="华文中宋" panose="02010600040101010101" charset="-122"/>
                          <a:ea typeface="华文中宋" panose="02010600040101010101" charset="-122"/>
                          <a:cs typeface="宋体" panose="02010600030101010101" pitchFamily="2" charset="-122"/>
                        </a:rPr>
                        <a:t>人的活动（特点）</a:t>
                      </a: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tc>
                <a:tc>
                  <a:txBody>
                    <a:bodyPr vert="horz" wrap="square"/>
                    <a:lstStyle/>
                    <a:p>
                      <a:pPr indent="0" algn="ctr">
                        <a:buNone/>
                      </a:pPr>
                      <a:r>
                        <a:rPr lang="en-US" sz="1600" b="1">
                          <a:latin typeface="华文中宋" panose="02010600040101010101" charset="-122"/>
                          <a:ea typeface="华文中宋" panose="02010600040101010101" charset="-122"/>
                          <a:cs typeface="宋体" panose="02010600030101010101" pitchFamily="2" charset="-122"/>
                        </a:rPr>
                        <a:t>议论语句</a:t>
                      </a: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tc>
                <a:tc>
                  <a:txBody>
                    <a:bodyPr vert="horz" wrap="square"/>
                    <a:lstStyle/>
                    <a:p>
                      <a:pPr indent="0" algn="ctr">
                        <a:buNone/>
                      </a:pPr>
                      <a:r>
                        <a:rPr lang="zh-CN" altLang="en-US" sz="1600" b="1">
                          <a:latin typeface="华文中宋" panose="02010600040101010101" charset="-122"/>
                          <a:ea typeface="华文中宋" panose="02010600040101010101" charset="-122"/>
                          <a:cs typeface="宋体" panose="02010600030101010101" pitchFamily="2" charset="-122"/>
                        </a:rPr>
                        <a:t>表现手法</a:t>
                      </a:r>
                      <a:endParaRPr lang="zh-CN"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tc>
              </a:tr>
              <a:tr h="381000">
                <a:tc>
                  <a:txBody>
                    <a:bodyPr vert="horz" wrap="square"/>
                    <a:lstStyle/>
                    <a:p>
                      <a:pPr indent="0" algn="l">
                        <a:buNone/>
                      </a:pPr>
                      <a:r>
                        <a:rPr lang="en-US" sz="1800" b="1">
                          <a:latin typeface="华文中宋" panose="02010600040101010101" charset="-122"/>
                          <a:ea typeface="华文中宋" panose="02010600040101010101" charset="-122"/>
                          <a:cs typeface="宋体" panose="02010600030101010101" pitchFamily="2" charset="-122"/>
                        </a:rPr>
                        <a:t> 沙漠驼铃</a:t>
                      </a:r>
                      <a:endParaRPr lang="en-US" sz="1800" b="1">
                        <a:latin typeface="华文中宋" panose="02010600040101010101" charset="-122"/>
                        <a:ea typeface="华文中宋" panose="02010600040101010101" charset="-122"/>
                        <a:cs typeface="宋体" panose="02010600030101010101" pitchFamily="2" charset="-122"/>
                      </a:endParaRPr>
                    </a:p>
                  </a:txBody>
                  <a:tcPr marL="68580" marR="68580" marT="0" marB="0"/>
                </a:tc>
                <a:tc>
                  <a:txBody>
                    <a:bodyPr vert="horz" wrap="square"/>
                    <a:lstStyle/>
                    <a:p>
                      <a:pPr indent="0" algn="l">
                        <a:buNone/>
                      </a:pPr>
                      <a:r>
                        <a:rPr lang="en-US" sz="1800" b="1">
                          <a:latin typeface="华文中宋" panose="02010600040101010101" charset="-122"/>
                          <a:ea typeface="华文中宋" panose="02010600040101010101" charset="-122"/>
                          <a:cs typeface="宋体" panose="02010600030101010101" pitchFamily="2" charset="-122"/>
                        </a:rPr>
                        <a:t> </a:t>
                      </a:r>
                      <a:endParaRPr lang="en-US" altLang="en-US" sz="1800" b="1">
                        <a:latin typeface="华文中宋" panose="02010600040101010101" charset="-122"/>
                        <a:ea typeface="华文中宋" panose="02010600040101010101" charset="-122"/>
                        <a:cs typeface="宋体" panose="02010600030101010101" pitchFamily="2" charset="-122"/>
                      </a:endParaRPr>
                    </a:p>
                  </a:txBody>
                  <a:tcPr marL="68580" marR="68580" marT="0" marB="0"/>
                </a:tc>
                <a:tc>
                  <a:txBody>
                    <a:bodyPr vert="horz" wrap="square"/>
                    <a:lstStyle/>
                    <a:p>
                      <a:pPr indent="0" algn="l">
                        <a:buNone/>
                      </a:pPr>
                      <a:r>
                        <a:rPr lang="en-US" sz="1800" b="1">
                          <a:latin typeface="华文中宋" panose="02010600040101010101" charset="-122"/>
                          <a:ea typeface="华文中宋" panose="02010600040101010101" charset="-122"/>
                          <a:cs typeface="宋体" panose="02010600030101010101" pitchFamily="2" charset="-122"/>
                        </a:rPr>
                        <a:t> </a:t>
                      </a:r>
                      <a:endParaRPr lang="en-US" altLang="en-US" sz="1800" b="1">
                        <a:latin typeface="华文中宋" panose="02010600040101010101" charset="-122"/>
                        <a:ea typeface="华文中宋" panose="02010600040101010101" charset="-122"/>
                        <a:cs typeface="宋体" panose="02010600030101010101" pitchFamily="2" charset="-122"/>
                      </a:endParaRPr>
                    </a:p>
                  </a:txBody>
                  <a:tcPr marL="68580" marR="68580" marT="0" marB="0"/>
                </a:tc>
                <a:tc>
                  <a:txBody>
                    <a:bodyPr vert="horz" wrap="square"/>
                    <a:lstStyle/>
                    <a:p>
                      <a:pPr indent="0" algn="l">
                        <a:buNone/>
                      </a:pPr>
                      <a:r>
                        <a:rPr lang="en-US" sz="1800" b="1">
                          <a:latin typeface="华文中宋" panose="02010600040101010101" charset="-122"/>
                          <a:ea typeface="华文中宋" panose="02010600040101010101" charset="-122"/>
                          <a:cs typeface="宋体" panose="02010600030101010101" pitchFamily="2" charset="-122"/>
                        </a:rPr>
                        <a:t> </a:t>
                      </a:r>
                      <a:endParaRPr lang="en-US" altLang="en-US" sz="1800" b="1">
                        <a:latin typeface="华文中宋" panose="02010600040101010101" charset="-122"/>
                        <a:ea typeface="华文中宋" panose="02010600040101010101" charset="-122"/>
                        <a:cs typeface="宋体" panose="02010600030101010101" pitchFamily="2" charset="-122"/>
                      </a:endParaRPr>
                    </a:p>
                  </a:txBody>
                  <a:tcPr marL="68580" marR="68580" marT="0" marB="0"/>
                </a:tc>
                <a:tc>
                  <a:txBody>
                    <a:bodyPr vert="horz" wrap="square"/>
                    <a:lstStyle/>
                    <a:p>
                      <a:pPr indent="0" algn="l">
                        <a:buNone/>
                      </a:pPr>
                      <a:r>
                        <a:rPr lang="en-US" sz="1800" b="1">
                          <a:latin typeface="华文中宋" panose="02010600040101010101" charset="-122"/>
                          <a:ea typeface="华文中宋" panose="02010600040101010101" charset="-122"/>
                          <a:cs typeface="宋体" panose="02010600030101010101" pitchFamily="2" charset="-122"/>
                        </a:rPr>
                        <a:t> </a:t>
                      </a:r>
                      <a:endParaRPr lang="en-US" altLang="en-US" sz="1800" b="1">
                        <a:latin typeface="华文中宋" panose="02010600040101010101" charset="-122"/>
                        <a:ea typeface="华文中宋" panose="02010600040101010101" charset="-122"/>
                        <a:cs typeface="宋体" panose="02010600030101010101" pitchFamily="2" charset="-122"/>
                      </a:endParaRPr>
                    </a:p>
                  </a:txBody>
                  <a:tcPr marL="68580" marR="68580" marT="0" marB="0"/>
                </a:tc>
              </a:tr>
              <a:tr h="315595">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r>
              <a:tr h="300990">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r>
              <a:tr h="257810">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r>
              <a:tr h="308610">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r>
              <a:tr h="381000">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c>
                  <a:txBody>
                    <a:bodyPr vert="horz" wrap="square"/>
                    <a:lstStyle/>
                    <a:p>
                      <a:pPr>
                        <a:buNone/>
                      </a:pPr>
                      <a:endParaRPr lang="zh-CN" altLang="en-US"/>
                    </a:p>
                  </a:txBody>
                  <a:tcPr/>
                </a:tc>
              </a:tr>
            </a:tbl>
          </a:graphicData>
        </a:graphic>
      </p:graphicFrame>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任务三：赏手法</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2" name="文本框 1" title=""/>
          <p:cNvSpPr txBox="1"/>
          <p:nvPr/>
        </p:nvSpPr>
        <p:spPr>
          <a:xfrm>
            <a:off x="79375" y="881380"/>
            <a:ext cx="8851900" cy="706755"/>
          </a:xfrm>
          <a:prstGeom prst="rect">
            <a:avLst/>
          </a:prstGeom>
          <a:noFill/>
        </p:spPr>
        <p:txBody>
          <a:bodyPr wrap="square" rtlCol="0" anchor="t">
            <a:spAutoFit/>
          </a:bodyPr>
          <a:lstStyle/>
          <a:p>
            <a:r>
              <a:rPr lang="en-US" altLang="zh-CN" sz="2000" b="1">
                <a:latin typeface="华文中宋" panose="02010600040101010101" charset="-122"/>
                <a:ea typeface="华文中宋" panose="02010600040101010101" charset="-122"/>
                <a:cs typeface="华文中宋" panose="02010600040101010101" charset="-122"/>
                <a:sym typeface="+mn-ea"/>
              </a:rPr>
              <a:t>    </a:t>
            </a:r>
            <a:r>
              <a:rPr lang="zh-CN" altLang="en-US" sz="2000" b="1">
                <a:latin typeface="华文中宋" panose="02010600040101010101" charset="-122"/>
                <a:ea typeface="华文中宋" panose="02010600040101010101" charset="-122"/>
                <a:cs typeface="华文中宋" panose="02010600040101010101" charset="-122"/>
                <a:sym typeface="+mn-ea"/>
              </a:rPr>
              <a:t>我们已经赏析了</a:t>
            </a:r>
            <a:r>
              <a:rPr lang="en-US" altLang="zh-CN" sz="2000" b="1">
                <a:latin typeface="华文中宋" panose="02010600040101010101" charset="-122"/>
                <a:ea typeface="华文中宋" panose="02010600040101010101" charset="-122"/>
                <a:cs typeface="华文中宋" panose="02010600040101010101" charset="-122"/>
                <a:sym typeface="+mn-ea"/>
              </a:rPr>
              <a:t>《</a:t>
            </a:r>
            <a:r>
              <a:rPr lang="zh-CN" altLang="en-US" sz="2000" b="1">
                <a:latin typeface="华文中宋" panose="02010600040101010101" charset="-122"/>
                <a:ea typeface="华文中宋" panose="02010600040101010101" charset="-122"/>
                <a:cs typeface="华文中宋" panose="02010600040101010101" charset="-122"/>
                <a:sym typeface="+mn-ea"/>
              </a:rPr>
              <a:t>风景谈</a:t>
            </a:r>
            <a:r>
              <a:rPr lang="en-US" altLang="zh-CN" sz="2000" b="1">
                <a:latin typeface="华文中宋" panose="02010600040101010101" charset="-122"/>
                <a:ea typeface="华文中宋" panose="02010600040101010101" charset="-122"/>
                <a:cs typeface="华文中宋" panose="02010600040101010101" charset="-122"/>
                <a:sym typeface="+mn-ea"/>
              </a:rPr>
              <a:t>》</a:t>
            </a:r>
            <a:r>
              <a:rPr lang="zh-CN" altLang="en-US" sz="2000" b="1">
                <a:latin typeface="华文中宋" panose="02010600040101010101" charset="-122"/>
                <a:ea typeface="华文中宋" panose="02010600040101010101" charset="-122"/>
                <a:cs typeface="华文中宋" panose="02010600040101010101" charset="-122"/>
                <a:sym typeface="+mn-ea"/>
              </a:rPr>
              <a:t>中的六幅“风景画”，了解了“风景”的内涵。那么，这六幅风格各异的“风景画”，是不是各自孤立，或者是杂乱无序的呢</a:t>
            </a:r>
            <a:r>
              <a:rPr lang="zh-CN" altLang="en-US" sz="2000" b="1" smtClean="0">
                <a:latin typeface="华文中宋" panose="02010600040101010101" charset="-122"/>
                <a:ea typeface="华文中宋" panose="02010600040101010101" charset="-122"/>
                <a:cs typeface="华文中宋" panose="02010600040101010101" charset="-122"/>
                <a:sym typeface="+mn-ea"/>
              </a:rPr>
              <a:t>？</a:t>
            </a:r>
            <a:endParaRPr lang="zh-CN" altLang="en-US" sz="2000" b="1" smtClean="0">
              <a:latin typeface="华文中宋" panose="02010600040101010101" charset="-122"/>
              <a:ea typeface="华文中宋" panose="02010600040101010101" charset="-122"/>
              <a:cs typeface="华文中宋" panose="02010600040101010101" charset="-122"/>
              <a:sym typeface="+mn-ea"/>
            </a:endParaRPr>
          </a:p>
        </p:txBody>
      </p:sp>
      <p:sp>
        <p:nvSpPr>
          <p:cNvPr id="4" name="立方体 3" title=""/>
          <p:cNvSpPr/>
          <p:nvPr/>
        </p:nvSpPr>
        <p:spPr>
          <a:xfrm>
            <a:off x="715010" y="2447290"/>
            <a:ext cx="8150225" cy="2628900"/>
          </a:xfrm>
          <a:prstGeom prst="cube">
            <a:avLst>
              <a:gd name="adj" fmla="val 3015"/>
            </a:avLst>
          </a:prstGeom>
          <a:solidFill>
            <a:schemeClr val="bg1"/>
          </a:solidFill>
          <a:ln w="6350">
            <a:gradFill flip="none" rotWithShape="1">
              <a:gsLst>
                <a:gs pos="100000">
                  <a:srgbClr val="BFD7AA">
                    <a:alpha val="44000"/>
                  </a:srgbClr>
                </a:gs>
                <a:gs pos="0">
                  <a:srgbClr val="4C8052"/>
                </a:gs>
              </a:gsLst>
              <a:lin ang="10800000" scaled="1"/>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fontAlgn="auto"/>
            <a:r>
              <a:rPr lang="zh-CN" altLang="en-US" sz="2000" b="1">
                <a:solidFill>
                  <a:srgbClr val="FF0000"/>
                </a:solidFill>
                <a:latin typeface="华文新魏" panose="02010800040101010101" charset="-122"/>
                <a:ea typeface="华文新魏" panose="02010800040101010101" charset="-122"/>
                <a:cs typeface="华文新魏" panose="02010800040101010101" charset="-122"/>
              </a:rPr>
              <a:t>“风景”的内涵：</a:t>
            </a:r>
            <a:r>
              <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rPr>
              <a:t>既指自然风光，也包括人的活动，重点是主宰“风景”的人。</a:t>
            </a:r>
            <a:endPar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endParaRPr>
          </a:p>
          <a:p>
            <a:pPr indent="457200" fontAlgn="auto"/>
            <a:r>
              <a:rPr lang="zh-CN" altLang="en-US" sz="2000" b="1">
                <a:solidFill>
                  <a:srgbClr val="FF0000"/>
                </a:solidFill>
                <a:latin typeface="华文新魏" panose="02010800040101010101" charset="-122"/>
                <a:ea typeface="华文新魏" panose="02010800040101010101" charset="-122"/>
                <a:cs typeface="华文新魏" panose="02010800040101010101" charset="-122"/>
              </a:rPr>
              <a:t>“风景画”的写法：</a:t>
            </a:r>
            <a:r>
              <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rPr>
              <a:t>每个画面都构成景物与人的比较，都是先写“风景”，后写人的活动。“风景画”之后的议论，把各不相同的“风景画”连缀成为一个整体。</a:t>
            </a:r>
            <a:endPar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endParaRPr>
          </a:p>
          <a:p>
            <a:pPr indent="457200" fontAlgn="auto"/>
            <a:r>
              <a:rPr lang="zh-CN" altLang="en-US" sz="2000" b="1">
                <a:solidFill>
                  <a:srgbClr val="FF0000"/>
                </a:solidFill>
                <a:latin typeface="华文新魏" panose="02010800040101010101" charset="-122"/>
                <a:ea typeface="华文新魏" panose="02010800040101010101" charset="-122"/>
                <a:cs typeface="华文新魏" panose="02010800040101010101" charset="-122"/>
              </a:rPr>
              <a:t>“风景”的情感：</a:t>
            </a:r>
            <a:r>
              <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rPr>
              <a:t>六个画面都紧扣一个中心，即赞美中国共产党领导下的延安军民火热的战斗生活和崇高的精神境界，表达作者对延安的无限热爱与向往。</a:t>
            </a:r>
            <a:endParaRPr lang="zh-CN" altLang="en-US" sz="2000" b="1">
              <a:solidFill>
                <a:schemeClr val="tx1">
                  <a:lumMod val="85000"/>
                  <a:lumOff val="15000"/>
                </a:schemeClr>
              </a:solidFill>
              <a:latin typeface="华文新魏" panose="02010800040101010101" charset="-122"/>
              <a:ea typeface="华文新魏" panose="02010800040101010101" charset="-122"/>
              <a:cs typeface="华文新魏" panose="02010800040101010101" charset="-122"/>
            </a:endParaRPr>
          </a:p>
        </p:txBody>
      </p:sp>
      <p:grpSp>
        <p:nvGrpSpPr>
          <p:cNvPr id="14" name="组合 13" title=""/>
          <p:cNvGrpSpPr/>
          <p:nvPr/>
        </p:nvGrpSpPr>
        <p:grpSpPr>
          <a:xfrm>
            <a:off x="2300605" y="1695450"/>
            <a:ext cx="4263390" cy="618490"/>
            <a:chOff x="825499" y="1111250"/>
            <a:chExt cx="5577793" cy="701736"/>
          </a:xfrm>
        </p:grpSpPr>
        <p:grpSp>
          <p:nvGrpSpPr>
            <p:cNvPr id="15" name="组合 14"/>
            <p:cNvGrpSpPr/>
            <p:nvPr/>
          </p:nvGrpSpPr>
          <p:grpSpPr>
            <a:xfrm>
              <a:off x="825499" y="1111250"/>
              <a:ext cx="5577793" cy="701736"/>
              <a:chOff x="926023" y="1569195"/>
              <a:chExt cx="9506299" cy="961282"/>
            </a:xfrm>
          </p:grpSpPr>
          <p:sp>
            <p:nvSpPr>
              <p:cNvPr id="17" name="矩形: 圆角 18"/>
              <p:cNvSpPr/>
              <p:nvPr>
                <p:custDataLst>
                  <p:tags r:id="rId6"/>
                </p:custDataLst>
              </p:nvPr>
            </p:nvSpPr>
            <p:spPr>
              <a:xfrm>
                <a:off x="926023" y="1569195"/>
                <a:ext cx="9506299" cy="961282"/>
              </a:xfrm>
              <a:prstGeom prst="roundRect">
                <a:avLst/>
              </a:prstGeom>
              <a:solidFill>
                <a:srgbClr val="A8D1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任意多边形: 形状 19"/>
              <p:cNvSpPr/>
              <p:nvPr>
                <p:custDataLst>
                  <p:tags r:id="rId7"/>
                </p:custDataLst>
              </p:nvPr>
            </p:nvSpPr>
            <p:spPr>
              <a:xfrm>
                <a:off x="1105719" y="1701142"/>
                <a:ext cx="9182183" cy="708288"/>
              </a:xfrm>
              <a:custGeom>
                <a:gdLst>
                  <a:gd name="connsiteX0" fmla="*/ 173721 w 11746396"/>
                  <a:gd name="connsiteY0" fmla="*/ 0 h 753982"/>
                  <a:gd name="connsiteX1" fmla="*/ 11600565 w 11746396"/>
                  <a:gd name="connsiteY1" fmla="*/ 0 h 753982"/>
                  <a:gd name="connsiteX2" fmla="*/ 11604603 w 11746396"/>
                  <a:gd name="connsiteY2" fmla="*/ 19998 h 753982"/>
                  <a:gd name="connsiteX3" fmla="*/ 11735210 w 11746396"/>
                  <a:gd name="connsiteY3" fmla="*/ 127121 h 753982"/>
                  <a:gd name="connsiteX4" fmla="*/ 11746396 w 11746396"/>
                  <a:gd name="connsiteY4" fmla="*/ 128249 h 753982"/>
                  <a:gd name="connsiteX5" fmla="*/ 11746396 w 11746396"/>
                  <a:gd name="connsiteY5" fmla="*/ 610942 h 753982"/>
                  <a:gd name="connsiteX6" fmla="*/ 11735210 w 11746396"/>
                  <a:gd name="connsiteY6" fmla="*/ 612070 h 753982"/>
                  <a:gd name="connsiteX7" fmla="*/ 11604603 w 11746396"/>
                  <a:gd name="connsiteY7" fmla="*/ 719193 h 753982"/>
                  <a:gd name="connsiteX8" fmla="*/ 11597579 w 11746396"/>
                  <a:gd name="connsiteY8" fmla="*/ 753982 h 753982"/>
                  <a:gd name="connsiteX9" fmla="*/ 171175 w 11746396"/>
                  <a:gd name="connsiteY9" fmla="*/ 753982 h 753982"/>
                  <a:gd name="connsiteX10" fmla="*/ 169684 w 11746396"/>
                  <a:gd name="connsiteY10" fmla="*/ 746594 h 753982"/>
                  <a:gd name="connsiteX11" fmla="*/ 2512 w 11746396"/>
                  <a:gd name="connsiteY11" fmla="*/ 635785 h 753982"/>
                  <a:gd name="connsiteX12" fmla="*/ 0 w 11746396"/>
                  <a:gd name="connsiteY12" fmla="*/ 636038 h 753982"/>
                  <a:gd name="connsiteX13" fmla="*/ 0 w 11746396"/>
                  <a:gd name="connsiteY13" fmla="*/ 130554 h 753982"/>
                  <a:gd name="connsiteX14" fmla="*/ 2512 w 11746396"/>
                  <a:gd name="connsiteY14" fmla="*/ 130807 h 753982"/>
                  <a:gd name="connsiteX15" fmla="*/ 169684 w 11746396"/>
                  <a:gd name="connsiteY15" fmla="*/ 19998 h 7539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6396" h="753982">
                    <a:moveTo>
                      <a:pt x="173721" y="0"/>
                    </a:moveTo>
                    <a:lnTo>
                      <a:pt x="11600565" y="0"/>
                    </a:lnTo>
                    <a:lnTo>
                      <a:pt x="11604603" y="19998"/>
                    </a:lnTo>
                    <a:cubicBezTo>
                      <a:pt x="11627555" y="74263"/>
                      <a:pt x="11676157" y="115037"/>
                      <a:pt x="11735210" y="127121"/>
                    </a:cubicBezTo>
                    <a:lnTo>
                      <a:pt x="11746396" y="128249"/>
                    </a:lnTo>
                    <a:lnTo>
                      <a:pt x="11746396" y="610942"/>
                    </a:lnTo>
                    <a:lnTo>
                      <a:pt x="11735210" y="612070"/>
                    </a:lnTo>
                    <a:cubicBezTo>
                      <a:pt x="11676157" y="624154"/>
                      <a:pt x="11627555" y="664928"/>
                      <a:pt x="11604603" y="719193"/>
                    </a:cubicBezTo>
                    <a:lnTo>
                      <a:pt x="11597579" y="753982"/>
                    </a:lnTo>
                    <a:lnTo>
                      <a:pt x="171175" y="753982"/>
                    </a:lnTo>
                    <a:lnTo>
                      <a:pt x="169684" y="746594"/>
                    </a:lnTo>
                    <a:cubicBezTo>
                      <a:pt x="142141" y="681476"/>
                      <a:pt x="77662" y="635785"/>
                      <a:pt x="2512" y="635785"/>
                    </a:cubicBezTo>
                    <a:lnTo>
                      <a:pt x="0" y="636038"/>
                    </a:lnTo>
                    <a:lnTo>
                      <a:pt x="0" y="130554"/>
                    </a:lnTo>
                    <a:lnTo>
                      <a:pt x="2512" y="130807"/>
                    </a:lnTo>
                    <a:cubicBezTo>
                      <a:pt x="77662" y="130807"/>
                      <a:pt x="142141" y="85116"/>
                      <a:pt x="169684" y="19998"/>
                    </a:cubicBezTo>
                    <a:close/>
                  </a:path>
                </a:pathLst>
              </a:custGeom>
              <a:solidFill>
                <a:schemeClr val="bg1"/>
              </a:solidFill>
              <a:ln w="34925">
                <a:solidFill>
                  <a:srgbClr val="F5F9E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p>
            </p:txBody>
          </p:sp>
        </p:grpSp>
        <p:sp>
          <p:nvSpPr>
            <p:cNvPr id="16" name="矩形 15"/>
            <p:cNvSpPr/>
            <p:nvPr>
              <p:custDataLst>
                <p:tags r:id="rId8"/>
              </p:custDataLst>
            </p:nvPr>
          </p:nvSpPr>
          <p:spPr>
            <a:xfrm>
              <a:off x="1500915" y="1234450"/>
              <a:ext cx="4418037" cy="452454"/>
            </a:xfrm>
            <a:prstGeom prst="rect">
              <a:avLst/>
            </a:prstGeom>
          </p:spPr>
          <p:txBody>
            <a:bodyPr wrap="square">
              <a:spAutoFit/>
            </a:bodyPr>
            <a:lstStyle/>
            <a:p>
              <a:r>
                <a:rPr lang="zh-CN" altLang="en-US" sz="2000" b="1" smtClean="0">
                  <a:solidFill>
                    <a:srgbClr val="4C8052"/>
                  </a:solidFill>
                  <a:latin typeface="微软雅黑" panose="020b0503020204020204" charset="-122"/>
                  <a:ea typeface="微软雅黑" panose="020b0503020204020204" charset="-122"/>
                </a:rPr>
                <a:t>六</a:t>
              </a:r>
              <a:r>
                <a:rPr lang="zh-CN" altLang="en-US" sz="2000" b="1">
                  <a:solidFill>
                    <a:srgbClr val="4C8052"/>
                  </a:solidFill>
                  <a:latin typeface="微软雅黑" panose="020b0503020204020204" charset="-122"/>
                  <a:ea typeface="微软雅黑" panose="020b0503020204020204" charset="-122"/>
                </a:rPr>
                <a:t>幅“风景画”之</a:t>
              </a:r>
              <a:r>
                <a:rPr lang="zh-CN" altLang="en-US" sz="2000" b="1" smtClean="0">
                  <a:solidFill>
                    <a:srgbClr val="4C8052"/>
                  </a:solidFill>
                  <a:latin typeface="微软雅黑" panose="020b0503020204020204" charset="-122"/>
                  <a:ea typeface="微软雅黑" panose="020b0503020204020204" charset="-122"/>
                </a:rPr>
                <a:t>“</a:t>
              </a:r>
              <a:r>
                <a:rPr lang="zh-CN" altLang="en-US" sz="2000" b="1">
                  <a:solidFill>
                    <a:srgbClr val="4C8052"/>
                  </a:solidFill>
                  <a:latin typeface="微软雅黑" panose="020b0503020204020204" charset="-122"/>
                  <a:ea typeface="微软雅黑" panose="020b0503020204020204" charset="-122"/>
                </a:rPr>
                <a:t>同</a:t>
              </a:r>
              <a:r>
                <a:rPr lang="zh-CN" altLang="en-US" sz="2000" b="1" smtClean="0">
                  <a:solidFill>
                    <a:srgbClr val="4C8052"/>
                  </a:solidFill>
                  <a:latin typeface="微软雅黑" panose="020b0503020204020204" charset="-122"/>
                  <a:ea typeface="微软雅黑" panose="020b0503020204020204" charset="-122"/>
                </a:rPr>
                <a:t>”</a:t>
              </a:r>
              <a:endParaRPr lang="zh-CN" altLang="en-US" sz="2000" b="1">
                <a:solidFill>
                  <a:srgbClr val="4C8052"/>
                </a:solidFill>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表格 3" title=""/>
          <p:cNvGraphicFramePr>
            <a:graphicFrameLocks noGrp="1"/>
          </p:cNvGraphicFramePr>
          <p:nvPr>
            <p:custDataLst>
              <p:tags r:id="rId2"/>
            </p:custDataLst>
          </p:nvPr>
        </p:nvGraphicFramePr>
        <p:xfrm>
          <a:off x="198755" y="1634490"/>
          <a:ext cx="8863330" cy="2731770"/>
        </p:xfrm>
        <a:graphic>
          <a:graphicData uri="http://schemas.openxmlformats.org/drawingml/2006/table">
            <a:tbl>
              <a:tblPr/>
              <a:tblGrid>
                <a:gridCol w="1269365"/>
                <a:gridCol w="1490980"/>
                <a:gridCol w="1026160"/>
                <a:gridCol w="1089660"/>
                <a:gridCol w="1536065"/>
                <a:gridCol w="2451100"/>
              </a:tblGrid>
              <a:tr h="467360">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风景画</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写作角度</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写作对象</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人的活动</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表达技巧</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作者观点</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9135">
                <a:tc>
                  <a:txBody>
                    <a:bodyPr vert="horz" wrap="square"/>
                    <a:lstStyle/>
                    <a:p>
                      <a:pPr indent="0" algn="ctr">
                        <a:buNone/>
                      </a:pPr>
                      <a:endPar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8980">
                <a:tc rowSpan="2">
                  <a:txBody>
                    <a:bodyPr vert="horz" wrap="square"/>
                    <a:lstStyle/>
                    <a:p>
                      <a:pPr indent="0" algn="ctr">
                        <a:buNone/>
                      </a:pPr>
                      <a:endParaRPr lang="zh-CN"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endParaRPr lang="en-US" alt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1600" b="1">
                        <a:latin typeface="华文中宋" panose="02010600040101010101" charset="-122"/>
                        <a:ea typeface="华文中宋" panose="02010600040101010101" charset="-122"/>
                        <a:cs typeface="华文中宋"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312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title=""/>
          <p:cNvSpPr txBox="1"/>
          <p:nvPr/>
        </p:nvSpPr>
        <p:spPr>
          <a:xfrm>
            <a:off x="198755" y="2247900"/>
            <a:ext cx="1229360" cy="398780"/>
          </a:xfrm>
          <a:prstGeom prst="rect">
            <a:avLst/>
          </a:prstGeom>
          <a:noFill/>
        </p:spPr>
        <p:txBody>
          <a:bodyPr wrap="square" rtlCol="0" anchor="t">
            <a:spAutoFit/>
          </a:bodyPr>
          <a:lstStyle/>
          <a:p>
            <a:pPr algn="ctr"/>
            <a:r>
              <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沙漠驼铃</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1" name="文本框 20" title=""/>
          <p:cNvSpPr txBox="1"/>
          <p:nvPr>
            <p:custDataLst>
              <p:tags r:id="rId3"/>
            </p:custDataLst>
          </p:nvPr>
        </p:nvSpPr>
        <p:spPr>
          <a:xfrm>
            <a:off x="198755" y="3005455"/>
            <a:ext cx="1223010" cy="398780"/>
          </a:xfrm>
          <a:prstGeom prst="rect">
            <a:avLst/>
          </a:prstGeom>
          <a:noFill/>
        </p:spPr>
        <p:txBody>
          <a:bodyPr wrap="square" rtlCol="0">
            <a:spAutoFit/>
          </a:bodyPr>
          <a:lstStyle/>
          <a:p>
            <a:pPr indent="0" algn="ctr">
              <a:buNone/>
            </a:pPr>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高原晚耕</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2" name="文本框 21" title=""/>
          <p:cNvSpPr txBox="1"/>
          <p:nvPr>
            <p:custDataLst>
              <p:tags r:id="rId4"/>
            </p:custDataLst>
          </p:nvPr>
        </p:nvSpPr>
        <p:spPr>
          <a:xfrm>
            <a:off x="198755" y="3763010"/>
            <a:ext cx="1221740" cy="398780"/>
          </a:xfrm>
          <a:prstGeom prst="rect">
            <a:avLst/>
          </a:prstGeom>
          <a:noFill/>
        </p:spPr>
        <p:txBody>
          <a:bodyPr wrap="square" rtlCol="0" anchor="t">
            <a:spAutoFit/>
          </a:bodyPr>
          <a:lstStyle/>
          <a:p>
            <a:pPr algn="ctr"/>
            <a:r>
              <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延河夕照</a:t>
            </a:r>
            <a:endParaRPr lang="en-US" alt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6" name="文本框 5" title=""/>
          <p:cNvSpPr txBox="1"/>
          <p:nvPr/>
        </p:nvSpPr>
        <p:spPr>
          <a:xfrm>
            <a:off x="1520190" y="2155508"/>
            <a:ext cx="133286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nchor="t">
            <a:noAutofit/>
          </a:bodyPr>
          <a:lstStyle/>
          <a:p>
            <a:pPr indent="0" algn="l">
              <a:buNone/>
            </a:pPr>
            <a:r>
              <a:rPr lang="en-US" sz="1800" b="1" err="1">
                <a:solidFill>
                  <a:srgbClr val="000000"/>
                </a:solidFill>
                <a:latin typeface="华文新魏" panose="02010800040101010101" charset="-122"/>
                <a:ea typeface="华文新魏" panose="02010800040101010101" charset="-122"/>
                <a:cs typeface="宋体" panose="02010600030101010101" pitchFamily="2" charset="-122"/>
                <a:sym typeface="+mn-ea"/>
              </a:rPr>
              <a:t>人的活动对自然的改变</a:t>
            </a:r>
            <a:endParaRPr lang="en-US" altLang="en-US" sz="1800" b="1" err="1">
              <a:solidFill>
                <a:srgbClr val="000000"/>
              </a:solidFill>
              <a:latin typeface="华文新魏" panose="02010800040101010101" charset="-122"/>
              <a:ea typeface="华文新魏" panose="02010800040101010101" charset="-122"/>
              <a:cs typeface="宋体" panose="02010600030101010101" pitchFamily="2" charset="-122"/>
              <a:sym typeface="+mn-ea"/>
            </a:endParaRPr>
          </a:p>
        </p:txBody>
      </p:sp>
      <p:sp>
        <p:nvSpPr>
          <p:cNvPr id="7" name="文本框 6" title=""/>
          <p:cNvSpPr txBox="1"/>
          <p:nvPr/>
        </p:nvSpPr>
        <p:spPr>
          <a:xfrm>
            <a:off x="1619885" y="3159125"/>
            <a:ext cx="1134110" cy="92202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nchor="t">
            <a:spAutoFit/>
          </a:bodyPr>
          <a:lstStyle/>
          <a:p>
            <a:pPr algn="l">
              <a:buClrTx/>
              <a:buSzTx/>
              <a:buFontTx/>
              <a:buNone/>
            </a:pPr>
            <a:r>
              <a:rPr lang="en-US" sz="1800" b="1" err="1">
                <a:solidFill>
                  <a:srgbClr val="000000"/>
                </a:solidFill>
                <a:latin typeface="华文新魏" panose="02010800040101010101" charset="-122"/>
                <a:ea typeface="华文新魏" panose="02010800040101010101" charset="-122"/>
                <a:cs typeface="宋体" panose="02010600030101010101" pitchFamily="2" charset="-122"/>
                <a:sym typeface="+mn-ea"/>
              </a:rPr>
              <a:t>劳动改造自然，创造新生活</a:t>
            </a:r>
            <a:endParaRPr lang="en-US" sz="1800" b="1" err="1">
              <a:solidFill>
                <a:srgbClr val="000000"/>
              </a:solidFill>
              <a:latin typeface="华文新魏" panose="02010800040101010101" charset="-122"/>
              <a:ea typeface="华文新魏" panose="02010800040101010101" charset="-122"/>
              <a:cs typeface="宋体" panose="02010600030101010101" pitchFamily="2" charset="-122"/>
              <a:sym typeface="+mn-ea"/>
            </a:endParaRPr>
          </a:p>
        </p:txBody>
      </p:sp>
      <p:cxnSp>
        <p:nvCxnSpPr>
          <p:cNvPr id="17" name="直接连接符 16" title=""/>
          <p:cNvCxnSpPr/>
          <p:nvPr>
            <p:custDataLst>
              <p:tags r:id="rId5"/>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组合 18" title=""/>
          <p:cNvGrpSpPr/>
          <p:nvPr/>
        </p:nvGrpSpPr>
        <p:grpSpPr>
          <a:xfrm>
            <a:off x="255905" y="279400"/>
            <a:ext cx="562610" cy="513080"/>
            <a:chOff x="2121873" y="1511588"/>
            <a:chExt cx="445481" cy="469613"/>
          </a:xfrm>
        </p:grpSpPr>
        <p:sp>
          <p:nvSpPr>
            <p:cNvPr id="20" name="矩形 19"/>
            <p:cNvSpPr/>
            <p:nvPr>
              <p:custDataLst>
                <p:tags r:id="rId6"/>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custDataLst>
                <p:tags r:id="rId7"/>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文本框 23" title=""/>
          <p:cNvSpPr txBox="1"/>
          <p:nvPr>
            <p:custDataLst>
              <p:tags r:id="rId8"/>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任务三：赏手法</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25" name="文本框 24" title=""/>
          <p:cNvSpPr txBox="1"/>
          <p:nvPr/>
        </p:nvSpPr>
        <p:spPr>
          <a:xfrm>
            <a:off x="3005455" y="2279015"/>
            <a:ext cx="892810"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nchor="ctr" anchorCtr="0">
            <a:spAutoFit/>
          </a:bodyPr>
          <a:lstStyle/>
          <a:p>
            <a:pPr algn="ctr"/>
            <a:r>
              <a:rPr lang="en-US" sz="1600" b="1" err="1">
                <a:latin typeface="华文新魏" panose="02010800040101010101" charset="-122"/>
                <a:ea typeface="华文新魏" panose="02010800040101010101" charset="-122"/>
                <a:cs typeface="宋体" panose="02010600030101010101" pitchFamily="2" charset="-122"/>
                <a:sym typeface="+mn-ea"/>
              </a:rPr>
              <a:t>赶驼人</a:t>
            </a:r>
            <a:endParaRPr lang="en-US" sz="1600" b="1" err="1">
              <a:latin typeface="华文新魏" panose="02010800040101010101" charset="-122"/>
              <a:ea typeface="华文新魏" panose="02010800040101010101" charset="-122"/>
              <a:cs typeface="宋体" panose="02010600030101010101" pitchFamily="2" charset="-122"/>
              <a:sym typeface="+mn-ea"/>
            </a:endParaRPr>
          </a:p>
        </p:txBody>
      </p:sp>
      <p:sp>
        <p:nvSpPr>
          <p:cNvPr id="26" name="文本框 25" title=""/>
          <p:cNvSpPr txBox="1"/>
          <p:nvPr/>
        </p:nvSpPr>
        <p:spPr>
          <a:xfrm>
            <a:off x="4142105" y="2279015"/>
            <a:ext cx="81089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sz="1600" b="1" err="1">
                <a:latin typeface="华文新魏" panose="02010800040101010101" charset="-122"/>
                <a:ea typeface="华文新魏" panose="02010800040101010101" charset="-122"/>
                <a:cs typeface="宋体" panose="02010600030101010101" pitchFamily="2" charset="-122"/>
                <a:sym typeface="+mn-ea"/>
              </a:rPr>
              <a:t>劳动</a:t>
            </a:r>
            <a:endParaRPr lang="en-US" sz="1600" b="1" err="1">
              <a:latin typeface="华文新魏" panose="02010800040101010101" charset="-122"/>
              <a:ea typeface="华文新魏" panose="02010800040101010101" charset="-122"/>
              <a:cs typeface="宋体" panose="02010600030101010101" pitchFamily="2" charset="-122"/>
              <a:sym typeface="+mn-ea"/>
            </a:endParaRPr>
          </a:p>
        </p:txBody>
      </p:sp>
      <p:sp>
        <p:nvSpPr>
          <p:cNvPr id="27" name="文本框 26" title=""/>
          <p:cNvSpPr txBox="1"/>
          <p:nvPr/>
        </p:nvSpPr>
        <p:spPr>
          <a:xfrm>
            <a:off x="5117465" y="2155508"/>
            <a:ext cx="140906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l">
              <a:buNone/>
            </a:pPr>
            <a:r>
              <a:rPr lang="en-US" altLang="en-US" sz="1600" b="1">
                <a:latin typeface="华文新魏" panose="02010800040101010101" charset="-122"/>
                <a:ea typeface="华文新魏" panose="02010800040101010101" charset="-122"/>
                <a:cs typeface="宋体" panose="02010600030101010101" pitchFamily="2" charset="-122"/>
                <a:sym typeface="+mn-ea"/>
              </a:rPr>
              <a:t>衬托、先抑后扬、绘色拟声</a:t>
            </a:r>
            <a:endParaRPr lang="en-US" altLang="en-US" sz="1600" b="1">
              <a:latin typeface="华文新魏" panose="02010800040101010101" charset="-122"/>
              <a:ea typeface="华文新魏" panose="02010800040101010101" charset="-122"/>
              <a:cs typeface="宋体" panose="02010600030101010101" pitchFamily="2" charset="-122"/>
              <a:sym typeface="+mn-ea"/>
            </a:endParaRPr>
          </a:p>
        </p:txBody>
      </p:sp>
      <p:sp>
        <p:nvSpPr>
          <p:cNvPr id="28" name="文本框 27" title=""/>
          <p:cNvSpPr txBox="1"/>
          <p:nvPr/>
        </p:nvSpPr>
        <p:spPr>
          <a:xfrm>
            <a:off x="6690360" y="2155508"/>
            <a:ext cx="2289810"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l">
              <a:buNone/>
            </a:pPr>
            <a:r>
              <a:rPr lang="en-US" altLang="en-US" sz="1600" b="1">
                <a:latin typeface="华文新魏" panose="02010800040101010101" charset="-122"/>
                <a:ea typeface="华文新魏" panose="02010800040101010101" charset="-122"/>
                <a:cs typeface="宋体" panose="02010600030101010101" pitchFamily="2" charset="-122"/>
                <a:sym typeface="+mn-ea"/>
              </a:rPr>
              <a:t>自然是伟大的，然而人类更伟大</a:t>
            </a:r>
            <a:endParaRPr lang="en-US" altLang="en-US" sz="1600" b="1">
              <a:latin typeface="华文新魏" panose="02010800040101010101" charset="-122"/>
              <a:ea typeface="华文新魏" panose="02010800040101010101" charset="-122"/>
              <a:cs typeface="宋体" panose="02010600030101010101" pitchFamily="2" charset="-122"/>
              <a:sym typeface="+mn-ea"/>
            </a:endParaRPr>
          </a:p>
        </p:txBody>
      </p:sp>
      <p:sp>
        <p:nvSpPr>
          <p:cNvPr id="29" name="文本框 28" title=""/>
          <p:cNvSpPr txBox="1"/>
          <p:nvPr/>
        </p:nvSpPr>
        <p:spPr>
          <a:xfrm>
            <a:off x="3005455" y="3015298"/>
            <a:ext cx="895350"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sz="1600" b="1" err="1">
                <a:latin typeface="华文新魏" panose="02010800040101010101" charset="-122"/>
                <a:ea typeface="华文新魏" panose="02010800040101010101" charset="-122"/>
                <a:cs typeface="宋体" panose="02010600030101010101" pitchFamily="2" charset="-122"/>
                <a:sym typeface="+mn-ea"/>
              </a:rPr>
              <a:t>种地人</a:t>
            </a:r>
            <a:endParaRPr lang="en-US" sz="1600" b="1" err="1">
              <a:latin typeface="华文新魏" panose="02010800040101010101" charset="-122"/>
              <a:ea typeface="华文新魏" panose="02010800040101010101" charset="-122"/>
              <a:cs typeface="宋体" panose="02010600030101010101" pitchFamily="2" charset="-122"/>
              <a:sym typeface="+mn-ea"/>
            </a:endParaRPr>
          </a:p>
        </p:txBody>
      </p:sp>
      <p:sp>
        <p:nvSpPr>
          <p:cNvPr id="30" name="文本框 29" title=""/>
          <p:cNvSpPr txBox="1"/>
          <p:nvPr/>
        </p:nvSpPr>
        <p:spPr>
          <a:xfrm>
            <a:off x="3005455" y="3691890"/>
            <a:ext cx="89725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1600" b="1" err="1">
                <a:latin typeface="华文新魏" panose="02010800040101010101" charset="-122"/>
                <a:ea typeface="华文新魏" panose="02010800040101010101" charset="-122"/>
                <a:cs typeface="宋体" panose="02010600030101010101" pitchFamily="2" charset="-122"/>
                <a:sym typeface="+mn-ea"/>
              </a:rPr>
              <a:t>文艺</a:t>
            </a:r>
            <a:endParaRPr lang="en-US" sz="1600" b="1">
              <a:latin typeface="华文新魏" panose="02010800040101010101" charset="-122"/>
              <a:ea typeface="华文新魏" panose="02010800040101010101" charset="-122"/>
              <a:cs typeface="宋体" panose="02010600030101010101" pitchFamily="2" charset="-122"/>
            </a:endParaRPr>
          </a:p>
          <a:p>
            <a:pPr indent="0" algn="ctr">
              <a:buNone/>
            </a:pPr>
            <a:r>
              <a:rPr lang="en-US" sz="1600" b="1" err="1">
                <a:latin typeface="华文新魏" panose="02010800040101010101" charset="-122"/>
                <a:ea typeface="华文新魏" panose="02010800040101010101" charset="-122"/>
                <a:cs typeface="宋体" panose="02010600030101010101" pitchFamily="2" charset="-122"/>
                <a:sym typeface="+mn-ea"/>
              </a:rPr>
              <a:t>工作者</a:t>
            </a:r>
            <a:endParaRPr lang="en-US" sz="1600" b="1" err="1">
              <a:latin typeface="华文新魏" panose="02010800040101010101" charset="-122"/>
              <a:ea typeface="华文新魏" panose="02010800040101010101" charset="-122"/>
              <a:cs typeface="宋体" panose="02010600030101010101" pitchFamily="2" charset="-122"/>
            </a:endParaRPr>
          </a:p>
        </p:txBody>
      </p:sp>
      <p:sp>
        <p:nvSpPr>
          <p:cNvPr id="31" name="文本框 30" title=""/>
          <p:cNvSpPr txBox="1"/>
          <p:nvPr/>
        </p:nvSpPr>
        <p:spPr>
          <a:xfrm>
            <a:off x="4152265" y="3015615"/>
            <a:ext cx="79184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sz="1600" b="1" err="1">
                <a:latin typeface="华文新魏" panose="02010800040101010101" charset="-122"/>
                <a:ea typeface="华文新魏" panose="02010800040101010101" charset="-122"/>
                <a:cs typeface="宋体" panose="02010600030101010101" pitchFamily="2" charset="-122"/>
                <a:sym typeface="+mn-ea"/>
              </a:rPr>
              <a:t>劳动</a:t>
            </a:r>
            <a:endParaRPr lang="en-US" sz="1600" b="1" err="1">
              <a:latin typeface="华文新魏" panose="02010800040101010101" charset="-122"/>
              <a:ea typeface="华文新魏" panose="02010800040101010101" charset="-122"/>
              <a:cs typeface="宋体" panose="02010600030101010101" pitchFamily="2" charset="-122"/>
              <a:sym typeface="+mn-ea"/>
            </a:endParaRPr>
          </a:p>
        </p:txBody>
      </p:sp>
      <p:sp>
        <p:nvSpPr>
          <p:cNvPr id="33" name="文本框 32" title=""/>
          <p:cNvSpPr txBox="1"/>
          <p:nvPr/>
        </p:nvSpPr>
        <p:spPr>
          <a:xfrm>
            <a:off x="4142105" y="3691890"/>
            <a:ext cx="80073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新魏" panose="02010800040101010101" charset="-122"/>
                <a:ea typeface="华文新魏" panose="02010800040101010101" charset="-122"/>
                <a:cs typeface="华文中宋" panose="02010600040101010101" charset="-122"/>
                <a:sym typeface="+mn-ea"/>
              </a:rPr>
              <a:t>劳动、生活</a:t>
            </a:r>
            <a:endParaRPr lang="en-US" altLang="en-US" sz="1600" b="1">
              <a:latin typeface="华文新魏" panose="02010800040101010101" charset="-122"/>
              <a:ea typeface="华文新魏" panose="02010800040101010101" charset="-122"/>
              <a:cs typeface="华文中宋" panose="02010600040101010101" charset="-122"/>
              <a:sym typeface="+mn-ea"/>
            </a:endParaRPr>
          </a:p>
        </p:txBody>
      </p:sp>
      <p:sp>
        <p:nvSpPr>
          <p:cNvPr id="34" name="文本框 33" title=""/>
          <p:cNvSpPr txBox="1"/>
          <p:nvPr/>
        </p:nvSpPr>
        <p:spPr>
          <a:xfrm>
            <a:off x="5117465" y="3015298"/>
            <a:ext cx="140271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新魏" panose="02010800040101010101" charset="-122"/>
                <a:ea typeface="华文新魏" panose="02010800040101010101" charset="-122"/>
                <a:cs typeface="宋体" panose="02010600030101010101" pitchFamily="2" charset="-122"/>
                <a:sym typeface="+mn-ea"/>
              </a:rPr>
              <a:t>比喻、拟人</a:t>
            </a:r>
            <a:endParaRPr lang="en-US" altLang="en-US" sz="1600" b="1">
              <a:latin typeface="华文新魏" panose="02010800040101010101" charset="-122"/>
              <a:ea typeface="华文新魏" panose="02010800040101010101" charset="-122"/>
              <a:cs typeface="宋体" panose="02010600030101010101" pitchFamily="2" charset="-122"/>
              <a:sym typeface="+mn-ea"/>
            </a:endParaRPr>
          </a:p>
        </p:txBody>
      </p:sp>
      <p:sp>
        <p:nvSpPr>
          <p:cNvPr id="35" name="文本框 34" title=""/>
          <p:cNvSpPr txBox="1"/>
          <p:nvPr/>
        </p:nvSpPr>
        <p:spPr>
          <a:xfrm>
            <a:off x="5117465" y="3815080"/>
            <a:ext cx="140271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新魏" panose="02010800040101010101" charset="-122"/>
                <a:ea typeface="华文新魏" panose="02010800040101010101" charset="-122"/>
                <a:cs typeface="宋体" panose="02010600030101010101" pitchFamily="2" charset="-122"/>
                <a:sym typeface="+mn-ea"/>
              </a:rPr>
              <a:t>比喻、拟人</a:t>
            </a:r>
            <a:endParaRPr lang="en-US" altLang="en-US" sz="1600" b="1">
              <a:latin typeface="华文新魏" panose="02010800040101010101" charset="-122"/>
              <a:ea typeface="华文新魏" panose="02010800040101010101" charset="-122"/>
              <a:cs typeface="宋体" panose="02010600030101010101" pitchFamily="2" charset="-122"/>
              <a:sym typeface="+mn-ea"/>
            </a:endParaRPr>
          </a:p>
        </p:txBody>
      </p:sp>
      <p:sp>
        <p:nvSpPr>
          <p:cNvPr id="36" name="文本框 35" title=""/>
          <p:cNvSpPr txBox="1"/>
          <p:nvPr/>
        </p:nvSpPr>
        <p:spPr>
          <a:xfrm>
            <a:off x="6690360" y="2984500"/>
            <a:ext cx="2289810" cy="132207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l">
              <a:buNone/>
            </a:pPr>
            <a:r>
              <a:rPr lang="en-US" altLang="en-US" sz="1600" b="1">
                <a:latin typeface="华文新魏" panose="02010800040101010101" charset="-122"/>
                <a:ea typeface="华文新魏" panose="02010800040101010101" charset="-122"/>
                <a:cs typeface="宋体" panose="02010600030101010101" pitchFamily="2" charset="-122"/>
                <a:sym typeface="+mn-ea"/>
              </a:rPr>
              <a:t>自然是伟大的，人类是伟大的，然而充满了崇高精神的人类的活动，乃是伟大中之尤其伟大者！</a:t>
            </a:r>
            <a:endParaRPr lang="en-US" altLang="en-US" sz="1600" b="1">
              <a:latin typeface="华文新魏" panose="02010800040101010101" charset="-122"/>
              <a:ea typeface="华文新魏" panose="02010800040101010101" charset="-122"/>
              <a:cs typeface="宋体" panose="02010600030101010101" pitchFamily="2" charset="-122"/>
              <a:sym typeface="+mn-ea"/>
            </a:endParaRPr>
          </a:p>
        </p:txBody>
      </p:sp>
      <p:sp>
        <p:nvSpPr>
          <p:cNvPr id="38" name="矩形 37" title=""/>
          <p:cNvSpPr/>
          <p:nvPr>
            <p:custDataLst>
              <p:tags r:id="rId9"/>
            </p:custDataLst>
          </p:nvPr>
        </p:nvSpPr>
        <p:spPr>
          <a:xfrm>
            <a:off x="2207094" y="974196"/>
            <a:ext cx="3542665" cy="460375"/>
          </a:xfrm>
          <a:prstGeom prst="rect">
            <a:avLst/>
          </a:prstGeom>
        </p:spPr>
        <p:txBody>
          <a:bodyPr wrap="none">
            <a:spAutoFit/>
          </a:bodyPr>
          <a:lstStyle/>
          <a:p>
            <a:pPr algn="l"/>
            <a:r>
              <a:rPr lang="zh-CN" altLang="en-US" sz="2400" b="1" smtClean="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六</a:t>
            </a:r>
            <a:r>
              <a:rPr lang="zh-CN" altLang="en-US" sz="24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幅“风景画”之</a:t>
            </a:r>
            <a:r>
              <a:rPr lang="zh-CN" altLang="en-US" sz="2400" b="1" smtClean="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“异”</a:t>
            </a:r>
            <a:endParaRPr lang="en-US" altLang="en-US" sz="1600" b="1" err="1" smtClean="0">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7" grpId="0" animBg="1"/>
      <p:bldP spid="29" grpId="0" animBg="1"/>
      <p:bldP spid="31" grpId="0" animBg="1"/>
      <p:bldP spid="34" grpId="0" animBg="1"/>
      <p:bldP spid="30" grpId="0" animBg="1"/>
      <p:bldP spid="33"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表格 3" title=""/>
          <p:cNvGraphicFramePr>
            <a:graphicFrameLocks noGrp="1"/>
          </p:cNvGraphicFramePr>
          <p:nvPr>
            <p:custDataLst>
              <p:tags r:id="rId2"/>
            </p:custDataLst>
          </p:nvPr>
        </p:nvGraphicFramePr>
        <p:xfrm>
          <a:off x="198755" y="861060"/>
          <a:ext cx="8863330" cy="2936240"/>
        </p:xfrm>
        <a:graphic>
          <a:graphicData uri="http://schemas.openxmlformats.org/drawingml/2006/table">
            <a:tbl>
              <a:tblPr/>
              <a:tblGrid>
                <a:gridCol w="1269365"/>
                <a:gridCol w="1629410"/>
                <a:gridCol w="727075"/>
                <a:gridCol w="1062990"/>
                <a:gridCol w="1221740"/>
                <a:gridCol w="2952750"/>
              </a:tblGrid>
              <a:tr h="703580">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风景画</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写作角度</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写作对象</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人的活动</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表达技巧</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marL="0" indent="0" algn="ctr" defTabSz="914400" rtl="0" eaLnBrk="1" latinLnBrk="0" hangingPunct="1">
                        <a:lnSpc>
                          <a:spcPct val="120000"/>
                        </a:lnSpc>
                        <a:buNone/>
                      </a:pPr>
                      <a:r>
                        <a:rPr 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rPr>
                        <a:t>作者观点</a:t>
                      </a:r>
                      <a:endParaRPr lang="en-US" altLang="en-US" sz="1800" b="1" kern="1200" err="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cs"/>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5640">
                <a:tc>
                  <a:txBody>
                    <a:bodyPr vert="horz" wrap="square"/>
                    <a:lstStyle/>
                    <a:p>
                      <a:pPr indent="0" algn="ctr">
                        <a:buNone/>
                      </a:pPr>
                      <a:endParaRPr lang="en-US" altLang="en-US" sz="2000" b="1" u="sng">
                        <a:solidFill>
                          <a:srgbClr val="FF0000"/>
                        </a:solidFill>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vert="horz" wrap="square"/>
                    <a:lstStyle/>
                    <a:p>
                      <a:pPr indent="0" algn="ctr">
                        <a:buNone/>
                      </a:pPr>
                      <a:endParaRPr 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8015">
                <a:tc rowSpan="3">
                  <a:txBody>
                    <a:bodyPr vert="horz" wrap="square"/>
                    <a:lstStyle/>
                    <a:p>
                      <a:pPr indent="0" algn="ctr">
                        <a:buNone/>
                      </a:pPr>
                      <a:endParaRPr lang="zh-CN"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endParaRPr 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lstStyle/>
                    <a:p>
                      <a:pPr indent="0" algn="l">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l">
                        <a:buNone/>
                      </a:pPr>
                      <a:endParaRPr lang="en-US" altLang="en-US" sz="1600" b="1">
                        <a:latin typeface="华文中宋" panose="02010600040101010101" charset="-122"/>
                        <a:ea typeface="华文中宋" panose="02010600040101010101" charset="-122"/>
                        <a:cs typeface="华文中宋"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7100">
                <a:tc>
                  <a:txBody>
                    <a:bodyPr vert="horz" wrap="square"/>
                    <a:lstStyle/>
                    <a:p>
                      <a:pPr indent="0" algn="ctr">
                        <a:buNone/>
                      </a:pPr>
                      <a:endParaRPr lang="en-US" altLang="en-US" sz="20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sz="1600" b="1" err="1">
                        <a:latin typeface="华文中宋" panose="02010600040101010101" charset="-122"/>
                        <a:ea typeface="华文中宋" panose="02010600040101010101"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l">
                        <a:buNone/>
                      </a:pPr>
                      <a:endParaRPr lang="en-US" altLang="en-US" sz="1600" b="1">
                        <a:latin typeface="华文中宋" panose="02010600040101010101" charset="-122"/>
                        <a:ea typeface="华文中宋" panose="0201060004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1" name="文本框 20" title=""/>
          <p:cNvSpPr txBox="1"/>
          <p:nvPr>
            <p:custDataLst>
              <p:tags r:id="rId3"/>
            </p:custDataLst>
          </p:nvPr>
        </p:nvSpPr>
        <p:spPr>
          <a:xfrm>
            <a:off x="255905" y="2346960"/>
            <a:ext cx="1223010" cy="398780"/>
          </a:xfrm>
          <a:prstGeom prst="rect">
            <a:avLst/>
          </a:prstGeom>
          <a:noFill/>
        </p:spPr>
        <p:txBody>
          <a:bodyPr wrap="square" rtlCol="0">
            <a:spAutoFit/>
          </a:bodyPr>
          <a:lstStyle/>
          <a:p>
            <a:pPr indent="0" algn="ctr">
              <a:buNone/>
            </a:pPr>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桃林小憩</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22" name="文本框 21" title=""/>
          <p:cNvSpPr txBox="1"/>
          <p:nvPr>
            <p:custDataLst>
              <p:tags r:id="rId4"/>
            </p:custDataLst>
          </p:nvPr>
        </p:nvSpPr>
        <p:spPr>
          <a:xfrm>
            <a:off x="247650" y="3089910"/>
            <a:ext cx="1221740" cy="398780"/>
          </a:xfrm>
          <a:prstGeom prst="rect">
            <a:avLst/>
          </a:prstGeom>
          <a:noFill/>
        </p:spPr>
        <p:txBody>
          <a:bodyPr wrap="square" rtlCol="0" anchor="t">
            <a:spAutoFit/>
          </a:bodyPr>
          <a:lstStyle/>
          <a:p>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北国晨号</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5" name="文本框 4" title=""/>
          <p:cNvSpPr txBox="1"/>
          <p:nvPr>
            <p:custDataLst>
              <p:tags r:id="rId5"/>
            </p:custDataLst>
          </p:nvPr>
        </p:nvSpPr>
        <p:spPr>
          <a:xfrm>
            <a:off x="265430" y="1727200"/>
            <a:ext cx="1213485" cy="398780"/>
          </a:xfrm>
          <a:prstGeom prst="rect">
            <a:avLst/>
          </a:prstGeom>
          <a:noFill/>
        </p:spPr>
        <p:txBody>
          <a:bodyPr wrap="square" rtlCol="0" anchor="t">
            <a:spAutoFit/>
          </a:bodyPr>
          <a:lstStyle/>
          <a:p>
            <a:r>
              <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rPr>
              <a:t>石洞雨景</a:t>
            </a:r>
            <a:endParaRPr lang="en-US" sz="2000" b="1" u="sng">
              <a:solidFill>
                <a:srgbClr val="0070C0"/>
              </a:solidFill>
              <a:latin typeface="华文中宋" panose="02010600040101010101" charset="-122"/>
              <a:ea typeface="华文中宋" panose="02010600040101010101" charset="-122"/>
              <a:cs typeface="宋体" panose="02010600030101010101" pitchFamily="2" charset="-122"/>
              <a:sym typeface="+mn-ea"/>
            </a:endParaRPr>
          </a:p>
        </p:txBody>
      </p:sp>
      <p:sp>
        <p:nvSpPr>
          <p:cNvPr id="6" name="文本框 5" title=""/>
          <p:cNvSpPr txBox="1"/>
          <p:nvPr/>
        </p:nvSpPr>
        <p:spPr>
          <a:xfrm>
            <a:off x="1544320" y="1788795"/>
            <a:ext cx="1480185" cy="92202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nchor="t">
            <a:spAutoFit/>
          </a:bodyPr>
          <a:lstStyle/>
          <a:p>
            <a:pPr indent="0" algn="l">
              <a:buNone/>
            </a:pPr>
            <a:r>
              <a:rPr lang="en-US" sz="1800" b="1" err="1">
                <a:solidFill>
                  <a:srgbClr val="000000"/>
                </a:solidFill>
                <a:latin typeface="华文中宋" panose="02010600040101010101" charset="-122"/>
                <a:ea typeface="华文中宋" panose="02010600040101010101" charset="-122"/>
                <a:cs typeface="宋体" panose="02010600030101010101" pitchFamily="2" charset="-122"/>
                <a:sym typeface="+mn-ea"/>
              </a:rPr>
              <a:t>高贵的精神填补自然界的贫乏</a:t>
            </a:r>
            <a:endParaRPr lang="en-US" sz="1800" b="1" err="1">
              <a:solidFill>
                <a:srgbClr val="000000"/>
              </a:solidFill>
              <a:latin typeface="华文中宋" panose="02010600040101010101" charset="-122"/>
              <a:ea typeface="华文中宋" panose="02010600040101010101" charset="-122"/>
              <a:cs typeface="宋体" panose="02010600030101010101" pitchFamily="2" charset="-122"/>
              <a:sym typeface="+mn-ea"/>
            </a:endParaRPr>
          </a:p>
        </p:txBody>
      </p:sp>
      <p:sp>
        <p:nvSpPr>
          <p:cNvPr id="2" name="文本框 1" title=""/>
          <p:cNvSpPr txBox="1"/>
          <p:nvPr/>
        </p:nvSpPr>
        <p:spPr>
          <a:xfrm>
            <a:off x="1478915" y="2966720"/>
            <a:ext cx="1612900" cy="64516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nchor="t">
            <a:spAutoFit/>
          </a:bodyPr>
          <a:lstStyle/>
          <a:p>
            <a:pPr indent="0" algn="l">
              <a:buNone/>
            </a:pPr>
            <a:r>
              <a:rPr lang="en-US" sz="1800" b="1" err="1">
                <a:solidFill>
                  <a:srgbClr val="000000"/>
                </a:solidFill>
                <a:latin typeface="华文中宋" panose="02010600040101010101" charset="-122"/>
                <a:ea typeface="华文中宋" panose="02010600040101010101" charset="-122"/>
                <a:cs typeface="宋体" panose="02010600030101010101" pitchFamily="2" charset="-122"/>
                <a:sym typeface="+mn-ea"/>
              </a:rPr>
              <a:t>人的活动体现了民族精神</a:t>
            </a:r>
            <a:endParaRPr lang="en-US" sz="1800" b="1" err="1">
              <a:solidFill>
                <a:srgbClr val="000000"/>
              </a:solidFill>
              <a:latin typeface="华文中宋" panose="02010600040101010101" charset="-122"/>
              <a:ea typeface="华文中宋" panose="02010600040101010101" charset="-122"/>
              <a:cs typeface="宋体" panose="02010600030101010101" pitchFamily="2" charset="-122"/>
              <a:sym typeface="+mn-ea"/>
            </a:endParaRPr>
          </a:p>
        </p:txBody>
      </p:sp>
      <p:cxnSp>
        <p:nvCxnSpPr>
          <p:cNvPr id="7" name="直接连接符 6" title=""/>
          <p:cNvCxnSpPr/>
          <p:nvPr>
            <p:custDataLst>
              <p:tags r:id="rId6"/>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组合 7" title=""/>
          <p:cNvGrpSpPr/>
          <p:nvPr/>
        </p:nvGrpSpPr>
        <p:grpSpPr>
          <a:xfrm>
            <a:off x="255905" y="279400"/>
            <a:ext cx="562610" cy="513080"/>
            <a:chOff x="2121873" y="1511588"/>
            <a:chExt cx="445481" cy="469613"/>
          </a:xfrm>
        </p:grpSpPr>
        <p:sp>
          <p:nvSpPr>
            <p:cNvPr id="9" name="矩形 8"/>
            <p:cNvSpPr/>
            <p:nvPr>
              <p:custDataLst>
                <p:tags r:id="rId7"/>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custDataLst>
                <p:tags r:id="rId8"/>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10" title=""/>
          <p:cNvSpPr txBox="1"/>
          <p:nvPr>
            <p:custDataLst>
              <p:tags r:id="rId9"/>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任务三：赏手法</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12" name="文本框 11" title=""/>
          <p:cNvSpPr txBox="1"/>
          <p:nvPr/>
        </p:nvSpPr>
        <p:spPr>
          <a:xfrm>
            <a:off x="3149600" y="1932940"/>
            <a:ext cx="64325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sz="1600" b="1" err="1">
                <a:latin typeface="华文中宋" panose="02010600040101010101" charset="-122"/>
                <a:ea typeface="华文中宋" panose="02010600040101010101" charset="-122"/>
                <a:cs typeface="宋体" panose="02010600030101010101" pitchFamily="2" charset="-122"/>
                <a:sym typeface="+mn-ea"/>
              </a:rPr>
              <a:t>青年男女</a:t>
            </a:r>
            <a:endParaRPr lang="en-US" sz="1600" b="1" err="1">
              <a:latin typeface="华文中宋" panose="02010600040101010101" charset="-122"/>
              <a:ea typeface="华文中宋" panose="02010600040101010101" charset="-122"/>
              <a:cs typeface="宋体" panose="02010600030101010101" pitchFamily="2" charset="-122"/>
            </a:endParaRPr>
          </a:p>
        </p:txBody>
      </p:sp>
      <p:sp>
        <p:nvSpPr>
          <p:cNvPr id="13" name="文本框 12" title=""/>
          <p:cNvSpPr txBox="1"/>
          <p:nvPr/>
        </p:nvSpPr>
        <p:spPr>
          <a:xfrm>
            <a:off x="3149600" y="3121025"/>
            <a:ext cx="61150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1600" b="1" err="1">
                <a:latin typeface="华文中宋" panose="02010600040101010101" charset="-122"/>
                <a:ea typeface="华文中宋" panose="02010600040101010101" charset="-122"/>
                <a:cs typeface="宋体" panose="02010600030101010101" pitchFamily="2" charset="-122"/>
                <a:sym typeface="+mn-ea"/>
              </a:rPr>
              <a:t>战士</a:t>
            </a:r>
            <a:endParaRPr lang="en-US" sz="1600" b="1" err="1">
              <a:latin typeface="华文中宋" panose="02010600040101010101" charset="-122"/>
              <a:ea typeface="华文中宋" panose="02010600040101010101" charset="-122"/>
              <a:cs typeface="宋体" panose="02010600030101010101" pitchFamily="2" charset="-122"/>
            </a:endParaRPr>
          </a:p>
        </p:txBody>
      </p:sp>
      <p:sp>
        <p:nvSpPr>
          <p:cNvPr id="14" name="文本框 13" title=""/>
          <p:cNvSpPr txBox="1"/>
          <p:nvPr/>
        </p:nvSpPr>
        <p:spPr>
          <a:xfrm>
            <a:off x="3980815" y="1788795"/>
            <a:ext cx="59245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sz="1600" b="1" err="1">
                <a:latin typeface="华文中宋" panose="02010600040101010101" charset="-122"/>
                <a:ea typeface="华文中宋" panose="02010600040101010101" charset="-122"/>
                <a:cs typeface="宋体" panose="02010600030101010101" pitchFamily="2" charset="-122"/>
                <a:sym typeface="+mn-ea"/>
              </a:rPr>
              <a:t>学习</a:t>
            </a:r>
            <a:endParaRPr lang="en-US" sz="1600" b="1" err="1">
              <a:latin typeface="华文中宋" panose="02010600040101010101" charset="-122"/>
              <a:ea typeface="华文中宋" panose="02010600040101010101" charset="-122"/>
              <a:cs typeface="宋体" panose="02010600030101010101" pitchFamily="2" charset="-122"/>
            </a:endParaRPr>
          </a:p>
        </p:txBody>
      </p:sp>
      <p:sp>
        <p:nvSpPr>
          <p:cNvPr id="15" name="文本框 14" title=""/>
          <p:cNvSpPr txBox="1"/>
          <p:nvPr/>
        </p:nvSpPr>
        <p:spPr>
          <a:xfrm>
            <a:off x="3980815" y="2346960"/>
            <a:ext cx="646430"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US" sz="1600" b="1" err="1">
                <a:latin typeface="华文中宋" panose="02010600040101010101" charset="-122"/>
                <a:ea typeface="华文中宋" panose="02010600040101010101" charset="-122"/>
                <a:cs typeface="宋体" panose="02010600030101010101" pitchFamily="2" charset="-122"/>
                <a:sym typeface="+mn-ea"/>
              </a:rPr>
              <a:t>休息</a:t>
            </a:r>
            <a:endParaRPr lang="en-US" sz="1600" b="1" err="1">
              <a:latin typeface="华文中宋" panose="02010600040101010101" charset="-122"/>
              <a:ea typeface="华文中宋" panose="02010600040101010101" charset="-122"/>
              <a:cs typeface="宋体" panose="02010600030101010101" pitchFamily="2" charset="-122"/>
            </a:endParaRPr>
          </a:p>
        </p:txBody>
      </p:sp>
      <p:sp>
        <p:nvSpPr>
          <p:cNvPr id="16" name="文本框 15" title=""/>
          <p:cNvSpPr txBox="1"/>
          <p:nvPr/>
        </p:nvSpPr>
        <p:spPr>
          <a:xfrm>
            <a:off x="4050665" y="3089910"/>
            <a:ext cx="671830"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中宋" panose="02010600040101010101" charset="-122"/>
                <a:ea typeface="华文中宋" panose="02010600040101010101" charset="-122"/>
                <a:cs typeface="华文中宋" panose="02010600040101010101" charset="-122"/>
                <a:sym typeface="+mn-ea"/>
              </a:rPr>
              <a:t>站岗</a:t>
            </a:r>
            <a:endParaRPr lang="en-US" altLang="en-US" sz="1600" b="1">
              <a:latin typeface="华文中宋" panose="02010600040101010101" charset="-122"/>
              <a:ea typeface="华文中宋" panose="02010600040101010101" charset="-122"/>
              <a:cs typeface="华文中宋" panose="02010600040101010101" charset="-122"/>
            </a:endParaRPr>
          </a:p>
        </p:txBody>
      </p:sp>
      <p:sp>
        <p:nvSpPr>
          <p:cNvPr id="17" name="文本框 16" title=""/>
          <p:cNvSpPr txBox="1"/>
          <p:nvPr/>
        </p:nvSpPr>
        <p:spPr>
          <a:xfrm>
            <a:off x="5070158" y="1696085"/>
            <a:ext cx="902335"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中宋" panose="02010600040101010101" charset="-122"/>
                <a:ea typeface="华文中宋" panose="02010600040101010101" charset="-122"/>
                <a:cs typeface="宋体" panose="02010600030101010101" pitchFamily="2" charset="-122"/>
                <a:sym typeface="+mn-ea"/>
              </a:rPr>
              <a:t>反衬</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19" name="文本框 18" title=""/>
          <p:cNvSpPr txBox="1"/>
          <p:nvPr/>
        </p:nvSpPr>
        <p:spPr>
          <a:xfrm>
            <a:off x="4955540" y="2270125"/>
            <a:ext cx="1131570"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中宋" panose="02010600040101010101" charset="-122"/>
                <a:ea typeface="华文中宋" panose="02010600040101010101" charset="-122"/>
                <a:cs typeface="宋体" panose="02010600030101010101" pitchFamily="2" charset="-122"/>
                <a:sym typeface="+mn-ea"/>
              </a:rPr>
              <a:t>对比</a:t>
            </a:r>
            <a:endParaRPr lang="en-US" altLang="en-US" sz="1600" b="1">
              <a:latin typeface="华文中宋" panose="02010600040101010101" charset="-122"/>
              <a:ea typeface="华文中宋" panose="02010600040101010101" charset="-122"/>
              <a:cs typeface="宋体" panose="02010600030101010101" pitchFamily="2" charset="-122"/>
              <a:sym typeface="+mn-ea"/>
            </a:endParaRPr>
          </a:p>
          <a:p>
            <a:pPr indent="0" algn="ctr">
              <a:buNone/>
            </a:pPr>
            <a:r>
              <a:rPr lang="en-US" altLang="en-US" sz="1600" b="1">
                <a:latin typeface="华文中宋" panose="02010600040101010101" charset="-122"/>
                <a:ea typeface="华文中宋" panose="02010600040101010101" charset="-122"/>
                <a:cs typeface="宋体" panose="02010600030101010101" pitchFamily="2" charset="-122"/>
                <a:sym typeface="+mn-ea"/>
              </a:rPr>
              <a:t>欲扬先抑</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20" name="文本框 19" title=""/>
          <p:cNvSpPr txBox="1"/>
          <p:nvPr/>
        </p:nvSpPr>
        <p:spPr>
          <a:xfrm>
            <a:off x="5092383" y="3011805"/>
            <a:ext cx="857885"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altLang="en-US" sz="1600" b="1">
                <a:latin typeface="华文中宋" panose="02010600040101010101" charset="-122"/>
                <a:ea typeface="华文中宋" panose="02010600040101010101" charset="-122"/>
                <a:cs typeface="宋体" panose="02010600030101010101" pitchFamily="2" charset="-122"/>
                <a:sym typeface="+mn-ea"/>
              </a:rPr>
              <a:t>比喻</a:t>
            </a:r>
            <a:endParaRPr lang="en-US" altLang="en-US" sz="1600" b="1">
              <a:latin typeface="华文中宋" panose="02010600040101010101" charset="-122"/>
              <a:ea typeface="华文中宋" panose="02010600040101010101" charset="-122"/>
              <a:cs typeface="宋体" panose="02010600030101010101" pitchFamily="2" charset="-122"/>
              <a:sym typeface="+mn-ea"/>
            </a:endParaRPr>
          </a:p>
          <a:p>
            <a:pPr indent="0" algn="ctr">
              <a:buNone/>
            </a:pPr>
            <a:r>
              <a:rPr lang="en-US" altLang="en-US" sz="1600" b="1">
                <a:latin typeface="华文中宋" panose="02010600040101010101" charset="-122"/>
                <a:ea typeface="华文中宋" panose="02010600040101010101" charset="-122"/>
                <a:cs typeface="宋体" panose="02010600030101010101" pitchFamily="2" charset="-122"/>
                <a:sym typeface="+mn-ea"/>
              </a:rPr>
              <a:t>衬托</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23" name="文本框 22" title=""/>
          <p:cNvSpPr txBox="1"/>
          <p:nvPr/>
        </p:nvSpPr>
        <p:spPr>
          <a:xfrm>
            <a:off x="6320790" y="1634490"/>
            <a:ext cx="2659380" cy="58356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altLang="en-US" sz="1600" b="1">
                <a:latin typeface="华文中宋" panose="02010600040101010101" charset="-122"/>
                <a:ea typeface="华文中宋" panose="02010600040101010101" charset="-122"/>
                <a:cs typeface="宋体" panose="02010600030101010101" pitchFamily="2" charset="-122"/>
                <a:sym typeface="+mn-ea"/>
              </a:rPr>
              <a:t>内生活极其充满的人作为这里的主宰，才值得怀念</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24" name="文本框 23" title=""/>
          <p:cNvSpPr txBox="1"/>
          <p:nvPr/>
        </p:nvSpPr>
        <p:spPr>
          <a:xfrm>
            <a:off x="6320790" y="2366645"/>
            <a:ext cx="1977390" cy="33718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l">
              <a:buNone/>
            </a:pPr>
            <a:r>
              <a:rPr lang="en-US" altLang="en-US" sz="1600" b="1">
                <a:latin typeface="华文中宋" panose="02010600040101010101" charset="-122"/>
                <a:ea typeface="华文中宋" panose="02010600040101010101" charset="-122"/>
                <a:cs typeface="宋体" panose="02010600030101010101" pitchFamily="2" charset="-122"/>
                <a:sym typeface="+mn-ea"/>
              </a:rPr>
              <a:t>人创造了第二自然</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25" name="文本框 24" title=""/>
          <p:cNvSpPr txBox="1"/>
          <p:nvPr/>
        </p:nvSpPr>
        <p:spPr>
          <a:xfrm>
            <a:off x="6320790" y="2888615"/>
            <a:ext cx="2659380" cy="82994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indent="0" algn="l">
              <a:buNone/>
            </a:pPr>
            <a:r>
              <a:rPr lang="en-US" altLang="en-US" sz="1600" b="1">
                <a:latin typeface="华文中宋" panose="02010600040101010101" charset="-122"/>
                <a:ea typeface="华文中宋" panose="02010600040101010101" charset="-122"/>
                <a:cs typeface="宋体" panose="02010600030101010101" pitchFamily="2" charset="-122"/>
                <a:sym typeface="+mn-ea"/>
              </a:rPr>
              <a:t>如果你也当它是“风景”，那便是真的风景，是伟大中之最伟大者！</a:t>
            </a:r>
            <a:endParaRPr lang="en-US" altLang="en-US" sz="1600" b="1">
              <a:latin typeface="华文中宋" panose="02010600040101010101" charset="-122"/>
              <a:ea typeface="华文中宋" panose="02010600040101010101" charset="-122"/>
              <a:cs typeface="宋体" panose="02010600030101010101" pitchFamily="2" charset="-122"/>
            </a:endParaRPr>
          </a:p>
        </p:txBody>
      </p:sp>
      <p:sp>
        <p:nvSpPr>
          <p:cNvPr id="37" name="文本框 36" title=""/>
          <p:cNvSpPr txBox="1"/>
          <p:nvPr>
            <p:custDataLst>
              <p:tags r:id="rId10"/>
            </p:custDataLst>
          </p:nvPr>
        </p:nvSpPr>
        <p:spPr>
          <a:xfrm>
            <a:off x="198755" y="3865880"/>
            <a:ext cx="8780780" cy="1198880"/>
          </a:xfrm>
          <a:prstGeom prst="rect">
            <a:avLst/>
          </a:prstGeom>
          <a:noFill/>
        </p:spPr>
        <p:txBody>
          <a:bodyPr wrap="square" rtlCol="0" anchor="t">
            <a:spAutoFit/>
          </a:bodyPr>
          <a:lstStyle/>
          <a:p>
            <a:pPr indent="457200" fontAlgn="auto"/>
            <a:r>
              <a:rPr lang="zh-CN" altLang="en-US" sz="1800" b="1">
                <a:latin typeface="华文中宋" panose="02010600040101010101" charset="-122"/>
                <a:ea typeface="华文中宋" panose="02010600040101010101" charset="-122"/>
              </a:rPr>
              <a:t>六幅画面从不同的角度取景，劳动的、学习的、休息的、战斗的，把人的活动与自然风景交融结合，紧紧围绕中心思想，将文章的主旨深刻地揭示出来。文章先采用深情的叙述或描写，然后给予画龙点睛的议论，使每一幅画面所暗含的意思都鲜明地展示出来。这种</a:t>
            </a:r>
            <a:r>
              <a:rPr lang="zh-CN" altLang="en-US" sz="1800" b="1">
                <a:solidFill>
                  <a:srgbClr val="FF0000"/>
                </a:solidFill>
                <a:latin typeface="华文中宋" panose="02010600040101010101" charset="-122"/>
                <a:ea typeface="华文中宋" panose="02010600040101010101" charset="-122"/>
              </a:rPr>
              <a:t>叙议结合</a:t>
            </a:r>
            <a:r>
              <a:rPr lang="zh-CN" altLang="en-US" sz="1800" b="1">
                <a:latin typeface="华文中宋" panose="02010600040101010101" charset="-122"/>
                <a:ea typeface="华文中宋" panose="02010600040101010101" charset="-122"/>
              </a:rPr>
              <a:t>的基本思路纵贯全篇，形成了一道清晰的</a:t>
            </a:r>
            <a:r>
              <a:rPr lang="zh-CN" altLang="en-US" sz="1800" b="1">
                <a:solidFill>
                  <a:srgbClr val="FF0000"/>
                </a:solidFill>
                <a:latin typeface="华文中宋" panose="02010600040101010101" charset="-122"/>
                <a:ea typeface="华文中宋" panose="02010600040101010101" charset="-122"/>
              </a:rPr>
              <a:t>文脉</a:t>
            </a:r>
            <a:r>
              <a:rPr lang="zh-CN" altLang="en-US" sz="1800" b="1">
                <a:latin typeface="华文中宋" panose="02010600040101010101" charset="-122"/>
                <a:ea typeface="华文中宋" panose="02010600040101010101" charset="-122"/>
              </a:rPr>
              <a:t>。</a:t>
            </a:r>
            <a:endParaRPr lang="zh-CN" altLang="en-US" sz="1800" b="1">
              <a:latin typeface="华文中宋" panose="02010600040101010101" charset="-122"/>
              <a:ea typeface="华文中宋"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7" grpId="0" animBg="1"/>
      <p:bldP spid="23" grpId="0" animBg="1"/>
      <p:bldP spid="15" grpId="0" animBg="1"/>
      <p:bldP spid="19" grpId="0" animBg="1"/>
      <p:bldP spid="24" grpId="0" animBg="1"/>
      <p:bldP spid="2" grpId="0" animBg="1"/>
      <p:bldP spid="13" grpId="0" animBg="1"/>
      <p:bldP spid="16" grpId="0" animBg="1"/>
      <p:bldP spid="20" grpId="0" animBg="1"/>
      <p:bldP spid="25"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7" name="直接连接符 6"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组合 7" title=""/>
          <p:cNvGrpSpPr/>
          <p:nvPr/>
        </p:nvGrpSpPr>
        <p:grpSpPr>
          <a:xfrm>
            <a:off x="255905" y="279400"/>
            <a:ext cx="562610" cy="513080"/>
            <a:chOff x="2121873" y="1511588"/>
            <a:chExt cx="445481" cy="469613"/>
          </a:xfrm>
        </p:grpSpPr>
        <p:sp>
          <p:nvSpPr>
            <p:cNvPr id="4" name="矩形 3"/>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任务三：赏手法</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51205" name="矩形 51204" title=""/>
          <p:cNvSpPr/>
          <p:nvPr/>
        </p:nvSpPr>
        <p:spPr>
          <a:xfrm>
            <a:off x="1384618" y="1147525"/>
            <a:ext cx="5886450" cy="756047"/>
          </a:xfrm>
          <a:prstGeom prst="rect">
            <a:avLst/>
          </a:prstGeom>
          <a:solidFill>
            <a:schemeClr val="accent6">
              <a:lumMod val="20000"/>
              <a:lumOff val="80000"/>
            </a:schemeClr>
          </a:solidFill>
          <a:ln w="952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none" anchor="ctr" anchorCtr="0"/>
          <a:lstStyle/>
          <a:p>
            <a:pPr indent="457200" algn="ctr" fontAlgn="auto"/>
            <a:r>
              <a:rPr lang="en-US" altLang="zh-CN" sz="2400" b="1">
                <a:solidFill>
                  <a:schemeClr val="tx1"/>
                </a:solidFill>
                <a:latin typeface="华文中宋" panose="02010600040101010101" charset="-122"/>
                <a:ea typeface="华文中宋" panose="02010600040101010101" charset="-122"/>
                <a:cs typeface="华文中宋" panose="02010600040101010101" charset="-122"/>
              </a:rPr>
              <a:t>1</a:t>
            </a:r>
            <a:r>
              <a:rPr lang="zh-CN" altLang="en-US" sz="2400" b="1">
                <a:solidFill>
                  <a:schemeClr val="tx1"/>
                </a:solidFill>
                <a:latin typeface="华文中宋" panose="02010600040101010101" charset="-122"/>
                <a:ea typeface="华文中宋" panose="02010600040101010101" charset="-122"/>
                <a:cs typeface="华文中宋" panose="02010600040101010101" charset="-122"/>
              </a:rPr>
              <a:t>、选材恰当，中心推出。“以小见大”。</a:t>
            </a:r>
            <a:endParaRPr lang="zh-CN" altLang="en-US" sz="2400" b="1">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51206" name="矩形 51205" title=""/>
          <p:cNvSpPr/>
          <p:nvPr/>
        </p:nvSpPr>
        <p:spPr>
          <a:xfrm>
            <a:off x="1384300" y="2180590"/>
            <a:ext cx="5886450" cy="685800"/>
          </a:xfrm>
          <a:prstGeom prst="rect">
            <a:avLst/>
          </a:prstGeom>
          <a:solidFill>
            <a:schemeClr val="accent6">
              <a:lumMod val="20000"/>
              <a:lumOff val="80000"/>
            </a:schemeClr>
          </a:solidFill>
          <a:ln w="952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none" anchor="ctr" anchorCtr="0"/>
          <a:lstStyle/>
          <a:p>
            <a:pPr algn="ctr"/>
            <a:r>
              <a:rPr lang="en-US" altLang="zh-CN" sz="2400" b="1">
                <a:solidFill>
                  <a:schemeClr val="tx1"/>
                </a:solidFill>
                <a:latin typeface="华文中宋" panose="02010600040101010101" charset="-122"/>
                <a:ea typeface="华文中宋" panose="02010600040101010101" charset="-122"/>
                <a:cs typeface="华文中宋" panose="02010600040101010101" charset="-122"/>
              </a:rPr>
              <a:t>2</a:t>
            </a:r>
            <a:r>
              <a:rPr lang="zh-CN" altLang="en-US" sz="2400" b="1">
                <a:solidFill>
                  <a:schemeClr val="tx1"/>
                </a:solidFill>
                <a:latin typeface="华文中宋" panose="02010600040101010101" charset="-122"/>
                <a:ea typeface="华文中宋" panose="02010600040101010101" charset="-122"/>
                <a:cs typeface="华文中宋" panose="02010600040101010101" charset="-122"/>
              </a:rPr>
              <a:t>、结构似散实严，一条线索贯穿相连。</a:t>
            </a:r>
            <a:endParaRPr lang="zh-CN" altLang="en-US" sz="2400" b="1">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51207" name="矩形 51206" title=""/>
          <p:cNvSpPr/>
          <p:nvPr/>
        </p:nvSpPr>
        <p:spPr>
          <a:xfrm>
            <a:off x="1384300" y="3143250"/>
            <a:ext cx="5886450" cy="685800"/>
          </a:xfrm>
          <a:prstGeom prst="rect">
            <a:avLst/>
          </a:prstGeom>
          <a:solidFill>
            <a:schemeClr val="accent6">
              <a:lumMod val="20000"/>
              <a:lumOff val="80000"/>
            </a:schemeClr>
          </a:solidFill>
          <a:ln w="952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none" anchor="ctr" anchorCtr="0"/>
          <a:lstStyle/>
          <a:p>
            <a:pPr algn="ctr"/>
            <a:r>
              <a:rPr lang="en-US" altLang="zh-CN" sz="2400" b="1">
                <a:solidFill>
                  <a:schemeClr val="tx1"/>
                </a:solidFill>
                <a:latin typeface="华文中宋" panose="02010600040101010101" charset="-122"/>
                <a:ea typeface="华文中宋" panose="02010600040101010101" charset="-122"/>
                <a:cs typeface="华文中宋" panose="02010600040101010101" charset="-122"/>
              </a:rPr>
              <a:t>3</a:t>
            </a:r>
            <a:r>
              <a:rPr lang="zh-CN" altLang="en-US" sz="2400" b="1">
                <a:solidFill>
                  <a:schemeClr val="tx1"/>
                </a:solidFill>
                <a:latin typeface="华文中宋" panose="02010600040101010101" charset="-122"/>
                <a:ea typeface="华文中宋" panose="02010600040101010101" charset="-122"/>
                <a:cs typeface="华文中宋" panose="02010600040101010101" charset="-122"/>
              </a:rPr>
              <a:t>、洗练、细致、清新、自然的语言。</a:t>
            </a:r>
            <a:endParaRPr lang="zh-CN" altLang="en-US" sz="2400" b="1">
              <a:solidFill>
                <a:schemeClr val="tx1"/>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animBg="1"/>
      <p:bldP spid="51207"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a:off x="921917" y="699575"/>
            <a:ext cx="154876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1123950" y="92710"/>
            <a:ext cx="1403350" cy="521970"/>
          </a:xfrm>
          <a:prstGeom prst="rect">
            <a:avLst/>
          </a:prstGeom>
          <a:noFill/>
        </p:spPr>
        <p:txBody>
          <a:bodyPr wrap="square" rtlCol="0">
            <a:spAutoFit/>
          </a:bodyPr>
          <a:lstStyle/>
          <a:p>
            <a:pPr algn="l">
              <a:buClrTx/>
              <a:buSzTx/>
              <a:buFontTx/>
            </a:pPr>
            <a:r>
              <a:rPr lang="zh-CN" altLang="en-US" sz="2800" b="1">
                <a:solidFill>
                  <a:srgbClr val="002060"/>
                </a:solidFill>
                <a:latin typeface="华文中宋" panose="02010600040101010101" charset="-122"/>
                <a:ea typeface="华文中宋" panose="02010600040101010101" charset="-122"/>
              </a:rPr>
              <a:t>作</a:t>
            </a:r>
            <a:r>
              <a:rPr lang="en-US" altLang="zh-CN" sz="2800" b="1">
                <a:solidFill>
                  <a:srgbClr val="002060"/>
                </a:solidFill>
                <a:latin typeface="华文中宋" panose="02010600040101010101" charset="-122"/>
                <a:ea typeface="华文中宋" panose="02010600040101010101" charset="-122"/>
              </a:rPr>
              <a:t>   </a:t>
            </a:r>
            <a:r>
              <a:rPr lang="zh-CN" altLang="en-US" sz="2800" b="1">
                <a:solidFill>
                  <a:srgbClr val="002060"/>
                </a:solidFill>
                <a:latin typeface="华文中宋" panose="02010600040101010101" charset="-122"/>
                <a:ea typeface="华文中宋" panose="02010600040101010101" charset="-122"/>
              </a:rPr>
              <a:t>业</a:t>
            </a:r>
            <a:endParaRPr lang="zh-CN" altLang="en-US" sz="2800" b="1">
              <a:solidFill>
                <a:srgbClr val="002060"/>
              </a:solidFill>
              <a:latin typeface="华文中宋" panose="02010600040101010101" charset="-122"/>
              <a:ea typeface="华文中宋" panose="02010600040101010101" charset="-122"/>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nvSpPr>
        <p:spPr>
          <a:xfrm>
            <a:off x="1123950" y="1529715"/>
            <a:ext cx="5997575" cy="460375"/>
          </a:xfrm>
          <a:prstGeom prst="rect">
            <a:avLst/>
          </a:prstGeom>
          <a:noFill/>
        </p:spPr>
        <p:txBody>
          <a:bodyPr wrap="square" rtlCol="0" anchor="t">
            <a:spAutoFit/>
          </a:bodyPr>
          <a:lstStyle/>
          <a:p>
            <a:pPr lvl="0" indent="457200" algn="l" fontAlgn="ctr">
              <a:lnSpc>
                <a:spcPct val="120000"/>
              </a:lnSpc>
              <a:spcBef>
                <a:spcPct val="0"/>
              </a:spcBef>
              <a:spcAft>
                <a:spcPts val="800"/>
              </a:spcAft>
              <a:buSzTx/>
              <a:buFont typeface="+mn-ea"/>
            </a:pPr>
            <a:r>
              <a:rPr lang="zh-CN" altLang="en-US" sz="2000" b="1" spc="140">
                <a:ln w="3175">
                  <a:noFill/>
                  <a:prstDash val="dash"/>
                </a:ln>
                <a:solidFill>
                  <a:schemeClr val="tx1"/>
                </a:solidFill>
                <a:uFillTx/>
                <a:latin typeface="华文中宋" panose="02010600040101010101" charset="-122"/>
                <a:ea typeface="华文中宋" panose="02010600040101010101" charset="-122"/>
                <a:cs typeface="华文中宋" panose="02010600040101010101" charset="-122"/>
                <a:sym typeface="+mn-ea"/>
              </a:rPr>
              <a:t>（</a:t>
            </a:r>
            <a:r>
              <a:rPr lang="en-US" altLang="zh-CN" sz="2000" b="1" spc="140">
                <a:ln w="3175">
                  <a:noFill/>
                  <a:prstDash val="dash"/>
                </a:ln>
                <a:solidFill>
                  <a:schemeClr val="tx1"/>
                </a:solidFill>
                <a:uFillTx/>
                <a:latin typeface="华文中宋" panose="02010600040101010101" charset="-122"/>
                <a:ea typeface="华文中宋" panose="02010600040101010101" charset="-122"/>
                <a:cs typeface="华文中宋" panose="02010600040101010101" charset="-122"/>
                <a:sym typeface="+mn-ea"/>
              </a:rPr>
              <a:t>1</a:t>
            </a:r>
            <a:r>
              <a:rPr lang="zh-CN" altLang="en-US" sz="2000" b="1" spc="140">
                <a:ln w="3175">
                  <a:noFill/>
                  <a:prstDash val="dash"/>
                </a:ln>
                <a:solidFill>
                  <a:schemeClr val="tx1"/>
                </a:solidFill>
                <a:uFillTx/>
                <a:latin typeface="华文中宋" panose="02010600040101010101" charset="-122"/>
                <a:ea typeface="华文中宋" panose="02010600040101010101" charset="-122"/>
                <a:cs typeface="华文中宋" panose="02010600040101010101" charset="-122"/>
                <a:sym typeface="+mn-ea"/>
              </a:rPr>
              <a:t>）仿照文章结构，写写你曾见过的风景。</a:t>
            </a:r>
            <a:endParaRPr lang="zh-CN" altLang="en-US" sz="2000" b="1" spc="140">
              <a:ln w="3175">
                <a:noFill/>
                <a:prstDash val="dash"/>
              </a:ln>
              <a:solidFill>
                <a:schemeClr val="tx1"/>
              </a:solidFill>
              <a:uFillTx/>
              <a:latin typeface="华文中宋" panose="02010600040101010101" charset="-122"/>
              <a:ea typeface="华文中宋" panose="02010600040101010101" charset="-122"/>
              <a:cs typeface="华文中宋" panose="02010600040101010101" charset="-122"/>
              <a:sym typeface="+mn-ea"/>
            </a:endParaRPr>
          </a:p>
        </p:txBody>
      </p:sp>
      <p:sp>
        <p:nvSpPr>
          <p:cNvPr id="3" name="文本框 2" title=""/>
          <p:cNvSpPr txBox="1"/>
          <p:nvPr/>
        </p:nvSpPr>
        <p:spPr>
          <a:xfrm>
            <a:off x="1123950" y="2405380"/>
            <a:ext cx="5504180" cy="398780"/>
          </a:xfrm>
          <a:prstGeom prst="rect">
            <a:avLst/>
          </a:prstGeom>
          <a:noFill/>
        </p:spPr>
        <p:txBody>
          <a:bodyPr wrap="square" rtlCol="0" anchor="t">
            <a:spAutoFit/>
          </a:bodyPr>
          <a:lstStyle/>
          <a:p>
            <a:pPr indent="457200"/>
            <a:r>
              <a:rPr lang="zh-CN" altLang="en-US" sz="2000" b="1" spc="180">
                <a:solidFill>
                  <a:schemeClr val="tx1"/>
                </a:solidFill>
                <a:uFillTx/>
                <a:latin typeface="华文中宋" panose="02010600040101010101" charset="-122"/>
                <a:ea typeface="华文中宋" panose="02010600040101010101" charset="-122"/>
                <a:cs typeface="华文中宋" panose="02010600040101010101" charset="-122"/>
                <a:sym typeface="+mn-ea"/>
              </a:rPr>
              <a:t>（</a:t>
            </a:r>
            <a:r>
              <a:rPr lang="en-US" altLang="zh-CN" sz="2000" b="1" spc="180">
                <a:solidFill>
                  <a:schemeClr val="tx1"/>
                </a:solidFill>
                <a:uFillTx/>
                <a:latin typeface="华文中宋" panose="02010600040101010101" charset="-122"/>
                <a:ea typeface="华文中宋" panose="02010600040101010101" charset="-122"/>
                <a:cs typeface="华文中宋" panose="02010600040101010101" charset="-122"/>
                <a:sym typeface="+mn-ea"/>
              </a:rPr>
              <a:t>2</a:t>
            </a:r>
            <a:r>
              <a:rPr lang="zh-CN" altLang="en-US" sz="2000" b="1" spc="180">
                <a:solidFill>
                  <a:schemeClr val="tx1"/>
                </a:solidFill>
                <a:uFillTx/>
                <a:latin typeface="华文中宋" panose="02010600040101010101" charset="-122"/>
                <a:ea typeface="华文中宋" panose="02010600040101010101" charset="-122"/>
                <a:cs typeface="华文中宋" panose="02010600040101010101" charset="-122"/>
                <a:sym typeface="+mn-ea"/>
              </a:rPr>
              <a:t>）完成《风景谈》课后练习。</a:t>
            </a:r>
            <a:endParaRPr lang="zh-CN" altLang="en-US" sz="2000" b="1" spc="180">
              <a:solidFill>
                <a:schemeClr val="tx1"/>
              </a:solidFill>
              <a:uFillTx/>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409575" y="792480"/>
            <a:ext cx="8439785" cy="4251325"/>
          </a:xfrm>
          <a:prstGeom prst="rect">
            <a:avLst/>
          </a:prstGeom>
          <a:noFill/>
        </p:spPr>
        <p:txBody>
          <a:bodyPr wrap="square" rtlCol="0" anchor="t">
            <a:spAutoFit/>
          </a:bodyPr>
          <a:lstStyle/>
          <a:p>
            <a:pPr indent="457200" fontAlgn="auto">
              <a:lnSpc>
                <a:spcPct val="130000"/>
              </a:lnSpc>
            </a:pPr>
            <a:r>
              <a:rPr lang="zh-CN" altLang="en-US" sz="2600" b="1">
                <a:latin typeface="华文新魏" panose="02010800040101010101" charset="-122"/>
                <a:ea typeface="华文新魏" panose="02010800040101010101" charset="-122"/>
                <a:cs typeface="华文新魏" panose="02010800040101010101" charset="-122"/>
              </a:rPr>
              <a:t>1940年5月，茅盾到延安访问、讲学。同年，他把两个孩子留在延安学习和工作，同夫人到重庆，担任郭沫若主持的文化工作委员会的常委。那时国民党反动派正策动抗战以来的第二次反共高潮，推行其投降政策，并且</a:t>
            </a:r>
            <a:r>
              <a:rPr lang="zh-CN" altLang="en-US" sz="2600" b="1">
                <a:solidFill>
                  <a:srgbClr val="0070C0"/>
                </a:solidFill>
                <a:latin typeface="华文新魏" panose="02010800040101010101" charset="-122"/>
                <a:ea typeface="华文新魏" panose="02010800040101010101" charset="-122"/>
                <a:cs typeface="华文新魏" panose="02010800040101010101" charset="-122"/>
              </a:rPr>
              <a:t>加紧迫害进步人士，镇压人民革命活动。</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indent="457200" fontAlgn="auto">
              <a:lnSpc>
                <a:spcPct val="130000"/>
              </a:lnSpc>
            </a:pPr>
            <a:r>
              <a:rPr lang="zh-CN" altLang="en-US" sz="2600" b="1">
                <a:solidFill>
                  <a:srgbClr val="0070C0"/>
                </a:solidFill>
                <a:latin typeface="华文新魏" panose="02010800040101010101" charset="-122"/>
                <a:ea typeface="华文新魏" panose="02010800040101010101" charset="-122"/>
                <a:cs typeface="华文新魏" panose="02010800040101010101" charset="-122"/>
              </a:rPr>
              <a:t>为了使所写的文章免遭国民党出版检查官的删改，茅盾把文章写得含蓄隐晦，用有特点的风景画来表现解放区军民的战斗生活。“风景谈”即谈风景。</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p:txBody>
      </p:sp>
      <p:cxnSp>
        <p:nvCxnSpPr>
          <p:cNvPr id="4" name="直接连接符 3" title=""/>
          <p:cNvCxnSpPr/>
          <p:nvPr>
            <p:custDataLst>
              <p:tags r:id="rId2"/>
            </p:custDataLst>
          </p:nvPr>
        </p:nvCxnSpPr>
        <p:spPr>
          <a:xfrm flipV="1">
            <a:off x="921917" y="697035"/>
            <a:ext cx="2384425" cy="254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1089025" y="116205"/>
            <a:ext cx="1964055" cy="583565"/>
          </a:xfrm>
          <a:prstGeom prst="rect">
            <a:avLst/>
          </a:prstGeom>
          <a:noFill/>
        </p:spPr>
        <p:txBody>
          <a:bodyPr wrap="square" rtlCol="0">
            <a:spAutoFit/>
          </a:bodyPr>
          <a:lstStyle/>
          <a:p>
            <a:pPr algn="l">
              <a:buClrTx/>
              <a:buSzTx/>
              <a:buFontTx/>
            </a:pPr>
            <a:r>
              <a:rPr lang="zh-CN" altLang="en-US" sz="3200" b="1">
                <a:solidFill>
                  <a:srgbClr val="002060"/>
                </a:solidFill>
                <a:latin typeface="华文中宋" panose="02010600040101010101" charset="-122"/>
                <a:ea typeface="华文中宋" panose="02010600040101010101" charset="-122"/>
              </a:rPr>
              <a:t>写作背景</a:t>
            </a:r>
            <a:endParaRPr lang="zh-CN" altLang="en-US" sz="3200" b="1">
              <a:solidFill>
                <a:srgbClr val="002060"/>
              </a:solidFill>
              <a:latin typeface="华文中宋" panose="02010600040101010101" charset="-122"/>
              <a:ea typeface="华文中宋" panose="02010600040101010101" charset="-122"/>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a:off x="921917" y="699575"/>
            <a:ext cx="1885950" cy="63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922020" y="70485"/>
            <a:ext cx="2442210" cy="583565"/>
          </a:xfrm>
          <a:prstGeom prst="rect">
            <a:avLst/>
          </a:prstGeom>
          <a:noFill/>
        </p:spPr>
        <p:txBody>
          <a:bodyPr wrap="square" rtlCol="0">
            <a:spAutoFit/>
          </a:bodyPr>
          <a:lstStyle/>
          <a:p>
            <a:pPr algn="l">
              <a:buClrTx/>
              <a:buSzTx/>
              <a:buFontTx/>
            </a:pPr>
            <a:r>
              <a:rPr lang="zh-CN" altLang="en-US" sz="3200" b="1">
                <a:solidFill>
                  <a:srgbClr val="002060"/>
                </a:solidFill>
                <a:latin typeface="华文中宋" panose="02010600040101010101" charset="-122"/>
                <a:ea typeface="华文中宋" panose="02010600040101010101" charset="-122"/>
              </a:rPr>
              <a:t>走进作者</a:t>
            </a:r>
            <a:endParaRPr lang="zh-CN" altLang="en-US" sz="3200" b="1">
              <a:solidFill>
                <a:srgbClr val="002060"/>
              </a:solidFill>
              <a:latin typeface="华文中宋" panose="02010600040101010101" charset="-122"/>
              <a:ea typeface="华文中宋" panose="02010600040101010101" charset="-122"/>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nvSpPr>
        <p:spPr>
          <a:xfrm>
            <a:off x="197485" y="975360"/>
            <a:ext cx="8518525" cy="3192780"/>
          </a:xfrm>
          <a:prstGeom prst="rect">
            <a:avLst/>
          </a:prstGeom>
          <a:noFill/>
        </p:spPr>
        <p:txBody>
          <a:bodyPr wrap="square" rtlCol="0" anchor="t">
            <a:spAutoFit/>
          </a:bodyPr>
          <a:lstStyle/>
          <a:p>
            <a:pPr indent="457200"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茅盾：原名</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沈德鸿</a:t>
            </a:r>
            <a:r>
              <a:rPr lang="zh-CN" altLang="en-US" sz="2400" b="1">
                <a:latin typeface="华文中宋" panose="02010600040101010101" charset="-122"/>
                <a:ea typeface="华文中宋" panose="02010600040101010101" charset="-122"/>
                <a:cs typeface="华文中宋" panose="02010600040101010101" charset="-122"/>
              </a:rPr>
              <a:t>，字</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雁冰</a:t>
            </a:r>
            <a:r>
              <a:rPr lang="zh-CN" altLang="en-US" sz="2400" b="1">
                <a:latin typeface="华文中宋" panose="02010600040101010101" charset="-122"/>
                <a:ea typeface="华文中宋" panose="02010600040101010101" charset="-122"/>
                <a:cs typeface="华文中宋" panose="02010600040101010101" charset="-122"/>
              </a:rPr>
              <a:t>，浙江桐乡县乌镇人，现代著名作家，无产阶级革命文艺运动的领导人之一。1928年发表第一部小说《蚀》，始用笔名</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茅盾</a:t>
            </a:r>
            <a:r>
              <a:rPr lang="zh-CN" altLang="en-US" sz="2400" b="1">
                <a:latin typeface="华文中宋" panose="02010600040101010101" charset="-122"/>
                <a:ea typeface="华文中宋" panose="02010600040101010101" charset="-122"/>
                <a:cs typeface="华文中宋" panose="02010600040101010101" charset="-122"/>
              </a:rPr>
              <a:t>。主要作品有:</a:t>
            </a:r>
            <a:endParaRPr lang="zh-CN" altLang="en-US" sz="2400" b="1">
              <a:latin typeface="华文中宋" panose="02010600040101010101" charset="-122"/>
              <a:ea typeface="华文中宋" panose="02010600040101010101" charset="-122"/>
              <a:cs typeface="华文中宋" panose="02010600040101010101" charset="-122"/>
            </a:endParaRPr>
          </a:p>
          <a:p>
            <a:pPr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长篇：</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《蚀》《子夜》</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a:p>
            <a:pPr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中篇：</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农村三部曲《春蚕》 《秋收》 《残冬》</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短篇：</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《林家铺子》</a:t>
            </a:r>
            <a:endParaRPr lang="zh-CN" altLang="en-US" sz="2400" b="1">
              <a:latin typeface="华文中宋" panose="02010600040101010101" charset="-122"/>
              <a:ea typeface="华文中宋" panose="02010600040101010101" charset="-122"/>
              <a:cs typeface="华文中宋" panose="02010600040101010101" charset="-122"/>
            </a:endParaRPr>
          </a:p>
          <a:p>
            <a:pPr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散文：</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《白杨礼赞》</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pic>
        <p:nvPicPr>
          <p:cNvPr id="33" name="图片 32" title=""/>
          <p:cNvPicPr>
            <a:picLocks noChangeAspect="1"/>
          </p:cNvPicPr>
          <p:nvPr>
            <p:custDataLst>
              <p:tags r:id="rId7"/>
            </p:custDataLst>
          </p:nvPr>
        </p:nvPicPr>
        <p:blipFill>
          <a:blip r:embed="rId6"/>
          <a:srcRect t="7562" b="7562"/>
          <a:stretch>
            <a:fillRect/>
          </a:stretch>
        </p:blipFill>
        <p:spPr>
          <a:xfrm>
            <a:off x="6847205" y="2778125"/>
            <a:ext cx="2242820" cy="2242820"/>
          </a:xfrm>
          <a:custGeom>
            <a:gdLst>
              <a:gd name="connsiteX0" fmla="*/ 2082170 w 4164341"/>
              <a:gd name="connsiteY0" fmla="*/ 0 h 4164342"/>
              <a:gd name="connsiteX1" fmla="*/ 4164341 w 4164341"/>
              <a:gd name="connsiteY1" fmla="*/ 2082171 h 4164342"/>
              <a:gd name="connsiteX2" fmla="*/ 2082170 w 4164341"/>
              <a:gd name="connsiteY2" fmla="*/ 4164342 h 4164342"/>
              <a:gd name="connsiteX3" fmla="*/ 10749 w 4164341"/>
              <a:gd name="connsiteY3" fmla="*/ 2295061 h 4164342"/>
              <a:gd name="connsiteX4" fmla="*/ 0 w 4164341"/>
              <a:gd name="connsiteY4" fmla="*/ 2082191 h 4164342"/>
              <a:gd name="connsiteX5" fmla="*/ 0 w 4164341"/>
              <a:gd name="connsiteY5" fmla="*/ 2082151 h 4164342"/>
              <a:gd name="connsiteX6" fmla="*/ 10749 w 4164341"/>
              <a:gd name="connsiteY6" fmla="*/ 1869281 h 4164342"/>
              <a:gd name="connsiteX7" fmla="*/ 2082170 w 4164341"/>
              <a:gd name="connsiteY7" fmla="*/ 0 h 41643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341" h="4164342">
                <a:moveTo>
                  <a:pt x="2082170" y="0"/>
                </a:moveTo>
                <a:cubicBezTo>
                  <a:pt x="3232121" y="0"/>
                  <a:pt x="4164341" y="932220"/>
                  <a:pt x="4164341" y="2082171"/>
                </a:cubicBezTo>
                <a:cubicBezTo>
                  <a:pt x="4164341" y="3232122"/>
                  <a:pt x="3232121" y="4164342"/>
                  <a:pt x="2082170" y="4164342"/>
                </a:cubicBezTo>
                <a:cubicBezTo>
                  <a:pt x="1004091" y="4164342"/>
                  <a:pt x="117377" y="3345008"/>
                  <a:pt x="10749" y="2295061"/>
                </a:cubicBezTo>
                <a:lnTo>
                  <a:pt x="0" y="2082191"/>
                </a:lnTo>
                <a:lnTo>
                  <a:pt x="0" y="2082151"/>
                </a:lnTo>
                <a:lnTo>
                  <a:pt x="10749" y="1869281"/>
                </a:lnTo>
                <a:cubicBezTo>
                  <a:pt x="117377" y="819334"/>
                  <a:pt x="1004091" y="0"/>
                  <a:pt x="2082170" y="0"/>
                </a:cubicBezTo>
                <a:close/>
              </a:path>
            </a:pathLst>
          </a:cu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1955"/>
            <a:ext cx="4747260" cy="762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1031240" y="92710"/>
            <a:ext cx="5081270" cy="583565"/>
          </a:xfrm>
          <a:prstGeom prst="rect">
            <a:avLst/>
          </a:prstGeom>
          <a:noFill/>
        </p:spPr>
        <p:txBody>
          <a:bodyPr wrap="square" rtlCol="0">
            <a:spAutoFit/>
          </a:bodyPr>
          <a:lstStyle/>
          <a:p>
            <a:r>
              <a:rPr lang="zh-CN" altLang="en-US" sz="3200" b="1">
                <a:solidFill>
                  <a:srgbClr val="002060"/>
                </a:solidFill>
                <a:latin typeface="华文中宋" panose="02010600040101010101" charset="-122"/>
                <a:ea typeface="华文中宋" panose="02010600040101010101" charset="-122"/>
                <a:sym typeface="+mn-ea"/>
              </a:rPr>
              <a:t>正字音</a:t>
            </a:r>
            <a:r>
              <a:rPr lang="en-US" altLang="zh-CN" sz="3200" b="1">
                <a:solidFill>
                  <a:srgbClr val="002060"/>
                </a:solidFill>
                <a:latin typeface="华文中宋" panose="02010600040101010101" charset="-122"/>
                <a:ea typeface="华文中宋" panose="02010600040101010101" charset="-122"/>
                <a:sym typeface="+mn-ea"/>
              </a:rPr>
              <a:t>  </a:t>
            </a:r>
            <a:r>
              <a:rPr lang="zh-CN" altLang="en-US" sz="3200" b="1">
                <a:solidFill>
                  <a:srgbClr val="002060"/>
                </a:solidFill>
                <a:latin typeface="华文中宋" panose="02010600040101010101" charset="-122"/>
                <a:ea typeface="华文中宋" panose="02010600040101010101" charset="-122"/>
                <a:sym typeface="+mn-ea"/>
              </a:rPr>
              <a:t>记词语</a:t>
            </a:r>
            <a:endParaRPr lang="zh-CN" altLang="en-US" sz="3200" b="1">
              <a:solidFill>
                <a:srgbClr val="002060"/>
              </a:solidFill>
              <a:latin typeface="华文中宋" panose="02010600040101010101" charset="-122"/>
              <a:ea typeface="华文中宋" panose="02010600040101010101" charset="-122"/>
              <a:sym typeface="+mn-ea"/>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nvSpPr>
        <p:spPr>
          <a:xfrm>
            <a:off x="425450" y="842645"/>
            <a:ext cx="8105140" cy="2899410"/>
          </a:xfrm>
          <a:prstGeom prst="rect">
            <a:avLst/>
          </a:prstGeom>
          <a:noFill/>
        </p:spPr>
        <p:txBody>
          <a:bodyPr wrap="square" rtlCol="0" anchor="t">
            <a:spAutoFit/>
          </a:bodyPr>
          <a:lstStyle/>
          <a:p>
            <a:pPr indent="0" fontAlgn="ctr">
              <a:lnSpc>
                <a:spcPct val="120000"/>
              </a:lnSpc>
              <a:spcBef>
                <a:spcPct val="0"/>
              </a:spcBef>
              <a:spcAft>
                <a:spcPts val="800"/>
              </a:spcAft>
              <a:buSzTx/>
              <a:buFont typeface="Wingdings" panose="05000000000000000000" charset="0"/>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妩（</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wǔ</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）媚</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癞</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（lài）</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头 </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颀（</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qí</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）长</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endPar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indent="0" fontAlgn="ctr">
              <a:lnSpc>
                <a:spcPct val="120000"/>
              </a:lnSpc>
              <a:spcBef>
                <a:spcPct val="0"/>
              </a:spcBef>
              <a:spcAft>
                <a:spcPts val="800"/>
              </a:spcAft>
              <a:buSzTx/>
              <a:buFont typeface="Wingdings" panose="05000000000000000000" charset="0"/>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摇曳（</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yè</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掮（</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qián</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）着犁</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姗姗（</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shān</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indent="0" fontAlgn="ctr">
              <a:lnSpc>
                <a:spcPct val="120000"/>
              </a:lnSpc>
              <a:spcBef>
                <a:spcPct val="0"/>
              </a:spcBef>
              <a:spcAft>
                <a:spcPts val="800"/>
              </a:spcAft>
              <a:buSzTx/>
              <a:buFont typeface="Wingdings" panose="05000000000000000000" charset="0"/>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黑魆魆（</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xū</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干坼（</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chè</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河水汤汤（</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shāng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indent="0" fontAlgn="ctr">
              <a:lnSpc>
                <a:spcPct val="120000"/>
              </a:lnSpc>
              <a:spcBef>
                <a:spcPct val="0"/>
              </a:spcBef>
              <a:spcAft>
                <a:spcPts val="800"/>
              </a:spcAft>
              <a:buSzTx/>
              <a:buFont typeface="Wingdings" panose="05000000000000000000" charset="0"/>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锄锹（</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qiāo</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掬（</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jū</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）起水</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札（</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zhá</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）记 </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endPar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a:p>
            <a:pPr indent="0" fontAlgn="ctr">
              <a:lnSpc>
                <a:spcPct val="120000"/>
              </a:lnSpc>
              <a:spcBef>
                <a:spcPct val="0"/>
              </a:spcBef>
              <a:spcAft>
                <a:spcPts val="800"/>
              </a:spcAft>
              <a:buSzTx/>
              <a:buFont typeface="Wingdings" panose="05000000000000000000" charset="0"/>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偎倚（</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yǐ</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万籁（</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lài</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）俱静</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荷（</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sym typeface="+mn-ea"/>
              </a:rPr>
              <a:t>hè</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rPr>
              <a:t>）枪</a:t>
            </a:r>
            <a:endPar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title=""/>
          <p:cNvSpPr txBox="1"/>
          <p:nvPr>
            <p:custDataLst>
              <p:tags r:id="rId6"/>
            </p:custDataLst>
          </p:nvPr>
        </p:nvSpPr>
        <p:spPr>
          <a:xfrm>
            <a:off x="2628900" y="3742055"/>
            <a:ext cx="5080000" cy="1291590"/>
          </a:xfrm>
          <a:prstGeom prst="rect">
            <a:avLst/>
          </a:prstGeom>
          <a:noFill/>
          <a:ln w="9525">
            <a:noFill/>
          </a:ln>
        </p:spPr>
        <p:txBody>
          <a:bodyPr>
            <a:spAutoFit/>
          </a:bodyPr>
          <a:lstStyle/>
          <a:p>
            <a:pPr indent="0" fontAlgn="auto">
              <a:lnSpc>
                <a:spcPct val="150000"/>
              </a:lnSpc>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荷： （</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rPr>
              <a:t>hé</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 荷花       </a:t>
            </a:r>
            <a:endPar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endParaRPr>
          </a:p>
          <a:p>
            <a:pPr indent="0" fontAlgn="auto">
              <a:lnSpc>
                <a:spcPct val="150000"/>
              </a:lnSpc>
            </a:pP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 </a:t>
            </a:r>
            <a:r>
              <a:rPr lang="en-US" altLang="zh-CN"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      </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a:t>
            </a:r>
            <a:r>
              <a:rPr lang="zh-CN" altLang="en-US" sz="2600" b="1" spc="80">
                <a:solidFill>
                  <a:srgbClr val="FF0000"/>
                </a:solidFill>
                <a:latin typeface="华文中宋" panose="02010600040101010101" charset="-122"/>
                <a:ea typeface="华文中宋" panose="02010600040101010101" charset="-122"/>
                <a:cs typeface="华文中宋" panose="02010600040101010101" charset="-122"/>
              </a:rPr>
              <a:t>hè</a:t>
            </a:r>
            <a:r>
              <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rPr>
              <a:t>） 荷枪  荷锄</a:t>
            </a:r>
            <a:endParaRPr lang="zh-CN" altLang="en-US" sz="2600" b="1" spc="80">
              <a:solidFill>
                <a:schemeClr val="dk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0" name="文本框 9" title=""/>
          <p:cNvSpPr txBox="1"/>
          <p:nvPr>
            <p:custDataLst>
              <p:tags r:id="rId7"/>
            </p:custDataLst>
          </p:nvPr>
        </p:nvSpPr>
        <p:spPr>
          <a:xfrm>
            <a:off x="965835" y="4264025"/>
            <a:ext cx="1433830" cy="521970"/>
          </a:xfrm>
          <a:prstGeom prst="rect">
            <a:avLst/>
          </a:prstGeom>
          <a:noFill/>
        </p:spPr>
        <p:txBody>
          <a:bodyPr wrap="square" rtlCol="0">
            <a:spAutoFit/>
          </a:bodyPr>
          <a:lstStyle/>
          <a:p>
            <a:r>
              <a:rPr lang="zh-CN" sz="280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多音字</a:t>
            </a:r>
            <a:endParaRPr lang="zh-CN" sz="280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272415" y="817245"/>
            <a:ext cx="8598535" cy="4078605"/>
          </a:xfrm>
          <a:prstGeom prst="rect">
            <a:avLst/>
          </a:prstGeom>
          <a:noFill/>
        </p:spPr>
        <p:txBody>
          <a:bodyPr wrap="square" rtlCol="0" anchor="t">
            <a:spAutoFit/>
          </a:bodyPr>
          <a:lstStyle/>
          <a:p>
            <a:pPr indent="457200"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汤汤：（shāng</a:t>
            </a:r>
            <a:r>
              <a:rPr lang="en-US" altLang="zh-CN" sz="2400" b="1">
                <a:latin typeface="华文中宋" panose="02010600040101010101" charset="-122"/>
                <a:ea typeface="华文中宋" panose="02010600040101010101" charset="-122"/>
                <a:cs typeface="华文中宋" panose="02010600040101010101" charset="-122"/>
              </a:rPr>
              <a:t> </a:t>
            </a:r>
            <a:r>
              <a:rPr lang="zh-CN" altLang="en-US" sz="2400" b="1">
                <a:latin typeface="华文中宋" panose="02010600040101010101" charset="-122"/>
                <a:ea typeface="华文中宋" panose="02010600040101010101" charset="-122"/>
                <a:cs typeface="华文中宋" panose="02010600040101010101" charset="-122"/>
              </a:rPr>
              <a:t>shāng） </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大水急流的样子</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a:p>
            <a:pPr indent="457200"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百无聊赖：</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一切都不感兴趣； 精神无所寄托，非常无聊。</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a:p>
            <a:pPr indent="457200"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贻笑大方：</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让有见识的内行笑话。贻，遗留。大方，有见识的内行人。 </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a:p>
            <a:pPr indent="457200"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万籁俱静：</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形容周围环境非常安静。万籁： 指自然界的各种声响。</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a:p>
            <a:pPr indent="457200"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姗姗： （shānshān） </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走路缓慢从容的样子。</a:t>
            </a:r>
            <a:endParaRPr lang="zh-CN" altLang="en-US" sz="2400" b="1">
              <a:latin typeface="华文中宋" panose="02010600040101010101" charset="-122"/>
              <a:ea typeface="华文中宋" panose="02010600040101010101" charset="-122"/>
              <a:cs typeface="华文中宋" panose="02010600040101010101" charset="-122"/>
            </a:endParaRPr>
          </a:p>
          <a:p>
            <a:pPr indent="457200" fontAlgn="auto">
              <a:lnSpc>
                <a:spcPct val="120000"/>
              </a:lnSpc>
            </a:pPr>
            <a:r>
              <a:rPr lang="zh-CN" altLang="en-US" sz="2400" b="1">
                <a:latin typeface="华文中宋" panose="02010600040101010101" charset="-122"/>
                <a:ea typeface="华文中宋" panose="02010600040101010101" charset="-122"/>
                <a:cs typeface="华文中宋" panose="02010600040101010101" charset="-122"/>
              </a:rPr>
              <a:t>洋洋洒洒： </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形容写文章时思路活泼， 挥写自如。</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a:p>
            <a:pPr indent="457200" algn="l" fontAlgn="auto">
              <a:lnSpc>
                <a:spcPct val="120000"/>
              </a:lnSpc>
              <a:buClrTx/>
              <a:buSzTx/>
              <a:buFontTx/>
            </a:pPr>
            <a:r>
              <a:rPr lang="zh-CN" altLang="en-US" sz="2400" b="1">
                <a:latin typeface="华文中宋" panose="02010600040101010101" charset="-122"/>
                <a:ea typeface="华文中宋" panose="02010600040101010101" charset="-122"/>
                <a:cs typeface="华文中宋" panose="02010600040101010101" charset="-122"/>
              </a:rPr>
              <a:t>下笔如有神：</a:t>
            </a:r>
            <a:r>
              <a:rPr lang="zh-CN" altLang="en-US" sz="2400" b="1">
                <a:solidFill>
                  <a:srgbClr val="002060"/>
                </a:solidFill>
                <a:latin typeface="华文新魏" panose="02010800040101010101" charset="-122"/>
                <a:ea typeface="华文新魏" panose="02010800040101010101" charset="-122"/>
                <a:cs typeface="华文中宋" panose="02010600040101010101" charset="-122"/>
              </a:rPr>
              <a:t>形容文章写得好而快。</a:t>
            </a:r>
            <a:endParaRPr lang="zh-CN" altLang="en-US" sz="2400" b="1">
              <a:solidFill>
                <a:srgbClr val="002060"/>
              </a:solidFill>
              <a:latin typeface="华文新魏" panose="02010800040101010101" charset="-122"/>
              <a:ea typeface="华文新魏" panose="02010800040101010101" charset="-122"/>
              <a:cs typeface="华文中宋" panose="02010600040101010101" charset="-122"/>
            </a:endParaRPr>
          </a:p>
        </p:txBody>
      </p:sp>
      <p:cxnSp>
        <p:nvCxnSpPr>
          <p:cNvPr id="4" name="直接连接符 3" title=""/>
          <p:cNvCxnSpPr/>
          <p:nvPr>
            <p:custDataLst>
              <p:tags r:id="rId2"/>
            </p:custDataLst>
          </p:nvPr>
        </p:nvCxnSpPr>
        <p:spPr>
          <a:xfrm flipV="1">
            <a:off x="921917" y="691955"/>
            <a:ext cx="4747260" cy="762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title=""/>
          <p:cNvSpPr txBox="1"/>
          <p:nvPr>
            <p:custDataLst>
              <p:tags r:id="rId3"/>
            </p:custDataLst>
          </p:nvPr>
        </p:nvSpPr>
        <p:spPr>
          <a:xfrm>
            <a:off x="1031240" y="92710"/>
            <a:ext cx="5081270" cy="583565"/>
          </a:xfrm>
          <a:prstGeom prst="rect">
            <a:avLst/>
          </a:prstGeom>
          <a:noFill/>
        </p:spPr>
        <p:txBody>
          <a:bodyPr wrap="square" rtlCol="0">
            <a:spAutoFit/>
          </a:bodyPr>
          <a:lstStyle/>
          <a:p>
            <a:r>
              <a:rPr lang="zh-CN" altLang="en-US" sz="3200" b="1">
                <a:solidFill>
                  <a:srgbClr val="002060"/>
                </a:solidFill>
                <a:latin typeface="华文中宋" panose="02010600040101010101" charset="-122"/>
                <a:ea typeface="华文中宋" panose="02010600040101010101" charset="-122"/>
                <a:sym typeface="+mn-ea"/>
              </a:rPr>
              <a:t>正字音</a:t>
            </a:r>
            <a:r>
              <a:rPr lang="en-US" altLang="zh-CN" sz="3200" b="1">
                <a:solidFill>
                  <a:srgbClr val="002060"/>
                </a:solidFill>
                <a:latin typeface="华文中宋" panose="02010600040101010101" charset="-122"/>
                <a:ea typeface="华文中宋" panose="02010600040101010101" charset="-122"/>
                <a:sym typeface="+mn-ea"/>
              </a:rPr>
              <a:t>  </a:t>
            </a:r>
            <a:r>
              <a:rPr lang="zh-CN" altLang="en-US" sz="3200" b="1">
                <a:solidFill>
                  <a:srgbClr val="002060"/>
                </a:solidFill>
                <a:latin typeface="华文中宋" panose="02010600040101010101" charset="-122"/>
                <a:ea typeface="华文中宋" panose="02010600040101010101" charset="-122"/>
                <a:sym typeface="+mn-ea"/>
              </a:rPr>
              <a:t>记词语</a:t>
            </a:r>
            <a:endParaRPr lang="zh-CN" altLang="en-US" sz="3200" b="1">
              <a:solidFill>
                <a:srgbClr val="002060"/>
              </a:solidFill>
              <a:latin typeface="华文中宋" panose="02010600040101010101" charset="-122"/>
              <a:ea typeface="华文中宋" panose="02010600040101010101" charset="-122"/>
              <a:sym typeface="+mn-ea"/>
            </a:endParaRPr>
          </a:p>
        </p:txBody>
      </p: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title=""/>
          <p:cNvCxnSpPr/>
          <p:nvPr>
            <p:custDataLst>
              <p:tags r:id="rId2"/>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文本框 1" title=""/>
          <p:cNvSpPr txBox="1"/>
          <p:nvPr>
            <p:custDataLst>
              <p:tags r:id="rId5"/>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
        <p:nvSpPr>
          <p:cNvPr id="3" name="文本框 2" title=""/>
          <p:cNvSpPr txBox="1"/>
          <p:nvPr/>
        </p:nvSpPr>
        <p:spPr>
          <a:xfrm>
            <a:off x="658495" y="884555"/>
            <a:ext cx="4993005" cy="398780"/>
          </a:xfrm>
          <a:prstGeom prst="rect">
            <a:avLst/>
          </a:prstGeom>
          <a:noFill/>
        </p:spPr>
        <p:txBody>
          <a:bodyPr wrap="square" rtlCol="0" anchor="t">
            <a:spAutoFit/>
          </a:bodyPr>
          <a:lstStyle/>
          <a:p>
            <a:r>
              <a:rPr lang="zh-CN" altLang="en-US" sz="2000" b="1">
                <a:solidFill>
                  <a:srgbClr val="FF0000"/>
                </a:solidFill>
                <a:latin typeface="微软雅黑" panose="020b0503020204020204" charset="-122"/>
                <a:ea typeface="微软雅黑" panose="020b0503020204020204" charset="-122"/>
                <a:sym typeface="+mn-ea"/>
              </a:rPr>
              <a:t>参考课本注释，各幅画面写了哪些内容？</a:t>
            </a:r>
            <a:endParaRPr lang="zh-CN" altLang="en-US" sz="2000" b="1">
              <a:solidFill>
                <a:srgbClr val="FF0000"/>
              </a:solidFill>
              <a:latin typeface="微软雅黑" panose="020b0503020204020204" charset="-122"/>
              <a:ea typeface="微软雅黑" panose="020b0503020204020204" charset="-122"/>
              <a:sym typeface="+mn-ea"/>
            </a:endParaRPr>
          </a:p>
        </p:txBody>
      </p:sp>
      <p:sp>
        <p:nvSpPr>
          <p:cNvPr id="5" name="文本框 4" title=""/>
          <p:cNvSpPr txBox="1"/>
          <p:nvPr/>
        </p:nvSpPr>
        <p:spPr>
          <a:xfrm>
            <a:off x="2097405" y="1394460"/>
            <a:ext cx="4572000" cy="460375"/>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sym typeface="+mn-ea"/>
              </a:rPr>
              <a:t>提示：</a:t>
            </a:r>
            <a:r>
              <a:rPr lang="zh-CN" altLang="en-US" sz="2000">
                <a:latin typeface="微软雅黑" panose="020b0503020204020204" charset="-122"/>
                <a:ea typeface="微软雅黑" panose="020b0503020204020204" charset="-122"/>
                <a:sym typeface="+mn-ea"/>
              </a:rPr>
              <a:t>时间、地点、沙漠、驼队。</a:t>
            </a:r>
            <a:endParaRPr lang="zh-CN" altLang="en-US" sz="2000">
              <a:latin typeface="微软雅黑" panose="020b0503020204020204" charset="-122"/>
              <a:ea typeface="微软雅黑" panose="020b0503020204020204" charset="-122"/>
              <a:sym typeface="+mn-ea"/>
            </a:endParaRPr>
          </a:p>
        </p:txBody>
      </p:sp>
      <p:sp>
        <p:nvSpPr>
          <p:cNvPr id="10" name="文本框 9" title=""/>
          <p:cNvSpPr txBox="1"/>
          <p:nvPr/>
        </p:nvSpPr>
        <p:spPr>
          <a:xfrm>
            <a:off x="123190" y="1965960"/>
            <a:ext cx="3851275" cy="2861310"/>
          </a:xfrm>
          <a:prstGeom prst="rect">
            <a:avLst/>
          </a:prstGeom>
          <a:solidFill>
            <a:schemeClr val="accent6">
              <a:lumMod val="20000"/>
              <a:lumOff val="80000"/>
            </a:schemeClr>
          </a:solidFill>
          <a:effectLst>
            <a:innerShdw blurRad="63500" dist="50800">
              <a:prstClr val="black">
                <a:alpha val="50000"/>
              </a:prstClr>
            </a:innerShdw>
          </a:effectLst>
        </p:spPr>
        <p:txBody>
          <a:bodyPr wrap="square" rtlCol="0" anchor="t">
            <a:spAutoFit/>
          </a:bodyPr>
          <a:lstStyle/>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时间：</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中午          </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地点：</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猩猩峡外沙漠</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景物：</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沙漠茫茫一片，广阔，荒凉，骆驼方阵</a:t>
            </a:r>
            <a:r>
              <a:rPr lang="zh-CN" altLang="en-US" sz="2000" b="1">
                <a:latin typeface="华文中宋" panose="02010600040101010101" charset="-122"/>
                <a:ea typeface="华文中宋" panose="02010600040101010101" charset="-122"/>
                <a:cs typeface="华文中宋" panose="02010600040101010101" charset="-122"/>
                <a:sym typeface="+mn-ea"/>
              </a:rPr>
              <a:t>昂然高步，驼铃丁当。</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           </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人物：</a:t>
            </a: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带领骆驼的人。</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画面表现了什么？</a:t>
            </a:r>
            <a:endParaRPr lang="zh-CN" altLang="en-US" sz="2000" b="1">
              <a:solidFill>
                <a:srgbClr val="0070C0"/>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chemeClr val="tx1"/>
                </a:solidFill>
                <a:latin typeface="华文中宋" panose="02010600040101010101" charset="-122"/>
                <a:ea typeface="华文中宋" panose="02010600040101010101" charset="-122"/>
                <a:cs typeface="华文中宋" panose="02010600040101010101" charset="-122"/>
                <a:sym typeface="+mn-ea"/>
              </a:rPr>
              <a:t>明确：人的活动竟改变了自然景观</a:t>
            </a:r>
            <a:r>
              <a:rPr lang="zh-CN" altLang="en-US" sz="20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0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pic>
        <p:nvPicPr>
          <p:cNvPr id="11" name="图片 10" title=""/>
          <p:cNvPicPr>
            <a:picLocks noChangeAspect="1"/>
          </p:cNvPicPr>
          <p:nvPr/>
        </p:nvPicPr>
        <p:blipFill>
          <a:blip r:embed="rId6"/>
          <a:stretch>
            <a:fillRect/>
          </a:stretch>
        </p:blipFill>
        <p:spPr>
          <a:xfrm>
            <a:off x="4229735" y="1965960"/>
            <a:ext cx="4702175" cy="2949575"/>
          </a:xfrm>
          <a:prstGeom prst="rect">
            <a:avLst/>
          </a:prstGeom>
          <a:effectLst>
            <a:innerShdw blurRad="63500" dist="50800">
              <a:prstClr val="black">
                <a:alpha val="50000"/>
              </a:prstClr>
            </a:innerShdw>
          </a:effectLst>
        </p:spPr>
      </p:pic>
      <p:sp>
        <p:nvSpPr>
          <p:cNvPr id="26" name="文本框 25" title=""/>
          <p:cNvSpPr txBox="1"/>
          <p:nvPr>
            <p:custDataLst>
              <p:tags r:id="rId7"/>
            </p:custDataLst>
          </p:nvPr>
        </p:nvSpPr>
        <p:spPr>
          <a:xfrm>
            <a:off x="4229735" y="1965960"/>
            <a:ext cx="1276350" cy="398780"/>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r>
              <a:rPr lang="en-US" alt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沙漠驼铃</a:t>
            </a:r>
            <a:endParaRPr lang="en-US" alt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748" name="文本框 31747" title=""/>
          <p:cNvSpPr txBox="1"/>
          <p:nvPr/>
        </p:nvSpPr>
        <p:spPr>
          <a:xfrm>
            <a:off x="174625" y="1153795"/>
            <a:ext cx="3581400" cy="3046095"/>
          </a:xfrm>
          <a:prstGeom prst="rect">
            <a:avLst/>
          </a:prstGeom>
          <a:solidFill>
            <a:schemeClr val="accent6">
              <a:lumMod val="20000"/>
              <a:lumOff val="80000"/>
            </a:schemeClr>
          </a:solidFill>
          <a:ln w="9525">
            <a:noFill/>
          </a:ln>
          <a:effectLst>
            <a:innerShdw blurRad="63500" dist="50800">
              <a:prstClr val="black">
                <a:alpha val="50000"/>
              </a:prstClr>
            </a:innerShdw>
          </a:effectLst>
        </p:spPr>
        <p:txBody>
          <a:bodyPr wrap="square">
            <a:spAutoFit/>
          </a:bodyPr>
          <a:lstStyle/>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时间：</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傍晚。     </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地点：</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黄土高原</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景物：</a:t>
            </a: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三五明月，秃山，梯田， 耕牛，晚归人群的“剪影”</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人物：</a:t>
            </a:r>
            <a:r>
              <a:rPr lang="zh-CN" altLang="en-US" sz="2000" b="1">
                <a:latin typeface="华文中宋" panose="02010600040101010101" charset="-122"/>
                <a:ea typeface="华文中宋" panose="02010600040101010101" charset="-122"/>
                <a:cs typeface="华文中宋" panose="02010600040101010101" charset="-122"/>
                <a:sym typeface="+mn-ea"/>
              </a:rPr>
              <a:t>晚归的种田人。</a:t>
            </a:r>
            <a:endPar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endParaRPr>
          </a:p>
          <a:p>
            <a:pPr indent="457200" fontAlgn="auto">
              <a:lnSpc>
                <a:spcPct val="12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画面表现了什么？</a:t>
            </a:r>
            <a:endParaRPr lang="zh-CN" altLang="en-US" sz="2000" b="1">
              <a:solidFill>
                <a:srgbClr val="0070C0"/>
              </a:solidFill>
              <a:latin typeface="华文中宋" panose="02010600040101010101" charset="-122"/>
              <a:ea typeface="华文中宋" panose="02010600040101010101" charset="-122"/>
              <a:cs typeface="华文中宋" panose="02010600040101010101" charset="-122"/>
            </a:endParaRPr>
          </a:p>
          <a:p>
            <a:pPr indent="457200" fontAlgn="auto">
              <a:lnSpc>
                <a:spcPct val="120000"/>
              </a:lnSpc>
              <a:spcBef>
                <a:spcPct val="0"/>
              </a:spcBef>
            </a:pPr>
            <a:r>
              <a:rPr lang="zh-CN" altLang="en-US" sz="2000" b="1">
                <a:solidFill>
                  <a:schemeClr val="tx1"/>
                </a:solidFill>
                <a:latin typeface="华文中宋" panose="02010600040101010101" charset="-122"/>
                <a:ea typeface="华文中宋" panose="02010600040101010101" charset="-122"/>
                <a:cs typeface="华文中宋" panose="02010600040101010101" charset="-122"/>
              </a:rPr>
              <a:t>劳动者辛勤劳作的欢乐。</a:t>
            </a:r>
            <a:endParaRPr lang="zh-CN" altLang="en-US" sz="2000" b="1">
              <a:solidFill>
                <a:schemeClr val="tx1"/>
              </a:solidFill>
              <a:latin typeface="华文中宋" panose="02010600040101010101" charset="-122"/>
              <a:ea typeface="华文中宋" panose="02010600040101010101" charset="-122"/>
              <a:cs typeface="华文中宋" panose="02010600040101010101" charset="-122"/>
            </a:endParaRPr>
          </a:p>
        </p:txBody>
      </p:sp>
      <p:pic>
        <p:nvPicPr>
          <p:cNvPr id="2" name="图片 1" title=""/>
          <p:cNvPicPr>
            <a:picLocks noChangeAspect="1"/>
          </p:cNvPicPr>
          <p:nvPr/>
        </p:nvPicPr>
        <p:blipFill>
          <a:blip r:embed="rId2"/>
          <a:srcRect t="4016"/>
          <a:stretch>
            <a:fillRect/>
          </a:stretch>
        </p:blipFill>
        <p:spPr>
          <a:xfrm>
            <a:off x="4154805" y="929640"/>
            <a:ext cx="4851400" cy="3494405"/>
          </a:xfrm>
          <a:prstGeom prst="rect">
            <a:avLst/>
          </a:prstGeom>
          <a:effectLst>
            <a:innerShdw blurRad="63500" dist="50800">
              <a:prstClr val="black">
                <a:alpha val="50000"/>
              </a:prstClr>
            </a:innerShdw>
          </a:effectLst>
        </p:spPr>
      </p:pic>
      <p:sp>
        <p:nvSpPr>
          <p:cNvPr id="25" name="文本框 24" title=""/>
          <p:cNvSpPr txBox="1"/>
          <p:nvPr/>
        </p:nvSpPr>
        <p:spPr>
          <a:xfrm>
            <a:off x="4205605" y="929640"/>
            <a:ext cx="1223010" cy="398780"/>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spAutoFit/>
          </a:bodyPr>
          <a:lstStyle/>
          <a:p>
            <a:pPr indent="0" algn="ctr">
              <a:buNone/>
            </a:pPr>
            <a:r>
              <a:rPr 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高原晚耕</a:t>
            </a:r>
            <a:endParaRPr lang="en-US" alt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cxnSp>
        <p:nvCxnSpPr>
          <p:cNvPr id="4" name="直接连接符 3" title=""/>
          <p:cNvCxnSpPr/>
          <p:nvPr>
            <p:custDataLst>
              <p:tags r:id="rId3"/>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title=""/>
          <p:cNvSpPr txBox="1"/>
          <p:nvPr>
            <p:custDataLst>
              <p:tags r:id="rId6"/>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845" name="文本框 35844" title=""/>
          <p:cNvSpPr txBox="1"/>
          <p:nvPr/>
        </p:nvSpPr>
        <p:spPr>
          <a:xfrm>
            <a:off x="255905" y="953770"/>
            <a:ext cx="3255645" cy="3476625"/>
          </a:xfrm>
          <a:prstGeom prst="rect">
            <a:avLst/>
          </a:prstGeom>
          <a:solidFill>
            <a:schemeClr val="accent6">
              <a:lumMod val="20000"/>
              <a:lumOff val="80000"/>
            </a:schemeClr>
          </a:solidFill>
          <a:ln w="9525">
            <a:noFill/>
          </a:ln>
          <a:effectLst>
            <a:innerShdw blurRad="63500" dist="50800">
              <a:prstClr val="black">
                <a:alpha val="50000"/>
              </a:prstClr>
            </a:innerShdw>
          </a:effectLst>
        </p:spPr>
        <p:txBody>
          <a:bodyPr wrap="square">
            <a:spAutoFit/>
          </a:bodyPr>
          <a:lstStyle/>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rPr>
              <a:t>时间：</a:t>
            </a:r>
            <a:r>
              <a:rPr lang="zh-CN" altLang="en-US" sz="2000" b="1">
                <a:latin typeface="华文中宋" panose="02010600040101010101" charset="-122"/>
                <a:ea typeface="华文中宋" panose="02010600040101010101" charset="-122"/>
                <a:cs typeface="华文中宋" panose="02010600040101010101" charset="-122"/>
              </a:rPr>
              <a:t>傍晚。</a:t>
            </a:r>
            <a:endParaRPr lang="zh-CN" altLang="en-US" sz="2000" b="1">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地点：</a:t>
            </a:r>
            <a:r>
              <a:rPr lang="zh-CN" altLang="en-US" sz="2000" b="1">
                <a:latin typeface="华文中宋" panose="02010600040101010101" charset="-122"/>
                <a:ea typeface="华文中宋" panose="02010600040101010101" charset="-122"/>
                <a:cs typeface="华文中宋" panose="02010600040101010101" charset="-122"/>
                <a:sym typeface="+mn-ea"/>
              </a:rPr>
              <a:t>沿河的山坳里。</a:t>
            </a:r>
            <a:endParaRPr lang="zh-CN" altLang="en-US" sz="2000" b="1">
              <a:solidFill>
                <a:srgbClr val="FFFF00"/>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景物：</a:t>
            </a:r>
            <a:r>
              <a:rPr lang="zh-CN" altLang="en-US" sz="2000" b="1">
                <a:latin typeface="华文中宋" panose="02010600040101010101" charset="-122"/>
                <a:ea typeface="华文中宋" panose="02010600040101010101" charset="-122"/>
                <a:cs typeface="华文中宋" panose="02010600040101010101" charset="-122"/>
                <a:sym typeface="+mn-ea"/>
              </a:rPr>
              <a:t>河水汤汤，熊熊野火，满天 彩霞，有“静穆的自然和弥满着生命力的人”“织成了美妙的图画”</a:t>
            </a:r>
            <a:endParaRPr lang="zh-CN" altLang="en-US" sz="2000" b="1">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人物：</a:t>
            </a:r>
            <a:r>
              <a:rPr lang="zh-CN" altLang="en-US" sz="2000" b="1">
                <a:latin typeface="华文中宋" panose="02010600040101010101" charset="-122"/>
                <a:ea typeface="华文中宋" panose="02010600040101010101" charset="-122"/>
                <a:cs typeface="华文中宋" panose="02010600040101010101" charset="-122"/>
                <a:sym typeface="+mn-ea"/>
              </a:rPr>
              <a:t>生产归来的搞文艺的师生。</a:t>
            </a:r>
            <a:endParaRPr lang="zh-CN" altLang="en-US" sz="2000" b="1">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solidFill>
                  <a:srgbClr val="0070C0"/>
                </a:solidFill>
                <a:latin typeface="华文中宋" panose="02010600040101010101" charset="-122"/>
                <a:ea typeface="华文中宋" panose="02010600040101010101" charset="-122"/>
                <a:cs typeface="华文中宋" panose="02010600040101010101" charset="-122"/>
                <a:sym typeface="+mn-ea"/>
              </a:rPr>
              <a:t>画面表现了什么？</a:t>
            </a:r>
            <a:endParaRPr lang="zh-CN" altLang="en-US" sz="2000" b="1">
              <a:solidFill>
                <a:srgbClr val="0070C0"/>
              </a:solidFill>
              <a:latin typeface="华文中宋" panose="02010600040101010101" charset="-122"/>
              <a:ea typeface="华文中宋" panose="02010600040101010101" charset="-122"/>
              <a:cs typeface="华文中宋" panose="02010600040101010101" charset="-122"/>
            </a:endParaRPr>
          </a:p>
          <a:p>
            <a:pPr indent="457200" fontAlgn="auto">
              <a:lnSpc>
                <a:spcPct val="100000"/>
              </a:lnSpc>
              <a:spcBef>
                <a:spcPct val="0"/>
              </a:spcBef>
            </a:pPr>
            <a:r>
              <a:rPr lang="zh-CN" altLang="en-US" sz="2000" b="1">
                <a:latin typeface="华文中宋" panose="02010600040101010101" charset="-122"/>
                <a:ea typeface="华文中宋" panose="02010600040101010101" charset="-122"/>
                <a:cs typeface="华文中宋" panose="02010600040101010101" charset="-122"/>
                <a:sym typeface="+mn-ea"/>
              </a:rPr>
              <a:t>知识分子劳动后的生活和充实的精神世界。</a:t>
            </a:r>
            <a:endParaRPr lang="zh-CN" altLang="en-US" sz="2000" b="1">
              <a:solidFill>
                <a:srgbClr val="FFFF00"/>
              </a:solidFill>
              <a:latin typeface="华文中宋" panose="02010600040101010101" charset="-122"/>
              <a:ea typeface="华文中宋" panose="02010600040101010101" charset="-122"/>
              <a:cs typeface="华文中宋" panose="02010600040101010101" charset="-122"/>
            </a:endParaRPr>
          </a:p>
        </p:txBody>
      </p:sp>
      <p:pic>
        <p:nvPicPr>
          <p:cNvPr id="2" name="图片 1" title=""/>
          <p:cNvPicPr>
            <a:picLocks noChangeAspect="1"/>
          </p:cNvPicPr>
          <p:nvPr/>
        </p:nvPicPr>
        <p:blipFill>
          <a:blip r:embed="rId2"/>
          <a:stretch>
            <a:fillRect/>
          </a:stretch>
        </p:blipFill>
        <p:spPr>
          <a:xfrm>
            <a:off x="3705860" y="953770"/>
            <a:ext cx="5214620" cy="3460750"/>
          </a:xfrm>
          <a:prstGeom prst="rect">
            <a:avLst/>
          </a:prstGeom>
          <a:effectLst>
            <a:innerShdw blurRad="63500" dist="50800">
              <a:prstClr val="black">
                <a:alpha val="50000"/>
              </a:prstClr>
            </a:innerShdw>
          </a:effectLst>
        </p:spPr>
      </p:pic>
      <p:sp>
        <p:nvSpPr>
          <p:cNvPr id="26" name="文本框 25" title=""/>
          <p:cNvSpPr txBox="1"/>
          <p:nvPr/>
        </p:nvSpPr>
        <p:spPr>
          <a:xfrm>
            <a:off x="3705860" y="953770"/>
            <a:ext cx="1221740" cy="398780"/>
          </a:xfrm>
          <a:prstGeom prst="rect">
            <a:avLst/>
          </a:prstGeom>
          <a:solidFill>
            <a:schemeClr val="accent1">
              <a:lumMod val="50000"/>
            </a:schemeClr>
          </a:solidFill>
          <a:effectLst>
            <a:outerShdw blurRad="50800" dist="38100" dir="2700000" algn="tl" rotWithShape="0">
              <a:prstClr val="black">
                <a:alpha val="40000"/>
              </a:prstClr>
            </a:outerShdw>
          </a:effectLst>
        </p:spPr>
        <p:txBody>
          <a:bodyPr wrap="square" rtlCol="0" anchor="t">
            <a:spAutoFit/>
          </a:bodyPr>
          <a:lstStyle/>
          <a:p>
            <a:r>
              <a:rPr lang="en-US" alt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rPr>
              <a:t>延河夕照</a:t>
            </a:r>
            <a:endParaRPr lang="en-US" altLang="en-US" sz="2000" b="1" u="sng">
              <a:solidFill>
                <a:srgbClr val="FFFF00"/>
              </a:solidFill>
              <a:latin typeface="华文中宋" panose="02010600040101010101" charset="-122"/>
              <a:ea typeface="华文中宋" panose="02010600040101010101" charset="-122"/>
              <a:cs typeface="宋体" panose="02010600030101010101" pitchFamily="2" charset="-122"/>
              <a:sym typeface="+mn-ea"/>
            </a:endParaRPr>
          </a:p>
        </p:txBody>
      </p:sp>
      <p:cxnSp>
        <p:nvCxnSpPr>
          <p:cNvPr id="4" name="直接连接符 3" title=""/>
          <p:cNvCxnSpPr/>
          <p:nvPr>
            <p:custDataLst>
              <p:tags r:id="rId3"/>
            </p:custDataLst>
          </p:nvPr>
        </p:nvCxnSpPr>
        <p:spPr>
          <a:xfrm flipV="1">
            <a:off x="921917" y="692590"/>
            <a:ext cx="3467735" cy="6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p:grpSpPr>
        <p:sp>
          <p:nvSpPr>
            <p:cNvPr id="7" name="矩形 6"/>
            <p:cNvSpPr/>
            <p:nvPr>
              <p:custDataLst>
                <p:tags r:id="rId4"/>
              </p:custDataLst>
            </p:nvPr>
          </p:nvSpPr>
          <p:spPr>
            <a:xfrm>
              <a:off x="2121873" y="1511588"/>
              <a:ext cx="363415" cy="3634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5"/>
              </p:custDataLst>
            </p:nvPr>
          </p:nvSpPr>
          <p:spPr>
            <a:xfrm>
              <a:off x="2321171" y="1735018"/>
              <a:ext cx="246183" cy="24618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文本框 2" title=""/>
          <p:cNvSpPr txBox="1"/>
          <p:nvPr>
            <p:custDataLst>
              <p:tags r:id="rId6"/>
            </p:custDataLst>
          </p:nvPr>
        </p:nvSpPr>
        <p:spPr>
          <a:xfrm>
            <a:off x="1183640" y="154305"/>
            <a:ext cx="3388995" cy="521970"/>
          </a:xfrm>
          <a:prstGeom prst="rect">
            <a:avLst/>
          </a:prstGeom>
          <a:noFill/>
        </p:spPr>
        <p:txBody>
          <a:bodyPr wrap="square" rtlCol="0">
            <a:spAutoFit/>
          </a:bodyPr>
          <a:lstStyle/>
          <a:p>
            <a:r>
              <a:rPr lang="zh-CN" altLang="en-US" sz="2800" b="1">
                <a:solidFill>
                  <a:srgbClr val="002060"/>
                </a:solidFill>
                <a:latin typeface="华文中宋" panose="02010600040101010101" charset="-122"/>
                <a:ea typeface="华文中宋" panose="02010600040101010101" charset="-122"/>
                <a:sym typeface="+mn-ea"/>
              </a:rPr>
              <a:t>任务一：明“风景”</a:t>
            </a:r>
            <a:endParaRPr lang="zh-CN" altLang="en-US" sz="2800" b="1">
              <a:solidFill>
                <a:srgbClr val="002060"/>
              </a:solidFill>
              <a:latin typeface="华文中宋" panose="02010600040101010101" charset="-122"/>
              <a:ea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 name="KSO_WM_UNIT_TABLE_BEAUTIFY" val="smartTable{6a724c52-1da7-4287-992a-c7acd94bc4bd}"/>
  <p:tag name="TABLE_ENDDRAG_ORIGIN_RECT" val="697*224"/>
  <p:tag name="TABLE_ENDDRAG_RECT" val="15*89*697*224"/>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 name="KSO_WM_UNIT_TABLE_BEAUTIFY" val="smartTable{cb828e75-b899-428a-a2c7-e3a989c95cdc}"/>
  <p:tag name="TABLE_ENDDRAG_ORIGIN_RECT" val="697*231"/>
  <p:tag name="TABLE_ENDDRAG_RECT" val="15*126*697*231"/>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AS_OS" val="Unix 3.10 unknown"/>
  <p:tag name="AS_RELEASE_DATE" val="2023.03.31"/>
  <p:tag name="AS_TITLE" val="Aspose.Slides for Java"/>
  <p:tag name="AS_VERSION" val="23.3"/>
  <p:tag name="COMMONDATA" val="eyJoZGlkIjoiOTBkMDkwZGZlMTRjODA1Y2NjNjdjMWFjZmUwMjI3ZmUifQ=="/>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 name="KSO_WM_DIAGRAM_GROUP_CODE" val="ζ1-1"/>
  <p:tag name="KSO_WM_TAG_VERSION" val="1.0"/>
  <p:tag name="KSO_WM_TEMPLATE_CATEGORY" val="diagram"/>
  <p:tag name="KSO_WM_TEMPLATE_INDEX" val="20216641"/>
  <p:tag name="KSO_WM_UNIT_COMPATIBLE" val="0"/>
  <p:tag name="KSO_WM_UNIT_DIAGRAM_ISNUMVISUAL" val="0"/>
  <p:tag name="KSO_WM_UNIT_DIAGRAM_ISREFERUNIT" val="0"/>
  <p:tag name="KSO_WM_UNIT_DIAGRAM_MODELTYPE" val="creativePicture"/>
  <p:tag name="KSO_WM_UNIT_HIGHLIGHT" val="0"/>
  <p:tag name="KSO_WM_UNIT_ID" val="diagram20216641_1*ζ_h_d*1_1_1"/>
  <p:tag name="KSO_WM_UNIT_INDEX" val="1_1_1"/>
  <p:tag name="KSO_WM_UNIT_LAYERLEVEL" val="1_1_1"/>
  <p:tag name="KSO_WM_UNIT_PICTURE_TOWARD" val="1"/>
  <p:tag name="KSO_WM_UNIT_TYPE" val="ζ_h_d"/>
  <p:tag name="KSO_WM_UNIT_USESOURCEFORMAT_APPLY" val="1"/>
  <p:tag name="KSO_WM_UNIT_VALUE" val="1156*1156"/>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 name="KSO_WM_UNIT_TABLE_BEAUTIFY" val="smartTable{7aeef4d8-880c-41eb-917e-e90288bdf385}"/>
  <p:tag name="TABLE_ENDDRAG_ORIGIN_RECT" val="673*313"/>
  <p:tag name="TABLE_ENDDRAG_RECT" val="11*77*673*313"/>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TABLE_ENDDRAG_ORIGIN_RECT" val="451*218"/>
  <p:tag name="TABLE_ENDDRAG_RECT" val="252*202*451*218"/>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 name="KSO_WM_UNIT_TABLE_BEAUTIFY" val="smartTable{8c515eba-2572-4ee2-878e-b07a8ae72fad}"/>
  <p:tag name="TABLE_ENDDRAG_ORIGIN_RECT" val="674*264"/>
  <p:tag name="TABLE_ENDDRAG_RECT" val="20*118*674*264"/>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 name="KSO_WM_UNIT_TABLE_BEAUTIFY" val="smartTable{753d7dfc-d203-4e17-8eb4-77a09c76eca6}"/>
  <p:tag name="TABLE_ENDDRAG_ORIGIN_RECT" val="679*264"/>
  <p:tag name="TABLE_ENDDRAG_RECT" val="11*80*679*264"/>
</p:tagLst>
</file>

<file path=ppt/theme/theme1.xml><?xml version="1.0" encoding="utf-8"?>
<a:theme xmlns:r="http://schemas.openxmlformats.org/officeDocument/2006/relationships"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192</Paragraphs>
  <Slides>24</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等线 Light</vt:lpstr>
      <vt:lpstr>等线</vt:lpstr>
      <vt:lpstr>汉仪秦川飞影W</vt:lpstr>
      <vt:lpstr>Times New Roman</vt:lpstr>
      <vt:lpstr>黑体</vt:lpstr>
      <vt:lpstr>华文楷体</vt:lpstr>
      <vt:lpstr>华文新魏</vt:lpstr>
      <vt:lpstr>华文中宋</vt:lpstr>
      <vt:lpstr>宋体</vt:lpstr>
      <vt:lpstr>Wingdings</vt:lpstr>
      <vt:lpstr>微软雅黑</vt:lpstr>
      <vt:lpstr>新宋体</vt:lpstr>
      <vt:lpstr>第一PPT模板网-WWW.1PPT.COM​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2024-08-06T11:46:33.538</cp:lastPrinted>
  <dcterms:created xsi:type="dcterms:W3CDTF">2024-08-06T11:46:33Z</dcterms:created>
  <dcterms:modified xsi:type="dcterms:W3CDTF">2024-08-06T03:46:33Z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