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3.3-->
<p:presentation xmlns:r="http://schemas.openxmlformats.org/officeDocument/2006/relationships" xmlns:a="http://schemas.openxmlformats.org/drawingml/2006/main" xmlns:p="http://schemas.openxmlformats.org/presentationml/2006/main">
  <p:sldMasterIdLst>
    <p:sldMasterId id="2147483648" r:id="rId1"/>
  </p:sldMasterIdLst>
  <p:notesMasterIdLst>
    <p:notesMasterId r:id="rId2"/>
  </p:notesMasterIdLst>
  <p:sldIdLst>
    <p:sldId id="482" r:id="rId3"/>
    <p:sldId id="323" r:id="rId4"/>
    <p:sldId id="342" r:id="rId5"/>
    <p:sldId id="430" r:id="rId6"/>
    <p:sldId id="257" r:id="rId7"/>
    <p:sldId id="515" r:id="rId8"/>
    <p:sldId id="347" r:id="rId9"/>
    <p:sldId id="516" r:id="rId10"/>
    <p:sldId id="486" r:id="rId11"/>
    <p:sldId id="431" r:id="rId12"/>
    <p:sldId id="351" r:id="rId13"/>
    <p:sldId id="393" r:id="rId14"/>
    <p:sldId id="394" r:id="rId15"/>
    <p:sldId id="355" r:id="rId16"/>
    <p:sldId id="356" r:id="rId17"/>
    <p:sldId id="357" r:id="rId18"/>
    <p:sldId id="361" r:id="rId19"/>
    <p:sldId id="488" r:id="rId20"/>
    <p:sldId id="487" r:id="rId21"/>
    <p:sldId id="489" r:id="rId22"/>
    <p:sldId id="490" r:id="rId23"/>
    <p:sldId id="491" r:id="rId24"/>
    <p:sldId id="494" r:id="rId25"/>
    <p:sldId id="492" r:id="rId26"/>
    <p:sldId id="495" r:id="rId27"/>
    <p:sldId id="496" r:id="rId28"/>
    <p:sldId id="497" r:id="rId29"/>
    <p:sldId id="498" r:id="rId30"/>
    <p:sldId id="503" r:id="rId31"/>
    <p:sldId id="504" r:id="rId32"/>
    <p:sldId id="332" r:id="rId33"/>
    <p:sldId id="333" r:id="rId34"/>
    <p:sldId id="334" r:id="rId35"/>
  </p:sldIdLst>
  <p:sldSz cx="9144000" cy="5143500"/>
  <p:notesSz cx="6858000" cy="9144000"/>
  <p:custDataLst>
    <p:tags r:id="rId36"/>
  </p:custDataLst>
  <p:defaultTextStyle>
    <a:defPPr>
      <a:defRPr lang="zh-CN"/>
    </a:defPPr>
    <a:lvl1pPr marL="0" lvl="0" indent="0" algn="l" defTabSz="914400" rtl="0" eaLnBrk="1" fontAlgn="base" latinLnBrk="0" hangingPunct="1">
      <a:lnSpc>
        <a:spcPct val="100000"/>
      </a:lnSpc>
      <a:spcBef>
        <a:spcPct val="50000"/>
      </a:spcBef>
      <a:spcAft>
        <a:spcPct val="0"/>
      </a:spcAft>
      <a:buFont typeface="Arial" panose="020b0604020202020204" pitchFamily="34" charset="0"/>
      <a:buNone/>
      <a:defRPr sz="2800" b="0" i="0" u="none" kern="1200" baseline="0">
        <a:solidFill>
          <a:srgbClr val="CC3300"/>
        </a:solidFill>
        <a:latin typeface="Arial" panose="020b0604020202020204" pitchFamily="34" charset="0"/>
        <a:ea typeface="创艺简魏碑" pitchFamily="2" charset="-122"/>
        <a:cs typeface="+mn-cs"/>
      </a:defRPr>
    </a:lvl1pPr>
    <a:lvl2pPr marL="457200" lvl="1" indent="0" algn="l" defTabSz="914400" rtl="0" eaLnBrk="1" fontAlgn="base" latinLnBrk="0" hangingPunct="1">
      <a:lnSpc>
        <a:spcPct val="100000"/>
      </a:lnSpc>
      <a:spcBef>
        <a:spcPct val="50000"/>
      </a:spcBef>
      <a:spcAft>
        <a:spcPct val="0"/>
      </a:spcAft>
      <a:buFont typeface="Arial" panose="020b0604020202020204" pitchFamily="34" charset="0"/>
      <a:buNone/>
      <a:defRPr sz="2800" b="0" i="0" u="none" kern="1200" baseline="0">
        <a:solidFill>
          <a:srgbClr val="CC3300"/>
        </a:solidFill>
        <a:latin typeface="Arial" panose="020b0604020202020204" pitchFamily="34" charset="0"/>
        <a:ea typeface="创艺简魏碑" pitchFamily="2" charset="-122"/>
        <a:cs typeface="+mn-cs"/>
      </a:defRPr>
    </a:lvl2pPr>
    <a:lvl3pPr marL="914400" lvl="2" indent="0" algn="l" defTabSz="914400" rtl="0" eaLnBrk="1" fontAlgn="base" latinLnBrk="0" hangingPunct="1">
      <a:lnSpc>
        <a:spcPct val="100000"/>
      </a:lnSpc>
      <a:spcBef>
        <a:spcPct val="50000"/>
      </a:spcBef>
      <a:spcAft>
        <a:spcPct val="0"/>
      </a:spcAft>
      <a:buFont typeface="Arial" panose="020b0604020202020204" pitchFamily="34" charset="0"/>
      <a:buNone/>
      <a:defRPr sz="2800" b="0" i="0" u="none" kern="1200" baseline="0">
        <a:solidFill>
          <a:srgbClr val="CC3300"/>
        </a:solidFill>
        <a:latin typeface="Arial" panose="020b0604020202020204" pitchFamily="34" charset="0"/>
        <a:ea typeface="创艺简魏碑" pitchFamily="2" charset="-122"/>
        <a:cs typeface="+mn-cs"/>
      </a:defRPr>
    </a:lvl3pPr>
    <a:lvl4pPr marL="1371600" lvl="3" indent="0" algn="l" defTabSz="914400" rtl="0" eaLnBrk="1" fontAlgn="base" latinLnBrk="0" hangingPunct="1">
      <a:lnSpc>
        <a:spcPct val="100000"/>
      </a:lnSpc>
      <a:spcBef>
        <a:spcPct val="50000"/>
      </a:spcBef>
      <a:spcAft>
        <a:spcPct val="0"/>
      </a:spcAft>
      <a:buFont typeface="Arial" panose="020b0604020202020204" pitchFamily="34" charset="0"/>
      <a:buNone/>
      <a:defRPr sz="2800" b="0" i="0" u="none" kern="1200" baseline="0">
        <a:solidFill>
          <a:srgbClr val="CC3300"/>
        </a:solidFill>
        <a:latin typeface="Arial" panose="020b0604020202020204" pitchFamily="34" charset="0"/>
        <a:ea typeface="创艺简魏碑" pitchFamily="2" charset="-122"/>
        <a:cs typeface="+mn-cs"/>
      </a:defRPr>
    </a:lvl4pPr>
    <a:lvl5pPr marL="1828800" lvl="4" indent="0" algn="l" defTabSz="914400" rtl="0" eaLnBrk="1" fontAlgn="base" latinLnBrk="0" hangingPunct="1">
      <a:lnSpc>
        <a:spcPct val="100000"/>
      </a:lnSpc>
      <a:spcBef>
        <a:spcPct val="50000"/>
      </a:spcBef>
      <a:spcAft>
        <a:spcPct val="0"/>
      </a:spcAft>
      <a:buFont typeface="Arial" panose="020b0604020202020204" pitchFamily="34" charset="0"/>
      <a:buNone/>
      <a:defRPr sz="2800" b="0" i="0" u="none" kern="1200" baseline="0">
        <a:solidFill>
          <a:srgbClr val="CC3300"/>
        </a:solidFill>
        <a:latin typeface="Arial" panose="020b0604020202020204" pitchFamily="34" charset="0"/>
        <a:ea typeface="创艺简魏碑" pitchFamily="2" charset="-122"/>
        <a:cs typeface="+mn-cs"/>
      </a:defRPr>
    </a:lvl5pPr>
    <a:lvl6pPr marL="2286000" lvl="5" indent="0" algn="l" defTabSz="914400" rtl="0" eaLnBrk="1" fontAlgn="base" latinLnBrk="0" hangingPunct="1">
      <a:lnSpc>
        <a:spcPct val="100000"/>
      </a:lnSpc>
      <a:spcBef>
        <a:spcPct val="50000"/>
      </a:spcBef>
      <a:spcAft>
        <a:spcPct val="0"/>
      </a:spcAft>
      <a:buFont typeface="Arial" panose="020b0604020202020204" pitchFamily="34" charset="0"/>
      <a:buNone/>
      <a:defRPr sz="2800" b="0" i="0" u="none" kern="1200" baseline="0">
        <a:solidFill>
          <a:srgbClr val="CC3300"/>
        </a:solidFill>
        <a:latin typeface="Arial" panose="020b0604020202020204" pitchFamily="34" charset="0"/>
        <a:ea typeface="创艺简魏碑" pitchFamily="2" charset="-122"/>
        <a:cs typeface="+mn-cs"/>
      </a:defRPr>
    </a:lvl6pPr>
    <a:lvl7pPr marL="2743200" lvl="6" indent="0" algn="l" defTabSz="914400" rtl="0" eaLnBrk="1" fontAlgn="base" latinLnBrk="0" hangingPunct="1">
      <a:lnSpc>
        <a:spcPct val="100000"/>
      </a:lnSpc>
      <a:spcBef>
        <a:spcPct val="50000"/>
      </a:spcBef>
      <a:spcAft>
        <a:spcPct val="0"/>
      </a:spcAft>
      <a:buFont typeface="Arial" panose="020b0604020202020204" pitchFamily="34" charset="0"/>
      <a:buNone/>
      <a:defRPr sz="2800" b="0" i="0" u="none" kern="1200" baseline="0">
        <a:solidFill>
          <a:srgbClr val="CC3300"/>
        </a:solidFill>
        <a:latin typeface="Arial" panose="020b0604020202020204" pitchFamily="34" charset="0"/>
        <a:ea typeface="创艺简魏碑" pitchFamily="2" charset="-122"/>
        <a:cs typeface="+mn-cs"/>
      </a:defRPr>
    </a:lvl7pPr>
    <a:lvl8pPr marL="3200400" lvl="7" indent="0" algn="l" defTabSz="914400" rtl="0" eaLnBrk="1" fontAlgn="base" latinLnBrk="0" hangingPunct="1">
      <a:lnSpc>
        <a:spcPct val="100000"/>
      </a:lnSpc>
      <a:spcBef>
        <a:spcPct val="50000"/>
      </a:spcBef>
      <a:spcAft>
        <a:spcPct val="0"/>
      </a:spcAft>
      <a:buFont typeface="Arial" panose="020b0604020202020204" pitchFamily="34" charset="0"/>
      <a:buNone/>
      <a:defRPr sz="2800" b="0" i="0" u="none" kern="1200" baseline="0">
        <a:solidFill>
          <a:srgbClr val="CC3300"/>
        </a:solidFill>
        <a:latin typeface="Arial" panose="020b0604020202020204" pitchFamily="34" charset="0"/>
        <a:ea typeface="创艺简魏碑" pitchFamily="2" charset="-122"/>
        <a:cs typeface="+mn-cs"/>
      </a:defRPr>
    </a:lvl8pPr>
    <a:lvl9pPr marL="3657600" lvl="8" indent="0" algn="l" defTabSz="914400" rtl="0" eaLnBrk="1" fontAlgn="base" latinLnBrk="0" hangingPunct="1">
      <a:lnSpc>
        <a:spcPct val="100000"/>
      </a:lnSpc>
      <a:spcBef>
        <a:spcPct val="50000"/>
      </a:spcBef>
      <a:spcAft>
        <a:spcPct val="0"/>
      </a:spcAft>
      <a:buFont typeface="Arial" panose="020b0604020202020204" pitchFamily="34" charset="0"/>
      <a:buNone/>
      <a:defRPr sz="2800" b="0" i="0" u="none" kern="1200" baseline="0">
        <a:solidFill>
          <a:srgbClr val="CC3300"/>
        </a:solidFill>
        <a:latin typeface="Arial" panose="020b0604020202020204" pitchFamily="34" charset="0"/>
        <a:ea typeface="创艺简魏碑" pitchFamily="2" charset="-122"/>
        <a:cs typeface="+mn-cs"/>
      </a:defRPr>
    </a:lvl9pPr>
  </p:defaultTextStyle>
  <p:extLst>
    <p:ext uri="{EFAFB233-063F-42B5-8137-9DF3F51BA10A}">
      <p15:sldGuideLst xmlns:p15="http://schemas.microsoft.com/office/powerpoint/2012/main">
        <p15:guide id="1" orient="horz" pos="1583" userDrawn="1">
          <p15:clr>
            <a:srgbClr val="A4A3A4"/>
          </p15:clr>
        </p15:guide>
        <p15:guide id="2" pos="2835"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94660"/>
  </p:normalViewPr>
  <p:slideViewPr>
    <p:cSldViewPr showGuides="1">
      <p:cViewPr varScale="1">
        <p:scale>
          <a:sx n="147" d="100"/>
          <a:sy n="147" d="100"/>
        </p:scale>
        <p:origin x="-510" y="-102"/>
      </p:cViewPr>
      <p:guideLst>
        <p:guide orient="horz" pos="1583"/>
        <p:guide pos="2835"/>
      </p:guideLst>
    </p:cSldViewPr>
  </p:slideViewPr>
  <p:notesTextViewPr>
    <p:cViewPr>
      <p:scale>
        <a:sx n="100" d="100"/>
        <a:sy n="100" d="100"/>
      </p:scale>
      <p:origin x="0" y="0"/>
    </p:cViewPr>
  </p:notesTextViewPr>
  <p:sorterViewPr showFormatting="0">
    <p:cViewPr>
      <p:scale>
        <a:sx n="66" d="100"/>
        <a:sy n="66" d="100"/>
      </p:scale>
      <p:origin x="0" y="0"/>
    </p:cViewPr>
  </p:sorter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notesMaster" Target="notesMasters/notesMaster1.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 Type="http://schemas.openxmlformats.org/officeDocument/2006/relationships/slide" Target="slides/slide1.xml" /><Relationship Id="rId30" Type="http://schemas.openxmlformats.org/officeDocument/2006/relationships/slide" Target="slides/slide28.xml" /><Relationship Id="rId31" Type="http://schemas.openxmlformats.org/officeDocument/2006/relationships/slide" Target="slides/slide29.xml" /><Relationship Id="rId32" Type="http://schemas.openxmlformats.org/officeDocument/2006/relationships/slide" Target="slides/slide30.xml" /><Relationship Id="rId33" Type="http://schemas.openxmlformats.org/officeDocument/2006/relationships/slide" Target="slides/slide31.xml" /><Relationship Id="rId34" Type="http://schemas.openxmlformats.org/officeDocument/2006/relationships/slide" Target="slides/slide32.xml" /><Relationship Id="rId35" Type="http://schemas.openxmlformats.org/officeDocument/2006/relationships/slide" Target="slides/slide33.xml" /><Relationship Id="rId36" Type="http://schemas.openxmlformats.org/officeDocument/2006/relationships/tags" Target="tags/tag154.xml" /><Relationship Id="rId37" Type="http://schemas.openxmlformats.org/officeDocument/2006/relationships/presProps" Target="presProps.xml" /><Relationship Id="rId38" Type="http://schemas.openxmlformats.org/officeDocument/2006/relationships/viewProps" Target="viewProps.xml" /><Relationship Id="rId39" Type="http://schemas.openxmlformats.org/officeDocument/2006/relationships/theme" Target="theme/theme1.xml" /><Relationship Id="rId4" Type="http://schemas.openxmlformats.org/officeDocument/2006/relationships/slide" Target="slides/slide2.xml" /><Relationship Id="rId40" Type="http://schemas.openxmlformats.org/officeDocument/2006/relationships/tableStyles" Target="tableStyles.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Pr>
        <a:solidFill>
          <a:schemeClr val="bg1"/>
        </a:solidFill>
        <a:effectLst/>
      </p:bgPr>
    </p:bg>
    <p:spTree>
      <p:nvGrpSpPr>
        <p:cNvPr id="1" name=""/>
        <p:cNvGrpSpPr/>
        <p:nvPr/>
      </p:nvGrpSpPr>
      <p:grpSpPr/>
      <p:sp>
        <p:nvSpPr>
          <p:cNvPr id="150530" name="页眉占位符 150529"/>
          <p:cNvSpPr>
            <a:spLocks noGrp="1"/>
          </p:cNvSpPr>
          <p:nvPr>
            <p:ph type="hdr" sz="quarter"/>
          </p:nvPr>
        </p:nvSpPr>
        <p:spPr>
          <a:xfrm>
            <a:off x="0" y="0"/>
            <a:ext cx="2971800" cy="457200"/>
          </a:xfrm>
          <a:prstGeom prst="rect">
            <a:avLst/>
          </a:prstGeom>
          <a:noFill/>
          <a:ln w="9525">
            <a:noFill/>
          </a:ln>
        </p:spPr>
        <p:txBody>
          <a:bodyPr/>
          <a:lstStyle>
            <a:lvl1pPr>
              <a:defRPr sz="1200" noProof="1"/>
            </a:lvl1pPr>
          </a:lstStyle>
          <a:p>
            <a:pPr marL="0" marR="0" lvl="0" indent="0" algn="l" defTabSz="914400" rtl="0" eaLnBrk="1" fontAlgn="base" latinLnBrk="0" hangingPunct="1">
              <a:lnSpc>
                <a:spcPct val="100000"/>
              </a:lnSpc>
              <a:spcBef>
                <a:spcPct val="5000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rgbClr val="CC3300"/>
              </a:solidFill>
              <a:effectLst/>
              <a:uLnTx/>
              <a:uFillTx/>
              <a:latin typeface="Arial" panose="020b0604020202020204" pitchFamily="34" charset="0"/>
              <a:ea typeface="创艺简魏碑" pitchFamily="2" charset="-122"/>
              <a:cs typeface="+mn-cs"/>
            </a:endParaRPr>
          </a:p>
        </p:txBody>
      </p:sp>
      <p:sp>
        <p:nvSpPr>
          <p:cNvPr id="150531" name="日期占位符 150530"/>
          <p:cNvSpPr>
            <a:spLocks noGrp="1"/>
          </p:cNvSpPr>
          <p:nvPr>
            <p:ph type="dt" idx="1"/>
          </p:nvPr>
        </p:nvSpPr>
        <p:spPr>
          <a:xfrm>
            <a:off x="3884613" y="0"/>
            <a:ext cx="2971800" cy="457200"/>
          </a:xfrm>
          <a:prstGeom prst="rect">
            <a:avLst/>
          </a:prstGeom>
          <a:noFill/>
          <a:ln w="9525">
            <a:noFill/>
          </a:ln>
        </p:spPr>
        <p:txBody>
          <a:bodyPr/>
          <a:lstStyle>
            <a:lvl1pPr algn="r">
              <a:defRPr sz="1200" noProof="1"/>
            </a:lvl1pPr>
          </a:lstStyle>
          <a:p>
            <a:pPr marL="0" marR="0" lvl="0" indent="0" algn="r" defTabSz="914400" rtl="0" eaLnBrk="1" fontAlgn="base" latinLnBrk="0" hangingPunct="1">
              <a:lnSpc>
                <a:spcPct val="100000"/>
              </a:lnSpc>
              <a:spcBef>
                <a:spcPct val="5000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rgbClr val="CC3300"/>
              </a:solidFill>
              <a:effectLst/>
              <a:uLnTx/>
              <a:uFillTx/>
              <a:latin typeface="Arial" panose="020b0604020202020204" pitchFamily="34" charset="0"/>
              <a:ea typeface="创艺简魏碑" pitchFamily="2" charset="-122"/>
              <a:cs typeface="+mn-cs"/>
            </a:endParaRPr>
          </a:p>
        </p:txBody>
      </p:sp>
      <p:sp>
        <p:nvSpPr>
          <p:cNvPr id="84996" name="幻灯片图像占位符 150531"/>
          <p:cNvSpPr>
            <a:spLocks noRot="1" noTextEdit="1"/>
          </p:cNvSpPr>
          <p:nvPr>
            <p:ph type="sldImg" idx="6"/>
          </p:nvPr>
        </p:nvSpPr>
        <p:spPr>
          <a:xfrm>
            <a:off x="381000" y="685800"/>
            <a:ext cx="6096000" cy="3429000"/>
          </a:xfrm>
          <a:prstGeom prst="rect">
            <a:avLst/>
          </a:prstGeom>
          <a:noFill/>
          <a:ln w="9525" cap="flat" cmpd="sng">
            <a:solidFill>
              <a:srgbClr val="000000"/>
            </a:solidFill>
            <a:prstDash val="solid"/>
            <a:miter/>
            <a:headEnd type="none" w="med" len="med"/>
            <a:tailEnd type="none" w="med" len="med"/>
          </a:ln>
        </p:spPr>
      </p:sp>
      <p:sp>
        <p:nvSpPr>
          <p:cNvPr id="11269" name="文本占位符 150532"/>
          <p:cNvSpPr>
            <a:spLocks noGrp="1" noChangeArrowheads="1"/>
          </p:cNvSpPr>
          <p:nvPr>
            <p:ph type="body" sz="quarter" idx="4294967295"/>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endParaRPr>
          </a:p>
          <a:p>
            <a:pPr marL="457200" marR="0" lvl="1" indent="0" algn="l" defTabSz="914400" rtl="0" eaLnBrk="0" fontAlgn="base" latinLnBrk="0" hangingPunct="0">
              <a:lnSpc>
                <a:spcPct val="100000"/>
              </a:lnSpc>
              <a:spcBef>
                <a:spcPct val="30000"/>
              </a:spcBef>
              <a:spcAft>
                <a:spcPct val="0"/>
              </a:spcAft>
              <a:buClrTx/>
              <a:buSzTx/>
              <a:buFont typeface="Arial" panose="020b0604020202020204" pitchFamily="34" charset="0"/>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rPr>
              <a:t>第二级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endParaRPr>
          </a:p>
          <a:p>
            <a:pPr marL="914400" marR="0" lvl="2" indent="0" algn="l" defTabSz="914400" rtl="0" eaLnBrk="0" fontAlgn="base" latinLnBrk="0" hangingPunct="0">
              <a:lnSpc>
                <a:spcPct val="100000"/>
              </a:lnSpc>
              <a:spcBef>
                <a:spcPct val="30000"/>
              </a:spcBef>
              <a:spcAft>
                <a:spcPct val="0"/>
              </a:spcAft>
              <a:buClrTx/>
              <a:buSzTx/>
              <a:buFont typeface="Arial" panose="020b0604020202020204" pitchFamily="34" charset="0"/>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rPr>
              <a:t>第三级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endParaRPr>
          </a:p>
          <a:p>
            <a:pPr marL="1371600" marR="0" lvl="3" indent="0" algn="l" defTabSz="914400" rtl="0" eaLnBrk="0" fontAlgn="base" latinLnBrk="0" hangingPunct="0">
              <a:lnSpc>
                <a:spcPct val="100000"/>
              </a:lnSpc>
              <a:spcBef>
                <a:spcPct val="30000"/>
              </a:spcBef>
              <a:spcAft>
                <a:spcPct val="0"/>
              </a:spcAft>
              <a:buClrTx/>
              <a:buSzTx/>
              <a:buFont typeface="Arial" panose="020b0604020202020204" pitchFamily="34" charset="0"/>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rPr>
              <a:t>第四级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endParaRPr>
          </a:p>
          <a:p>
            <a:pPr marL="1828800" marR="0" lvl="4" indent="0" algn="l" defTabSz="914400" rtl="0" eaLnBrk="0" fontAlgn="base" latinLnBrk="0" hangingPunct="0">
              <a:lnSpc>
                <a:spcPct val="100000"/>
              </a:lnSpc>
              <a:spcBef>
                <a:spcPct val="30000"/>
              </a:spcBef>
              <a:spcAft>
                <a:spcPct val="0"/>
              </a:spcAft>
              <a:buClrTx/>
              <a:buSzTx/>
              <a:buFont typeface="Arial" panose="020b0604020202020204" pitchFamily="34" charset="0"/>
              <a:buNone/>
              <a:defRPr/>
            </a:pPr>
            <a:r>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rPr>
              <a:t>第五级</a:t>
            </a:r>
            <a:endPar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endParaRPr>
          </a:p>
        </p:txBody>
      </p:sp>
      <p:sp>
        <p:nvSpPr>
          <p:cNvPr id="150534" name="页脚占位符 150533"/>
          <p:cNvSpPr>
            <a:spLocks noGrp="1"/>
          </p:cNvSpPr>
          <p:nvPr>
            <p:ph type="ftr" sz="quarter" idx="4"/>
          </p:nvPr>
        </p:nvSpPr>
        <p:spPr>
          <a:xfrm>
            <a:off x="0" y="8685213"/>
            <a:ext cx="2971800" cy="457200"/>
          </a:xfrm>
          <a:prstGeom prst="rect">
            <a:avLst/>
          </a:prstGeom>
          <a:noFill/>
          <a:ln w="9525">
            <a:noFill/>
          </a:ln>
        </p:spPr>
        <p:txBody>
          <a:bodyPr anchor="b"/>
          <a:lstStyle>
            <a:lvl1pPr>
              <a:defRPr sz="1200" noProof="1"/>
            </a:lvl1pPr>
          </a:lstStyle>
          <a:p>
            <a:pPr marL="0" marR="0" lvl="0" indent="0" algn="l" defTabSz="914400" rtl="0" eaLnBrk="1" fontAlgn="base" latinLnBrk="0" hangingPunct="1">
              <a:lnSpc>
                <a:spcPct val="100000"/>
              </a:lnSpc>
              <a:spcBef>
                <a:spcPct val="5000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rgbClr val="CC3300"/>
              </a:solidFill>
              <a:effectLst/>
              <a:uLnTx/>
              <a:uFillTx/>
              <a:latin typeface="Arial" panose="020b0604020202020204" pitchFamily="34" charset="0"/>
              <a:ea typeface="创艺简魏碑" pitchFamily="2" charset="-122"/>
              <a:cs typeface="+mn-cs"/>
            </a:endParaRPr>
          </a:p>
        </p:txBody>
      </p:sp>
      <p:sp>
        <p:nvSpPr>
          <p:cNvPr id="150535" name="灯片编号占位符 150534"/>
          <p:cNvSpPr>
            <a:spLocks noGrp="1"/>
          </p:cNvSpPr>
          <p:nvPr>
            <p:ph type="sldNum" sz="quarter" idx="5"/>
          </p:nvPr>
        </p:nvSpPr>
        <p:spPr>
          <a:xfrm>
            <a:off x="3884613" y="8685213"/>
            <a:ext cx="2971800" cy="457200"/>
          </a:xfrm>
          <a:prstGeom prst="rect">
            <a:avLst/>
          </a:prstGeom>
          <a:noFill/>
          <a:ln w="9525">
            <a:noFill/>
          </a:ln>
        </p:spPr>
        <p:txBody>
          <a:bodyPr vert="horz" wrap="square" lIns="91440" tIns="45720" rIns="91440" bIns="45720" numCol="1" anchor="b" anchorCtr="0" compatLnSpc="1"/>
          <a:lstStyle/>
          <a:p>
            <a:pPr lvl="0" algn="r" eaLnBrk="1" hangingPunct="1">
              <a:buNone/>
            </a:pPr>
            <a:fld id="{9A0DB2DC-4C9A-4742-B13C-FB6460FD3503}" type="slidenum">
              <a:rPr lang="zh-CN" altLang="en-US" sz="1200"/>
              <a:t/>
            </a:fld>
            <a:endParaRPr lang="zh-CN" altLang="en-US" sz="120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buFont typeface="Arial" panose="020b0604020202020204" pitchFamily="34" charset="0"/>
      <a:defRPr sz="1200" kern="1200">
        <a:solidFill>
          <a:schemeClr val="tx1"/>
        </a:solidFill>
        <a:latin typeface="Arial" panose="020b0604020202020204" pitchFamily="34" charset="0"/>
        <a:ea typeface="宋体" panose="02010600030101010101" pitchFamily="2" charset="-122"/>
      </a:defRPr>
    </a:lvl1pPr>
    <a:lvl2pPr marL="457200" lvl="1" algn="l" rtl="0" eaLnBrk="0" fontAlgn="base" hangingPunct="0">
      <a:spcBef>
        <a:spcPct val="30000"/>
      </a:spcBef>
      <a:spcAft>
        <a:spcPct val="0"/>
      </a:spcAft>
      <a:buFont typeface="Arial" panose="020b0604020202020204" pitchFamily="34" charset="0"/>
      <a:defRPr sz="1200" kern="1200">
        <a:solidFill>
          <a:schemeClr val="tx1"/>
        </a:solidFill>
        <a:latin typeface="Arial" panose="020b0604020202020204" pitchFamily="34" charset="0"/>
        <a:ea typeface="宋体" panose="02010600030101010101" pitchFamily="2" charset="-122"/>
      </a:defRPr>
    </a:lvl2pPr>
    <a:lvl3pPr marL="914400" lvl="2" algn="l" rtl="0" eaLnBrk="0" fontAlgn="base" hangingPunct="0">
      <a:spcBef>
        <a:spcPct val="30000"/>
      </a:spcBef>
      <a:spcAft>
        <a:spcPct val="0"/>
      </a:spcAft>
      <a:buFont typeface="Arial" panose="020b0604020202020204" pitchFamily="34" charset="0"/>
      <a:defRPr sz="1200" kern="1200">
        <a:solidFill>
          <a:schemeClr val="tx1"/>
        </a:solidFill>
        <a:latin typeface="Arial" panose="020b0604020202020204" pitchFamily="34" charset="0"/>
        <a:ea typeface="宋体" panose="02010600030101010101" pitchFamily="2" charset="-122"/>
      </a:defRPr>
    </a:lvl3pPr>
    <a:lvl4pPr marL="1371600" lvl="3" algn="l" rtl="0" eaLnBrk="0" fontAlgn="base" hangingPunct="0">
      <a:spcBef>
        <a:spcPct val="30000"/>
      </a:spcBef>
      <a:spcAft>
        <a:spcPct val="0"/>
      </a:spcAft>
      <a:buFont typeface="Arial" panose="020b0604020202020204" pitchFamily="34" charset="0"/>
      <a:defRPr sz="1200" kern="1200">
        <a:solidFill>
          <a:schemeClr val="tx1"/>
        </a:solidFill>
        <a:latin typeface="Arial" panose="020b0604020202020204" pitchFamily="34" charset="0"/>
        <a:ea typeface="宋体" panose="02010600030101010101" pitchFamily="2" charset="-122"/>
      </a:defRPr>
    </a:lvl4pPr>
    <a:lvl5pPr marL="1828800" lvl="4" algn="l" rtl="0" eaLnBrk="0" fontAlgn="base" hangingPunct="0">
      <a:spcBef>
        <a:spcPct val="30000"/>
      </a:spcBef>
      <a:spcAft>
        <a:spcPct val="0"/>
      </a:spcAft>
      <a:buFont typeface="Arial" panose="020b0604020202020204" pitchFamily="34" charset="0"/>
      <a:defRPr sz="1200" kern="1200">
        <a:solidFill>
          <a:schemeClr val="tx1"/>
        </a:solidFill>
        <a:latin typeface="Arial" panose="020b0604020202020204" pitchFamily="34" charset="0"/>
        <a:ea typeface="宋体" panose="02010600030101010101" pitchFamily="2" charset="-122"/>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9pPr>
  </p:notesStyle>
</p:notesMaster>
</file>

<file path=ppt/slideLayouts/_rels/slideLayout1.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bg>
      <p:bgPr>
        <a:blipFill>
          <a:blip r:embed="rId1"/>
          <a:stretch>
            <a:fillRect/>
          </a:stretch>
        </a:blipFill>
        <a:effectLst/>
      </p:bgPr>
    </p:bg>
    <p:spTree>
      <p:nvGrpSpPr>
        <p:cNvPr id="1" name=""/>
        <p:cNvGrpSpPr/>
        <p:nvPr/>
      </p:nvGrpSpPr>
      <p:grpSpPr>
        <a:xfrm>
          <a:off x="0" y="0"/>
          <a:ext cx="0" cy="0"/>
        </a:xfrm>
      </p:grpSpPr>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bg>
      <p:bgPr>
        <a:blipFill>
          <a:blip r:embed="rId1"/>
          <a:stretch>
            <a:fillRect/>
          </a:stretch>
        </a:blipFill>
        <a:effectLst/>
      </p:bgPr>
    </p:bg>
    <p:spTree>
      <p:nvGrpSpPr>
        <p:cNvPr id="1" name=""/>
        <p:cNvGrpSpPr/>
        <p:nvPr/>
      </p:nvGrpSpPr>
      <p:grpSpPr>
        <a:xfrm>
          <a:off x="0" y="0"/>
          <a:ext cx="0" cy="0"/>
        </a:xfrm>
      </p:grpSpPr>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bg>
      <p:bgPr>
        <a:blipFill>
          <a:blip r:embed="rId1"/>
          <a:stretch>
            <a:fillRect/>
          </a:stretch>
        </a:blipFill>
        <a:effectLst/>
      </p:bgPr>
    </p:bg>
    <p:spTree>
      <p:nvGrpSpPr>
        <p:cNvPr id="1" name=""/>
        <p:cNvGrpSpPr/>
        <p:nvPr/>
      </p:nvGrpSpPr>
      <p:grpSpPr>
        <a:xfrm>
          <a:off x="0" y="0"/>
          <a:ext cx="0" cy="0"/>
        </a:xfrm>
      </p:grpSpPr>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spTree>
      <p:nvGrpSpPr>
        <p:cNvPr id="1" name=""/>
        <p:cNvGrpSpPr/>
        <p:nvPr/>
      </p:nvGrpSpPr>
      <p:grpSpPr>
        <a:xfrm>
          <a:off x="0" y="0"/>
          <a:ext cx="0" cy="0"/>
        </a:xfrm>
      </p:grpSpPr>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bg>
      <p:bgPr>
        <a:blipFill>
          <a:blip r:embed="rId1"/>
          <a:stretch>
            <a:fillRect/>
          </a:stretch>
        </a:blipFill>
        <a:effectLst/>
      </p:bgPr>
    </p:bg>
    <p:spTree>
      <p:nvGrpSpPr>
        <p:cNvPr id="1" name=""/>
        <p:cNvGrpSpPr/>
        <p:nvPr/>
      </p:nvGrpSpPr>
      <p:grpSpPr>
        <a:xfrm>
          <a:off x="0" y="0"/>
          <a:ext cx="0" cy="0"/>
        </a:xfrm>
      </p:grpSpPr>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bg>
      <p:bgPr>
        <a:blipFill>
          <a:blip r:embed="rId1"/>
          <a:stretch>
            <a:fillRect/>
          </a:stretch>
        </a:blipFill>
        <a:effectLst/>
      </p:bgPr>
    </p:bg>
    <p:spTree>
      <p:nvGrpSpPr>
        <p:cNvPr id="1" name=""/>
        <p:cNvGrpSpPr/>
        <p:nvPr/>
      </p:nvGrpSpPr>
      <p:grpSpPr>
        <a:xfrm>
          <a:off x="0" y="0"/>
          <a:ext cx="0" cy="0"/>
        </a:xfrm>
      </p:grpSpPr>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bg>
      <p:bgPr>
        <a:blipFill>
          <a:blip r:embed="rId1"/>
          <a:stretch>
            <a:fillRect/>
          </a:stretch>
        </a:blipFill>
        <a:effectLst/>
      </p:bgPr>
    </p:bg>
    <p:spTree>
      <p:nvGrpSpPr>
        <p:cNvPr id="1" name=""/>
        <p:cNvGrpSpPr/>
        <p:nvPr/>
      </p:nvGrpSpPr>
      <p:grpSpPr>
        <a:xfrm>
          <a:off x="0" y="0"/>
          <a:ext cx="0" cy="0"/>
        </a:xfrm>
      </p:grpSpPr>
      <p:pic>
        <p:nvPicPr>
          <p:cNvPr id="5" name="图片 4" descr="1693727907932"/>
          <p:cNvPicPr>
            <a:picLocks noChangeAspect="1"/>
          </p:cNvPicPr>
          <p:nvPr userDrawn="1"/>
        </p:nvPicPr>
        <p:blipFill>
          <a:blip r:embed="rId1"/>
          <a:stretch>
            <a:fillRect/>
          </a:stretch>
        </p:blipFill>
        <p:spPr>
          <a:xfrm>
            <a:off x="375920" y="337820"/>
            <a:ext cx="8391525" cy="4467225"/>
          </a:xfrm>
          <a:prstGeom prst="rect">
            <a:avLst/>
          </a:prstGeom>
        </p:spPr>
      </p:pic>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bg>
      <p:bgPr>
        <a:blipFill>
          <a:blip r:embed="rId1"/>
          <a:stretch>
            <a:fillRect/>
          </a:stretch>
        </a:blipFill>
        <a:effectLst/>
      </p:bgPr>
    </p:bg>
    <p:spTree>
      <p:nvGrpSpPr>
        <p:cNvPr id="1" name=""/>
        <p:cNvGrpSpPr/>
        <p:nvPr/>
      </p:nvGrpSpPr>
      <p:grpSpPr>
        <a:xfrm>
          <a:off x="0" y="0"/>
          <a:ext cx="0" cy="0"/>
        </a:xfrm>
      </p:grpSpPr>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bg>
      <p:bgPr>
        <a:blipFill>
          <a:blip r:embed="rId1"/>
          <a:stretch>
            <a:fillRect/>
          </a:stretch>
        </a:blipFill>
        <a:effectLst/>
      </p:bgPr>
    </p:bg>
    <p:spTree>
      <p:nvGrpSpPr>
        <p:cNvPr id="1" name=""/>
        <p:cNvGrpSpPr/>
        <p:nvPr/>
      </p:nvGrpSpPr>
      <p:grpSpPr>
        <a:xfrm>
          <a:off x="0" y="0"/>
          <a:ext cx="0" cy="0"/>
        </a:xfrm>
      </p:grpSpPr>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bg>
      <p:bgPr>
        <a:blipFill>
          <a:blip r:embed="rId1"/>
          <a:stretch>
            <a:fillRect/>
          </a:stretch>
        </a:blipFill>
        <a:effectLst/>
      </p:bgPr>
    </p:bg>
    <p:spTree>
      <p:nvGrpSpPr>
        <p:cNvPr id="1" name=""/>
        <p:cNvGrpSpPr/>
        <p:nvPr/>
      </p:nvGrpSpPr>
      <p:grpSpPr>
        <a:xfrm>
          <a:off x="0" y="0"/>
          <a:ext cx="0" cy="0"/>
        </a:xfrm>
      </p:grpSpPr>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bg>
      <p:bgPr>
        <a:blipFill>
          <a:blip r:embed="rId1"/>
          <a:stretch>
            <a:fillRect/>
          </a:stretch>
        </a:blipFill>
        <a:effectLst/>
      </p:bgPr>
    </p:bg>
    <p:spTree>
      <p:nvGrpSpPr>
        <p:cNvPr id="1" name=""/>
        <p:cNvGrpSpPr/>
        <p:nvPr/>
      </p:nvGrpSpPr>
      <p:grpSpPr>
        <a:xfrm>
          <a:off x="0" y="0"/>
          <a:ext cx="0" cy="0"/>
        </a:xfrm>
      </p:grpSpPr>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bg>
      <p:bgPr>
        <a:blipFill>
          <a:blip r:embed="rId1"/>
          <a:stretch>
            <a:fillRect/>
          </a:stretch>
        </a:blipFill>
        <a:effectLst/>
      </p:bgPr>
    </p:bg>
    <p:spTree>
      <p:nvGrpSpPr>
        <p:cNvPr id="1" name=""/>
        <p:cNvGrpSpPr/>
        <p:nvPr/>
      </p:nvGrpSpPr>
      <p:grpSpPr>
        <a:xfrm>
          <a:off x="0" y="0"/>
          <a:ext cx="0" cy="0"/>
        </a:xfrm>
      </p:grpSpPr>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image" Target="../media/image2.png" /><Relationship Id="rId17" Type="http://schemas.openxmlformats.org/officeDocument/2006/relationships/image" Target="file:///D:\qq&#25991;&#20214;\712321467\Image\C2C\Image2\%7b75232B38-A165-1FB7-499C-2E1C792CACB5%7d.png" TargetMode="External" /><Relationship Id="rId18" Type="http://schemas.openxmlformats.org/officeDocument/2006/relationships/image" Target="../media/image3.png" /><Relationship Id="rId19" Type="http://schemas.openxmlformats.org/officeDocument/2006/relationships/image" Target="../media/image1.png" /><Relationship Id="rId2" Type="http://schemas.openxmlformats.org/officeDocument/2006/relationships/slideLayout" Target="../slideLayouts/slideLayout2.xml" /><Relationship Id="rId20" Type="http://schemas.openxmlformats.org/officeDocument/2006/relationships/theme" Target="../theme/theme1.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a:blip r:embed="rId19"/>
          <a:stretch>
            <a:fillRect/>
          </a:stretch>
        </a:blipFill>
        <a:effectLst/>
      </p:bgPr>
    </p:bg>
    <p:spTree>
      <p:nvGrpSpPr>
        <p:cNvPr id="1" name=""/>
        <p:cNvGrpSpPr/>
        <p:nvPr/>
      </p:nvGrpSpPr>
      <p:grpSpPr/>
      <p:pic>
        <p:nvPicPr>
          <p:cNvPr id="2" name="图片 1" descr="图片1"/>
          <p:cNvPicPr>
            <a:picLocks noChangeAspect="1"/>
          </p:cNvPicPr>
          <p:nvPr userDrawn="1"/>
        </p:nvPicPr>
        <p:blipFill>
          <a:blip r:embed="rId16"/>
          <a:stretch>
            <a:fillRect/>
          </a:stretch>
        </p:blipFill>
        <p:spPr>
          <a:xfrm>
            <a:off x="7440295" y="51435"/>
            <a:ext cx="1629410" cy="509905"/>
          </a:xfrm>
          <a:prstGeom prst="rect">
            <a:avLst/>
          </a:prstGeom>
        </p:spPr>
      </p:pic>
      <p:pic>
        <p:nvPicPr>
          <p:cNvPr id="3" name="图片 1073743875" descr="学科网 zxxk.com" title=""/>
          <p:cNvPicPr>
            <a:picLocks noChangeAspect="1"/>
          </p:cNvPicPr>
          <p:nvPr/>
        </p:nvPicPr>
        <p:blipFill>
          <a:blip r:embed="rId18" r:link="rId17"/>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p:timing/>
  <p:txStyles>
    <p:titleStyle>
      <a:lvl1pPr algn="ctr" rtl="0" eaLnBrk="0" fontAlgn="base" hangingPunct="0">
        <a:spcBef>
          <a:spcPct val="0"/>
        </a:spcBef>
        <a:spcAft>
          <a:spcPct val="0"/>
        </a:spcAft>
        <a:buSzTx/>
        <a:defRPr sz="4400">
          <a:solidFill>
            <a:srgbClr val="000000"/>
          </a:solidFill>
          <a:latin typeface="Arial"/>
          <a:ea typeface="宋体" panose="02010600030101010101" pitchFamily="2" charset="-122"/>
          <a:cs typeface="+mj-cs"/>
        </a:defRPr>
      </a:lvl1pPr>
      <a:lvl2pPr algn="ctr" rtl="0" eaLnBrk="0" fontAlgn="base" hangingPunct="0">
        <a:spcBef>
          <a:spcPct val="0"/>
        </a:spcBef>
        <a:spcAft>
          <a:spcPct val="0"/>
        </a:spcAft>
        <a:buSzTx/>
        <a:defRPr sz="4400">
          <a:solidFill>
            <a:srgbClr val="000000"/>
          </a:solidFill>
          <a:latin typeface="Arial" panose="020b0604020202020204" pitchFamily="34" charset="0"/>
          <a:ea typeface="宋体" panose="02010600030101010101" pitchFamily="2" charset="-122"/>
          <a:cs typeface="Arial" panose="020b0604020202020204" pitchFamily="34" charset="0"/>
        </a:defRPr>
      </a:lvl2pPr>
      <a:lvl3pPr algn="ctr" rtl="0" eaLnBrk="0" fontAlgn="base" hangingPunct="0">
        <a:spcBef>
          <a:spcPct val="0"/>
        </a:spcBef>
        <a:spcAft>
          <a:spcPct val="0"/>
        </a:spcAft>
        <a:buSzTx/>
        <a:defRPr sz="4400">
          <a:solidFill>
            <a:srgbClr val="000000"/>
          </a:solidFill>
          <a:latin typeface="Arial" panose="020b0604020202020204" pitchFamily="34" charset="0"/>
          <a:ea typeface="宋体" panose="02010600030101010101" pitchFamily="2" charset="-122"/>
          <a:cs typeface="Arial" panose="020b0604020202020204" pitchFamily="34" charset="0"/>
        </a:defRPr>
      </a:lvl3pPr>
      <a:lvl4pPr algn="ctr" rtl="0" eaLnBrk="0" fontAlgn="base" hangingPunct="0">
        <a:spcBef>
          <a:spcPct val="0"/>
        </a:spcBef>
        <a:spcAft>
          <a:spcPct val="0"/>
        </a:spcAft>
        <a:buSzTx/>
        <a:defRPr sz="4400">
          <a:solidFill>
            <a:srgbClr val="000000"/>
          </a:solidFill>
          <a:latin typeface="Arial" panose="020b0604020202020204" pitchFamily="34" charset="0"/>
          <a:ea typeface="宋体" panose="02010600030101010101" pitchFamily="2" charset="-122"/>
          <a:cs typeface="Arial" panose="020b0604020202020204" pitchFamily="34" charset="0"/>
        </a:defRPr>
      </a:lvl4pPr>
      <a:lvl5pPr algn="ctr" rtl="0" eaLnBrk="0" fontAlgn="base" hangingPunct="0">
        <a:spcBef>
          <a:spcPct val="0"/>
        </a:spcBef>
        <a:spcAft>
          <a:spcPct val="0"/>
        </a:spcAft>
        <a:buSzTx/>
        <a:defRPr sz="4400">
          <a:solidFill>
            <a:srgbClr val="000000"/>
          </a:solidFill>
          <a:latin typeface="Arial" panose="020b0604020202020204" pitchFamily="34" charset="0"/>
          <a:ea typeface="宋体" panose="02010600030101010101" pitchFamily="2" charset="-122"/>
          <a:cs typeface="Arial" panose="020b0604020202020204" pitchFamily="34" charset="0"/>
        </a:defRPr>
      </a:lvl5pPr>
      <a:lvl6pPr marL="457200" algn="ctr" rtl="0" eaLnBrk="0" fontAlgn="base" hangingPunct="0">
        <a:spcBef>
          <a:spcPct val="0"/>
        </a:spcBef>
        <a:spcAft>
          <a:spcPct val="0"/>
        </a:spcAft>
        <a:buSzTx/>
        <a:defRPr sz="4400">
          <a:solidFill>
            <a:srgbClr val="000000"/>
          </a:solidFill>
          <a:latin typeface="Arial" panose="020b0604020202020204" pitchFamily="34" charset="0"/>
          <a:ea typeface="宋体" panose="02010600030101010101" pitchFamily="2" charset="-122"/>
        </a:defRPr>
      </a:lvl6pPr>
      <a:lvl7pPr marL="914400" algn="ctr" rtl="0" eaLnBrk="0" fontAlgn="base" hangingPunct="0">
        <a:spcBef>
          <a:spcPct val="0"/>
        </a:spcBef>
        <a:spcAft>
          <a:spcPct val="0"/>
        </a:spcAft>
        <a:buSzTx/>
        <a:defRPr sz="4400">
          <a:solidFill>
            <a:srgbClr val="000000"/>
          </a:solidFill>
          <a:latin typeface="Arial" panose="020b0604020202020204" pitchFamily="34" charset="0"/>
          <a:ea typeface="宋体" panose="02010600030101010101" pitchFamily="2" charset="-122"/>
        </a:defRPr>
      </a:lvl7pPr>
      <a:lvl8pPr marL="1371600" algn="ctr" rtl="0" eaLnBrk="0" fontAlgn="base" hangingPunct="0">
        <a:spcBef>
          <a:spcPct val="0"/>
        </a:spcBef>
        <a:spcAft>
          <a:spcPct val="0"/>
        </a:spcAft>
        <a:buSzTx/>
        <a:defRPr sz="4400">
          <a:solidFill>
            <a:srgbClr val="000000"/>
          </a:solidFill>
          <a:latin typeface="Arial" panose="020b0604020202020204" pitchFamily="34" charset="0"/>
          <a:ea typeface="宋体" panose="02010600030101010101" pitchFamily="2" charset="-122"/>
        </a:defRPr>
      </a:lvl8pPr>
      <a:lvl9pPr marL="1828800" algn="ctr" rtl="0" eaLnBrk="0" fontAlgn="base" hangingPunct="0">
        <a:spcBef>
          <a:spcPct val="0"/>
        </a:spcBef>
        <a:spcAft>
          <a:spcPct val="0"/>
        </a:spcAft>
        <a:buSzTx/>
        <a:defRPr sz="4400">
          <a:solidFill>
            <a:srgbClr val="000000"/>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SzTx/>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SzTx/>
        <a:buChar char="–"/>
        <a:defRPr sz="2800">
          <a:solidFill>
            <a:srgbClr val="000000"/>
          </a:solidFill>
          <a:latin typeface="+mn-lt"/>
          <a:ea typeface="+mn-ea"/>
        </a:defRPr>
      </a:lvl2pPr>
      <a:lvl3pPr marL="1143000" indent="-228600" algn="l" rtl="0" eaLnBrk="0" fontAlgn="base" hangingPunct="0">
        <a:spcBef>
          <a:spcPct val="20000"/>
        </a:spcBef>
        <a:spcAft>
          <a:spcPct val="0"/>
        </a:spcAft>
        <a:buSzTx/>
        <a:buChar char="•"/>
        <a:defRPr sz="2400">
          <a:solidFill>
            <a:srgbClr val="000000"/>
          </a:solidFill>
          <a:latin typeface="+mn-lt"/>
          <a:ea typeface="+mn-ea"/>
        </a:defRPr>
      </a:lvl3pPr>
      <a:lvl4pPr marL="1600200" indent="-228600" algn="l" rtl="0" eaLnBrk="0" fontAlgn="base" hangingPunct="0">
        <a:spcBef>
          <a:spcPct val="20000"/>
        </a:spcBef>
        <a:spcAft>
          <a:spcPct val="0"/>
        </a:spcAft>
        <a:buSzTx/>
        <a:buChar char="–"/>
        <a:defRPr sz="2000">
          <a:solidFill>
            <a:srgbClr val="000000"/>
          </a:solidFill>
          <a:latin typeface="+mn-lt"/>
          <a:ea typeface="+mn-ea"/>
        </a:defRPr>
      </a:lvl4pPr>
      <a:lvl5pPr marL="2057400" indent="-228600" algn="l" rtl="0" eaLnBrk="0" fontAlgn="base" hangingPunct="0">
        <a:spcBef>
          <a:spcPct val="20000"/>
        </a:spcBef>
        <a:spcAft>
          <a:spcPct val="0"/>
        </a:spcAft>
        <a:buSzTx/>
        <a:buChar char="»"/>
        <a:defRPr sz="2000">
          <a:solidFill>
            <a:srgbClr val="000000"/>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image" Target="../media/image4.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23.xml" /><Relationship Id="rId3" Type="http://schemas.openxmlformats.org/officeDocument/2006/relationships/tags" Target="../tags/tag24.xml" /><Relationship Id="rId4" Type="http://schemas.openxmlformats.org/officeDocument/2006/relationships/tags" Target="../tags/tag25.xml" /><Relationship Id="rId5" Type="http://schemas.openxmlformats.org/officeDocument/2006/relationships/tags" Target="../tags/tag26.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27.xml" /><Relationship Id="rId3" Type="http://schemas.openxmlformats.org/officeDocument/2006/relationships/tags" Target="../tags/tag28.xml" /><Relationship Id="rId4" Type="http://schemas.openxmlformats.org/officeDocument/2006/relationships/tags" Target="../tags/tag29.xml" /><Relationship Id="rId5" Type="http://schemas.openxmlformats.org/officeDocument/2006/relationships/tags" Target="../tags/tag30.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31.xml" /><Relationship Id="rId3" Type="http://schemas.openxmlformats.org/officeDocument/2006/relationships/tags" Target="../tags/tag32.xml" /><Relationship Id="rId4" Type="http://schemas.openxmlformats.org/officeDocument/2006/relationships/tags" Target="../tags/tag33.xml" /><Relationship Id="rId5" Type="http://schemas.openxmlformats.org/officeDocument/2006/relationships/tags" Target="../tags/tag34.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35.xml" /><Relationship Id="rId3" Type="http://schemas.openxmlformats.org/officeDocument/2006/relationships/tags" Target="../tags/tag36.xml" /><Relationship Id="rId4" Type="http://schemas.openxmlformats.org/officeDocument/2006/relationships/tags" Target="../tags/tag37.xml" /><Relationship Id="rId5" Type="http://schemas.openxmlformats.org/officeDocument/2006/relationships/tags" Target="../tags/tag38.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39.xml" /><Relationship Id="rId3" Type="http://schemas.openxmlformats.org/officeDocument/2006/relationships/tags" Target="../tags/tag40.xml" /><Relationship Id="rId4" Type="http://schemas.openxmlformats.org/officeDocument/2006/relationships/tags" Target="../tags/tag41.xml" /><Relationship Id="rId5" Type="http://schemas.openxmlformats.org/officeDocument/2006/relationships/tags" Target="../tags/tag42.xml" /><Relationship Id="rId6" Type="http://schemas.openxmlformats.org/officeDocument/2006/relationships/tags" Target="../tags/tag43.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44.xml" /><Relationship Id="rId3" Type="http://schemas.openxmlformats.org/officeDocument/2006/relationships/tags" Target="../tags/tag45.xml" /><Relationship Id="rId4" Type="http://schemas.openxmlformats.org/officeDocument/2006/relationships/tags" Target="../tags/tag46.xml" /><Relationship Id="rId5" Type="http://schemas.openxmlformats.org/officeDocument/2006/relationships/tags" Target="../tags/tag47.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48.xml" /><Relationship Id="rId3" Type="http://schemas.openxmlformats.org/officeDocument/2006/relationships/tags" Target="../tags/tag49.xml" /><Relationship Id="rId4" Type="http://schemas.openxmlformats.org/officeDocument/2006/relationships/tags" Target="../tags/tag50.xml" /><Relationship Id="rId5" Type="http://schemas.openxmlformats.org/officeDocument/2006/relationships/tags" Target="../tags/tag51.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52.xml" /><Relationship Id="rId3" Type="http://schemas.openxmlformats.org/officeDocument/2006/relationships/tags" Target="../tags/tag53.xml" /><Relationship Id="rId4" Type="http://schemas.openxmlformats.org/officeDocument/2006/relationships/tags" Target="../tags/tag54.xml" /><Relationship Id="rId5" Type="http://schemas.openxmlformats.org/officeDocument/2006/relationships/tags" Target="../tags/tag55.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56.xml" /><Relationship Id="rId3" Type="http://schemas.openxmlformats.org/officeDocument/2006/relationships/tags" Target="../tags/tag57.xml" /><Relationship Id="rId4" Type="http://schemas.openxmlformats.org/officeDocument/2006/relationships/tags" Target="../tags/tag58.xml" /><Relationship Id="rId5" Type="http://schemas.openxmlformats.org/officeDocument/2006/relationships/tags" Target="../tags/tag59.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60.xml" /><Relationship Id="rId3" Type="http://schemas.openxmlformats.org/officeDocument/2006/relationships/tags" Target="../tags/tag61.xml" /><Relationship Id="rId4" Type="http://schemas.openxmlformats.org/officeDocument/2006/relationships/tags" Target="../tags/tag62.xml" /><Relationship Id="rId5" Type="http://schemas.openxmlformats.org/officeDocument/2006/relationships/tags" Target="../tags/tag63.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5.jpeg"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64.xml" /><Relationship Id="rId3" Type="http://schemas.openxmlformats.org/officeDocument/2006/relationships/tags" Target="../tags/tag65.xml" /><Relationship Id="rId4" Type="http://schemas.openxmlformats.org/officeDocument/2006/relationships/tags" Target="../tags/tag66.xml" /><Relationship Id="rId5" Type="http://schemas.openxmlformats.org/officeDocument/2006/relationships/tags" Target="../tags/tag67.xml" /><Relationship Id="rId6" Type="http://schemas.openxmlformats.org/officeDocument/2006/relationships/tags" Target="../tags/tag68.xml" /><Relationship Id="rId7" Type="http://schemas.openxmlformats.org/officeDocument/2006/relationships/tags" Target="../tags/tag69.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78.xml" /><Relationship Id="rId2" Type="http://schemas.openxmlformats.org/officeDocument/2006/relationships/tags" Target="../tags/tag70.xml" /><Relationship Id="rId3" Type="http://schemas.openxmlformats.org/officeDocument/2006/relationships/tags" Target="../tags/tag71.xml" /><Relationship Id="rId4" Type="http://schemas.openxmlformats.org/officeDocument/2006/relationships/tags" Target="../tags/tag72.xml" /><Relationship Id="rId5" Type="http://schemas.openxmlformats.org/officeDocument/2006/relationships/tags" Target="../tags/tag73.xml" /><Relationship Id="rId6" Type="http://schemas.openxmlformats.org/officeDocument/2006/relationships/tags" Target="../tags/tag74.xml" /><Relationship Id="rId7" Type="http://schemas.openxmlformats.org/officeDocument/2006/relationships/tags" Target="../tags/tag75.xml" /><Relationship Id="rId8" Type="http://schemas.openxmlformats.org/officeDocument/2006/relationships/tags" Target="../tags/tag76.xml" /><Relationship Id="rId9" Type="http://schemas.openxmlformats.org/officeDocument/2006/relationships/tags" Target="../tags/tag77.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79.xml" /><Relationship Id="rId3" Type="http://schemas.openxmlformats.org/officeDocument/2006/relationships/tags" Target="../tags/tag80.xml" /><Relationship Id="rId4" Type="http://schemas.openxmlformats.org/officeDocument/2006/relationships/tags" Target="../tags/tag81.xml" /><Relationship Id="rId5" Type="http://schemas.openxmlformats.org/officeDocument/2006/relationships/tags" Target="../tags/tag82.xml" /><Relationship Id="rId6" Type="http://schemas.openxmlformats.org/officeDocument/2006/relationships/tags" Target="../tags/tag83.xml" /><Relationship Id="rId7" Type="http://schemas.openxmlformats.org/officeDocument/2006/relationships/tags" Target="../tags/tag84.xml" /><Relationship Id="rId8" Type="http://schemas.openxmlformats.org/officeDocument/2006/relationships/tags" Target="../tags/tag85.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94.xml" /><Relationship Id="rId11" Type="http://schemas.openxmlformats.org/officeDocument/2006/relationships/tags" Target="../tags/tag95.xml" /><Relationship Id="rId12" Type="http://schemas.openxmlformats.org/officeDocument/2006/relationships/tags" Target="../tags/tag96.xml" /><Relationship Id="rId13" Type="http://schemas.openxmlformats.org/officeDocument/2006/relationships/tags" Target="../tags/tag97.xml" /><Relationship Id="rId14" Type="http://schemas.openxmlformats.org/officeDocument/2006/relationships/tags" Target="../tags/tag98.xml" /><Relationship Id="rId15" Type="http://schemas.openxmlformats.org/officeDocument/2006/relationships/tags" Target="../tags/tag99.xml" /><Relationship Id="rId2" Type="http://schemas.openxmlformats.org/officeDocument/2006/relationships/tags" Target="../tags/tag86.xml" /><Relationship Id="rId3" Type="http://schemas.openxmlformats.org/officeDocument/2006/relationships/tags" Target="../tags/tag87.xml" /><Relationship Id="rId4" Type="http://schemas.openxmlformats.org/officeDocument/2006/relationships/tags" Target="../tags/tag88.xml" /><Relationship Id="rId5" Type="http://schemas.openxmlformats.org/officeDocument/2006/relationships/tags" Target="../tags/tag89.xml" /><Relationship Id="rId6" Type="http://schemas.openxmlformats.org/officeDocument/2006/relationships/tags" Target="../tags/tag90.xml" /><Relationship Id="rId7" Type="http://schemas.openxmlformats.org/officeDocument/2006/relationships/tags" Target="../tags/tag91.xml" /><Relationship Id="rId8" Type="http://schemas.openxmlformats.org/officeDocument/2006/relationships/tags" Target="../tags/tag92.xml" /><Relationship Id="rId9" Type="http://schemas.openxmlformats.org/officeDocument/2006/relationships/tags" Target="../tags/tag93.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100.xml" /><Relationship Id="rId3" Type="http://schemas.openxmlformats.org/officeDocument/2006/relationships/tags" Target="../tags/tag101.xml" /><Relationship Id="rId4" Type="http://schemas.openxmlformats.org/officeDocument/2006/relationships/tags" Target="../tags/tag102.xml" /><Relationship Id="rId5" Type="http://schemas.openxmlformats.org/officeDocument/2006/relationships/tags" Target="../tags/tag103.xml" /><Relationship Id="rId6" Type="http://schemas.openxmlformats.org/officeDocument/2006/relationships/tags" Target="../tags/tag104.xml" /><Relationship Id="rId7" Type="http://schemas.openxmlformats.org/officeDocument/2006/relationships/tags" Target="../tags/tag105.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106.xml" /><Relationship Id="rId3" Type="http://schemas.openxmlformats.org/officeDocument/2006/relationships/tags" Target="../tags/tag107.xml" /><Relationship Id="rId4" Type="http://schemas.openxmlformats.org/officeDocument/2006/relationships/tags" Target="../tags/tag108.xml" /><Relationship Id="rId5" Type="http://schemas.openxmlformats.org/officeDocument/2006/relationships/tags" Target="../tags/tag109.xml" /><Relationship Id="rId6" Type="http://schemas.openxmlformats.org/officeDocument/2006/relationships/tags" Target="../tags/tag110.xml" /><Relationship Id="rId7" Type="http://schemas.openxmlformats.org/officeDocument/2006/relationships/tags" Target="../tags/tag111.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112.xml" /><Relationship Id="rId3" Type="http://schemas.openxmlformats.org/officeDocument/2006/relationships/tags" Target="../tags/tag113.xml" /><Relationship Id="rId4" Type="http://schemas.openxmlformats.org/officeDocument/2006/relationships/tags" Target="../tags/tag114.xml" /><Relationship Id="rId5" Type="http://schemas.openxmlformats.org/officeDocument/2006/relationships/tags" Target="../tags/tag115.xml" /><Relationship Id="rId6" Type="http://schemas.openxmlformats.org/officeDocument/2006/relationships/tags" Target="../tags/tag116.xml" /><Relationship Id="rId7" Type="http://schemas.openxmlformats.org/officeDocument/2006/relationships/tags" Target="../tags/tag117.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118.xml" /><Relationship Id="rId3" Type="http://schemas.openxmlformats.org/officeDocument/2006/relationships/tags" Target="../tags/tag119.xml" /><Relationship Id="rId4" Type="http://schemas.openxmlformats.org/officeDocument/2006/relationships/tags" Target="../tags/tag120.xml" /><Relationship Id="rId5" Type="http://schemas.openxmlformats.org/officeDocument/2006/relationships/tags" Target="../tags/tag121.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122.xml" /><Relationship Id="rId3" Type="http://schemas.openxmlformats.org/officeDocument/2006/relationships/tags" Target="../tags/tag123.xml" /><Relationship Id="rId4" Type="http://schemas.openxmlformats.org/officeDocument/2006/relationships/tags" Target="../tags/tag124.xml" /><Relationship Id="rId5" Type="http://schemas.openxmlformats.org/officeDocument/2006/relationships/tags" Target="../tags/tag125.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126.xml" /><Relationship Id="rId3" Type="http://schemas.openxmlformats.org/officeDocument/2006/relationships/tags" Target="../tags/tag127.xml" /><Relationship Id="rId4" Type="http://schemas.openxmlformats.org/officeDocument/2006/relationships/tags" Target="../tags/tag128.xml" /><Relationship Id="rId5" Type="http://schemas.openxmlformats.org/officeDocument/2006/relationships/tags" Target="../tags/tag129.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tags" Target="../tags/tag1.xml" /><Relationship Id="rId3" Type="http://schemas.openxmlformats.org/officeDocument/2006/relationships/image" Target="../media/image6.jpeg"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7.xml" /><Relationship Id="rId10" Type="http://schemas.openxmlformats.org/officeDocument/2006/relationships/tags" Target="../tags/tag138.xml" /><Relationship Id="rId11" Type="http://schemas.openxmlformats.org/officeDocument/2006/relationships/tags" Target="../tags/tag139.xml" /><Relationship Id="rId12" Type="http://schemas.openxmlformats.org/officeDocument/2006/relationships/tags" Target="../tags/tag140.xml" /><Relationship Id="rId13" Type="http://schemas.openxmlformats.org/officeDocument/2006/relationships/tags" Target="../tags/tag141.xml" /><Relationship Id="rId2" Type="http://schemas.openxmlformats.org/officeDocument/2006/relationships/tags" Target="../tags/tag130.xml" /><Relationship Id="rId3" Type="http://schemas.openxmlformats.org/officeDocument/2006/relationships/tags" Target="../tags/tag131.xml" /><Relationship Id="rId4" Type="http://schemas.openxmlformats.org/officeDocument/2006/relationships/tags" Target="../tags/tag132.xml" /><Relationship Id="rId5" Type="http://schemas.openxmlformats.org/officeDocument/2006/relationships/tags" Target="../tags/tag133.xml" /><Relationship Id="rId6" Type="http://schemas.openxmlformats.org/officeDocument/2006/relationships/tags" Target="../tags/tag134.xml" /><Relationship Id="rId7" Type="http://schemas.openxmlformats.org/officeDocument/2006/relationships/tags" Target="../tags/tag135.xml" /><Relationship Id="rId8" Type="http://schemas.openxmlformats.org/officeDocument/2006/relationships/tags" Target="../tags/tag136.xml" /><Relationship Id="rId9" Type="http://schemas.openxmlformats.org/officeDocument/2006/relationships/tags" Target="../tags/tag137.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13.xml" /><Relationship Id="rId2" Type="http://schemas.openxmlformats.org/officeDocument/2006/relationships/tags" Target="../tags/tag142.xml" /><Relationship Id="rId3" Type="http://schemas.openxmlformats.org/officeDocument/2006/relationships/tags" Target="../tags/tag143.xml" /><Relationship Id="rId4" Type="http://schemas.openxmlformats.org/officeDocument/2006/relationships/tags" Target="../tags/tag144.xml" /><Relationship Id="rId5" Type="http://schemas.openxmlformats.org/officeDocument/2006/relationships/tags" Target="../tags/tag145.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14.xml" /><Relationship Id="rId2" Type="http://schemas.openxmlformats.org/officeDocument/2006/relationships/tags" Target="../tags/tag146.xml" /><Relationship Id="rId3" Type="http://schemas.openxmlformats.org/officeDocument/2006/relationships/tags" Target="../tags/tag147.xml" /><Relationship Id="rId4" Type="http://schemas.openxmlformats.org/officeDocument/2006/relationships/tags" Target="../tags/tag148.xml" /><Relationship Id="rId5" Type="http://schemas.openxmlformats.org/officeDocument/2006/relationships/tags" Target="../tags/tag149.x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15.xml" /><Relationship Id="rId2" Type="http://schemas.openxmlformats.org/officeDocument/2006/relationships/tags" Target="../tags/tag150.xml" /><Relationship Id="rId3" Type="http://schemas.openxmlformats.org/officeDocument/2006/relationships/tags" Target="../tags/tag151.xml" /><Relationship Id="rId4" Type="http://schemas.openxmlformats.org/officeDocument/2006/relationships/tags" Target="../tags/tag152.xml" /><Relationship Id="rId5" Type="http://schemas.openxmlformats.org/officeDocument/2006/relationships/tags" Target="../tags/tag153.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image" Target="../media/image6.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image" Target="../media/image7.jpeg" /><Relationship Id="rId3" Type="http://schemas.openxmlformats.org/officeDocument/2006/relationships/tags" Target="../tags/tag2.xml" /><Relationship Id="rId4" Type="http://schemas.openxmlformats.org/officeDocument/2006/relationships/tags" Target="../tags/tag3.xml" /><Relationship Id="rId5" Type="http://schemas.openxmlformats.org/officeDocument/2006/relationships/tags" Target="../tags/tag4.xml" /><Relationship Id="rId6" Type="http://schemas.openxmlformats.org/officeDocument/2006/relationships/tags" Target="../tags/tag5.xml" /><Relationship Id="rId7" Type="http://schemas.openxmlformats.org/officeDocument/2006/relationships/image" Target="../media/image8.pn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6.xml" /><Relationship Id="rId3" Type="http://schemas.openxmlformats.org/officeDocument/2006/relationships/tags" Target="../tags/tag7.xml" /><Relationship Id="rId4" Type="http://schemas.openxmlformats.org/officeDocument/2006/relationships/tags" Target="../tags/tag8.xml" /><Relationship Id="rId5" Type="http://schemas.openxmlformats.org/officeDocument/2006/relationships/tags" Target="../tags/tag9.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10.xml" /><Relationship Id="rId3" Type="http://schemas.openxmlformats.org/officeDocument/2006/relationships/tags" Target="../tags/tag11.xml" /><Relationship Id="rId4" Type="http://schemas.openxmlformats.org/officeDocument/2006/relationships/tags" Target="../tags/tag12.xml" /><Relationship Id="rId5" Type="http://schemas.openxmlformats.org/officeDocument/2006/relationships/tags" Target="../tags/tag13.xml" /><Relationship Id="rId6" Type="http://schemas.openxmlformats.org/officeDocument/2006/relationships/image" Target="../media/image6.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14.xml" /><Relationship Id="rId3" Type="http://schemas.openxmlformats.org/officeDocument/2006/relationships/tags" Target="../tags/tag15.xml" /><Relationship Id="rId4" Type="http://schemas.openxmlformats.org/officeDocument/2006/relationships/tags" Target="../tags/tag16.xml" /><Relationship Id="rId5" Type="http://schemas.openxmlformats.org/officeDocument/2006/relationships/tags" Target="../tags/tag17.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18.xml" /><Relationship Id="rId3" Type="http://schemas.openxmlformats.org/officeDocument/2006/relationships/tags" Target="../tags/tag19.xml" /><Relationship Id="rId4" Type="http://schemas.openxmlformats.org/officeDocument/2006/relationships/tags" Target="../tags/tag20.xml" /><Relationship Id="rId5" Type="http://schemas.openxmlformats.org/officeDocument/2006/relationships/tags" Target="../tags/tag21.xml" /><Relationship Id="rId6" Type="http://schemas.openxmlformats.org/officeDocument/2006/relationships/tags" Target="../tags/tag22.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blipFill rotWithShape="0">
          <a:blip r:embed="rId2"/>
          <a:stretch>
            <a:fillRect/>
          </a:stretch>
        </a:blipFill>
        <a:effectLst/>
      </p:bgPr>
    </p:bg>
    <p:spTree>
      <p:nvGrpSpPr>
        <p:cNvPr id="1" name=""/>
        <p:cNvGrpSpPr/>
        <p:nvPr/>
      </p:nvGrpSpPr>
      <p:grpSpPr>
        <a:xfrm>
          <a:off x="0" y="0"/>
          <a:ext cx="0" cy="0"/>
        </a:xfrm>
      </p:grpSpPr>
      <p:sp>
        <p:nvSpPr>
          <p:cNvPr id="4" name="TextBox 3" title=""/>
          <p:cNvSpPr txBox="1"/>
          <p:nvPr/>
        </p:nvSpPr>
        <p:spPr>
          <a:xfrm>
            <a:off x="3419475" y="3003550"/>
            <a:ext cx="4573270" cy="477520"/>
          </a:xfrm>
          <a:prstGeom prst="rect">
            <a:avLst/>
          </a:prstGeom>
          <a:solidFill>
            <a:schemeClr val="accent4">
              <a:lumMod val="20000"/>
              <a:lumOff val="80000"/>
            </a:schemeClr>
          </a:solidFill>
          <a:effectLst>
            <a:innerShdw blurRad="114300">
              <a:prstClr val="black"/>
            </a:innerShdw>
          </a:effectLst>
        </p:spPr>
        <p:txBody>
          <a:bodyPr wrap="square">
            <a:noAutofit/>
          </a:bodyPr>
          <a:lstStyle/>
          <a:p>
            <a:pPr marR="0" defTabSz="914400">
              <a:buClrTx/>
              <a:buSzTx/>
              <a:buFont typeface="Arial" panose="020b0604020202020204" pitchFamily="34" charset="0"/>
              <a:buNone/>
              <a:defRPr/>
            </a:pPr>
            <a:r>
              <a:rPr kumimoji="0" lang="zh-CN" altLang="en-US" b="1" kern="1200" cap="none" spc="0" normalizeH="0" baseline="0" noProof="0">
                <a:solidFill>
                  <a:srgbClr val="FF0000"/>
                </a:solidFill>
                <a:latin typeface="华文楷体" panose="02010600040101010101" pitchFamily="2" charset="-122"/>
                <a:ea typeface="华文楷体" panose="02010600040101010101" pitchFamily="2" charset="-122"/>
                <a:cs typeface="+mn-cs"/>
              </a:rPr>
              <a:t>战争小说的一曲纯美的绝唱</a:t>
            </a:r>
            <a:endParaRPr kumimoji="0" lang="zh-CN" altLang="en-US" b="1" kern="1200" cap="none" spc="0" normalizeH="0" baseline="0" noProof="0">
              <a:solidFill>
                <a:srgbClr val="FF0000"/>
              </a:solidFill>
              <a:latin typeface="华文楷体" panose="02010600040101010101" pitchFamily="2" charset="-122"/>
              <a:ea typeface="华文楷体" panose="02010600040101010101" pitchFamily="2" charset="-122"/>
              <a:cs typeface="+mn-cs"/>
            </a:endParaRPr>
          </a:p>
        </p:txBody>
      </p:sp>
      <p:sp>
        <p:nvSpPr>
          <p:cNvPr id="8" name="矩形 7" title=""/>
          <p:cNvSpPr/>
          <p:nvPr/>
        </p:nvSpPr>
        <p:spPr>
          <a:xfrm>
            <a:off x="1835945" y="1347263"/>
            <a:ext cx="5028941" cy="1323439"/>
          </a:xfrm>
          <a:prstGeom prst="rect">
            <a:avLst/>
          </a:prstGeom>
          <a:noFill/>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0" eaLnBrk="1" fontAlgn="base" latinLnBrk="0" hangingPunct="1">
              <a:lnSpc>
                <a:spcPct val="100000"/>
              </a:lnSpc>
              <a:spcBef>
                <a:spcPct val="50000"/>
              </a:spcBef>
              <a:spcAft>
                <a:spcPct val="0"/>
              </a:spcAft>
              <a:buClrTx/>
              <a:buSzTx/>
              <a:buFont typeface="Arial" panose="020b0604020202020204" pitchFamily="34" charset="0"/>
              <a:buNone/>
              <a:defRPr/>
            </a:pPr>
            <a:r>
              <a:rPr kumimoji="0" lang="zh-CN" altLang="en-US" sz="8000" b="1" i="0" u="none" strike="noStrike" kern="1200" cap="none" spc="0" normalizeH="0" baseline="0" noProof="0">
                <a:ln w="11430"/>
                <a:solidFill>
                  <a:srgbClr val="FFFF00"/>
                </a:solidFill>
                <a:effectLst>
                  <a:outerShdw blurRad="50800" dist="39000" dir="5460000" algn="tl">
                    <a:srgbClr val="000000">
                      <a:alpha val="38000"/>
                    </a:srgbClr>
                  </a:outerShdw>
                </a:effectLst>
                <a:uLnTx/>
                <a:uFillTx/>
                <a:latin typeface="华文新魏" panose="02010800040101010101" pitchFamily="2" charset="-122"/>
                <a:ea typeface="华文新魏" panose="02010800040101010101" pitchFamily="2" charset="-122"/>
                <a:cs typeface="+mn-cs"/>
              </a:rPr>
              <a:t>荷   花    淀</a:t>
            </a:r>
            <a:endParaRPr kumimoji="0" lang="zh-CN" altLang="en-US" sz="8000" b="1" i="0" u="none" strike="noStrike" kern="1200" cap="none" spc="0" normalizeH="0" baseline="0" noProof="0">
              <a:ln w="11430"/>
              <a:solidFill>
                <a:srgbClr val="FFFF00"/>
              </a:solidFill>
              <a:effectLst>
                <a:outerShdw blurRad="50800" dist="39000" dir="5460000" algn="tl">
                  <a:srgbClr val="000000">
                    <a:alpha val="38000"/>
                  </a:srgbClr>
                </a:outerShdw>
              </a:effectLst>
              <a:uLnTx/>
              <a:uFillTx/>
              <a:latin typeface="华文新魏" panose="02010800040101010101" pitchFamily="2" charset="-122"/>
              <a:ea typeface="华文新魏" panose="02010800040101010101" pitchFamily="2"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8131" name="矩形 1" title=""/>
          <p:cNvSpPr/>
          <p:nvPr/>
        </p:nvSpPr>
        <p:spPr>
          <a:xfrm>
            <a:off x="507365" y="1275715"/>
            <a:ext cx="8049260" cy="1753235"/>
          </a:xfrm>
          <a:prstGeom prst="rect">
            <a:avLst/>
          </a:prstGeom>
          <a:noFill/>
          <a:ln w="9525">
            <a:noFill/>
          </a:ln>
        </p:spPr>
        <p:txBody>
          <a:bodyPr wrap="square">
            <a:spAutoFit/>
          </a:bodyPr>
          <a:lstStyle/>
          <a:p>
            <a:pPr indent="457200">
              <a:lnSpc>
                <a:spcPct val="150000"/>
              </a:lnSpc>
              <a:spcBef>
                <a:spcPct val="0"/>
              </a:spcBef>
            </a:pPr>
            <a:r>
              <a:rPr lang="zh-CN" altLang="en-US" sz="2400" b="1">
                <a:solidFill>
                  <a:srgbClr val="000000"/>
                </a:solidFill>
                <a:latin typeface="华文中宋" panose="02010600040101010101" charset="-122"/>
                <a:ea typeface="华文中宋" panose="02010600040101010101" charset="-122"/>
                <a:cs typeface="Arial" panose="020b0604020202020204" pitchFamily="34" charset="0"/>
              </a:rPr>
              <a:t>本文以时间为线索安排情节，精选了三个生活片断来抒写对水生嫂等青年妇女的赞美之情。</a:t>
            </a:r>
            <a:endParaRPr lang="zh-CN" altLang="en-US" sz="2400" b="1">
              <a:solidFill>
                <a:srgbClr val="000000"/>
              </a:solidFill>
              <a:latin typeface="华文中宋" panose="02010600040101010101" charset="-122"/>
              <a:ea typeface="华文中宋" panose="02010600040101010101" charset="-122"/>
              <a:cs typeface="Arial" panose="020b0604020202020204" pitchFamily="34" charset="0"/>
            </a:endParaRPr>
          </a:p>
          <a:p>
            <a:pPr indent="457200">
              <a:lnSpc>
                <a:spcPct val="150000"/>
              </a:lnSpc>
              <a:spcBef>
                <a:spcPct val="0"/>
              </a:spcBef>
            </a:pPr>
            <a:r>
              <a:rPr lang="zh-CN" altLang="en-US" sz="2400" b="1">
                <a:solidFill>
                  <a:srgbClr val="000000"/>
                </a:solidFill>
                <a:latin typeface="华文中宋" panose="02010600040101010101" charset="-122"/>
                <a:ea typeface="华文中宋" panose="02010600040101010101" charset="-122"/>
                <a:cs typeface="Arial" panose="020b0604020202020204" pitchFamily="34" charset="0"/>
              </a:rPr>
              <a:t>小说主要是怎样来塑造人物性格和推动故事情节发展的？</a:t>
            </a:r>
            <a:endParaRPr lang="zh-CN" altLang="en-US" sz="2400" b="1">
              <a:solidFill>
                <a:srgbClr val="000000"/>
              </a:solidFill>
              <a:latin typeface="华文中宋" panose="02010600040101010101" charset="-122"/>
              <a:ea typeface="华文中宋" panose="02010600040101010101" charset="-122"/>
            </a:endParaRPr>
          </a:p>
        </p:txBody>
      </p:sp>
      <p:cxnSp>
        <p:nvCxnSpPr>
          <p:cNvPr id="2" name="直接连接符 1"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文本框 3" title=""/>
          <p:cNvSpPr txBox="1"/>
          <p:nvPr>
            <p:custDataLst>
              <p:tags r:id="rId3"/>
            </p:custDataLst>
          </p:nvPr>
        </p:nvSpPr>
        <p:spPr>
          <a:xfrm>
            <a:off x="1043305" y="233680"/>
            <a:ext cx="191008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把握形象</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2" name="组合 11" title=""/>
          <p:cNvGrpSpPr/>
          <p:nvPr/>
        </p:nvGrpSpPr>
        <p:grpSpPr>
          <a:xfrm>
            <a:off x="255905" y="279400"/>
            <a:ext cx="562610" cy="513080"/>
            <a:chOff x="2121873" y="1511588"/>
            <a:chExt cx="445481" cy="469613"/>
          </a:xfrm>
        </p:grpSpPr>
        <p:sp>
          <p:nvSpPr>
            <p:cNvPr id="14" name="矩形 13"/>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Tree>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0" name="文本框 54276" title=""/>
          <p:cNvSpPr txBox="1">
            <a:spLocks noChangeArrowheads="1"/>
          </p:cNvSpPr>
          <p:nvPr/>
        </p:nvSpPr>
        <p:spPr bwMode="auto">
          <a:xfrm>
            <a:off x="395288" y="1949450"/>
            <a:ext cx="5038725" cy="1939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sz="2800">
                <a:solidFill>
                  <a:srgbClr val="CC3300"/>
                </a:solidFill>
                <a:latin typeface="Arial" panose="020b0604020202020204" pitchFamily="34" charset="0"/>
                <a:ea typeface="创艺简魏碑" pitchFamily="2" charset="-122"/>
              </a:defRPr>
            </a:lvl1pPr>
            <a:lvl2pPr marL="742950" indent="-285750" eaLnBrk="0" hangingPunct="0">
              <a:defRPr sz="2800">
                <a:solidFill>
                  <a:srgbClr val="CC3300"/>
                </a:solidFill>
                <a:latin typeface="Arial" panose="020b0604020202020204" pitchFamily="34" charset="0"/>
                <a:ea typeface="创艺简魏碑" pitchFamily="2" charset="-122"/>
              </a:defRPr>
            </a:lvl2pPr>
            <a:lvl3pPr marL="1143000" indent="-228600" eaLnBrk="0" hangingPunct="0">
              <a:defRPr sz="2800">
                <a:solidFill>
                  <a:srgbClr val="CC3300"/>
                </a:solidFill>
                <a:latin typeface="Arial" panose="020b0604020202020204" pitchFamily="34" charset="0"/>
                <a:ea typeface="创艺简魏碑" pitchFamily="2" charset="-122"/>
              </a:defRPr>
            </a:lvl3pPr>
            <a:lvl4pPr marL="1600200" indent="-228600" eaLnBrk="0" hangingPunct="0">
              <a:defRPr sz="2800">
                <a:solidFill>
                  <a:srgbClr val="CC3300"/>
                </a:solidFill>
                <a:latin typeface="Arial" panose="020b0604020202020204" pitchFamily="34" charset="0"/>
                <a:ea typeface="创艺简魏碑" pitchFamily="2" charset="-122"/>
              </a:defRPr>
            </a:lvl4pPr>
            <a:lvl5pPr marL="2057400" indent="-228600" eaLnBrk="0" hangingPunct="0">
              <a:defRPr sz="2800">
                <a:solidFill>
                  <a:srgbClr val="CC3300"/>
                </a:solidFill>
                <a:latin typeface="Arial" panose="020b0604020202020204" pitchFamily="34" charset="0"/>
                <a:ea typeface="创艺简魏碑" pitchFamily="2" charset="-122"/>
              </a:defRPr>
            </a:lvl5pPr>
            <a:lvl6pPr marL="25146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6pPr>
            <a:lvl7pPr marL="29718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7pPr>
            <a:lvl8pPr marL="34290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8pPr>
            <a:lvl9pPr marL="38862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9pPr>
          </a:lstStyle>
          <a:p>
            <a:pPr marR="0" lvl="0" algn="l" defTabSz="914400" rtl="0" eaLnBrk="1" fontAlgn="auto" hangingPunct="1">
              <a:lnSpc>
                <a:spcPct val="200000"/>
              </a:lnSpc>
              <a:spcBef>
                <a:spcPct val="0"/>
              </a:spcBef>
              <a:spcAft>
                <a:spcPct val="0"/>
              </a:spcAft>
              <a:buClrTx/>
              <a:buSzTx/>
              <a:buFontTx/>
              <a:buNone/>
              <a:defRPr/>
            </a:pPr>
            <a:r>
              <a:rPr kumimoji="0" lang="en-US" altLang="zh-CN" sz="2000" b="1" i="0" u="none" strike="noStrike" kern="0" cap="none" spc="0" normalizeH="0" baseline="0" noProof="0" smtClean="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r>
              <a:rPr kumimoji="0" lang="zh-CN" altLang="en-US" sz="2000" b="1" i="0" u="none" strike="noStrike" kern="0" cap="none" spc="0" normalizeH="0" baseline="0" noProof="0" smtClean="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今天怎么回来得这么晚？”</a:t>
            </a:r>
            <a:endParaRPr kumimoji="0" lang="zh-CN" altLang="en-US" sz="2000" b="1" i="0" u="none" strike="noStrike" kern="0" cap="none" spc="0" normalizeH="0" baseline="0" noProof="0" smtClean="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a:p>
            <a:pPr marR="0" lvl="0" algn="l" defTabSz="914400" rtl="0" eaLnBrk="1" fontAlgn="auto" hangingPunct="1">
              <a:lnSpc>
                <a:spcPct val="200000"/>
              </a:lnSpc>
              <a:spcBef>
                <a:spcPct val="0"/>
              </a:spcBef>
              <a:spcAft>
                <a:spcPct val="0"/>
              </a:spcAft>
              <a:buClrTx/>
              <a:buSzTx/>
              <a:buFontTx/>
              <a:buNone/>
              <a:defRPr/>
            </a:pPr>
            <a:r>
              <a:rPr kumimoji="0" lang="zh-CN" altLang="en-US" sz="2000" b="1" i="0" u="none" strike="noStrike" kern="0" cap="none" spc="0" normalizeH="0" baseline="0" noProof="0" smtClean="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“他们几个呢？”</a:t>
            </a:r>
            <a:endParaRPr kumimoji="0" lang="zh-CN" altLang="en-US" sz="2000" b="1" i="0" u="none" strike="noStrike" kern="0" cap="none" spc="0" normalizeH="0" baseline="0" noProof="0" smtClean="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a:p>
            <a:pPr marR="0" lvl="0" algn="l" defTabSz="914400" rtl="0" eaLnBrk="1" fontAlgn="auto" hangingPunct="1">
              <a:lnSpc>
                <a:spcPct val="200000"/>
              </a:lnSpc>
              <a:spcBef>
                <a:spcPct val="0"/>
              </a:spcBef>
              <a:spcAft>
                <a:spcPct val="0"/>
              </a:spcAft>
              <a:buClrTx/>
              <a:buSzTx/>
              <a:buFontTx/>
              <a:buNone/>
              <a:defRPr/>
            </a:pPr>
            <a:r>
              <a:rPr kumimoji="0" lang="zh-CN" altLang="en-US" sz="2000" b="1" i="0" u="none" strike="noStrike" kern="0" cap="none" spc="0" normalizeH="0" baseline="0" noProof="0" smtClean="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“怎么了，你？”</a:t>
            </a:r>
            <a:endParaRPr kumimoji="0" lang="zh-CN" altLang="en-US" sz="2000" b="1" i="0" u="none" strike="noStrike" kern="0" cap="none" spc="0" normalizeH="0" baseline="0" noProof="0" smtClean="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p:txBody>
      </p:sp>
      <p:sp>
        <p:nvSpPr>
          <p:cNvPr id="21" name="直接连接符 20" title=""/>
          <p:cNvSpPr>
            <a:spLocks noChangeShapeType="1"/>
          </p:cNvSpPr>
          <p:nvPr/>
        </p:nvSpPr>
        <p:spPr bwMode="auto">
          <a:xfrm>
            <a:off x="3859848" y="2387283"/>
            <a:ext cx="792163" cy="0"/>
          </a:xfrm>
          <a:prstGeom prst="line">
            <a:avLst/>
          </a:prstGeom>
          <a:noFill/>
          <a:ln w="25400">
            <a:solidFill>
              <a:srgbClr val="008000"/>
            </a:solidFill>
            <a:rou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Arial" panose="020b0604020202020204" pitchFamily="34" charset="0"/>
              <a:ea typeface="创艺简魏碑" pitchFamily="2" charset="-122"/>
              <a:cs typeface="+mn-cs"/>
            </a:endParaRPr>
          </a:p>
        </p:txBody>
      </p:sp>
      <p:sp>
        <p:nvSpPr>
          <p:cNvPr id="22" name="文本框 54279" title=""/>
          <p:cNvSpPr txBox="1">
            <a:spLocks noChangeArrowheads="1"/>
          </p:cNvSpPr>
          <p:nvPr/>
        </p:nvSpPr>
        <p:spPr bwMode="auto">
          <a:xfrm>
            <a:off x="4886643" y="2171700"/>
            <a:ext cx="145224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sz="2800">
                <a:solidFill>
                  <a:srgbClr val="CC3300"/>
                </a:solidFill>
                <a:latin typeface="Arial" panose="020b0604020202020204" pitchFamily="34" charset="0"/>
                <a:ea typeface="创艺简魏碑" pitchFamily="2" charset="-122"/>
              </a:defRPr>
            </a:lvl1pPr>
            <a:lvl2pPr marL="742950" indent="-285750" eaLnBrk="0" hangingPunct="0">
              <a:defRPr sz="2800">
                <a:solidFill>
                  <a:srgbClr val="CC3300"/>
                </a:solidFill>
                <a:latin typeface="Arial" panose="020b0604020202020204" pitchFamily="34" charset="0"/>
                <a:ea typeface="创艺简魏碑" pitchFamily="2" charset="-122"/>
              </a:defRPr>
            </a:lvl2pPr>
            <a:lvl3pPr marL="1143000" indent="-228600" eaLnBrk="0" hangingPunct="0">
              <a:defRPr sz="2800">
                <a:solidFill>
                  <a:srgbClr val="CC3300"/>
                </a:solidFill>
                <a:latin typeface="Arial" panose="020b0604020202020204" pitchFamily="34" charset="0"/>
                <a:ea typeface="创艺简魏碑" pitchFamily="2" charset="-122"/>
              </a:defRPr>
            </a:lvl3pPr>
            <a:lvl4pPr marL="1600200" indent="-228600" eaLnBrk="0" hangingPunct="0">
              <a:defRPr sz="2800">
                <a:solidFill>
                  <a:srgbClr val="CC3300"/>
                </a:solidFill>
                <a:latin typeface="Arial" panose="020b0604020202020204" pitchFamily="34" charset="0"/>
                <a:ea typeface="创艺简魏碑" pitchFamily="2" charset="-122"/>
              </a:defRPr>
            </a:lvl4pPr>
            <a:lvl5pPr marL="2057400" indent="-228600" eaLnBrk="0" hangingPunct="0">
              <a:defRPr sz="2800">
                <a:solidFill>
                  <a:srgbClr val="CC3300"/>
                </a:solidFill>
                <a:latin typeface="Arial" panose="020b0604020202020204" pitchFamily="34" charset="0"/>
                <a:ea typeface="创艺简魏碑" pitchFamily="2" charset="-122"/>
              </a:defRPr>
            </a:lvl5pPr>
            <a:lvl6pPr marL="25146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6pPr>
            <a:lvl7pPr marL="29718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7pPr>
            <a:lvl8pPr marL="34290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8pPr>
            <a:lvl9pPr marL="38862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9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000" b="1" i="0" u="none" strike="noStrike" kern="0" cap="none" spc="0" normalizeH="0" baseline="0" noProof="0" smtClean="0">
                <a:ln>
                  <a:noFill/>
                </a:ln>
                <a:solidFill>
                  <a:srgbClr val="FF0000"/>
                </a:solidFill>
                <a:effectLst/>
                <a:uLnTx/>
                <a:uFillTx/>
                <a:latin typeface="华文新魏" panose="02010800040101010101" pitchFamily="2" charset="-122"/>
                <a:ea typeface="华文新魏" panose="02010800040101010101" pitchFamily="2" charset="-122"/>
                <a:cs typeface="+mn-cs"/>
              </a:rPr>
              <a:t>忧虑和关切</a:t>
            </a:r>
            <a:endParaRPr kumimoji="0" lang="zh-CN" altLang="en-US" sz="2000" b="1" i="0" u="none" strike="noStrike" kern="0" cap="none" spc="0" normalizeH="0" baseline="0" noProof="0" smtClean="0">
              <a:ln>
                <a:noFill/>
              </a:ln>
              <a:solidFill>
                <a:srgbClr val="FF0000"/>
              </a:solidFill>
              <a:effectLst/>
              <a:uLnTx/>
              <a:uFillTx/>
              <a:latin typeface="华文新魏" panose="02010800040101010101" pitchFamily="2" charset="-122"/>
              <a:ea typeface="华文新魏" panose="02010800040101010101" pitchFamily="2" charset="-122"/>
              <a:cs typeface="+mn-cs"/>
            </a:endParaRPr>
          </a:p>
        </p:txBody>
      </p:sp>
      <p:sp>
        <p:nvSpPr>
          <p:cNvPr id="23" name="直接连接符 22" title=""/>
          <p:cNvSpPr>
            <a:spLocks noChangeShapeType="1"/>
          </p:cNvSpPr>
          <p:nvPr/>
        </p:nvSpPr>
        <p:spPr bwMode="auto">
          <a:xfrm>
            <a:off x="2771775" y="3003233"/>
            <a:ext cx="792163" cy="0"/>
          </a:xfrm>
          <a:prstGeom prst="line">
            <a:avLst/>
          </a:prstGeom>
          <a:noFill/>
          <a:ln w="25400">
            <a:solidFill>
              <a:srgbClr val="008000"/>
            </a:solidFill>
            <a:rou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Arial" panose="020b0604020202020204" pitchFamily="34" charset="0"/>
              <a:ea typeface="创艺简魏碑" pitchFamily="2" charset="-122"/>
              <a:cs typeface="+mn-cs"/>
            </a:endParaRPr>
          </a:p>
        </p:txBody>
      </p:sp>
      <p:sp>
        <p:nvSpPr>
          <p:cNvPr id="24" name="矩形 23" title=""/>
          <p:cNvSpPr>
            <a:spLocks noChangeArrowheads="1"/>
          </p:cNvSpPr>
          <p:nvPr/>
        </p:nvSpPr>
        <p:spPr bwMode="auto">
          <a:xfrm>
            <a:off x="3726180" y="2859246"/>
            <a:ext cx="323469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r>
              <a:rPr kumimoji="0" lang="zh-CN" altLang="en-US" sz="2000" b="1" i="0" u="none" strike="noStrike" kern="0" cap="none" spc="0" normalizeH="0" baseline="0" noProof="0">
                <a:ln>
                  <a:noFill/>
                </a:ln>
                <a:solidFill>
                  <a:srgbClr val="FF0000"/>
                </a:solidFill>
                <a:effectLst/>
                <a:uLnTx/>
                <a:uFillTx/>
                <a:latin typeface="华文新魏" panose="02010800040101010101" pitchFamily="2" charset="-122"/>
                <a:ea typeface="华文新魏" panose="02010800040101010101" pitchFamily="2" charset="-122"/>
                <a:cs typeface="+mn-cs"/>
              </a:rPr>
              <a:t>觉察丈夫有心事，再次试探</a:t>
            </a:r>
            <a:endParaRPr kumimoji="0" lang="zh-CN" altLang="en-US" sz="2000" b="1" i="0" u="none" strike="noStrike" kern="0" cap="none" spc="0" normalizeH="0" baseline="0" noProof="0">
              <a:ln>
                <a:noFill/>
              </a:ln>
              <a:solidFill>
                <a:srgbClr val="FF0000"/>
              </a:solidFill>
              <a:effectLst/>
              <a:uLnTx/>
              <a:uFillTx/>
              <a:latin typeface="华文新魏" panose="02010800040101010101" pitchFamily="2" charset="-122"/>
              <a:ea typeface="华文新魏" panose="02010800040101010101" pitchFamily="2" charset="-122"/>
              <a:cs typeface="+mn-cs"/>
            </a:endParaRPr>
          </a:p>
        </p:txBody>
      </p:sp>
      <p:sp>
        <p:nvSpPr>
          <p:cNvPr id="25" name="直接连接符 24" title=""/>
          <p:cNvSpPr>
            <a:spLocks noChangeShapeType="1"/>
          </p:cNvSpPr>
          <p:nvPr/>
        </p:nvSpPr>
        <p:spPr bwMode="auto">
          <a:xfrm>
            <a:off x="2787968" y="3579813"/>
            <a:ext cx="792163" cy="0"/>
          </a:xfrm>
          <a:prstGeom prst="line">
            <a:avLst/>
          </a:prstGeom>
          <a:noFill/>
          <a:ln w="25400">
            <a:solidFill>
              <a:srgbClr val="008000"/>
            </a:solidFill>
            <a:rou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Arial" panose="020b0604020202020204" pitchFamily="34" charset="0"/>
              <a:ea typeface="创艺简魏碑" pitchFamily="2" charset="-122"/>
              <a:cs typeface="+mn-cs"/>
            </a:endParaRPr>
          </a:p>
        </p:txBody>
      </p:sp>
      <p:sp>
        <p:nvSpPr>
          <p:cNvPr id="26" name="矩形 25" title=""/>
          <p:cNvSpPr>
            <a:spLocks noChangeArrowheads="1"/>
          </p:cNvSpPr>
          <p:nvPr/>
        </p:nvSpPr>
        <p:spPr bwMode="auto">
          <a:xfrm>
            <a:off x="3707448" y="3403124"/>
            <a:ext cx="46005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ctr">
            <a:spAutoFit/>
          </a:body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r>
              <a:rPr kumimoji="0" lang="zh-CN" altLang="en-US" sz="2000" b="1" i="0" u="none" strike="noStrike" kern="0" cap="none" spc="0" normalizeH="0" baseline="0" noProof="0">
                <a:ln>
                  <a:noFill/>
                </a:ln>
                <a:solidFill>
                  <a:srgbClr val="FF0000"/>
                </a:solidFill>
                <a:effectLst/>
                <a:uLnTx/>
                <a:uFillTx/>
                <a:latin typeface="华文新魏" panose="02010800040101010101" pitchFamily="2" charset="-122"/>
                <a:ea typeface="华文新魏" panose="02010800040101010101" pitchFamily="2" charset="-122"/>
                <a:cs typeface="+mn-cs"/>
              </a:rPr>
              <a:t>觉得事有蹊跷，关切地问</a:t>
            </a:r>
            <a:endParaRPr kumimoji="0" lang="zh-CN" altLang="en-US" sz="2000" b="1" i="0" u="none" strike="noStrike" kern="0" cap="none" spc="0" normalizeH="0" baseline="0" noProof="0">
              <a:ln>
                <a:noFill/>
              </a:ln>
              <a:solidFill>
                <a:srgbClr val="FF0000"/>
              </a:solidFill>
              <a:effectLst/>
              <a:uLnTx/>
              <a:uFillTx/>
              <a:latin typeface="华文新魏" panose="02010800040101010101" pitchFamily="2" charset="-122"/>
              <a:ea typeface="华文新魏" panose="02010800040101010101" pitchFamily="2" charset="-122"/>
              <a:cs typeface="+mn-cs"/>
            </a:endParaRPr>
          </a:p>
        </p:txBody>
      </p:sp>
      <p:sp>
        <p:nvSpPr>
          <p:cNvPr id="27" name="矩形 26" title=""/>
          <p:cNvSpPr>
            <a:spLocks noChangeArrowheads="1"/>
          </p:cNvSpPr>
          <p:nvPr/>
        </p:nvSpPr>
        <p:spPr bwMode="auto">
          <a:xfrm>
            <a:off x="2843530" y="4136708"/>
            <a:ext cx="5208588"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r>
              <a:rPr kumimoji="0" lang="zh-CN" altLang="en-US" sz="2800" b="1" i="0" u="none" strike="noStrike" kern="0" cap="none" spc="0" normalizeH="0" baseline="0" noProof="0">
                <a:ln>
                  <a:noFill/>
                </a:ln>
                <a:solidFill>
                  <a:srgbClr val="FF0000"/>
                </a:solidFill>
                <a:effectLst/>
                <a:uLnTx/>
                <a:uFillTx/>
                <a:latin typeface="华文新魏" panose="02010800040101010101" pitchFamily="2" charset="-122"/>
                <a:ea typeface="华文新魏" panose="02010800040101010101" pitchFamily="2" charset="-122"/>
                <a:cs typeface="+mn-cs"/>
              </a:rPr>
              <a:t>关爱丈夫、体贴温柔、机敏稳重</a:t>
            </a:r>
            <a:endParaRPr kumimoji="0" lang="zh-CN" altLang="en-US" sz="2800" b="1" i="0" u="none" strike="noStrike" kern="0" cap="none" spc="0" normalizeH="0" baseline="0" noProof="0">
              <a:ln>
                <a:noFill/>
              </a:ln>
              <a:solidFill>
                <a:srgbClr val="FF0000"/>
              </a:solidFill>
              <a:effectLst/>
              <a:uLnTx/>
              <a:uFillTx/>
              <a:latin typeface="华文新魏" panose="02010800040101010101" pitchFamily="2" charset="-122"/>
              <a:ea typeface="华文新魏" panose="02010800040101010101" pitchFamily="2" charset="-122"/>
              <a:cs typeface="+mn-cs"/>
            </a:endParaRPr>
          </a:p>
        </p:txBody>
      </p:sp>
      <p:sp>
        <p:nvSpPr>
          <p:cNvPr id="28" name="文本框 54287" title=""/>
          <p:cNvSpPr txBox="1">
            <a:spLocks noChangeArrowheads="1"/>
          </p:cNvSpPr>
          <p:nvPr/>
        </p:nvSpPr>
        <p:spPr bwMode="auto">
          <a:xfrm>
            <a:off x="827088" y="4136708"/>
            <a:ext cx="1985963"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sz="2800">
                <a:solidFill>
                  <a:srgbClr val="CC3300"/>
                </a:solidFill>
                <a:latin typeface="Arial" panose="020b0604020202020204" pitchFamily="34" charset="0"/>
                <a:ea typeface="创艺简魏碑" pitchFamily="2" charset="-122"/>
              </a:defRPr>
            </a:lvl1pPr>
            <a:lvl2pPr marL="742950" indent="-285750" eaLnBrk="0" hangingPunct="0">
              <a:defRPr sz="2800">
                <a:solidFill>
                  <a:srgbClr val="CC3300"/>
                </a:solidFill>
                <a:latin typeface="Arial" panose="020b0604020202020204" pitchFamily="34" charset="0"/>
                <a:ea typeface="创艺简魏碑" pitchFamily="2" charset="-122"/>
              </a:defRPr>
            </a:lvl2pPr>
            <a:lvl3pPr marL="1143000" indent="-228600" eaLnBrk="0" hangingPunct="0">
              <a:defRPr sz="2800">
                <a:solidFill>
                  <a:srgbClr val="CC3300"/>
                </a:solidFill>
                <a:latin typeface="Arial" panose="020b0604020202020204" pitchFamily="34" charset="0"/>
                <a:ea typeface="创艺简魏碑" pitchFamily="2" charset="-122"/>
              </a:defRPr>
            </a:lvl3pPr>
            <a:lvl4pPr marL="1600200" indent="-228600" eaLnBrk="0" hangingPunct="0">
              <a:defRPr sz="2800">
                <a:solidFill>
                  <a:srgbClr val="CC3300"/>
                </a:solidFill>
                <a:latin typeface="Arial" panose="020b0604020202020204" pitchFamily="34" charset="0"/>
                <a:ea typeface="创艺简魏碑" pitchFamily="2" charset="-122"/>
              </a:defRPr>
            </a:lvl4pPr>
            <a:lvl5pPr marL="2057400" indent="-228600" eaLnBrk="0" hangingPunct="0">
              <a:defRPr sz="2800">
                <a:solidFill>
                  <a:srgbClr val="CC3300"/>
                </a:solidFill>
                <a:latin typeface="Arial" panose="020b0604020202020204" pitchFamily="34" charset="0"/>
                <a:ea typeface="创艺简魏碑" pitchFamily="2" charset="-122"/>
              </a:defRPr>
            </a:lvl5pPr>
            <a:lvl6pPr marL="25146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6pPr>
            <a:lvl7pPr marL="29718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7pPr>
            <a:lvl8pPr marL="34290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8pPr>
            <a:lvl9pPr marL="38862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9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0" cap="none" spc="0" normalizeH="0" baseline="0" noProof="0" smtClean="0">
                <a:ln>
                  <a:noFill/>
                </a:ln>
                <a:solidFill>
                  <a:srgbClr val="CC3300"/>
                </a:solidFill>
                <a:effectLst/>
                <a:uLnTx/>
                <a:uFillTx/>
                <a:latin typeface="Arial" panose="020b0604020202020204" pitchFamily="34" charset="0"/>
                <a:ea typeface="创艺简魏碑" pitchFamily="2" charset="-122"/>
                <a:cs typeface="+mn-cs"/>
              </a:rPr>
              <a:t>性格特征：</a:t>
            </a:r>
            <a:endParaRPr kumimoji="0" lang="zh-CN" altLang="en-US" sz="2800" b="1" i="0" u="none" strike="noStrike" kern="0" cap="none" spc="0" normalizeH="0" baseline="0" noProof="0" smtClean="0">
              <a:ln>
                <a:noFill/>
              </a:ln>
              <a:solidFill>
                <a:srgbClr val="CC3300"/>
              </a:solidFill>
              <a:effectLst/>
              <a:uLnTx/>
              <a:uFillTx/>
              <a:latin typeface="Arial" panose="020b0604020202020204" pitchFamily="34" charset="0"/>
              <a:ea typeface="创艺简魏碑" pitchFamily="2" charset="-122"/>
              <a:cs typeface="+mn-cs"/>
            </a:endParaRPr>
          </a:p>
        </p:txBody>
      </p:sp>
      <p:cxnSp>
        <p:nvCxnSpPr>
          <p:cNvPr id="2" name="直接连接符 1"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文本框 3" title=""/>
          <p:cNvSpPr txBox="1"/>
          <p:nvPr>
            <p:custDataLst>
              <p:tags r:id="rId3"/>
            </p:custDataLst>
          </p:nvPr>
        </p:nvSpPr>
        <p:spPr>
          <a:xfrm>
            <a:off x="1043305" y="233680"/>
            <a:ext cx="1948815"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把握形象</a:t>
            </a:r>
            <a:endParaRPr lang="en-US" altLang="zh-CN" sz="2800" b="1">
              <a:solidFill>
                <a:srgbClr val="002060"/>
              </a:solidFill>
              <a:latin typeface="华文中宋" panose="02010600040101010101" charset="-122"/>
              <a:ea typeface="华文中宋" panose="02010600040101010101" charset="-122"/>
              <a:sym typeface="+mn-ea"/>
            </a:endParaRPr>
          </a:p>
        </p:txBody>
      </p:sp>
      <p:grpSp>
        <p:nvGrpSpPr>
          <p:cNvPr id="12" name="组合 11" title=""/>
          <p:cNvGrpSpPr/>
          <p:nvPr/>
        </p:nvGrpSpPr>
        <p:grpSpPr>
          <a:xfrm>
            <a:off x="255905" y="279400"/>
            <a:ext cx="562610" cy="513080"/>
            <a:chOff x="2121873" y="1511588"/>
            <a:chExt cx="445481" cy="469613"/>
          </a:xfrm>
        </p:grpSpPr>
        <p:sp>
          <p:nvSpPr>
            <p:cNvPr id="14" name="矩形 13"/>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3" name="文本框 2" title=""/>
          <p:cNvSpPr txBox="1"/>
          <p:nvPr/>
        </p:nvSpPr>
        <p:spPr>
          <a:xfrm>
            <a:off x="467360" y="990600"/>
            <a:ext cx="8143875" cy="829945"/>
          </a:xfrm>
          <a:prstGeom prst="rect">
            <a:avLst/>
          </a:prstGeom>
          <a:noFill/>
        </p:spPr>
        <p:txBody>
          <a:bodyPr wrap="square" rtlCol="0" anchor="t">
            <a:spAutoFit/>
          </a:bodyPr>
          <a:lstStyle/>
          <a:p>
            <a:pPr indent="457200">
              <a:spcBef>
                <a:spcPct val="0"/>
              </a:spcBef>
            </a:pPr>
            <a:r>
              <a:rPr lang="zh-CN" altLang="en-US" sz="2400" b="1">
                <a:solidFill>
                  <a:schemeClr val="tx1"/>
                </a:solidFill>
                <a:effectLst>
                  <a:outerShdw blurRad="38100" dist="38100" dir="2700000" algn="tl">
                    <a:srgbClr val="000000">
                      <a:alpha val="43137"/>
                    </a:srgbClr>
                  </a:outerShdw>
                </a:effectLst>
                <a:latin typeface="华文中宋" panose="02010600040101010101" charset="-122"/>
                <a:ea typeface="华文中宋" panose="02010600040101010101" charset="-122"/>
                <a:cs typeface="华文中宋" panose="02010600040101010101" charset="-122"/>
                <a:sym typeface="+mn-ea"/>
              </a:rPr>
              <a:t>分角色朗读“夫妻话别”对话内容，分析水生</a:t>
            </a:r>
            <a:r>
              <a:rPr lang="zh-CN" altLang="en-US" sz="2400" b="1" smtClean="0">
                <a:solidFill>
                  <a:schemeClr val="tx1"/>
                </a:solidFill>
                <a:effectLst>
                  <a:outerShdw blurRad="38100" dist="38100" dir="2700000" algn="tl">
                    <a:srgbClr val="000000">
                      <a:alpha val="43137"/>
                    </a:srgbClr>
                  </a:outerShdw>
                </a:effectLst>
                <a:latin typeface="华文中宋" panose="02010600040101010101" charset="-122"/>
                <a:ea typeface="华文中宋" panose="02010600040101010101" charset="-122"/>
                <a:cs typeface="华文中宋" panose="02010600040101010101" charset="-122"/>
                <a:sym typeface="+mn-ea"/>
              </a:rPr>
              <a:t>嫂的性格特征。</a:t>
            </a:r>
            <a:endParaRPr lang="zh-CN" altLang="en-US" sz="2400" b="1" smtClean="0">
              <a:solidFill>
                <a:schemeClr val="tx1"/>
              </a:solidFill>
              <a:effectLst>
                <a:outerShdw blurRad="38100" dist="38100" dir="2700000" algn="tl">
                  <a:srgbClr val="000000">
                    <a:alpha val="43137"/>
                  </a:srgbClr>
                </a:outerShdw>
              </a:effectLst>
              <a:latin typeface="华文中宋" panose="02010600040101010101" charset="-122"/>
              <a:ea typeface="华文中宋" panose="02010600040101010101" charset="-122"/>
              <a:cs typeface="华文中宋" panose="02010600040101010101"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linds(horizontal)">
                                      <p:cBhvr>
                                        <p:cTn id="7" dur="500"/>
                                        <p:tgtEl>
                                          <p:spTgt spid="20"/>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 calcmode="lin" valueType="num">
                                      <p:cBhvr>
                                        <p:cTn id="12" dur="1000" fill="hold"/>
                                        <p:tgtEl>
                                          <p:spTgt spid="21"/>
                                        </p:tgtEl>
                                        <p:attrNameLst>
                                          <p:attrName>ppt_x</p:attrName>
                                        </p:attrNameLst>
                                      </p:cBhvr>
                                      <p:tavLst>
                                        <p:tav tm="0">
                                          <p:val>
                                            <p:strVal val="#ppt_x-.2"/>
                                          </p:val>
                                        </p:tav>
                                        <p:tav tm="100000">
                                          <p:val>
                                            <p:strVal val="#ppt_x"/>
                                          </p:val>
                                        </p:tav>
                                      </p:tavLst>
                                    </p:anim>
                                    <p:anim calcmode="lin" valueType="num">
                                      <p:cBhvr>
                                        <p:cTn id="13" dur="1000" fill="hold"/>
                                        <p:tgtEl>
                                          <p:spTgt spid="21"/>
                                        </p:tgtEl>
                                        <p:attrNameLst>
                                          <p:attrName>ppt_y</p:attrName>
                                        </p:attrNameLst>
                                      </p:cBhvr>
                                      <p:tavLst>
                                        <p:tav tm="0">
                                          <p:val>
                                            <p:strVal val="#ppt_y"/>
                                          </p:val>
                                        </p:tav>
                                        <p:tav tm="100000">
                                          <p:val>
                                            <p:strVal val="#ppt_y"/>
                                          </p:val>
                                        </p:tav>
                                      </p:tavLst>
                                    </p:anim>
                                    <p:animEffect transition="in" filter="wipe(right)" prLst="gradientSize: 0.1">
                                      <p:cBhvr>
                                        <p:cTn id="14" dur="1000"/>
                                        <p:tgtEl>
                                          <p:spTgt spid="21"/>
                                        </p:tgtEl>
                                      </p:cBhvr>
                                    </p:animEffect>
                                  </p:childTnLst>
                                </p:cTn>
                              </p:par>
                            </p:childTnLst>
                          </p:cTn>
                        </p:par>
                        <p:par>
                          <p:cTn id="15" fill="hold" nodeType="afterGroup">
                            <p:stCondLst>
                              <p:cond delay="1000"/>
                            </p:stCondLst>
                            <p:childTnLst>
                              <p:par>
                                <p:cTn id="16" presetID="3" presetClass="entr" presetSubtype="10" fill="hold" nodeType="afterEffect">
                                  <p:stCondLst>
                                    <p:cond delay="0"/>
                                  </p:stCondLst>
                                  <p:childTnLst>
                                    <p:set>
                                      <p:cBhvr>
                                        <p:cTn id="17" dur="1" fill="hold">
                                          <p:stCondLst>
                                            <p:cond delay="0"/>
                                          </p:stCondLst>
                                        </p:cTn>
                                        <p:tgtEl>
                                          <p:spTgt spid="22">
                                            <p:txEl>
                                              <p:pRg st="0" end="0"/>
                                            </p:txEl>
                                          </p:spTgt>
                                        </p:tgtEl>
                                        <p:attrNameLst>
                                          <p:attrName>style.visibility</p:attrName>
                                        </p:attrNameLst>
                                      </p:cBhvr>
                                      <p:to>
                                        <p:strVal val="visible"/>
                                      </p:to>
                                    </p:set>
                                    <p:animEffect transition="in" filter="blinds(horizontal)">
                                      <p:cBhvr>
                                        <p:cTn id="18" dur="500"/>
                                        <p:tgtEl>
                                          <p:spTgt spid="22">
                                            <p:txEl>
                                              <p:pRg st="0" end="0"/>
                                            </p:txEl>
                                          </p:spTgt>
                                        </p:tgtEl>
                                      </p:cBhvr>
                                    </p:animEffect>
                                  </p:childTnLst>
                                </p:cTn>
                              </p:par>
                            </p:childTnLst>
                          </p:cTn>
                        </p:par>
                      </p:childTnLst>
                    </p:cTn>
                  </p:par>
                  <p:par>
                    <p:cTn id="19" fill="hold" nodeType="clickPar">
                      <p:stCondLst>
                        <p:cond delay="indefinite"/>
                      </p:stCondLst>
                      <p:childTnLst>
                        <p:par>
                          <p:cTn id="20" fill="hold">
                            <p:stCondLst>
                              <p:cond delay="0"/>
                            </p:stCondLst>
                            <p:childTnLst>
                              <p:par>
                                <p:cTn id="21" presetID="29" presetClass="entr" presetSubtype="0" fill="hold" nodeType="clickEffect">
                                  <p:stCondLst>
                                    <p:cond delay="0"/>
                                  </p:stCondLst>
                                  <p:childTnLst>
                                    <p:set>
                                      <p:cBhvr>
                                        <p:cTn id="22" dur="1" fill="hold">
                                          <p:stCondLst>
                                            <p:cond delay="0"/>
                                          </p:stCondLst>
                                        </p:cTn>
                                        <p:tgtEl>
                                          <p:spTgt spid="23"/>
                                        </p:tgtEl>
                                        <p:attrNameLst>
                                          <p:attrName>style.visibility</p:attrName>
                                        </p:attrNameLst>
                                      </p:cBhvr>
                                      <p:to>
                                        <p:strVal val="visible"/>
                                      </p:to>
                                    </p:set>
                                    <p:anim calcmode="lin" valueType="num">
                                      <p:cBhvr>
                                        <p:cTn id="23" dur="1000" fill="hold"/>
                                        <p:tgtEl>
                                          <p:spTgt spid="23"/>
                                        </p:tgtEl>
                                        <p:attrNameLst>
                                          <p:attrName>ppt_x</p:attrName>
                                        </p:attrNameLst>
                                      </p:cBhvr>
                                      <p:tavLst>
                                        <p:tav tm="0">
                                          <p:val>
                                            <p:strVal val="#ppt_x-.2"/>
                                          </p:val>
                                        </p:tav>
                                        <p:tav tm="100000">
                                          <p:val>
                                            <p:strVal val="#ppt_x"/>
                                          </p:val>
                                        </p:tav>
                                      </p:tavLst>
                                    </p:anim>
                                    <p:anim calcmode="lin" valueType="num">
                                      <p:cBhvr>
                                        <p:cTn id="24" dur="1000" fill="hold"/>
                                        <p:tgtEl>
                                          <p:spTgt spid="23"/>
                                        </p:tgtEl>
                                        <p:attrNameLst>
                                          <p:attrName>ppt_y</p:attrName>
                                        </p:attrNameLst>
                                      </p:cBhvr>
                                      <p:tavLst>
                                        <p:tav tm="0">
                                          <p:val>
                                            <p:strVal val="#ppt_y"/>
                                          </p:val>
                                        </p:tav>
                                        <p:tav tm="100000">
                                          <p:val>
                                            <p:strVal val="#ppt_y"/>
                                          </p:val>
                                        </p:tav>
                                      </p:tavLst>
                                    </p:anim>
                                    <p:animEffect transition="in" filter="wipe(right)" prLst="gradientSize: 0.1">
                                      <p:cBhvr>
                                        <p:cTn id="25" dur="1000"/>
                                        <p:tgtEl>
                                          <p:spTgt spid="23"/>
                                        </p:tgtEl>
                                      </p:cBhvr>
                                    </p:animEffect>
                                  </p:childTnLst>
                                </p:cTn>
                              </p:par>
                            </p:childTnLst>
                          </p:cTn>
                        </p:par>
                        <p:par>
                          <p:cTn id="26" fill="hold" nodeType="afterGroup">
                            <p:stCondLst>
                              <p:cond delay="1000"/>
                            </p:stCondLst>
                            <p:childTnLst>
                              <p:par>
                                <p:cTn id="27" presetID="3" presetClass="entr" presetSubtype="10" fill="hold" grpId="0" nodeType="after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blinds(horizontal)">
                                      <p:cBhvr>
                                        <p:cTn id="29" dur="500"/>
                                        <p:tgtEl>
                                          <p:spTgt spid="24"/>
                                        </p:tgtEl>
                                      </p:cBhvr>
                                    </p:animEffect>
                                  </p:childTnLst>
                                </p:cTn>
                              </p:par>
                            </p:childTnLst>
                          </p:cTn>
                        </p:par>
                      </p:childTnLst>
                    </p:cTn>
                  </p:par>
                  <p:par>
                    <p:cTn id="30" fill="hold" nodeType="clickPar">
                      <p:stCondLst>
                        <p:cond delay="indefinite"/>
                      </p:stCondLst>
                      <p:childTnLst>
                        <p:par>
                          <p:cTn id="31" fill="hold">
                            <p:stCondLst>
                              <p:cond delay="0"/>
                            </p:stCondLst>
                            <p:childTnLst>
                              <p:par>
                                <p:cTn id="32" presetID="29" presetClass="entr" presetSubtype="0" fill="hold" nodeType="clickEffect">
                                  <p:stCondLst>
                                    <p:cond delay="0"/>
                                  </p:stCondLst>
                                  <p:childTnLst>
                                    <p:set>
                                      <p:cBhvr>
                                        <p:cTn id="33" dur="1" fill="hold">
                                          <p:stCondLst>
                                            <p:cond delay="0"/>
                                          </p:stCondLst>
                                        </p:cTn>
                                        <p:tgtEl>
                                          <p:spTgt spid="25"/>
                                        </p:tgtEl>
                                        <p:attrNameLst>
                                          <p:attrName>style.visibility</p:attrName>
                                        </p:attrNameLst>
                                      </p:cBhvr>
                                      <p:to>
                                        <p:strVal val="visible"/>
                                      </p:to>
                                    </p:set>
                                    <p:anim calcmode="lin" valueType="num">
                                      <p:cBhvr>
                                        <p:cTn id="34" dur="1000" fill="hold"/>
                                        <p:tgtEl>
                                          <p:spTgt spid="25"/>
                                        </p:tgtEl>
                                        <p:attrNameLst>
                                          <p:attrName>ppt_x</p:attrName>
                                        </p:attrNameLst>
                                      </p:cBhvr>
                                      <p:tavLst>
                                        <p:tav tm="0">
                                          <p:val>
                                            <p:strVal val="#ppt_x-.2"/>
                                          </p:val>
                                        </p:tav>
                                        <p:tav tm="100000">
                                          <p:val>
                                            <p:strVal val="#ppt_x"/>
                                          </p:val>
                                        </p:tav>
                                      </p:tavLst>
                                    </p:anim>
                                    <p:anim calcmode="lin" valueType="num">
                                      <p:cBhvr>
                                        <p:cTn id="35" dur="1000" fill="hold"/>
                                        <p:tgtEl>
                                          <p:spTgt spid="25"/>
                                        </p:tgtEl>
                                        <p:attrNameLst>
                                          <p:attrName>ppt_y</p:attrName>
                                        </p:attrNameLst>
                                      </p:cBhvr>
                                      <p:tavLst>
                                        <p:tav tm="0">
                                          <p:val>
                                            <p:strVal val="#ppt_y"/>
                                          </p:val>
                                        </p:tav>
                                        <p:tav tm="100000">
                                          <p:val>
                                            <p:strVal val="#ppt_y"/>
                                          </p:val>
                                        </p:tav>
                                      </p:tavLst>
                                    </p:anim>
                                    <p:animEffect transition="in" filter="wipe(right)" prLst="gradientSize: 0.1">
                                      <p:cBhvr>
                                        <p:cTn id="36" dur="1000"/>
                                        <p:tgtEl>
                                          <p:spTgt spid="25"/>
                                        </p:tgtEl>
                                      </p:cBhvr>
                                    </p:animEffect>
                                  </p:childTnLst>
                                </p:cTn>
                              </p:par>
                            </p:childTnLst>
                          </p:cTn>
                        </p:par>
                        <p:par>
                          <p:cTn id="37" fill="hold" nodeType="afterGroup">
                            <p:stCondLst>
                              <p:cond delay="1000"/>
                            </p:stCondLst>
                            <p:childTnLst>
                              <p:par>
                                <p:cTn id="38" presetID="3" presetClass="entr" presetSubtype="10" fill="hold" grpId="0" nodeType="afterEffect">
                                  <p:stCondLst>
                                    <p:cond delay="0"/>
                                  </p:stCondLst>
                                  <p:childTnLst>
                                    <p:set>
                                      <p:cBhvr>
                                        <p:cTn id="39" dur="1" fill="hold">
                                          <p:stCondLst>
                                            <p:cond delay="0"/>
                                          </p:stCondLst>
                                        </p:cTn>
                                        <p:tgtEl>
                                          <p:spTgt spid="26"/>
                                        </p:tgtEl>
                                        <p:attrNameLst>
                                          <p:attrName>style.visibility</p:attrName>
                                        </p:attrNameLst>
                                      </p:cBhvr>
                                      <p:to>
                                        <p:strVal val="visible"/>
                                      </p:to>
                                    </p:set>
                                    <p:animEffect transition="in" filter="blinds(horizontal)">
                                      <p:cBhvr>
                                        <p:cTn id="40" dur="500"/>
                                        <p:tgtEl>
                                          <p:spTgt spid="26"/>
                                        </p:tgtEl>
                                      </p:cBhvr>
                                    </p:animEffect>
                                  </p:childTnLst>
                                </p:cTn>
                              </p:par>
                            </p:childTnLst>
                          </p:cTn>
                        </p:par>
                        <p:par>
                          <p:cTn id="41" fill="hold" nodeType="afterGroup">
                            <p:stCondLst>
                              <p:cond delay="1500"/>
                            </p:stCondLst>
                            <p:childTnLst>
                              <p:par>
                                <p:cTn id="42" presetID="3" presetClass="entr" presetSubtype="10" fill="hold" grpId="0" nodeType="afterEffect">
                                  <p:stCondLst>
                                    <p:cond delay="0"/>
                                  </p:stCondLst>
                                  <p:childTnLst>
                                    <p:set>
                                      <p:cBhvr>
                                        <p:cTn id="43" dur="1" fill="hold">
                                          <p:stCondLst>
                                            <p:cond delay="0"/>
                                          </p:stCondLst>
                                        </p:cTn>
                                        <p:tgtEl>
                                          <p:spTgt spid="28"/>
                                        </p:tgtEl>
                                        <p:attrNameLst>
                                          <p:attrName>style.visibility</p:attrName>
                                        </p:attrNameLst>
                                      </p:cBhvr>
                                      <p:to>
                                        <p:strVal val="visible"/>
                                      </p:to>
                                    </p:set>
                                    <p:animEffect transition="in" filter="blinds(horizontal)">
                                      <p:cBhvr>
                                        <p:cTn id="44" dur="500"/>
                                        <p:tgtEl>
                                          <p:spTgt spid="28"/>
                                        </p:tgtEl>
                                      </p:cBhvr>
                                    </p:animEffect>
                                  </p:childTnLst>
                                </p:cTn>
                              </p:par>
                            </p:childTnLst>
                          </p:cTn>
                        </p:par>
                      </p:childTnLst>
                    </p:cTn>
                  </p:par>
                  <p:par>
                    <p:cTn id="45" fill="hold" nodeType="clickPar">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27">
                                            <p:txEl>
                                              <p:pRg st="0" end="0"/>
                                            </p:txEl>
                                          </p:spTgt>
                                        </p:tgtEl>
                                        <p:attrNameLst>
                                          <p:attrName>style.visibility</p:attrName>
                                        </p:attrNameLst>
                                      </p:cBhvr>
                                      <p:to>
                                        <p:strVal val="visible"/>
                                      </p:to>
                                    </p:set>
                                    <p:animEffect transition="in" filter="blinds(horizontal)">
                                      <p:cBhvr>
                                        <p:cTn id="49" dur="500"/>
                                        <p:tgtEl>
                                          <p:spTgt spid="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4" grpId="0"/>
      <p:bldP spid="26" grpId="0"/>
      <p:bldP spid="28" grpId="0"/>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 name="文本框 64514" title=""/>
          <p:cNvSpPr txBox="1"/>
          <p:nvPr/>
        </p:nvSpPr>
        <p:spPr>
          <a:xfrm>
            <a:off x="538798" y="1483043"/>
            <a:ext cx="6400800" cy="1939290"/>
          </a:xfrm>
          <a:prstGeom prst="rect">
            <a:avLst/>
          </a:prstGeom>
          <a:noFill/>
          <a:ln w="9525">
            <a:noFill/>
          </a:ln>
        </p:spPr>
        <p:txBody>
          <a:bodyPr lIns="90000" tIns="46800" rIns="90000" bIns="46800">
            <a:spAutoFit/>
          </a:bodyPr>
          <a:lstStyle/>
          <a:p>
            <a:pPr>
              <a:spcBef>
                <a:spcPct val="0"/>
              </a:spcBef>
              <a:buFontTx/>
              <a:buNone/>
            </a:pPr>
            <a:r>
              <a:rPr lang="en-US" altLang="zh-CN" sz="2400" b="1">
                <a:solidFill>
                  <a:srgbClr val="000000"/>
                </a:solidFill>
                <a:latin typeface="华文中宋" panose="02010600040101010101" charset="-122"/>
                <a:ea typeface="华文中宋" panose="02010600040101010101" charset="-122"/>
                <a:cs typeface="华文中宋" panose="02010600040101010101" charset="-122"/>
              </a:rPr>
              <a:t>“</a:t>
            </a:r>
            <a:r>
              <a:rPr lang="zh-CN" altLang="en-US" sz="2400" b="1">
                <a:solidFill>
                  <a:srgbClr val="000000"/>
                </a:solidFill>
                <a:latin typeface="华文中宋" panose="02010600040101010101" charset="-122"/>
                <a:ea typeface="华文中宋" panose="02010600040101010101" charset="-122"/>
                <a:cs typeface="华文中宋" panose="02010600040101010101" charset="-122"/>
              </a:rPr>
              <a:t>你总是很积极的。”</a:t>
            </a:r>
            <a:endParaRPr lang="en-US" altLang="zh-CN" sz="2400" b="1">
              <a:solidFill>
                <a:srgbClr val="000000"/>
              </a:solidFill>
              <a:latin typeface="华文中宋" panose="02010600040101010101" charset="-122"/>
              <a:ea typeface="华文中宋" panose="02010600040101010101" charset="-122"/>
              <a:cs typeface="华文中宋" panose="02010600040101010101" charset="-122"/>
            </a:endParaRPr>
          </a:p>
          <a:p>
            <a:pPr>
              <a:spcBef>
                <a:spcPct val="0"/>
              </a:spcBef>
              <a:buFontTx/>
              <a:buNone/>
            </a:pPr>
            <a:endParaRPr lang="zh-CN" altLang="en-US" sz="2400" b="1">
              <a:solidFill>
                <a:srgbClr val="000000"/>
              </a:solidFill>
              <a:latin typeface="华文中宋" panose="02010600040101010101" charset="-122"/>
              <a:ea typeface="华文中宋" panose="02010600040101010101" charset="-122"/>
              <a:cs typeface="华文中宋" panose="02010600040101010101" charset="-122"/>
            </a:endParaRPr>
          </a:p>
          <a:p>
            <a:pPr>
              <a:spcBef>
                <a:spcPct val="0"/>
              </a:spcBef>
              <a:buFontTx/>
              <a:buNone/>
            </a:pPr>
            <a:r>
              <a:rPr lang="zh-CN" altLang="en-US" sz="2400" b="1">
                <a:solidFill>
                  <a:srgbClr val="000000"/>
                </a:solidFill>
                <a:latin typeface="华文中宋" panose="02010600040101010101" charset="-122"/>
                <a:ea typeface="华文中宋" panose="02010600040101010101" charset="-122"/>
                <a:cs typeface="华文中宋" panose="02010600040101010101" charset="-122"/>
              </a:rPr>
              <a:t>“你走，我不拦你。”</a:t>
            </a:r>
            <a:endParaRPr lang="zh-CN" altLang="en-US" sz="2400" b="1">
              <a:solidFill>
                <a:srgbClr val="000000"/>
              </a:solidFill>
              <a:latin typeface="华文中宋" panose="02010600040101010101" charset="-122"/>
              <a:ea typeface="华文中宋" panose="02010600040101010101" charset="-122"/>
              <a:cs typeface="华文中宋" panose="02010600040101010101" charset="-122"/>
            </a:endParaRPr>
          </a:p>
          <a:p>
            <a:pPr>
              <a:spcBef>
                <a:spcPct val="0"/>
              </a:spcBef>
              <a:buFontTx/>
              <a:buNone/>
            </a:pPr>
            <a:endParaRPr lang="en-US" altLang="zh-CN" sz="2400" b="1">
              <a:solidFill>
                <a:srgbClr val="000000"/>
              </a:solidFill>
              <a:latin typeface="华文中宋" panose="02010600040101010101" charset="-122"/>
              <a:ea typeface="华文中宋" panose="02010600040101010101" charset="-122"/>
              <a:cs typeface="华文中宋" panose="02010600040101010101" charset="-122"/>
            </a:endParaRPr>
          </a:p>
          <a:p>
            <a:pPr>
              <a:spcBef>
                <a:spcPct val="0"/>
              </a:spcBef>
              <a:buFontTx/>
              <a:buNone/>
            </a:pPr>
            <a:r>
              <a:rPr lang="zh-CN" altLang="en-US" sz="2400" b="1">
                <a:solidFill>
                  <a:srgbClr val="000000"/>
                </a:solidFill>
                <a:latin typeface="华文中宋" panose="02010600040101010101" charset="-122"/>
                <a:ea typeface="华文中宋" panose="02010600040101010101" charset="-122"/>
                <a:cs typeface="华文中宋" panose="02010600040101010101" charset="-122"/>
              </a:rPr>
              <a:t>“你明白家里的难处就好了。”</a:t>
            </a:r>
            <a:endParaRPr lang="zh-CN" altLang="en-US" sz="2400" b="1">
              <a:solidFill>
                <a:srgbClr val="000000"/>
              </a:solidFill>
              <a:latin typeface="华文中宋" panose="02010600040101010101" charset="-122"/>
              <a:ea typeface="华文中宋" panose="02010600040101010101" charset="-122"/>
              <a:cs typeface="华文中宋" panose="02010600040101010101" charset="-122"/>
            </a:endParaRPr>
          </a:p>
        </p:txBody>
      </p:sp>
      <p:sp>
        <p:nvSpPr>
          <p:cNvPr id="7" name="直接连接符 6" title=""/>
          <p:cNvSpPr>
            <a:spLocks noChangeShapeType="1"/>
          </p:cNvSpPr>
          <p:nvPr/>
        </p:nvSpPr>
        <p:spPr bwMode="auto">
          <a:xfrm>
            <a:off x="3646488" y="1623378"/>
            <a:ext cx="792163" cy="0"/>
          </a:xfrm>
          <a:prstGeom prst="line">
            <a:avLst/>
          </a:prstGeom>
          <a:noFill/>
          <a:ln w="25400">
            <a:solidFill>
              <a:srgbClr val="008000"/>
            </a:solidFill>
            <a:rou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Arial" panose="020b0604020202020204" pitchFamily="34" charset="0"/>
              <a:ea typeface="创艺简魏碑" pitchFamily="2" charset="-122"/>
              <a:cs typeface="+mn-cs"/>
            </a:endParaRPr>
          </a:p>
        </p:txBody>
      </p:sp>
      <p:sp>
        <p:nvSpPr>
          <p:cNvPr id="8" name="文本框 64517" title=""/>
          <p:cNvSpPr txBox="1">
            <a:spLocks noChangeArrowheads="1"/>
          </p:cNvSpPr>
          <p:nvPr/>
        </p:nvSpPr>
        <p:spPr bwMode="auto">
          <a:xfrm>
            <a:off x="4505325" y="1396365"/>
            <a:ext cx="2317115" cy="461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sz="2800">
                <a:solidFill>
                  <a:srgbClr val="CC3300"/>
                </a:solidFill>
                <a:latin typeface="Arial" panose="020b0604020202020204" pitchFamily="34" charset="0"/>
                <a:ea typeface="创艺简魏碑" pitchFamily="2" charset="-122"/>
              </a:defRPr>
            </a:lvl1pPr>
            <a:lvl2pPr marL="742950" indent="-285750" eaLnBrk="0" hangingPunct="0">
              <a:defRPr sz="2800">
                <a:solidFill>
                  <a:srgbClr val="CC3300"/>
                </a:solidFill>
                <a:latin typeface="Arial" panose="020b0604020202020204" pitchFamily="34" charset="0"/>
                <a:ea typeface="创艺简魏碑" pitchFamily="2" charset="-122"/>
              </a:defRPr>
            </a:lvl2pPr>
            <a:lvl3pPr marL="1143000" indent="-228600" eaLnBrk="0" hangingPunct="0">
              <a:defRPr sz="2800">
                <a:solidFill>
                  <a:srgbClr val="CC3300"/>
                </a:solidFill>
                <a:latin typeface="Arial" panose="020b0604020202020204" pitchFamily="34" charset="0"/>
                <a:ea typeface="创艺简魏碑" pitchFamily="2" charset="-122"/>
              </a:defRPr>
            </a:lvl3pPr>
            <a:lvl4pPr marL="1600200" indent="-228600" eaLnBrk="0" hangingPunct="0">
              <a:defRPr sz="2800">
                <a:solidFill>
                  <a:srgbClr val="CC3300"/>
                </a:solidFill>
                <a:latin typeface="Arial" panose="020b0604020202020204" pitchFamily="34" charset="0"/>
                <a:ea typeface="创艺简魏碑" pitchFamily="2" charset="-122"/>
              </a:defRPr>
            </a:lvl4pPr>
            <a:lvl5pPr marL="2057400" indent="-228600" eaLnBrk="0" hangingPunct="0">
              <a:defRPr sz="2800">
                <a:solidFill>
                  <a:srgbClr val="CC3300"/>
                </a:solidFill>
                <a:latin typeface="Arial" panose="020b0604020202020204" pitchFamily="34" charset="0"/>
                <a:ea typeface="创艺简魏碑" pitchFamily="2" charset="-122"/>
              </a:defRPr>
            </a:lvl5pPr>
            <a:lvl6pPr marL="25146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6pPr>
            <a:lvl7pPr marL="29718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7pPr>
            <a:lvl8pPr marL="34290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8pPr>
            <a:lvl9pPr marL="38862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9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0" cap="none" spc="0" normalizeH="0" baseline="0" noProof="0" smtClean="0">
                <a:ln>
                  <a:noFill/>
                </a:ln>
                <a:solidFill>
                  <a:srgbClr val="FF0000"/>
                </a:solidFill>
                <a:effectLst/>
                <a:uLnTx/>
                <a:uFillTx/>
                <a:latin typeface="华文新魏" panose="02010800040101010101" pitchFamily="2" charset="-122"/>
                <a:ea typeface="华文新魏" panose="02010800040101010101" pitchFamily="2" charset="-122"/>
                <a:cs typeface="+mn-cs"/>
              </a:rPr>
              <a:t>责怪中含有赞扬</a:t>
            </a:r>
            <a:endParaRPr kumimoji="0" lang="zh-CN" altLang="en-US" sz="2400" b="1" i="0" u="none" strike="noStrike" kern="0" cap="none" spc="0" normalizeH="0" baseline="0" noProof="0" smtClean="0">
              <a:ln>
                <a:noFill/>
              </a:ln>
              <a:solidFill>
                <a:srgbClr val="FF0000"/>
              </a:solidFill>
              <a:effectLst/>
              <a:uLnTx/>
              <a:uFillTx/>
              <a:latin typeface="华文新魏" panose="02010800040101010101" pitchFamily="2" charset="-122"/>
              <a:ea typeface="华文新魏" panose="02010800040101010101" pitchFamily="2" charset="-122"/>
              <a:cs typeface="+mn-cs"/>
            </a:endParaRPr>
          </a:p>
        </p:txBody>
      </p:sp>
      <p:sp>
        <p:nvSpPr>
          <p:cNvPr id="9" name="直接连接符 8" title=""/>
          <p:cNvSpPr>
            <a:spLocks noChangeShapeType="1"/>
          </p:cNvSpPr>
          <p:nvPr/>
        </p:nvSpPr>
        <p:spPr bwMode="auto">
          <a:xfrm>
            <a:off x="3646488" y="2484438"/>
            <a:ext cx="792163" cy="0"/>
          </a:xfrm>
          <a:prstGeom prst="line">
            <a:avLst/>
          </a:prstGeom>
          <a:noFill/>
          <a:ln w="25400">
            <a:solidFill>
              <a:srgbClr val="008000"/>
            </a:solidFill>
            <a:rou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Arial" panose="020b0604020202020204" pitchFamily="34" charset="0"/>
              <a:ea typeface="创艺简魏碑" pitchFamily="2" charset="-122"/>
              <a:cs typeface="+mn-cs"/>
            </a:endParaRPr>
          </a:p>
        </p:txBody>
      </p:sp>
      <p:sp>
        <p:nvSpPr>
          <p:cNvPr id="10" name="矩形 9" title=""/>
          <p:cNvSpPr>
            <a:spLocks noChangeArrowheads="1"/>
          </p:cNvSpPr>
          <p:nvPr/>
        </p:nvSpPr>
        <p:spPr bwMode="auto">
          <a:xfrm>
            <a:off x="4505325" y="2272348"/>
            <a:ext cx="2927985" cy="461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p>
            <a:pPr marL="0" marR="0" lvl="0" indent="0" algn="l" defTabSz="914400" rtl="0" eaLnBrk="1" fontAlgn="auto" latinLnBrk="0" hangingPunct="1">
              <a:lnSpc>
                <a:spcPct val="100000"/>
              </a:lnSpc>
              <a:spcBef>
                <a:spcPct val="0"/>
              </a:spcBef>
              <a:spcAft>
                <a:spcPct val="0"/>
              </a:spcAft>
              <a:buClrTx/>
              <a:buSzTx/>
              <a:buFont typeface="Arial" panose="020b0604020202020204" pitchFamily="34" charset="0"/>
              <a:buNone/>
              <a:defRPr/>
            </a:pPr>
            <a:r>
              <a:rPr kumimoji="0" lang="zh-CN" altLang="en-US" sz="2400" b="1" i="0" u="none" strike="noStrike" kern="0" cap="none" spc="0" normalizeH="0" baseline="0" noProof="0">
                <a:ln>
                  <a:noFill/>
                </a:ln>
                <a:solidFill>
                  <a:srgbClr val="FF0000"/>
                </a:solidFill>
                <a:effectLst/>
                <a:uLnTx/>
                <a:uFillTx/>
                <a:latin typeface="华文新魏" panose="02010800040101010101" pitchFamily="2" charset="-122"/>
                <a:ea typeface="华文新魏" panose="02010800040101010101" pitchFamily="2" charset="-122"/>
                <a:cs typeface="+mn-cs"/>
              </a:rPr>
              <a:t>支持丈夫，深明大义</a:t>
            </a:r>
            <a:endParaRPr kumimoji="0" lang="zh-CN" altLang="en-US" sz="2400" b="1" i="0" u="none" strike="noStrike" kern="0" cap="none" spc="0" normalizeH="0" baseline="0" noProof="0">
              <a:ln>
                <a:noFill/>
              </a:ln>
              <a:solidFill>
                <a:srgbClr val="FF0000"/>
              </a:solidFill>
              <a:effectLst/>
              <a:uLnTx/>
              <a:uFillTx/>
              <a:latin typeface="华文新魏" panose="02010800040101010101" pitchFamily="2" charset="-122"/>
              <a:ea typeface="华文新魏" panose="02010800040101010101" pitchFamily="2" charset="-122"/>
              <a:cs typeface="+mn-cs"/>
            </a:endParaRPr>
          </a:p>
        </p:txBody>
      </p:sp>
      <p:sp>
        <p:nvSpPr>
          <p:cNvPr id="11" name="直接连接符 10" title=""/>
          <p:cNvSpPr>
            <a:spLocks noChangeShapeType="1"/>
          </p:cNvSpPr>
          <p:nvPr/>
        </p:nvSpPr>
        <p:spPr bwMode="auto">
          <a:xfrm>
            <a:off x="4787583" y="3196273"/>
            <a:ext cx="792163" cy="0"/>
          </a:xfrm>
          <a:prstGeom prst="line">
            <a:avLst/>
          </a:prstGeom>
          <a:noFill/>
          <a:ln w="25400">
            <a:solidFill>
              <a:srgbClr val="008000"/>
            </a:solidFill>
            <a:rou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Arial" panose="020b0604020202020204" pitchFamily="34" charset="0"/>
              <a:ea typeface="创艺简魏碑" pitchFamily="2" charset="-122"/>
              <a:cs typeface="+mn-cs"/>
            </a:endParaRPr>
          </a:p>
        </p:txBody>
      </p:sp>
      <p:sp>
        <p:nvSpPr>
          <p:cNvPr id="12" name="矩形 11" title=""/>
          <p:cNvSpPr>
            <a:spLocks noChangeArrowheads="1"/>
          </p:cNvSpPr>
          <p:nvPr/>
        </p:nvSpPr>
        <p:spPr bwMode="auto">
          <a:xfrm>
            <a:off x="5646420" y="2967038"/>
            <a:ext cx="2927985" cy="461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0" cap="none" spc="0" normalizeH="0" baseline="0" noProof="0">
                <a:ln>
                  <a:noFill/>
                </a:ln>
                <a:solidFill>
                  <a:srgbClr val="FF0000"/>
                </a:solidFill>
                <a:effectLst/>
                <a:uLnTx/>
                <a:uFillTx/>
                <a:latin typeface="华文新魏" panose="02010800040101010101" pitchFamily="2" charset="-122"/>
                <a:ea typeface="华文新魏" panose="02010800040101010101" pitchFamily="2" charset="-122"/>
                <a:cs typeface="+mn-cs"/>
              </a:rPr>
              <a:t>扶老携幼，辛勤持家</a:t>
            </a:r>
            <a:endParaRPr kumimoji="0" lang="zh-CN" altLang="en-US" sz="2400" b="1" i="0" u="none" strike="noStrike" kern="0" cap="none" spc="0" normalizeH="0" baseline="0" noProof="0">
              <a:ln>
                <a:noFill/>
              </a:ln>
              <a:solidFill>
                <a:srgbClr val="FF0000"/>
              </a:solidFill>
              <a:effectLst/>
              <a:uLnTx/>
              <a:uFillTx/>
              <a:latin typeface="华文新魏" panose="02010800040101010101" pitchFamily="2" charset="-122"/>
              <a:ea typeface="华文新魏" panose="02010800040101010101" pitchFamily="2" charset="-122"/>
              <a:cs typeface="+mn-cs"/>
            </a:endParaRPr>
          </a:p>
        </p:txBody>
      </p:sp>
      <p:sp>
        <p:nvSpPr>
          <p:cNvPr id="13" name="矩形 12" title=""/>
          <p:cNvSpPr>
            <a:spLocks noChangeArrowheads="1"/>
          </p:cNvSpPr>
          <p:nvPr/>
        </p:nvSpPr>
        <p:spPr bwMode="auto">
          <a:xfrm>
            <a:off x="2916238" y="4076859"/>
            <a:ext cx="3844290" cy="461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0" cap="none" spc="0" normalizeH="0" baseline="0" noProof="0">
                <a:ln>
                  <a:noFill/>
                </a:ln>
                <a:solidFill>
                  <a:srgbClr val="FF0000"/>
                </a:solidFill>
                <a:effectLst/>
                <a:uLnTx/>
                <a:uFillTx/>
                <a:latin typeface="华文新魏" panose="02010800040101010101" pitchFamily="2" charset="-122"/>
                <a:ea typeface="华文新魏" panose="02010800040101010101" pitchFamily="2" charset="-122"/>
                <a:cs typeface="+mn-cs"/>
              </a:rPr>
              <a:t>支持丈夫，识大局，明大义</a:t>
            </a:r>
            <a:endParaRPr kumimoji="0" lang="zh-CN" altLang="en-US" sz="2400" b="1" i="0" u="none" strike="noStrike" kern="0" cap="none" spc="0" normalizeH="0" baseline="0" noProof="0">
              <a:ln>
                <a:noFill/>
              </a:ln>
              <a:solidFill>
                <a:srgbClr val="FF0000"/>
              </a:solidFill>
              <a:effectLst/>
              <a:uLnTx/>
              <a:uFillTx/>
              <a:latin typeface="华文新魏" panose="02010800040101010101" pitchFamily="2" charset="-122"/>
              <a:ea typeface="华文新魏" panose="02010800040101010101" pitchFamily="2" charset="-122"/>
              <a:cs typeface="+mn-cs"/>
            </a:endParaRPr>
          </a:p>
        </p:txBody>
      </p:sp>
      <p:sp>
        <p:nvSpPr>
          <p:cNvPr id="14" name="文本框 64524" title=""/>
          <p:cNvSpPr txBox="1">
            <a:spLocks noChangeArrowheads="1"/>
          </p:cNvSpPr>
          <p:nvPr/>
        </p:nvSpPr>
        <p:spPr bwMode="auto">
          <a:xfrm>
            <a:off x="900113" y="4044950"/>
            <a:ext cx="1709420" cy="461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sz="2800">
                <a:solidFill>
                  <a:srgbClr val="CC3300"/>
                </a:solidFill>
                <a:latin typeface="Arial" panose="020b0604020202020204" pitchFamily="34" charset="0"/>
                <a:ea typeface="创艺简魏碑" pitchFamily="2" charset="-122"/>
              </a:defRPr>
            </a:lvl1pPr>
            <a:lvl2pPr marL="742950" indent="-285750" eaLnBrk="0" hangingPunct="0">
              <a:defRPr sz="2800">
                <a:solidFill>
                  <a:srgbClr val="CC3300"/>
                </a:solidFill>
                <a:latin typeface="Arial" panose="020b0604020202020204" pitchFamily="34" charset="0"/>
                <a:ea typeface="创艺简魏碑" pitchFamily="2" charset="-122"/>
              </a:defRPr>
            </a:lvl2pPr>
            <a:lvl3pPr marL="1143000" indent="-228600" eaLnBrk="0" hangingPunct="0">
              <a:defRPr sz="2800">
                <a:solidFill>
                  <a:srgbClr val="CC3300"/>
                </a:solidFill>
                <a:latin typeface="Arial" panose="020b0604020202020204" pitchFamily="34" charset="0"/>
                <a:ea typeface="创艺简魏碑" pitchFamily="2" charset="-122"/>
              </a:defRPr>
            </a:lvl3pPr>
            <a:lvl4pPr marL="1600200" indent="-228600" eaLnBrk="0" hangingPunct="0">
              <a:defRPr sz="2800">
                <a:solidFill>
                  <a:srgbClr val="CC3300"/>
                </a:solidFill>
                <a:latin typeface="Arial" panose="020b0604020202020204" pitchFamily="34" charset="0"/>
                <a:ea typeface="创艺简魏碑" pitchFamily="2" charset="-122"/>
              </a:defRPr>
            </a:lvl4pPr>
            <a:lvl5pPr marL="2057400" indent="-228600" eaLnBrk="0" hangingPunct="0">
              <a:defRPr sz="2800">
                <a:solidFill>
                  <a:srgbClr val="CC3300"/>
                </a:solidFill>
                <a:latin typeface="Arial" panose="020b0604020202020204" pitchFamily="34" charset="0"/>
                <a:ea typeface="创艺简魏碑" pitchFamily="2" charset="-122"/>
              </a:defRPr>
            </a:lvl5pPr>
            <a:lvl6pPr marL="25146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6pPr>
            <a:lvl7pPr marL="29718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7pPr>
            <a:lvl8pPr marL="34290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8pPr>
            <a:lvl9pPr marL="38862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9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0" cap="none" spc="0" normalizeH="0" baseline="0" noProof="0" smtClean="0">
                <a:ln>
                  <a:noFill/>
                </a:ln>
                <a:solidFill>
                  <a:srgbClr val="CC3300"/>
                </a:solidFill>
                <a:effectLst/>
                <a:uLnTx/>
                <a:uFillTx/>
                <a:latin typeface="Arial" panose="020b0604020202020204" pitchFamily="34" charset="0"/>
                <a:ea typeface="创艺简魏碑" pitchFamily="2" charset="-122"/>
                <a:cs typeface="+mn-cs"/>
              </a:rPr>
              <a:t>性格特征：</a:t>
            </a:r>
            <a:endParaRPr kumimoji="0" lang="zh-CN" altLang="en-US" sz="2400" b="1" i="0" u="none" strike="noStrike" kern="0" cap="none" spc="0" normalizeH="0" baseline="0" noProof="0" smtClean="0">
              <a:ln>
                <a:noFill/>
              </a:ln>
              <a:solidFill>
                <a:srgbClr val="CC3300"/>
              </a:solidFill>
              <a:effectLst/>
              <a:uLnTx/>
              <a:uFillTx/>
              <a:latin typeface="Arial" panose="020b0604020202020204" pitchFamily="34" charset="0"/>
              <a:ea typeface="创艺简魏碑" pitchFamily="2" charset="-122"/>
              <a:cs typeface="+mn-cs"/>
            </a:endParaRPr>
          </a:p>
        </p:txBody>
      </p:sp>
      <p:cxnSp>
        <p:nvCxnSpPr>
          <p:cNvPr id="2" name="直接连接符 1"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文本框 3" title=""/>
          <p:cNvSpPr txBox="1"/>
          <p:nvPr>
            <p:custDataLst>
              <p:tags r:id="rId3"/>
            </p:custDataLst>
          </p:nvPr>
        </p:nvSpPr>
        <p:spPr>
          <a:xfrm>
            <a:off x="1043305" y="233680"/>
            <a:ext cx="191008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把握形象</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3" name="组合 2" title=""/>
          <p:cNvGrpSpPr/>
          <p:nvPr/>
        </p:nvGrpSpPr>
        <p:grpSpPr>
          <a:xfrm>
            <a:off x="255905" y="279400"/>
            <a:ext cx="562610" cy="513080"/>
            <a:chOff x="2121873" y="1511588"/>
            <a:chExt cx="445481" cy="469613"/>
          </a:xfrm>
        </p:grpSpPr>
        <p:sp>
          <p:nvSpPr>
            <p:cNvPr id="5" name="矩形 4"/>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1000" fill="hold"/>
                                        <p:tgtEl>
                                          <p:spTgt spid="7"/>
                                        </p:tgtEl>
                                        <p:attrNameLst>
                                          <p:attrName>ppt_x</p:attrName>
                                        </p:attrNameLst>
                                      </p:cBhvr>
                                      <p:tavLst>
                                        <p:tav tm="0">
                                          <p:val>
                                            <p:strVal val="#ppt_x-.2"/>
                                          </p:val>
                                        </p:tav>
                                        <p:tav tm="100000">
                                          <p:val>
                                            <p:strVal val="#ppt_x"/>
                                          </p:val>
                                        </p:tav>
                                      </p:tavLst>
                                    </p:anim>
                                    <p:anim calcmode="lin" valueType="num">
                                      <p:cBhvr>
                                        <p:cTn id="13"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14" dur="1000"/>
                                        <p:tgtEl>
                                          <p:spTgt spid="7"/>
                                        </p:tgtEl>
                                      </p:cBhvr>
                                    </p:animEffect>
                                  </p:childTnLst>
                                </p:cTn>
                              </p:par>
                            </p:childTnLst>
                          </p:cTn>
                        </p:par>
                        <p:par>
                          <p:cTn id="15" fill="hold" nodeType="afterGroup">
                            <p:stCondLst>
                              <p:cond delay="1000"/>
                            </p:stCondLst>
                            <p:childTnLst>
                              <p:par>
                                <p:cTn id="16" presetID="3" presetClass="entr" presetSubtype="10"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par>
                    <p:cTn id="19" fill="hold" nodeType="clickPar">
                      <p:stCondLst>
                        <p:cond delay="indefinite"/>
                      </p:stCondLst>
                      <p:childTnLst>
                        <p:par>
                          <p:cTn id="20" fill="hold">
                            <p:stCondLst>
                              <p:cond delay="0"/>
                            </p:stCondLst>
                            <p:childTnLst>
                              <p:par>
                                <p:cTn id="21" presetID="29"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p:cTn id="23" dur="1000" fill="hold"/>
                                        <p:tgtEl>
                                          <p:spTgt spid="9"/>
                                        </p:tgtEl>
                                        <p:attrNameLst>
                                          <p:attrName>ppt_x</p:attrName>
                                        </p:attrNameLst>
                                      </p:cBhvr>
                                      <p:tavLst>
                                        <p:tav tm="0">
                                          <p:val>
                                            <p:strVal val="#ppt_x-.2"/>
                                          </p:val>
                                        </p:tav>
                                        <p:tav tm="100000">
                                          <p:val>
                                            <p:strVal val="#ppt_x"/>
                                          </p:val>
                                        </p:tav>
                                      </p:tavLst>
                                    </p:anim>
                                    <p:anim calcmode="lin" valueType="num">
                                      <p:cBhvr>
                                        <p:cTn id="24"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25" dur="1000"/>
                                        <p:tgtEl>
                                          <p:spTgt spid="9"/>
                                        </p:tgtEl>
                                      </p:cBhvr>
                                    </p:animEffect>
                                  </p:childTnLst>
                                </p:cTn>
                              </p:par>
                            </p:childTnLst>
                          </p:cTn>
                        </p:par>
                        <p:par>
                          <p:cTn id="26" fill="hold" nodeType="afterGroup">
                            <p:stCondLst>
                              <p:cond delay="1000"/>
                            </p:stCondLst>
                            <p:childTnLst>
                              <p:par>
                                <p:cTn id="27" presetID="3" presetClass="entr" presetSubtype="10" fill="hold" nodeType="afterEffect">
                                  <p:stCondLst>
                                    <p:cond delay="0"/>
                                  </p:stCondLst>
                                  <p:childTnLst>
                                    <p:set>
                                      <p:cBhvr>
                                        <p:cTn id="28" dur="1" fill="hold">
                                          <p:stCondLst>
                                            <p:cond delay="0"/>
                                          </p:stCondLst>
                                        </p:cTn>
                                        <p:tgtEl>
                                          <p:spTgt spid="10">
                                            <p:txEl>
                                              <p:pRg st="0" end="0"/>
                                            </p:txEl>
                                          </p:spTgt>
                                        </p:tgtEl>
                                        <p:attrNameLst>
                                          <p:attrName>style.visibility</p:attrName>
                                        </p:attrNameLst>
                                      </p:cBhvr>
                                      <p:to>
                                        <p:strVal val="visible"/>
                                      </p:to>
                                    </p:set>
                                    <p:animEffect transition="in" filter="blinds(horizontal)">
                                      <p:cBhvr>
                                        <p:cTn id="29" dur="500"/>
                                        <p:tgtEl>
                                          <p:spTgt spid="10">
                                            <p:txEl>
                                              <p:pRg st="0" end="0"/>
                                            </p:txEl>
                                          </p:spTgt>
                                        </p:tgtEl>
                                      </p:cBhvr>
                                    </p:animEffect>
                                  </p:childTnLst>
                                </p:cTn>
                              </p:par>
                            </p:childTnLst>
                          </p:cTn>
                        </p:par>
                      </p:childTnLst>
                    </p:cTn>
                  </p:par>
                  <p:par>
                    <p:cTn id="30" fill="hold" nodeType="clickPar">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ppt_x"/>
                                          </p:val>
                                        </p:tav>
                                        <p:tav tm="100000">
                                          <p:val>
                                            <p:strVal val="#ppt_x"/>
                                          </p:val>
                                        </p:tav>
                                      </p:tavLst>
                                    </p:anim>
                                    <p:anim calcmode="lin" valueType="num">
                                      <p:cBhvr additive="base">
                                        <p:cTn id="35" dur="500" fill="hold"/>
                                        <p:tgtEl>
                                          <p:spTgt spid="11"/>
                                        </p:tgtEl>
                                        <p:attrNameLst>
                                          <p:attrName>ppt_y</p:attrName>
                                        </p:attrNameLst>
                                      </p:cBhvr>
                                      <p:tavLst>
                                        <p:tav tm="0">
                                          <p:val>
                                            <p:strVal val="1+#ppt_h/2"/>
                                          </p:val>
                                        </p:tav>
                                        <p:tav tm="100000">
                                          <p:val>
                                            <p:strVal val="#ppt_y"/>
                                          </p:val>
                                        </p:tav>
                                      </p:tavLst>
                                    </p:anim>
                                  </p:childTnLst>
                                </p:cTn>
                              </p:par>
                            </p:childTnLst>
                          </p:cTn>
                        </p:par>
                        <p:par>
                          <p:cTn id="36" fill="hold" nodeType="afterGroup">
                            <p:stCondLst>
                              <p:cond delay="500"/>
                            </p:stCondLst>
                            <p:childTnLst>
                              <p:par>
                                <p:cTn id="37" presetID="3" presetClass="entr" presetSubtype="10"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blinds(horizontal)">
                                      <p:cBhvr>
                                        <p:cTn id="39" dur="500"/>
                                        <p:tgtEl>
                                          <p:spTgt spid="12"/>
                                        </p:tgtEl>
                                      </p:cBhvr>
                                    </p:animEffect>
                                  </p:childTnLst>
                                </p:cTn>
                              </p:par>
                            </p:childTnLst>
                          </p:cTn>
                        </p:par>
                        <p:par>
                          <p:cTn id="40" fill="hold" nodeType="afterGroup">
                            <p:stCondLst>
                              <p:cond delay="1000"/>
                            </p:stCondLst>
                            <p:childTnLst>
                              <p:par>
                                <p:cTn id="41" presetID="3" presetClass="entr" presetSubtype="10"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blinds(horizontal)">
                                      <p:cBhvr>
                                        <p:cTn id="43" dur="500"/>
                                        <p:tgtEl>
                                          <p:spTgt spid="14"/>
                                        </p:tgtEl>
                                      </p:cBhvr>
                                    </p:animEffect>
                                  </p:childTnLst>
                                </p:cTn>
                              </p:par>
                            </p:childTnLst>
                          </p:cTn>
                        </p:par>
                      </p:childTnLst>
                    </p:cTn>
                  </p:par>
                  <p:par>
                    <p:cTn id="44" fill="hold" nodeType="clickPar">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blinds(horizontal)">
                                      <p:cBhvr>
                                        <p:cTn id="4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2" grpId="0"/>
      <p:bldP spid="13" grpId="0"/>
      <p:bldP spid="14" grpId="0"/>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3" name="矩形 2" title=""/>
          <p:cNvSpPr/>
          <p:nvPr/>
        </p:nvSpPr>
        <p:spPr>
          <a:xfrm>
            <a:off x="322898" y="2787333"/>
            <a:ext cx="8712200" cy="1753235"/>
          </a:xfrm>
          <a:prstGeom prst="rect">
            <a:avLst/>
          </a:prstGeom>
          <a:noFill/>
        </p:spPr>
        <p:txBody>
          <a:bodyPr>
            <a:spAutoFit/>
          </a:bodyPr>
          <a:lstStyle/>
          <a:p>
            <a:pPr marR="0" lvl="0" indent="0" algn="l" defTabSz="914400" rtl="0">
              <a:lnSpc>
                <a:spcPct val="150000"/>
              </a:lnSpc>
              <a:spcBef>
                <a:spcPct val="0"/>
              </a:spcBef>
              <a:spcAft>
                <a:spcPct val="0"/>
              </a:spcAft>
              <a:buClrTx/>
              <a:buSzTx/>
              <a:buFont typeface="Arial" panose="020b0604020202020204" pitchFamily="34" charset="0"/>
              <a:buNone/>
              <a:defRPr/>
            </a:pPr>
            <a:r>
              <a:rPr kumimoji="0" lang="zh-CN" altLang="en-US" sz="2400" b="1" i="0" u="sng" strike="noStrike" kern="1200" cap="none" spc="0" normalizeH="0" baseline="0" noProof="0">
                <a:ln>
                  <a:noFill/>
                </a:ln>
                <a:solidFill>
                  <a:srgbClr val="FF0000"/>
                </a:solidFill>
                <a:effectLst/>
                <a:uLnTx/>
                <a:uFillTx/>
                <a:latin typeface="华文中宋" panose="02010600040101010101" charset="-122"/>
                <a:ea typeface="华文中宋" panose="02010600040101010101" charset="-122"/>
                <a:cs typeface="华文中宋" panose="02010600040101010101" charset="-122"/>
              </a:rPr>
              <a:t>水生嫂的形象</a:t>
            </a:r>
            <a:r>
              <a:rPr kumimoji="0" lang="en-US" altLang="zh-CN" sz="2400" b="1" i="0" u="none" strike="noStrike" kern="1200" cap="none" spc="0" normalizeH="0" baseline="0" noProof="0">
                <a:ln>
                  <a:noFill/>
                </a:ln>
                <a:solidFill>
                  <a:srgbClr val="FF0000"/>
                </a:solidFill>
                <a:effectLst/>
                <a:uLnTx/>
                <a:uFillTx/>
                <a:latin typeface="华文中宋" panose="02010600040101010101" charset="-122"/>
                <a:ea typeface="华文中宋" panose="02010600040101010101" charset="-122"/>
                <a:cs typeface="华文中宋" panose="02010600040101010101" charset="-122"/>
              </a:rPr>
              <a:t>:</a:t>
            </a:r>
            <a:endParaRPr kumimoji="0" lang="en-US" altLang="zh-CN" sz="2400" b="1" i="0" u="none" strike="noStrike" kern="1200" cap="none" spc="0" normalizeH="0" baseline="0" noProof="0">
              <a:ln>
                <a:noFill/>
              </a:ln>
              <a:solidFill>
                <a:srgbClr val="FF0000"/>
              </a:solidFill>
              <a:effectLst/>
              <a:uLnTx/>
              <a:uFillTx/>
              <a:latin typeface="华文中宋" panose="02010600040101010101" charset="-122"/>
              <a:ea typeface="华文中宋" panose="02010600040101010101" charset="-122"/>
              <a:cs typeface="华文中宋" panose="02010600040101010101" charset="-122"/>
            </a:endParaRPr>
          </a:p>
          <a:p>
            <a:pPr marR="0" lvl="0" indent="457200" algn="l" defTabSz="914400" rtl="0">
              <a:lnSpc>
                <a:spcPct val="150000"/>
              </a:lnSpc>
              <a:spcBef>
                <a:spcPct val="0"/>
              </a:spcBef>
              <a:spcAft>
                <a:spcPct val="0"/>
              </a:spcAft>
              <a:buClrTx/>
              <a:buSzTx/>
              <a:buFont typeface="Arial" panose="020b0604020202020204" pitchFamily="34" charset="0"/>
              <a:buNone/>
              <a:defRPr/>
            </a:pPr>
            <a:r>
              <a:rPr kumimoji="0" lang="zh-CN" altLang="en-US" sz="2400" b="1" i="0" u="none" strike="noStrike" kern="12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“夫妻话别”这段对话，刻画了水生嫂这样一个</a:t>
            </a:r>
            <a:r>
              <a:rPr kumimoji="0" lang="zh-CN" altLang="en-US" sz="2400" b="1" i="0" u="none" strike="noStrike" kern="1200" cap="none" spc="0" normalizeH="0" baseline="0" noProof="0">
                <a:ln>
                  <a:noFill/>
                </a:ln>
                <a:solidFill>
                  <a:srgbClr val="FF0000"/>
                </a:solidFill>
                <a:effectLst/>
                <a:uLnTx/>
                <a:uFillTx/>
                <a:latin typeface="华文中宋" panose="02010600040101010101" charset="-122"/>
                <a:ea typeface="华文中宋" panose="02010600040101010101" charset="-122"/>
                <a:cs typeface="华文中宋" panose="02010600040101010101" charset="-122"/>
              </a:rPr>
              <a:t>勤劳纯朴，挚爱丈夫，热爱祖国，识大体，明大义</a:t>
            </a:r>
            <a:r>
              <a:rPr kumimoji="0" lang="zh-CN" altLang="en-US" sz="2400" b="1" i="0" u="none" strike="noStrike" kern="12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的农村妇女形象。</a:t>
            </a:r>
            <a:endParaRPr kumimoji="0" lang="zh-CN" altLang="en-US" sz="2400" b="1" i="0" u="none" strike="noStrike" kern="12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p:txBody>
      </p:sp>
      <p:sp>
        <p:nvSpPr>
          <p:cNvPr id="54276" name="矩形 3" title=""/>
          <p:cNvSpPr/>
          <p:nvPr/>
        </p:nvSpPr>
        <p:spPr>
          <a:xfrm>
            <a:off x="715010" y="1275715"/>
            <a:ext cx="4092575" cy="398780"/>
          </a:xfrm>
          <a:prstGeom prst="rect">
            <a:avLst/>
          </a:prstGeom>
          <a:noFill/>
          <a:ln w="9525">
            <a:noFill/>
          </a:ln>
        </p:spPr>
        <p:txBody>
          <a:bodyPr wrap="square">
            <a:spAutoFit/>
          </a:bodyPr>
          <a:lstStyle/>
          <a:p>
            <a:pPr>
              <a:buNone/>
            </a:pPr>
            <a:r>
              <a:rPr lang="zh-CN" altLang="en-US" sz="2000" b="1">
                <a:solidFill>
                  <a:srgbClr val="000000"/>
                </a:solidFill>
                <a:latin typeface="华文中宋" panose="02010600040101010101" charset="-122"/>
                <a:ea typeface="华文中宋" panose="02010600040101010101" charset="-122"/>
                <a:cs typeface="华文中宋" panose="02010600040101010101" charset="-122"/>
              </a:rPr>
              <a:t>“你有什么话嘱咐嘱咐我吧。”</a:t>
            </a:r>
            <a:endParaRPr lang="zh-CN" altLang="en-US" sz="2000" b="1">
              <a:solidFill>
                <a:srgbClr val="000000"/>
              </a:solidFill>
              <a:latin typeface="华文中宋" panose="02010600040101010101" charset="-122"/>
              <a:ea typeface="华文中宋" panose="02010600040101010101" charset="-122"/>
              <a:cs typeface="华文中宋" panose="02010600040101010101" charset="-122"/>
            </a:endParaRPr>
          </a:p>
        </p:txBody>
      </p:sp>
      <p:sp>
        <p:nvSpPr>
          <p:cNvPr id="54277" name="矩形 5" title=""/>
          <p:cNvSpPr/>
          <p:nvPr/>
        </p:nvSpPr>
        <p:spPr>
          <a:xfrm>
            <a:off x="715010" y="1923891"/>
            <a:ext cx="3804285" cy="398780"/>
          </a:xfrm>
          <a:prstGeom prst="rect">
            <a:avLst/>
          </a:prstGeom>
          <a:noFill/>
          <a:ln w="9525">
            <a:noFill/>
          </a:ln>
        </p:spPr>
        <p:txBody>
          <a:bodyPr wrap="square">
            <a:spAutoFit/>
          </a:bodyPr>
          <a:lstStyle/>
          <a:p>
            <a:pPr>
              <a:buNone/>
            </a:pPr>
            <a:r>
              <a:rPr lang="zh-CN" altLang="en-US" sz="2000" b="1">
                <a:solidFill>
                  <a:srgbClr val="000000"/>
                </a:solidFill>
                <a:latin typeface="华文中宋" panose="02010600040101010101" charset="-122"/>
                <a:ea typeface="华文中宋" panose="02010600040101010101" charset="-122"/>
                <a:cs typeface="华文中宋" panose="02010600040101010101" charset="-122"/>
              </a:rPr>
              <a:t>“嗯。”    “嗯。还有什么？”</a:t>
            </a:r>
            <a:endParaRPr lang="zh-CN" altLang="en-US" sz="2000" b="1">
              <a:solidFill>
                <a:srgbClr val="000000"/>
              </a:solidFill>
              <a:latin typeface="华文中宋" panose="02010600040101010101" charset="-122"/>
              <a:ea typeface="华文中宋" panose="02010600040101010101" charset="-122"/>
              <a:cs typeface="华文中宋" panose="02010600040101010101" charset="-122"/>
            </a:endParaRPr>
          </a:p>
        </p:txBody>
      </p:sp>
      <p:sp>
        <p:nvSpPr>
          <p:cNvPr id="9" name="直接连接符 8" title=""/>
          <p:cNvSpPr>
            <a:spLocks noChangeShapeType="1"/>
          </p:cNvSpPr>
          <p:nvPr/>
        </p:nvSpPr>
        <p:spPr bwMode="auto">
          <a:xfrm>
            <a:off x="4236720" y="1475105"/>
            <a:ext cx="792163" cy="0"/>
          </a:xfrm>
          <a:prstGeom prst="line">
            <a:avLst/>
          </a:prstGeom>
          <a:noFill/>
          <a:ln w="25400">
            <a:solidFill>
              <a:srgbClr val="008000"/>
            </a:solidFill>
            <a:rou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Arial" panose="020b0604020202020204" pitchFamily="34" charset="0"/>
              <a:ea typeface="创艺简魏碑" pitchFamily="2" charset="-122"/>
              <a:cs typeface="+mn-cs"/>
            </a:endParaRPr>
          </a:p>
        </p:txBody>
      </p:sp>
      <p:sp>
        <p:nvSpPr>
          <p:cNvPr id="10" name="文本框 65541" title=""/>
          <p:cNvSpPr txBox="1">
            <a:spLocks noChangeArrowheads="1"/>
          </p:cNvSpPr>
          <p:nvPr/>
        </p:nvSpPr>
        <p:spPr bwMode="auto">
          <a:xfrm>
            <a:off x="5035233" y="1244283"/>
            <a:ext cx="2011680" cy="461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sz="2800">
                <a:solidFill>
                  <a:srgbClr val="CC3300"/>
                </a:solidFill>
                <a:latin typeface="Arial" panose="020b0604020202020204" pitchFamily="34" charset="0"/>
                <a:ea typeface="创艺简魏碑" pitchFamily="2" charset="-122"/>
              </a:defRPr>
            </a:lvl1pPr>
            <a:lvl2pPr marL="742950" indent="-285750" eaLnBrk="0" hangingPunct="0">
              <a:defRPr sz="2800">
                <a:solidFill>
                  <a:srgbClr val="CC3300"/>
                </a:solidFill>
                <a:latin typeface="Arial" panose="020b0604020202020204" pitchFamily="34" charset="0"/>
                <a:ea typeface="创艺简魏碑" pitchFamily="2" charset="-122"/>
              </a:defRPr>
            </a:lvl2pPr>
            <a:lvl3pPr marL="1143000" indent="-228600" eaLnBrk="0" hangingPunct="0">
              <a:defRPr sz="2800">
                <a:solidFill>
                  <a:srgbClr val="CC3300"/>
                </a:solidFill>
                <a:latin typeface="Arial" panose="020b0604020202020204" pitchFamily="34" charset="0"/>
                <a:ea typeface="创艺简魏碑" pitchFamily="2" charset="-122"/>
              </a:defRPr>
            </a:lvl3pPr>
            <a:lvl4pPr marL="1600200" indent="-228600" eaLnBrk="0" hangingPunct="0">
              <a:defRPr sz="2800">
                <a:solidFill>
                  <a:srgbClr val="CC3300"/>
                </a:solidFill>
                <a:latin typeface="Arial" panose="020b0604020202020204" pitchFamily="34" charset="0"/>
                <a:ea typeface="创艺简魏碑" pitchFamily="2" charset="-122"/>
              </a:defRPr>
            </a:lvl4pPr>
            <a:lvl5pPr marL="2057400" indent="-228600" eaLnBrk="0" hangingPunct="0">
              <a:defRPr sz="2800">
                <a:solidFill>
                  <a:srgbClr val="CC3300"/>
                </a:solidFill>
                <a:latin typeface="Arial" panose="020b0604020202020204" pitchFamily="34" charset="0"/>
                <a:ea typeface="创艺简魏碑" pitchFamily="2" charset="-122"/>
              </a:defRPr>
            </a:lvl5pPr>
            <a:lvl6pPr marL="25146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6pPr>
            <a:lvl7pPr marL="29718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7pPr>
            <a:lvl8pPr marL="34290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8pPr>
            <a:lvl9pPr marL="38862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9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0" cap="none" spc="0" normalizeH="0" baseline="0" noProof="0" smtClean="0">
                <a:ln>
                  <a:noFill/>
                </a:ln>
                <a:solidFill>
                  <a:srgbClr val="FF0000"/>
                </a:solidFill>
                <a:effectLst/>
                <a:uLnTx/>
                <a:uFillTx/>
                <a:latin typeface="华文新魏" panose="02010800040101010101" pitchFamily="2" charset="-122"/>
                <a:ea typeface="华文新魏" panose="02010800040101010101" pitchFamily="2" charset="-122"/>
                <a:cs typeface="+mn-cs"/>
              </a:rPr>
              <a:t>自觉承担任务</a:t>
            </a:r>
            <a:endParaRPr kumimoji="0" lang="zh-CN" altLang="en-US" sz="2400" b="1" i="0" u="none" strike="noStrike" kern="0" cap="none" spc="0" normalizeH="0" baseline="0" noProof="0" smtClean="0">
              <a:ln>
                <a:noFill/>
              </a:ln>
              <a:solidFill>
                <a:srgbClr val="FF0000"/>
              </a:solidFill>
              <a:effectLst/>
              <a:uLnTx/>
              <a:uFillTx/>
              <a:latin typeface="华文新魏" panose="02010800040101010101" pitchFamily="2" charset="-122"/>
              <a:ea typeface="华文新魏" panose="02010800040101010101" pitchFamily="2" charset="-122"/>
              <a:cs typeface="+mn-cs"/>
            </a:endParaRPr>
          </a:p>
        </p:txBody>
      </p:sp>
      <p:sp>
        <p:nvSpPr>
          <p:cNvPr id="11" name="直接连接符 10" title=""/>
          <p:cNvSpPr>
            <a:spLocks noChangeShapeType="1"/>
          </p:cNvSpPr>
          <p:nvPr/>
        </p:nvSpPr>
        <p:spPr bwMode="auto">
          <a:xfrm>
            <a:off x="4220845" y="2123281"/>
            <a:ext cx="792163" cy="0"/>
          </a:xfrm>
          <a:prstGeom prst="line">
            <a:avLst/>
          </a:prstGeom>
          <a:noFill/>
          <a:ln w="25400">
            <a:solidFill>
              <a:srgbClr val="008000"/>
            </a:solidFill>
            <a:round/>
            <a:tailEnd type="triangle" w="med" len="med"/>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latin typeface="Arial" panose="020b0604020202020204" pitchFamily="34" charset="0"/>
              <a:ea typeface="创艺简魏碑" pitchFamily="2" charset="-122"/>
              <a:cs typeface="+mn-cs"/>
            </a:endParaRPr>
          </a:p>
        </p:txBody>
      </p:sp>
      <p:sp>
        <p:nvSpPr>
          <p:cNvPr id="12" name="矩形 11" title=""/>
          <p:cNvSpPr>
            <a:spLocks noChangeArrowheads="1"/>
          </p:cNvSpPr>
          <p:nvPr/>
        </p:nvSpPr>
        <p:spPr bwMode="auto">
          <a:xfrm>
            <a:off x="5028883" y="1892459"/>
            <a:ext cx="2927985" cy="461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sp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2400" b="1" i="0" u="none" strike="noStrike" kern="0" cap="none" spc="0" normalizeH="0" baseline="0" noProof="0">
                <a:ln>
                  <a:noFill/>
                </a:ln>
                <a:solidFill>
                  <a:srgbClr val="FF0000"/>
                </a:solidFill>
                <a:effectLst/>
                <a:uLnTx/>
                <a:uFillTx/>
                <a:latin typeface="华文新魏" panose="02010800040101010101" pitchFamily="2" charset="-122"/>
                <a:ea typeface="华文新魏" panose="02010800040101010101" pitchFamily="2" charset="-122"/>
                <a:cs typeface="+mn-cs"/>
              </a:rPr>
              <a:t>依恋丈夫，温柔贤惠</a:t>
            </a:r>
            <a:endParaRPr kumimoji="0" lang="zh-CN" altLang="en-US" sz="2400" b="1" i="0" u="none" strike="noStrike" kern="0" cap="none" spc="0" normalizeH="0" baseline="0" noProof="0">
              <a:ln>
                <a:noFill/>
              </a:ln>
              <a:solidFill>
                <a:srgbClr val="FF0000"/>
              </a:solidFill>
              <a:effectLst/>
              <a:uLnTx/>
              <a:uFillTx/>
              <a:latin typeface="华文新魏" panose="02010800040101010101" pitchFamily="2" charset="-122"/>
              <a:ea typeface="华文新魏" panose="02010800040101010101" pitchFamily="2" charset="-122"/>
              <a:cs typeface="+mn-cs"/>
            </a:endParaRPr>
          </a:p>
        </p:txBody>
      </p:sp>
      <p:cxnSp>
        <p:nvCxnSpPr>
          <p:cNvPr id="2" name="直接连接符 1"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4" name="文本框 3" title=""/>
          <p:cNvSpPr txBox="1"/>
          <p:nvPr>
            <p:custDataLst>
              <p:tags r:id="rId3"/>
            </p:custDataLst>
          </p:nvPr>
        </p:nvSpPr>
        <p:spPr>
          <a:xfrm>
            <a:off x="1043305" y="233680"/>
            <a:ext cx="191008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把握形象</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5" name="组合 4" title=""/>
          <p:cNvGrpSpPr/>
          <p:nvPr/>
        </p:nvGrpSpPr>
        <p:grpSpPr>
          <a:xfrm>
            <a:off x="255905" y="279400"/>
            <a:ext cx="562610" cy="513080"/>
            <a:chOff x="2121873" y="1511588"/>
            <a:chExt cx="445481" cy="469613"/>
          </a:xfrm>
        </p:grpSpPr>
        <p:sp>
          <p:nvSpPr>
            <p:cNvPr id="14" name="矩形 13"/>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ppt_x</p:attrName>
                                        </p:attrNameLst>
                                      </p:cBhvr>
                                      <p:tavLst>
                                        <p:tav tm="0">
                                          <p:val>
                                            <p:strVal val="#ppt_x-.2"/>
                                          </p:val>
                                        </p:tav>
                                        <p:tav tm="100000">
                                          <p:val>
                                            <p:strVal val="#ppt_x"/>
                                          </p:val>
                                        </p:tav>
                                      </p:tavLst>
                                    </p:anim>
                                    <p:anim calcmode="lin" valueType="num">
                                      <p:cBhvr>
                                        <p:cTn id="8"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9" dur="1000"/>
                                        <p:tgtEl>
                                          <p:spTgt spid="9"/>
                                        </p:tgtEl>
                                      </p:cBhvr>
                                    </p:animEffect>
                                  </p:childTnLst>
                                </p:cTn>
                              </p:par>
                            </p:childTnLst>
                          </p:cTn>
                        </p:par>
                        <p:par>
                          <p:cTn id="10" fill="hold" nodeType="afterGroup">
                            <p:stCondLst>
                              <p:cond delay="1000"/>
                            </p:stCondLst>
                            <p:childTnLst>
                              <p:par>
                                <p:cTn id="11" presetID="3" presetClass="entr" presetSubtype="1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linds(horizontal)">
                                      <p:cBhvr>
                                        <p:cTn id="13" dur="500"/>
                                        <p:tgtEl>
                                          <p:spTgt spid="10"/>
                                        </p:tgtEl>
                                      </p:cBhvr>
                                    </p:animEffect>
                                  </p:childTnLst>
                                </p:cTn>
                              </p:par>
                            </p:childTnLst>
                          </p:cTn>
                        </p:par>
                      </p:childTnLst>
                    </p:cTn>
                  </p:par>
                  <p:par>
                    <p:cTn id="14" fill="hold" nodeType="clickPar">
                      <p:stCondLst>
                        <p:cond delay="indefinite"/>
                      </p:stCondLst>
                      <p:childTnLst>
                        <p:par>
                          <p:cTn id="15" fill="hold">
                            <p:stCondLst>
                              <p:cond delay="0"/>
                            </p:stCondLst>
                            <p:childTnLst>
                              <p:par>
                                <p:cTn id="16" presetID="29" presetClass="entr" presetSubtype="0" fill="hold" nodeType="click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1000" fill="hold"/>
                                        <p:tgtEl>
                                          <p:spTgt spid="11"/>
                                        </p:tgtEl>
                                        <p:attrNameLst>
                                          <p:attrName>ppt_x</p:attrName>
                                        </p:attrNameLst>
                                      </p:cBhvr>
                                      <p:tavLst>
                                        <p:tav tm="0">
                                          <p:val>
                                            <p:strVal val="#ppt_x-.2"/>
                                          </p:val>
                                        </p:tav>
                                        <p:tav tm="100000">
                                          <p:val>
                                            <p:strVal val="#ppt_x"/>
                                          </p:val>
                                        </p:tav>
                                      </p:tavLst>
                                    </p:anim>
                                    <p:anim calcmode="lin" valueType="num">
                                      <p:cBhvr>
                                        <p:cTn id="19"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20" dur="1000"/>
                                        <p:tgtEl>
                                          <p:spTgt spid="11"/>
                                        </p:tgtEl>
                                      </p:cBhvr>
                                    </p:animEffect>
                                  </p:childTnLst>
                                </p:cTn>
                              </p:par>
                            </p:childTnLst>
                          </p:cTn>
                        </p:par>
                      </p:childTnLst>
                    </p:cTn>
                  </p:par>
                  <p:par>
                    <p:cTn id="21" fill="hold" nodeType="clickPar">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par>
                          <p:cTn id="25" fill="hold" nodeType="afterGroup">
                            <p:stCondLst>
                              <p:cond delay="1"/>
                            </p:stCondLst>
                            <p:childTnLst>
                              <p:par>
                                <p:cTn id="26" presetID="3" presetClass="entr" presetSubtype="10"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blinds(horizontal)">
                                      <p:cBhvr>
                                        <p:cTn id="2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0" grpId="0"/>
      <p:bldP spid="12" grpId="0"/>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矩形 1" title=""/>
          <p:cNvSpPr/>
          <p:nvPr/>
        </p:nvSpPr>
        <p:spPr>
          <a:xfrm>
            <a:off x="755650" y="1852295"/>
            <a:ext cx="4417060" cy="316928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a:innerShdw blurRad="114300">
              <a:prstClr val="black"/>
            </a:innerShdw>
          </a:effectLst>
        </p:spPr>
        <p:txBody>
          <a:bodyPr wrap="square">
            <a:spAutoFit/>
          </a:bodyPr>
          <a:lstStyle/>
          <a:p>
            <a:pPr marR="0" lvl="0" indent="457200" algn="just" defTabSz="914400" rtl="0">
              <a:lnSpc>
                <a:spcPct val="100000"/>
              </a:lnSpc>
              <a:spcBef>
                <a:spcPct val="0"/>
              </a:spcBef>
              <a:spcAft>
                <a:spcPct val="0"/>
              </a:spcAft>
              <a:buClrTx/>
              <a:buSzTx/>
              <a:buFont typeface="Arial" panose="020b0604020202020204" pitchFamily="34" charset="0"/>
              <a:buNone/>
              <a:defRPr/>
            </a:pPr>
            <a:r>
              <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甲</a:t>
            </a:r>
            <a:r>
              <a:rPr kumimoji="0" lang="en-US"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r>
              <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“听说他们还在这里没走。我不拖尾巴，可是忘了一件衣裳。</a:t>
            </a:r>
            <a:endPar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a:p>
            <a:pPr marR="0" lvl="0" indent="457200" algn="just" defTabSz="914400" rtl="0">
              <a:lnSpc>
                <a:spcPct val="100000"/>
              </a:lnSpc>
              <a:spcBef>
                <a:spcPct val="0"/>
              </a:spcBef>
              <a:spcAft>
                <a:spcPct val="0"/>
              </a:spcAft>
              <a:buClrTx/>
              <a:buSzTx/>
              <a:buFont typeface="Arial" panose="020b0604020202020204" pitchFamily="34" charset="0"/>
              <a:buNone/>
              <a:defRPr/>
            </a:pPr>
            <a:r>
              <a:rPr kumimoji="0" lang="zh-CN" altLang="en-US" sz="2000" b="1" i="0" u="none" strike="noStrike" kern="100" cap="none" spc="0" normalizeH="0" baseline="0" noProof="0">
                <a:ln>
                  <a:noFill/>
                </a:ln>
                <a:solidFill>
                  <a:srgbClr val="FF0000"/>
                </a:solidFill>
                <a:effectLst/>
                <a:uLnTx/>
                <a:uFillTx/>
                <a:latin typeface="华文中宋" panose="02010600040101010101" charset="-122"/>
                <a:ea typeface="华文中宋" panose="02010600040101010101" charset="-122"/>
                <a:cs typeface="华文中宋" panose="02010600040101010101" charset="-122"/>
              </a:rPr>
              <a:t>乙</a:t>
            </a:r>
            <a:r>
              <a:rPr kumimoji="0" lang="en-US" altLang="zh-CN" sz="2000" b="1" i="0" u="none" strike="noStrike" kern="100" cap="none" spc="0" normalizeH="0" baseline="0" noProof="0">
                <a:ln>
                  <a:noFill/>
                </a:ln>
                <a:solidFill>
                  <a:srgbClr val="FF0000"/>
                </a:solidFill>
                <a:effectLst/>
                <a:uLnTx/>
                <a:uFillTx/>
                <a:latin typeface="华文中宋" panose="02010600040101010101" charset="-122"/>
                <a:ea typeface="华文中宋" panose="02010600040101010101" charset="-122"/>
                <a:cs typeface="华文中宋" panose="02010600040101010101" charset="-122"/>
              </a:rPr>
              <a:t>.</a:t>
            </a:r>
            <a:r>
              <a:rPr kumimoji="0" lang="zh-CN" altLang="zh-CN" sz="2000" b="1" i="0" u="none" strike="noStrike" kern="100" cap="none" spc="0" normalizeH="0" baseline="0" noProof="0">
                <a:ln>
                  <a:noFill/>
                </a:ln>
                <a:solidFill>
                  <a:srgbClr val="FF0000"/>
                </a:solidFill>
                <a:effectLst/>
                <a:uLnTx/>
                <a:uFillTx/>
                <a:latin typeface="华文中宋" panose="02010600040101010101" charset="-122"/>
                <a:ea typeface="华文中宋" panose="02010600040101010101" charset="-122"/>
                <a:cs typeface="华文中宋" panose="02010600040101010101" charset="-122"/>
              </a:rPr>
              <a:t>“我有句要紧的话，得和他说说。”</a:t>
            </a:r>
            <a:endParaRPr kumimoji="0" lang="zh-CN" altLang="zh-CN" sz="2000" b="1" i="0" u="none" strike="noStrike" kern="100" cap="none" spc="0" normalizeH="0" baseline="0" noProof="0">
              <a:ln>
                <a:noFill/>
              </a:ln>
              <a:solidFill>
                <a:srgbClr val="FF0000"/>
              </a:solidFill>
              <a:effectLst/>
              <a:uLnTx/>
              <a:uFillTx/>
              <a:latin typeface="华文中宋" panose="02010600040101010101" charset="-122"/>
              <a:ea typeface="华文中宋" panose="02010600040101010101" charset="-122"/>
              <a:cs typeface="华文中宋" panose="02010600040101010101" charset="-122"/>
            </a:endParaRPr>
          </a:p>
          <a:p>
            <a:pPr marR="0" lvl="0" indent="457200" algn="just" defTabSz="914400" rtl="0">
              <a:lnSpc>
                <a:spcPct val="100000"/>
              </a:lnSpc>
              <a:spcBef>
                <a:spcPct val="0"/>
              </a:spcBef>
              <a:spcAft>
                <a:spcPct val="0"/>
              </a:spcAft>
              <a:buClrTx/>
              <a:buSzTx/>
              <a:buFont typeface="Arial" panose="020b0604020202020204" pitchFamily="34" charset="0"/>
              <a:buNone/>
              <a:defRPr/>
            </a:pPr>
            <a:r>
              <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丙</a:t>
            </a:r>
            <a:r>
              <a:rPr kumimoji="0" lang="en-US"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r>
              <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“听他说，鬼子要在同口安据</a:t>
            </a:r>
            <a:r>
              <a:rPr kumimoji="0" lang="en-US"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r>
              <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水生的女人说。</a:t>
            </a:r>
            <a:endPar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a:p>
            <a:pPr marR="0" lvl="0" indent="457200" algn="just" defTabSz="914400" rtl="0">
              <a:lnSpc>
                <a:spcPct val="100000"/>
              </a:lnSpc>
              <a:spcBef>
                <a:spcPct val="0"/>
              </a:spcBef>
              <a:spcAft>
                <a:spcPct val="0"/>
              </a:spcAft>
              <a:buClrTx/>
              <a:buSzTx/>
              <a:buFont typeface="Arial" panose="020b0604020202020204" pitchFamily="34" charset="0"/>
              <a:buNone/>
              <a:defRPr/>
            </a:pPr>
            <a:r>
              <a:rPr kumimoji="0" lang="zh-CN" altLang="zh-CN" sz="2000" b="1" i="0" u="none" strike="noStrike" kern="100" cap="none" spc="0" normalizeH="0" baseline="0" noProof="0">
                <a:ln>
                  <a:noFill/>
                </a:ln>
                <a:solidFill>
                  <a:srgbClr val="FF0000"/>
                </a:solidFill>
                <a:effectLst/>
                <a:uLnTx/>
                <a:uFillTx/>
                <a:latin typeface="华文中宋" panose="02010600040101010101" charset="-122"/>
                <a:ea typeface="华文中宋" panose="02010600040101010101" charset="-122"/>
                <a:cs typeface="华文中宋" panose="02010600040101010101" charset="-122"/>
              </a:rPr>
              <a:t>丁“哪里就碰得那么巧，我们快去快来。”</a:t>
            </a:r>
            <a:endParaRPr kumimoji="0" lang="zh-CN" altLang="zh-CN" sz="2000" b="1" i="0" u="none" strike="noStrike" kern="100" cap="none" spc="0" normalizeH="0" baseline="0" noProof="0">
              <a:ln>
                <a:noFill/>
              </a:ln>
              <a:solidFill>
                <a:srgbClr val="FF0000"/>
              </a:solidFill>
              <a:effectLst/>
              <a:uLnTx/>
              <a:uFillTx/>
              <a:latin typeface="华文中宋" panose="02010600040101010101" charset="-122"/>
              <a:ea typeface="华文中宋" panose="02010600040101010101" charset="-122"/>
              <a:cs typeface="华文中宋" panose="02010600040101010101" charset="-122"/>
            </a:endParaRPr>
          </a:p>
          <a:p>
            <a:pPr marR="0" lvl="0" indent="457200" algn="just" defTabSz="914400" rtl="0">
              <a:lnSpc>
                <a:spcPct val="100000"/>
              </a:lnSpc>
              <a:spcBef>
                <a:spcPct val="0"/>
              </a:spcBef>
              <a:spcAft>
                <a:spcPct val="0"/>
              </a:spcAft>
              <a:buClrTx/>
              <a:buSzTx/>
              <a:buFont typeface="Arial" panose="020b0604020202020204" pitchFamily="34" charset="0"/>
              <a:buNone/>
              <a:defRPr/>
            </a:pPr>
            <a:r>
              <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戊</a:t>
            </a:r>
            <a:r>
              <a:rPr kumimoji="0" lang="en-US"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r>
              <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“我本来不想去，可是俺婆婆非叫我再去看看一有什么看头啊</a:t>
            </a:r>
            <a:r>
              <a:rPr kumimoji="0" lang="en-US"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endPar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p:txBody>
      </p:sp>
      <p:sp>
        <p:nvSpPr>
          <p:cNvPr id="4" name="矩形 3" title=""/>
          <p:cNvSpPr/>
          <p:nvPr/>
        </p:nvSpPr>
        <p:spPr>
          <a:xfrm>
            <a:off x="6565900" y="4372610"/>
            <a:ext cx="1450340" cy="39878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ln w="28575" cap="flat" cmpd="sng">
            <a:noFill/>
            <a:prstDash val="solid"/>
            <a:miter/>
            <a:headEnd type="none" w="med" len="med"/>
            <a:tailEnd type="none" w="med" len="med"/>
          </a:ln>
          <a:effectLst>
            <a:innerShdw blurRad="114300">
              <a:prstClr val="black"/>
            </a:innerShdw>
          </a:effectLst>
        </p:spPr>
        <p:txBody>
          <a:bodyPr wrap="square">
            <a:spAutoFit/>
          </a:bodyPr>
          <a:lstStyle/>
          <a:p>
            <a:pPr>
              <a:buNone/>
            </a:pPr>
            <a:r>
              <a:rPr lang="en-US" altLang="zh-CN" sz="2000" b="1">
                <a:latin typeface="华文新魏" panose="02010800040101010101" pitchFamily="2" charset="-122"/>
                <a:ea typeface="华文新魏" panose="02010800040101010101" pitchFamily="2" charset="-122"/>
              </a:rPr>
              <a:t>E.</a:t>
            </a:r>
            <a:r>
              <a:rPr lang="zh-CN" altLang="en-US" sz="2000" b="1">
                <a:latin typeface="华文新魏" panose="02010800040101010101" pitchFamily="2" charset="-122"/>
                <a:ea typeface="华文新魏" panose="02010800040101010101" pitchFamily="2" charset="-122"/>
              </a:rPr>
              <a:t>爽朗直率</a:t>
            </a:r>
            <a:endParaRPr lang="zh-CN" altLang="en-US" sz="2000" b="1">
              <a:latin typeface="华文新魏" panose="02010800040101010101" pitchFamily="2" charset="-122"/>
              <a:ea typeface="华文新魏" panose="02010800040101010101" pitchFamily="2" charset="-122"/>
            </a:endParaRPr>
          </a:p>
        </p:txBody>
      </p:sp>
      <p:sp>
        <p:nvSpPr>
          <p:cNvPr id="5" name="矩形 4" title=""/>
          <p:cNvSpPr/>
          <p:nvPr/>
        </p:nvSpPr>
        <p:spPr>
          <a:xfrm>
            <a:off x="6565900" y="1924050"/>
            <a:ext cx="1443990" cy="39878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ln w="28575" cap="flat" cmpd="sng">
            <a:noFill/>
            <a:prstDash val="solid"/>
            <a:miter/>
            <a:headEnd type="none" w="med" len="med"/>
            <a:tailEnd type="none" w="med" len="med"/>
          </a:ln>
          <a:effectLst>
            <a:innerShdw blurRad="114300">
              <a:prstClr val="black"/>
            </a:innerShdw>
          </a:effectLst>
        </p:spPr>
        <p:txBody>
          <a:bodyPr wrap="none">
            <a:spAutoFit/>
          </a:bodyPr>
          <a:lstStyle/>
          <a:p>
            <a:pPr>
              <a:buNone/>
            </a:pPr>
            <a:r>
              <a:rPr lang="en-US" altLang="zh-CN" sz="2000" b="1">
                <a:latin typeface="华文新魏" panose="02010800040101010101" pitchFamily="2" charset="-122"/>
                <a:ea typeface="华文新魏" panose="02010800040101010101" pitchFamily="2" charset="-122"/>
              </a:rPr>
              <a:t>A.</a:t>
            </a:r>
            <a:r>
              <a:rPr lang="zh-CN" altLang="en-US" sz="2000" b="1">
                <a:latin typeface="华文新魏" panose="02010800040101010101" pitchFamily="2" charset="-122"/>
                <a:ea typeface="华文新魏" panose="02010800040101010101" pitchFamily="2" charset="-122"/>
              </a:rPr>
              <a:t>忸怩含蓄</a:t>
            </a:r>
            <a:endParaRPr lang="en-US" altLang="zh-CN" sz="2000" b="1">
              <a:latin typeface="华文新魏" panose="02010800040101010101" pitchFamily="2" charset="-122"/>
              <a:ea typeface="华文新魏" panose="02010800040101010101" pitchFamily="2" charset="-122"/>
            </a:endParaRPr>
          </a:p>
        </p:txBody>
      </p:sp>
      <p:sp>
        <p:nvSpPr>
          <p:cNvPr id="6" name="矩形 5" title=""/>
          <p:cNvSpPr/>
          <p:nvPr/>
        </p:nvSpPr>
        <p:spPr>
          <a:xfrm>
            <a:off x="6565900" y="2536190"/>
            <a:ext cx="1424305" cy="39878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ln w="28575" cap="flat" cmpd="sng">
            <a:noFill/>
            <a:prstDash val="solid"/>
            <a:miter/>
            <a:headEnd type="none" w="med" len="med"/>
            <a:tailEnd type="none" w="med" len="med"/>
          </a:ln>
          <a:effectLst>
            <a:innerShdw blurRad="114300">
              <a:prstClr val="black"/>
            </a:innerShdw>
          </a:effectLst>
        </p:spPr>
        <p:txBody>
          <a:bodyPr wrap="none">
            <a:spAutoFit/>
          </a:bodyPr>
          <a:lstStyle/>
          <a:p>
            <a:pPr>
              <a:buNone/>
            </a:pPr>
            <a:r>
              <a:rPr lang="en-US" altLang="zh-CN" sz="2000" b="1">
                <a:latin typeface="华文新魏" panose="02010800040101010101" pitchFamily="2" charset="-122"/>
                <a:ea typeface="华文新魏" panose="02010800040101010101" pitchFamily="2" charset="-122"/>
              </a:rPr>
              <a:t>B.</a:t>
            </a:r>
            <a:r>
              <a:rPr lang="zh-CN" altLang="en-US" sz="2000" b="1">
                <a:latin typeface="华文新魏" panose="02010800040101010101" pitchFamily="2" charset="-122"/>
                <a:ea typeface="华文新魏" panose="02010800040101010101" pitchFamily="2" charset="-122"/>
              </a:rPr>
              <a:t>机智伶俐</a:t>
            </a:r>
            <a:endParaRPr lang="zh-CN" altLang="en-US" sz="2000" b="1">
              <a:latin typeface="华文新魏" panose="02010800040101010101" pitchFamily="2" charset="-122"/>
              <a:ea typeface="华文新魏" panose="02010800040101010101" pitchFamily="2" charset="-122"/>
            </a:endParaRPr>
          </a:p>
        </p:txBody>
      </p:sp>
      <p:sp>
        <p:nvSpPr>
          <p:cNvPr id="7" name="矩形 6" title=""/>
          <p:cNvSpPr/>
          <p:nvPr/>
        </p:nvSpPr>
        <p:spPr>
          <a:xfrm>
            <a:off x="6565900" y="3148330"/>
            <a:ext cx="1442085" cy="39878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ln w="28575" cap="flat" cmpd="sng">
            <a:noFill/>
            <a:prstDash val="solid"/>
            <a:miter/>
            <a:headEnd type="none" w="med" len="med"/>
            <a:tailEnd type="none" w="med" len="med"/>
          </a:ln>
          <a:effectLst>
            <a:innerShdw blurRad="114300">
              <a:prstClr val="black"/>
            </a:innerShdw>
          </a:effectLst>
        </p:spPr>
        <p:txBody>
          <a:bodyPr wrap="none">
            <a:spAutoFit/>
          </a:bodyPr>
          <a:lstStyle/>
          <a:p>
            <a:pPr>
              <a:buNone/>
            </a:pPr>
            <a:r>
              <a:rPr lang="en-US" altLang="zh-CN" sz="2000" b="1">
                <a:latin typeface="华文新魏" panose="02010800040101010101" pitchFamily="2" charset="-122"/>
                <a:ea typeface="华文新魏" panose="02010800040101010101" pitchFamily="2" charset="-122"/>
              </a:rPr>
              <a:t>C.</a:t>
            </a:r>
            <a:r>
              <a:rPr lang="zh-CN" altLang="en-US" sz="2000" b="1">
                <a:latin typeface="华文新魏" panose="02010800040101010101" pitchFamily="2" charset="-122"/>
                <a:ea typeface="华文新魏" panose="02010800040101010101" pitchFamily="2" charset="-122"/>
              </a:rPr>
              <a:t>性急冒失</a:t>
            </a:r>
            <a:endParaRPr lang="zh-CN" altLang="en-US" sz="2000" b="1">
              <a:latin typeface="华文新魏" panose="02010800040101010101" pitchFamily="2" charset="-122"/>
              <a:ea typeface="华文新魏" panose="02010800040101010101" pitchFamily="2" charset="-122"/>
            </a:endParaRPr>
          </a:p>
        </p:txBody>
      </p:sp>
      <p:sp>
        <p:nvSpPr>
          <p:cNvPr id="8" name="矩形 7" title=""/>
          <p:cNvSpPr/>
          <p:nvPr/>
        </p:nvSpPr>
        <p:spPr>
          <a:xfrm>
            <a:off x="6565900" y="3760470"/>
            <a:ext cx="1460500" cy="39878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ln w="28575" cap="flat" cmpd="sng">
            <a:noFill/>
            <a:prstDash val="solid"/>
            <a:miter/>
            <a:headEnd type="none" w="med" len="med"/>
            <a:tailEnd type="none" w="med" len="med"/>
          </a:ln>
          <a:effectLst>
            <a:innerShdw blurRad="114300">
              <a:prstClr val="black"/>
            </a:innerShdw>
          </a:effectLst>
        </p:spPr>
        <p:txBody>
          <a:bodyPr wrap="none">
            <a:spAutoFit/>
          </a:bodyPr>
          <a:lstStyle/>
          <a:p>
            <a:pPr>
              <a:buNone/>
            </a:pPr>
            <a:r>
              <a:rPr lang="en-US" altLang="zh-CN" sz="2000" b="1">
                <a:latin typeface="华文新魏" panose="02010800040101010101" pitchFamily="2" charset="-122"/>
                <a:ea typeface="华文新魏" panose="02010800040101010101" pitchFamily="2" charset="-122"/>
              </a:rPr>
              <a:t>D.</a:t>
            </a:r>
            <a:r>
              <a:rPr lang="zh-CN" altLang="en-US" sz="2000" b="1">
                <a:latin typeface="华文新魏" panose="02010800040101010101" pitchFamily="2" charset="-122"/>
                <a:ea typeface="华文新魏" panose="02010800040101010101" pitchFamily="2" charset="-122"/>
              </a:rPr>
              <a:t>稳重谨慎</a:t>
            </a:r>
            <a:endParaRPr lang="zh-CN" altLang="en-US" sz="2000" b="1">
              <a:latin typeface="华文新魏" panose="02010800040101010101" pitchFamily="2" charset="-122"/>
              <a:ea typeface="华文新魏" panose="02010800040101010101" pitchFamily="2" charset="-122"/>
            </a:endParaRPr>
          </a:p>
        </p:txBody>
      </p:sp>
      <p:cxnSp>
        <p:nvCxnSpPr>
          <p:cNvPr id="10" name="直接箭头连接符 9" title=""/>
          <p:cNvCxnSpPr/>
          <p:nvPr/>
        </p:nvCxnSpPr>
        <p:spPr>
          <a:xfrm>
            <a:off x="4909185" y="2140585"/>
            <a:ext cx="1584325" cy="647700"/>
          </a:xfrm>
          <a:prstGeom prst="straightConnector1">
            <a:avLst/>
          </a:prstGeom>
          <a:ln w="412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直接箭头连接符 11" title=""/>
          <p:cNvCxnSpPr>
            <a:endCxn id="8" idx="1"/>
          </p:cNvCxnSpPr>
          <p:nvPr/>
        </p:nvCxnSpPr>
        <p:spPr>
          <a:xfrm>
            <a:off x="4805998" y="3413760"/>
            <a:ext cx="1760220" cy="546100"/>
          </a:xfrm>
          <a:prstGeom prst="straightConnector1">
            <a:avLst/>
          </a:prstGeom>
          <a:ln w="412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3" name="直接箭头连接符 12" title=""/>
          <p:cNvCxnSpPr/>
          <p:nvPr/>
        </p:nvCxnSpPr>
        <p:spPr>
          <a:xfrm flipV="1">
            <a:off x="5053648" y="3219450"/>
            <a:ext cx="1506855" cy="720725"/>
          </a:xfrm>
          <a:prstGeom prst="straightConnector1">
            <a:avLst/>
          </a:prstGeom>
          <a:ln w="41275">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title=""/>
          <p:cNvCxnSpPr/>
          <p:nvPr/>
        </p:nvCxnSpPr>
        <p:spPr>
          <a:xfrm>
            <a:off x="4837430" y="2788285"/>
            <a:ext cx="1656080" cy="1656080"/>
          </a:xfrm>
          <a:prstGeom prst="straightConnector1">
            <a:avLst/>
          </a:prstGeom>
          <a:ln w="41275">
            <a:solidFill>
              <a:srgbClr val="0066FF"/>
            </a:solidFill>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title=""/>
          <p:cNvCxnSpPr/>
          <p:nvPr/>
        </p:nvCxnSpPr>
        <p:spPr>
          <a:xfrm flipV="1">
            <a:off x="5053648" y="2211705"/>
            <a:ext cx="1507490" cy="2232660"/>
          </a:xfrm>
          <a:prstGeom prst="straightConnector1">
            <a:avLst/>
          </a:prstGeom>
          <a:ln w="412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 name="直接连接符 2"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文本框 8" title=""/>
          <p:cNvSpPr txBox="1"/>
          <p:nvPr>
            <p:custDataLst>
              <p:tags r:id="rId3"/>
            </p:custDataLst>
          </p:nvPr>
        </p:nvSpPr>
        <p:spPr>
          <a:xfrm>
            <a:off x="1043305" y="233680"/>
            <a:ext cx="191008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把握形象</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1" name="组合 10" title=""/>
          <p:cNvGrpSpPr/>
          <p:nvPr/>
        </p:nvGrpSpPr>
        <p:grpSpPr>
          <a:xfrm>
            <a:off x="255905" y="279400"/>
            <a:ext cx="562610" cy="513080"/>
            <a:chOff x="2121873" y="1511588"/>
            <a:chExt cx="445481" cy="469613"/>
          </a:xfrm>
        </p:grpSpPr>
        <p:sp>
          <p:nvSpPr>
            <p:cNvPr id="17" name="矩形 16"/>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8" name="矩形 17"/>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19" name="文本框 18" title=""/>
          <p:cNvSpPr txBox="1"/>
          <p:nvPr>
            <p:custDataLst>
              <p:tags r:id="rId6"/>
            </p:custDataLst>
          </p:nvPr>
        </p:nvSpPr>
        <p:spPr>
          <a:xfrm>
            <a:off x="179070" y="950595"/>
            <a:ext cx="8639810" cy="706755"/>
          </a:xfrm>
          <a:prstGeom prst="rect">
            <a:avLst/>
          </a:prstGeom>
          <a:noFill/>
        </p:spPr>
        <p:txBody>
          <a:bodyPr wrap="square" rtlCol="0" anchor="t">
            <a:spAutoFit/>
          </a:bodyPr>
          <a:lstStyle/>
          <a:p>
            <a:pPr indent="457200">
              <a:spcBef>
                <a:spcPct val="0"/>
              </a:spcBef>
            </a:pPr>
            <a:r>
              <a:rPr lang="zh-CN" altLang="en-US" sz="2000" b="1">
                <a:solidFill>
                  <a:schemeClr val="tx1"/>
                </a:solidFill>
                <a:effectLst>
                  <a:outerShdw blurRad="38100" dist="38100" dir="2700000" algn="tl">
                    <a:srgbClr val="000000">
                      <a:alpha val="43137"/>
                    </a:srgbClr>
                  </a:outerShdw>
                </a:effectLst>
                <a:latin typeface="华文中宋" panose="02010600040101010101" charset="-122"/>
                <a:ea typeface="华文中宋" panose="02010600040101010101" charset="-122"/>
                <a:cs typeface="华文中宋" panose="02010600040101010101" charset="-122"/>
                <a:sym typeface="+mn-ea"/>
              </a:rPr>
              <a:t>依照以上方法，阅读课文“探夫遇敌”“助夫杀敌”两部分内容，找出对话描写和动作描写，分析其他青年妇女的形象。</a:t>
            </a:r>
            <a:endParaRPr lang="zh-CN" altLang="en-US" sz="2000" b="1">
              <a:solidFill>
                <a:schemeClr val="tx1"/>
              </a:solidFill>
              <a:effectLst>
                <a:outerShdw blurRad="38100" dist="38100" dir="2700000" algn="tl">
                  <a:srgbClr val="000000">
                    <a:alpha val="43137"/>
                  </a:srgbClr>
                </a:outerShdw>
              </a:effectLst>
              <a:latin typeface="华文中宋" panose="02010600040101010101" charset="-122"/>
              <a:ea typeface="华文中宋" panose="02010600040101010101" charset="-122"/>
              <a:cs typeface="华文中宋" panose="02010600040101010101" charset="-122"/>
              <a:sym typeface="+mn-e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矩形 1" title=""/>
          <p:cNvSpPr/>
          <p:nvPr/>
        </p:nvSpPr>
        <p:spPr>
          <a:xfrm>
            <a:off x="898843" y="1483043"/>
            <a:ext cx="6842125" cy="2122805"/>
          </a:xfrm>
          <a:prstGeom prst="rect">
            <a:avLst/>
          </a:prstGeom>
        </p:spPr>
        <p:txBody>
          <a:bodyPr>
            <a:spAutoFit/>
          </a:bodyPr>
          <a:lstStyle/>
          <a:p>
            <a:pPr marL="0" marR="0" lvl="0" indent="0" algn="just" defTabSz="914400" rtl="0" eaLnBrk="1" fontAlgn="base" latinLnBrk="0" hangingPunct="1">
              <a:lnSpc>
                <a:spcPct val="100000"/>
              </a:lnSpc>
              <a:spcBef>
                <a:spcPct val="50000"/>
              </a:spcBef>
              <a:spcAft>
                <a:spcPct val="0"/>
              </a:spcAft>
              <a:buClrTx/>
              <a:buSzTx/>
              <a:buFont typeface="Arial" panose="020b0604020202020204" pitchFamily="34" charset="0"/>
              <a:buNone/>
              <a:defRPr/>
            </a:pPr>
            <a:r>
              <a:rPr kumimoji="0" lang="zh-CN" altLang="zh-CN" sz="24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“唉呀</a:t>
            </a:r>
            <a:r>
              <a:rPr kumimoji="0" lang="en-US" altLang="zh-CN" sz="24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r>
              <a:rPr kumimoji="0" lang="zh-CN" altLang="zh-CN" sz="24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那边过来一只船。”</a:t>
            </a:r>
            <a:endParaRPr kumimoji="0" lang="zh-CN" altLang="zh-CN" sz="24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a:p>
            <a:pPr marL="0" marR="0" lvl="0" indent="0" algn="just" defTabSz="914400" rtl="0" eaLnBrk="1" fontAlgn="base" latinLnBrk="0" hangingPunct="1">
              <a:lnSpc>
                <a:spcPct val="100000"/>
              </a:lnSpc>
              <a:spcBef>
                <a:spcPct val="50000"/>
              </a:spcBef>
              <a:spcAft>
                <a:spcPct val="0"/>
              </a:spcAft>
              <a:buClrTx/>
              <a:buSzTx/>
              <a:buFont typeface="Arial" panose="020b0604020202020204" pitchFamily="34" charset="0"/>
              <a:buNone/>
              <a:defRPr/>
            </a:pPr>
            <a:r>
              <a:rPr kumimoji="0" lang="zh-CN" altLang="zh-CN" sz="24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“唉呀</a:t>
            </a:r>
            <a:r>
              <a:rPr kumimoji="0" lang="en-US" altLang="zh-CN" sz="24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r>
              <a:rPr kumimoji="0" lang="zh-CN" altLang="zh-CN" sz="24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日本鬼子，你看那衣裳</a:t>
            </a:r>
            <a:r>
              <a:rPr kumimoji="0" lang="en-US" altLang="zh-CN" sz="24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r>
              <a:rPr kumimoji="0" lang="zh-CN" altLang="zh-CN" sz="24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endParaRPr kumimoji="0" lang="zh-CN" altLang="zh-CN" sz="24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a:p>
            <a:pPr marL="0" marR="0" lvl="0" indent="0" algn="just" defTabSz="914400" rtl="0" eaLnBrk="1" fontAlgn="base" latinLnBrk="0" hangingPunct="1">
              <a:lnSpc>
                <a:spcPct val="100000"/>
              </a:lnSpc>
              <a:spcBef>
                <a:spcPct val="50000"/>
              </a:spcBef>
              <a:spcAft>
                <a:spcPct val="0"/>
              </a:spcAft>
              <a:buClrTx/>
              <a:buSzTx/>
              <a:buFont typeface="Arial" panose="020b0604020202020204" pitchFamily="34" charset="0"/>
              <a:buNone/>
              <a:defRPr/>
            </a:pPr>
            <a:r>
              <a:rPr kumimoji="0" lang="zh-CN" altLang="zh-CN" sz="24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“快摇</a:t>
            </a:r>
            <a:r>
              <a:rPr kumimoji="0" lang="en-US" altLang="zh-CN" sz="24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endParaRPr kumimoji="0" lang="zh-CN" altLang="zh-CN" sz="24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a:p>
            <a:pPr marL="0" marR="0" lvl="0" indent="0" algn="l" defTabSz="914400" rtl="0" eaLnBrk="1" fontAlgn="base" latinLnBrk="0" hangingPunct="1">
              <a:lnSpc>
                <a:spcPct val="100000"/>
              </a:lnSpc>
              <a:spcBef>
                <a:spcPct val="50000"/>
              </a:spcBef>
              <a:spcAft>
                <a:spcPct val="0"/>
              </a:spcAft>
              <a:buClrTx/>
              <a:buSzTx/>
              <a:buFont typeface="Arial" panose="020b0604020202020204" pitchFamily="34" charset="0"/>
              <a:buNone/>
              <a:defRPr/>
            </a:pPr>
            <a:r>
              <a:rPr kumimoji="0" lang="zh-CN" altLang="zh-CN" sz="24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“往荷花淀里摇</a:t>
            </a:r>
            <a:r>
              <a:rPr kumimoji="0" lang="en-US" altLang="zh-CN" sz="24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r>
              <a:rPr kumimoji="0" lang="zh-CN" altLang="zh-CN" sz="24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那里水浅，大船过不去。”</a:t>
            </a:r>
            <a:endParaRPr kumimoji="0" lang="zh-CN" altLang="en-US" sz="24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p:txBody>
      </p:sp>
      <p:sp>
        <p:nvSpPr>
          <p:cNvPr id="3" name="矩形标注 2" title=""/>
          <p:cNvSpPr/>
          <p:nvPr/>
        </p:nvSpPr>
        <p:spPr>
          <a:xfrm>
            <a:off x="3275965" y="3796665"/>
            <a:ext cx="5473700" cy="431165"/>
          </a:xfrm>
          <a:prstGeom prst="wedgeRectCallout">
            <a:avLst>
              <a:gd name="adj1" fmla="val -39559"/>
              <a:gd name="adj2" fmla="val -102577"/>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50000"/>
              </a:spcBef>
              <a:spcAft>
                <a:spcPct val="0"/>
              </a:spcAft>
              <a:buClrTx/>
              <a:buSzTx/>
              <a:buFont typeface="Arial" panose="020b0604020202020204" pitchFamily="34" charset="0"/>
              <a:buNone/>
              <a:defRPr/>
            </a:pPr>
            <a:r>
              <a:rPr kumimoji="0" lang="zh-CN" altLang="en-US" sz="2400" b="1" i="0" u="none" strike="noStrike" kern="1200" cap="none" spc="0" normalizeH="0" baseline="0" noProof="0">
                <a:ln>
                  <a:noFill/>
                </a:ln>
                <a:solidFill>
                  <a:srgbClr val="FF0000"/>
                </a:solidFill>
                <a:effectLst/>
                <a:uLnTx/>
                <a:uFillTx/>
                <a:latin typeface="+mn-lt"/>
                <a:ea typeface="+mn-ea"/>
                <a:cs typeface="+mn-cs"/>
              </a:rPr>
              <a:t>紧张但临危不乱，机智、沉着和镇定</a:t>
            </a:r>
            <a:endParaRPr kumimoji="0" lang="zh-CN" altLang="en-US" sz="2400" b="1" i="0" u="none" strike="noStrike" kern="1200" cap="none" spc="0" normalizeH="0" baseline="0" noProof="0">
              <a:ln>
                <a:noFill/>
              </a:ln>
              <a:solidFill>
                <a:srgbClr val="FF0000"/>
              </a:solidFill>
              <a:effectLst/>
              <a:uLnTx/>
              <a:uFillTx/>
              <a:latin typeface="+mn-lt"/>
              <a:ea typeface="+mn-ea"/>
              <a:cs typeface="+mn-cs"/>
            </a:endParaRPr>
          </a:p>
        </p:txBody>
      </p:sp>
      <p:cxnSp>
        <p:nvCxnSpPr>
          <p:cNvPr id="4" name="直接连接符 3"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文本框 5" title=""/>
          <p:cNvSpPr txBox="1"/>
          <p:nvPr>
            <p:custDataLst>
              <p:tags r:id="rId3"/>
            </p:custDataLst>
          </p:nvPr>
        </p:nvSpPr>
        <p:spPr>
          <a:xfrm>
            <a:off x="1043305" y="233680"/>
            <a:ext cx="191008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把握形象</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7" name="组合 6" title=""/>
          <p:cNvGrpSpPr/>
          <p:nvPr/>
        </p:nvGrpSpPr>
        <p:grpSpPr>
          <a:xfrm>
            <a:off x="255905" y="279400"/>
            <a:ext cx="562610" cy="513080"/>
            <a:chOff x="2121873" y="1511588"/>
            <a:chExt cx="445481" cy="469613"/>
          </a:xfrm>
        </p:grpSpPr>
        <p:sp>
          <p:nvSpPr>
            <p:cNvPr id="14" name="矩形 13"/>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矩形 1" title=""/>
          <p:cNvSpPr/>
          <p:nvPr/>
        </p:nvSpPr>
        <p:spPr>
          <a:xfrm>
            <a:off x="179070" y="987425"/>
            <a:ext cx="8642350" cy="3784600"/>
          </a:xfrm>
          <a:prstGeom prst="rect">
            <a:avLst/>
          </a:prstGeom>
        </p:spPr>
        <p:txBody>
          <a:bodyPr>
            <a:spAutoFit/>
          </a:bodyPr>
          <a:lstStyle/>
          <a:p>
            <a:pPr marL="0" marR="0" lvl="0" indent="457200" algn="just" defTabSz="914400" rtl="0" eaLnBrk="1" fontAlgn="base" latinLnBrk="0" hangingPunct="1">
              <a:lnSpc>
                <a:spcPct val="100000"/>
              </a:lnSpc>
              <a:spcBef>
                <a:spcPts val="1200"/>
              </a:spcBef>
              <a:spcAft>
                <a:spcPct val="0"/>
              </a:spcAft>
              <a:buClrTx/>
              <a:buSzTx/>
              <a:buFont typeface="Arial" panose="020b0604020202020204" pitchFamily="34" charset="0"/>
              <a:buNone/>
              <a:defRPr/>
            </a:pPr>
            <a:r>
              <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“你看他们那个横样子，见了我们爱搭理不搭理的</a:t>
            </a:r>
            <a:r>
              <a:rPr kumimoji="0" lang="en-US"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r>
              <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endPar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a:p>
            <a:pPr marL="0" marR="0" lvl="0" indent="457200" algn="just" defTabSz="914400" rtl="0" eaLnBrk="1" fontAlgn="base" latinLnBrk="0" hangingPunct="1">
              <a:lnSpc>
                <a:spcPct val="100000"/>
              </a:lnSpc>
              <a:spcBef>
                <a:spcPts val="1200"/>
              </a:spcBef>
              <a:spcAft>
                <a:spcPct val="0"/>
              </a:spcAft>
              <a:buClrTx/>
              <a:buSzTx/>
              <a:buFont typeface="Arial" panose="020b0604020202020204" pitchFamily="34" charset="0"/>
              <a:buNone/>
              <a:defRPr/>
            </a:pPr>
            <a:r>
              <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“啊，好像我们给他们丢了什么人似的。”</a:t>
            </a:r>
            <a:endPar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a:p>
            <a:pPr marL="0" marR="0" lvl="0" indent="457200" algn="just" defTabSz="914400" rtl="0" eaLnBrk="1" fontAlgn="base" latinLnBrk="0" hangingPunct="1">
              <a:lnSpc>
                <a:spcPct val="100000"/>
              </a:lnSpc>
              <a:spcBef>
                <a:spcPts val="1200"/>
              </a:spcBef>
              <a:spcAft>
                <a:spcPct val="0"/>
              </a:spcAft>
              <a:buClrTx/>
              <a:buSzTx/>
              <a:buFont typeface="Arial" panose="020b0604020202020204" pitchFamily="34" charset="0"/>
              <a:buNone/>
              <a:defRPr/>
            </a:pPr>
            <a:r>
              <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“我们没枪</a:t>
            </a:r>
            <a:r>
              <a:rPr kumimoji="0" lang="en-US"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r>
              <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有枪就不往荷花淀里跑，在大淀里就和鬼子干起来</a:t>
            </a:r>
            <a:r>
              <a:rPr kumimoji="0" lang="en-US"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r>
              <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endPar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a:p>
            <a:pPr marL="0" marR="0" lvl="0" indent="457200" algn="just" defTabSz="914400" rtl="0" eaLnBrk="1" fontAlgn="base" latinLnBrk="0" hangingPunct="1">
              <a:lnSpc>
                <a:spcPct val="100000"/>
              </a:lnSpc>
              <a:spcBef>
                <a:spcPts val="1200"/>
              </a:spcBef>
              <a:spcAft>
                <a:spcPct val="0"/>
              </a:spcAft>
              <a:buClrTx/>
              <a:buSzTx/>
              <a:buFont typeface="Arial" panose="020b0604020202020204" pitchFamily="34" charset="0"/>
              <a:buNone/>
              <a:defRPr/>
            </a:pPr>
            <a:r>
              <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“我今天也算看见打仗了。打仗有什么出奇</a:t>
            </a:r>
            <a:r>
              <a:rPr kumimoji="0" lang="en-US"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r>
              <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只要你不着慌，谁还不会趴在那里放枪呀</a:t>
            </a:r>
            <a:r>
              <a:rPr kumimoji="0" lang="en-US"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r>
              <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endPar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a:p>
            <a:pPr marL="0" marR="0" lvl="0" indent="457200" algn="just" defTabSz="914400" rtl="0" eaLnBrk="1" fontAlgn="base" latinLnBrk="0" hangingPunct="1">
              <a:lnSpc>
                <a:spcPct val="100000"/>
              </a:lnSpc>
              <a:spcBef>
                <a:spcPts val="1200"/>
              </a:spcBef>
              <a:spcAft>
                <a:spcPct val="0"/>
              </a:spcAft>
              <a:buClrTx/>
              <a:buSzTx/>
              <a:buFont typeface="Arial" panose="020b0604020202020204" pitchFamily="34" charset="0"/>
              <a:buNone/>
              <a:defRPr/>
            </a:pPr>
            <a:r>
              <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“打沉了，我也会凫水捞东西，我管保比他们水式好，再深点我也不怕</a:t>
            </a:r>
            <a:r>
              <a:rPr kumimoji="0" lang="en-US"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r>
              <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endPar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a:p>
            <a:pPr marL="0" marR="0" lvl="0" indent="457200" algn="just" defTabSz="914400" rtl="0" eaLnBrk="1" fontAlgn="base" latinLnBrk="0" hangingPunct="1">
              <a:lnSpc>
                <a:spcPct val="100000"/>
              </a:lnSpc>
              <a:spcBef>
                <a:spcPts val="1200"/>
              </a:spcBef>
              <a:spcAft>
                <a:spcPct val="0"/>
              </a:spcAft>
              <a:buClrTx/>
              <a:buSzTx/>
              <a:buFont typeface="Arial" panose="020b0604020202020204" pitchFamily="34" charset="0"/>
              <a:buNone/>
              <a:defRPr/>
            </a:pPr>
            <a:r>
              <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“水生嫂，回去我们也成立队伍，不然以后能出门吗</a:t>
            </a:r>
            <a:r>
              <a:rPr kumimoji="0" lang="en-US"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endPar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a:p>
            <a:pPr marL="0" marR="0" lvl="0" indent="457200" algn="just" defTabSz="914400" rtl="0" eaLnBrk="1" fontAlgn="base" latinLnBrk="0" hangingPunct="1">
              <a:lnSpc>
                <a:spcPct val="100000"/>
              </a:lnSpc>
              <a:spcBef>
                <a:spcPts val="1200"/>
              </a:spcBef>
              <a:spcAft>
                <a:spcPct val="0"/>
              </a:spcAft>
              <a:buClrTx/>
              <a:buSzTx/>
              <a:buFont typeface="Arial" panose="020b0604020202020204" pitchFamily="34" charset="0"/>
              <a:buNone/>
              <a:defRPr/>
            </a:pPr>
            <a:r>
              <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“刚当上兵就小看我们，过二年，更把我们看得一钱不值了。谁比谁落后多少呢</a:t>
            </a:r>
            <a:r>
              <a:rPr kumimoji="0" lang="en-US"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r>
              <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endParaRPr kumimoji="0" lang="zh-CN" altLang="zh-CN" sz="2000" b="1" i="0" u="none" strike="noStrike" kern="1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p:txBody>
      </p:sp>
      <p:sp>
        <p:nvSpPr>
          <p:cNvPr id="4" name="矩形标注 3" title=""/>
          <p:cNvSpPr/>
          <p:nvPr/>
        </p:nvSpPr>
        <p:spPr>
          <a:xfrm>
            <a:off x="3996055" y="4660265"/>
            <a:ext cx="4984750" cy="407035"/>
          </a:xfrm>
          <a:prstGeom prst="wedgeRectCallout">
            <a:avLst>
              <a:gd name="adj1" fmla="val -32945"/>
              <a:gd name="adj2" fmla="val -11851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50000"/>
              </a:spcBef>
              <a:spcAft>
                <a:spcPct val="0"/>
              </a:spcAft>
              <a:buClrTx/>
              <a:buSzTx/>
              <a:buFont typeface="Arial" panose="020b0604020202020204" pitchFamily="34" charset="0"/>
              <a:buNone/>
              <a:defRPr/>
            </a:pPr>
            <a:r>
              <a:rPr kumimoji="0" lang="zh-CN" altLang="en-US" sz="2400" b="1" i="0" u="none" strike="noStrike" kern="1200" cap="none" spc="0" normalizeH="0" baseline="0" noProof="0">
                <a:ln>
                  <a:noFill/>
                </a:ln>
                <a:solidFill>
                  <a:srgbClr val="FF0000"/>
                </a:solidFill>
                <a:effectLst/>
                <a:uLnTx/>
                <a:uFillTx/>
                <a:latin typeface="+mn-lt"/>
                <a:ea typeface="+mn-ea"/>
                <a:cs typeface="+mn-cs"/>
              </a:rPr>
              <a:t>不甘落后、乐观、自信、迅速成长</a:t>
            </a:r>
            <a:endParaRPr kumimoji="0" lang="zh-CN" altLang="en-US" sz="2400" b="1" i="0" u="none" strike="noStrike" kern="1200" cap="none" spc="0" normalizeH="0" baseline="0" noProof="0">
              <a:ln>
                <a:noFill/>
              </a:ln>
              <a:solidFill>
                <a:srgbClr val="FF0000"/>
              </a:solidFill>
              <a:effectLst/>
              <a:uLnTx/>
              <a:uFillTx/>
              <a:latin typeface="+mn-lt"/>
              <a:ea typeface="+mn-ea"/>
              <a:cs typeface="+mn-cs"/>
            </a:endParaRPr>
          </a:p>
        </p:txBody>
      </p:sp>
      <p:cxnSp>
        <p:nvCxnSpPr>
          <p:cNvPr id="3" name="直接连接符 2"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文本框 5" title=""/>
          <p:cNvSpPr txBox="1"/>
          <p:nvPr>
            <p:custDataLst>
              <p:tags r:id="rId3"/>
            </p:custDataLst>
          </p:nvPr>
        </p:nvSpPr>
        <p:spPr>
          <a:xfrm>
            <a:off x="1043305" y="233680"/>
            <a:ext cx="191008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把握形象</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7" name="组合 6" title=""/>
          <p:cNvGrpSpPr/>
          <p:nvPr/>
        </p:nvGrpSpPr>
        <p:grpSpPr>
          <a:xfrm>
            <a:off x="255905" y="279400"/>
            <a:ext cx="562610" cy="513080"/>
            <a:chOff x="2121873" y="1511588"/>
            <a:chExt cx="445481" cy="469613"/>
          </a:xfrm>
        </p:grpSpPr>
        <p:sp>
          <p:nvSpPr>
            <p:cNvPr id="14" name="矩形 13"/>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3" name="直接连接符 2"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文本框 5" title=""/>
          <p:cNvSpPr txBox="1"/>
          <p:nvPr>
            <p:custDataLst>
              <p:tags r:id="rId3"/>
            </p:custDataLst>
          </p:nvPr>
        </p:nvSpPr>
        <p:spPr>
          <a:xfrm>
            <a:off x="1043305" y="233680"/>
            <a:ext cx="191008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把握形象</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2" name="组合 1" title=""/>
          <p:cNvGrpSpPr/>
          <p:nvPr/>
        </p:nvGrpSpPr>
        <p:grpSpPr>
          <a:xfrm>
            <a:off x="255905" y="279400"/>
            <a:ext cx="562610" cy="513080"/>
            <a:chOff x="2121873" y="1511588"/>
            <a:chExt cx="445481" cy="469613"/>
          </a:xfrm>
        </p:grpSpPr>
        <p:sp>
          <p:nvSpPr>
            <p:cNvPr id="15" name="矩形 14"/>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17" name="文本框 16" title=""/>
          <p:cNvSpPr txBox="1"/>
          <p:nvPr/>
        </p:nvSpPr>
        <p:spPr>
          <a:xfrm>
            <a:off x="622300" y="1203325"/>
            <a:ext cx="7842885" cy="2861310"/>
          </a:xfrm>
          <a:prstGeom prst="rect">
            <a:avLst/>
          </a:prstGeom>
          <a:noFill/>
        </p:spPr>
        <p:txBody>
          <a:bodyPr wrap="square" rtlCol="0" anchor="t">
            <a:spAutoFit/>
          </a:bodyPr>
          <a:lstStyle/>
          <a:p>
            <a:pPr indent="457200">
              <a:lnSpc>
                <a:spcPct val="150000"/>
              </a:lnSpc>
              <a:spcBef>
                <a:spcPct val="0"/>
              </a:spcBef>
            </a:pPr>
            <a:r>
              <a:rPr lang="zh-CN" altLang="en-US" sz="2400" b="1">
                <a:solidFill>
                  <a:schemeClr val="tx1"/>
                </a:solidFill>
                <a:latin typeface="华文中宋" panose="02010600040101010101" charset="-122"/>
                <a:ea typeface="华文中宋" panose="02010600040101010101" charset="-122"/>
              </a:rPr>
              <a:t>小说通过对话描写和动作描写等，刻画了白洋淀青年妇女的形象：她们既具有中国妇女传统的美德，勤劳、善良、温柔、体贴，是典型的贤妻良母；又具有根据地进步妇女的特质，识大体，顾大局，明大义，坚贞勇敢，是能征善战的战士。</a:t>
            </a:r>
            <a:endParaRPr lang="zh-CN" altLang="en-US" sz="2400" b="1">
              <a:solidFill>
                <a:schemeClr val="tx1"/>
              </a:solidFill>
              <a:latin typeface="华文中宋" panose="02010600040101010101" charset="-122"/>
              <a:ea typeface="华文中宋" panose="02010600040101010101" charset="-122"/>
            </a:endParaRPr>
          </a:p>
        </p:txBody>
      </p:sp>
    </p:spTree>
  </p:cSld>
  <p:clrMapOvr>
    <a:masterClrMapping/>
  </p:clrMapOvr>
  <p:transition/>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3" name="直接连接符 2"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文本框 5" title=""/>
          <p:cNvSpPr txBox="1"/>
          <p:nvPr>
            <p:custDataLst>
              <p:tags r:id="rId3"/>
            </p:custDataLst>
          </p:nvPr>
        </p:nvSpPr>
        <p:spPr>
          <a:xfrm>
            <a:off x="1043305" y="233680"/>
            <a:ext cx="227203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诗意的环境</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2" name="组合 1" title=""/>
          <p:cNvGrpSpPr/>
          <p:nvPr/>
        </p:nvGrpSpPr>
        <p:grpSpPr>
          <a:xfrm>
            <a:off x="255905" y="279400"/>
            <a:ext cx="562610" cy="513080"/>
            <a:chOff x="2121873" y="1511588"/>
            <a:chExt cx="445481" cy="469613"/>
          </a:xfrm>
        </p:grpSpPr>
        <p:sp>
          <p:nvSpPr>
            <p:cNvPr id="15" name="矩形 14"/>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4" name="文本框 3" title=""/>
          <p:cNvSpPr txBox="1"/>
          <p:nvPr/>
        </p:nvSpPr>
        <p:spPr>
          <a:xfrm>
            <a:off x="818515" y="1275080"/>
            <a:ext cx="6724015" cy="1014730"/>
          </a:xfrm>
          <a:prstGeom prst="rect">
            <a:avLst/>
          </a:prstGeom>
          <a:noFill/>
        </p:spPr>
        <p:txBody>
          <a:bodyPr wrap="square" rtlCol="0" anchor="t">
            <a:spAutoFit/>
          </a:bodyPr>
          <a:lstStyle/>
          <a:p>
            <a:pPr indent="521970"/>
            <a:r>
              <a:rPr lang="zh-CN" altLang="en-US" sz="2000">
                <a:effectLst/>
                <a:latin typeface="微软雅黑" panose="020b0503020204020204" charset="-122"/>
                <a:ea typeface="微软雅黑" panose="020b0503020204020204" charset="-122"/>
                <a:cs typeface="Times New Roman" panose="02020603050405020304" pitchFamily="18" charset="0"/>
                <a:sym typeface="+mn-ea"/>
              </a:rPr>
              <a:t>有人认为《荷花淀》的艺术追求是“诗歌般的意境，散文式的格调”，小说描写的是抗日战争的场景，却给人一种诗情画意的感觉，小说因此被称为</a:t>
            </a:r>
            <a:r>
              <a:rPr lang="zh-CN" altLang="en-US" sz="2000" b="1">
                <a:solidFill>
                  <a:srgbClr val="4C8052"/>
                </a:solidFill>
                <a:effectLst/>
                <a:latin typeface="微软雅黑" panose="020b0503020204020204" charset="-122"/>
                <a:ea typeface="微软雅黑" panose="020b0503020204020204" charset="-122"/>
                <a:cs typeface="Times New Roman" panose="02020603050405020304" pitchFamily="18" charset="0"/>
                <a:sym typeface="+mn-ea"/>
              </a:rPr>
              <a:t>“诗体小说”</a:t>
            </a:r>
            <a:r>
              <a:rPr lang="zh-CN" altLang="en-US" sz="2000">
                <a:effectLst/>
                <a:latin typeface="微软雅黑" panose="020b0503020204020204" charset="-122"/>
                <a:ea typeface="微软雅黑" panose="020b0503020204020204" charset="-122"/>
                <a:cs typeface="Times New Roman" panose="02020603050405020304" pitchFamily="18" charset="0"/>
                <a:sym typeface="+mn-ea"/>
              </a:rPr>
              <a:t>。</a:t>
            </a:r>
            <a:endParaRPr lang="zh-CN" altLang="en-US" sz="2000">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5" name="文本框 4" title=""/>
          <p:cNvSpPr txBox="1"/>
          <p:nvPr/>
        </p:nvSpPr>
        <p:spPr>
          <a:xfrm>
            <a:off x="2051685" y="2853055"/>
            <a:ext cx="4572000" cy="429895"/>
          </a:xfrm>
          <a:prstGeom prst="rect">
            <a:avLst/>
          </a:prstGeom>
          <a:noFill/>
        </p:spPr>
        <p:txBody>
          <a:bodyPr wrap="square" rtlCol="0" anchor="t">
            <a:spAutoFit/>
          </a:bodyPr>
          <a:lstStyle/>
          <a:p>
            <a:r>
              <a:rPr lang="zh-CN" altLang="en-US" sz="2200" b="1" smtClean="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sym typeface="+mn-ea"/>
              </a:rPr>
              <a:t>小说</a:t>
            </a:r>
            <a:r>
              <a:rPr lang="zh-CN" altLang="en-US" sz="2200"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sym typeface="+mn-ea"/>
              </a:rPr>
              <a:t>的诗化体现在哪些方面呢？</a:t>
            </a:r>
            <a:endParaRPr lang="zh-CN" altLang="en-US" sz="2200" b="1">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sym typeface="+mn-ea"/>
            </a:endParaRPr>
          </a:p>
        </p:txBody>
      </p:sp>
    </p:spTree>
  </p:cSld>
  <p:clrMapOvr>
    <a:masterClrMapping/>
  </p:clrMapOvr>
  <p:transition/>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文本框 1" title=""/>
          <p:cNvSpPr txBox="1"/>
          <p:nvPr/>
        </p:nvSpPr>
        <p:spPr>
          <a:xfrm>
            <a:off x="467360" y="905510"/>
            <a:ext cx="7917180" cy="460375"/>
          </a:xfrm>
          <a:prstGeom prst="rect">
            <a:avLst/>
          </a:prstGeom>
          <a:noFill/>
        </p:spPr>
        <p:txBody>
          <a:bodyPr wrap="square" rtlCol="0" anchor="t">
            <a:spAutoFit/>
          </a:bodyPr>
          <a:lstStyle/>
          <a:p>
            <a:pPr indent="457200" algn="just">
              <a:lnSpc>
                <a:spcPct val="100000"/>
              </a:lnSpc>
              <a:spcBef>
                <a:spcPct val="0"/>
              </a:spcBef>
            </a:pPr>
            <a:r>
              <a:rPr lang="zh-CN" altLang="en-US" sz="2400" b="1">
                <a:solidFill>
                  <a:schemeClr val="tx1"/>
                </a:solidFill>
                <a:effectLst>
                  <a:outerShdw blurRad="38100" dist="38100" dir="2700000" algn="tl">
                    <a:srgbClr val="000000">
                      <a:alpha val="43137"/>
                    </a:srgbClr>
                  </a:outerShdw>
                </a:effectLst>
                <a:latin typeface="华文中宋" panose="02010600040101010101" charset="-122"/>
                <a:ea typeface="华文中宋" panose="02010600040101010101" charset="-122"/>
                <a:sym typeface="+mn-ea"/>
              </a:rPr>
              <a:t>找出课文中描写景物的文字，感受其诗意。</a:t>
            </a:r>
            <a:endParaRPr lang="zh-CN" altLang="en-US" sz="2400" b="1">
              <a:solidFill>
                <a:schemeClr val="tx1"/>
              </a:solidFill>
              <a:effectLst>
                <a:outerShdw blurRad="38100" dist="38100" dir="2700000" algn="tl">
                  <a:srgbClr val="000000">
                    <a:alpha val="43137"/>
                  </a:srgbClr>
                </a:outerShdw>
              </a:effectLst>
              <a:latin typeface="华文中宋" panose="02010600040101010101" charset="-122"/>
              <a:ea typeface="华文中宋" panose="02010600040101010101" charset="-122"/>
              <a:sym typeface="+mn-ea"/>
            </a:endParaRPr>
          </a:p>
        </p:txBody>
      </p:sp>
      <p:cxnSp>
        <p:nvCxnSpPr>
          <p:cNvPr id="3" name="直接连接符 2"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文本框 5" title=""/>
          <p:cNvSpPr txBox="1"/>
          <p:nvPr>
            <p:custDataLst>
              <p:tags r:id="rId3"/>
            </p:custDataLst>
          </p:nvPr>
        </p:nvSpPr>
        <p:spPr>
          <a:xfrm>
            <a:off x="1043305" y="233680"/>
            <a:ext cx="227203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诗意的环境</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4" name="组合 3" title=""/>
          <p:cNvGrpSpPr/>
          <p:nvPr/>
        </p:nvGrpSpPr>
        <p:grpSpPr>
          <a:xfrm>
            <a:off x="255905" y="279400"/>
            <a:ext cx="562610" cy="513080"/>
            <a:chOff x="2121873" y="1511588"/>
            <a:chExt cx="445481" cy="469613"/>
          </a:xfrm>
        </p:grpSpPr>
        <p:sp>
          <p:nvSpPr>
            <p:cNvPr id="15" name="矩形 14"/>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17" name="文本框 16" title=""/>
          <p:cNvSpPr txBox="1"/>
          <p:nvPr/>
        </p:nvSpPr>
        <p:spPr>
          <a:xfrm>
            <a:off x="3225800" y="1707515"/>
            <a:ext cx="2334895" cy="241427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a:innerShdw blurRad="114300">
              <a:prstClr val="black"/>
            </a:innerShdw>
          </a:effectLst>
        </p:spPr>
        <p:txBody>
          <a:bodyPr wrap="square" anchor="ctr" anchorCtr="0">
            <a:noAutofit/>
          </a:bodyPr>
          <a:lstStyle/>
          <a:p>
            <a:pPr indent="457200" algn="l">
              <a:lnSpc>
                <a:spcPts val="2000"/>
              </a:lnSpc>
              <a:spcBef>
                <a:spcPct val="0"/>
              </a:spcBef>
              <a:buClrTx/>
              <a:buSzTx/>
              <a:buNone/>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每年芦花飘飞</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lnSpc>
                <a:spcPts val="2000"/>
              </a:lnSpc>
              <a:spcBef>
                <a:spcPct val="0"/>
              </a:spcBef>
              <a:buClrTx/>
              <a:buSzTx/>
              <a:buNone/>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苇叶黄的时候</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lnSpc>
                <a:spcPts val="2000"/>
              </a:lnSpc>
              <a:spcBef>
                <a:spcPct val="0"/>
              </a:spcBef>
              <a:buClrTx/>
              <a:buSzTx/>
              <a:buNone/>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全淀的芦苇收割</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lnSpc>
                <a:spcPts val="2000"/>
              </a:lnSpc>
              <a:spcBef>
                <a:spcPct val="0"/>
              </a:spcBef>
              <a:buClrTx/>
              <a:buSzTx/>
              <a:buNone/>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垛起垛来</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lnSpc>
                <a:spcPts val="2000"/>
              </a:lnSpc>
              <a:spcBef>
                <a:spcPct val="0"/>
              </a:spcBef>
              <a:buClrTx/>
              <a:buSzTx/>
              <a:buNone/>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在白洋淀周围的广场上</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lnSpc>
                <a:spcPts val="2000"/>
              </a:lnSpc>
              <a:spcBef>
                <a:spcPct val="0"/>
              </a:spcBef>
              <a:buClrTx/>
              <a:buSzTx/>
              <a:buNone/>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就成了一条苇子的长城</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9" name="文本框 8" title=""/>
          <p:cNvSpPr txBox="1"/>
          <p:nvPr/>
        </p:nvSpPr>
        <p:spPr>
          <a:xfrm>
            <a:off x="184150" y="1707515"/>
            <a:ext cx="2660015" cy="328104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a:innerShdw blurRad="114300">
              <a:prstClr val="black"/>
            </a:innerShdw>
          </a:effectLst>
        </p:spPr>
        <p:txBody>
          <a:bodyPr wrap="square" anchor="ctr" anchorCtr="0">
            <a:noAutofit/>
          </a:bodyPr>
          <a:lstStyle/>
          <a:p>
            <a:pPr indent="457200" algn="l">
              <a:lnSpc>
                <a:spcPts val="2000"/>
              </a:lnSpc>
              <a:spcBef>
                <a:spcPct val="0"/>
              </a:spcBef>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月亮升起来了</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lnSpc>
                <a:spcPts val="2000"/>
              </a:lnSpc>
              <a:spcBef>
                <a:spcPct val="0"/>
              </a:spcBef>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院子里凉爽得很</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lnSpc>
                <a:spcPts val="2000"/>
              </a:lnSpc>
              <a:spcBef>
                <a:spcPct val="0"/>
              </a:spcBef>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干净得很</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lnSpc>
                <a:spcPts val="2000"/>
              </a:lnSpc>
              <a:spcBef>
                <a:spcPct val="0"/>
              </a:spcBef>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白天破好的苇眉子</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lnSpc>
                <a:spcPts val="2000"/>
              </a:lnSpc>
              <a:spcBef>
                <a:spcPct val="0"/>
              </a:spcBef>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潮润润的</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lnSpc>
                <a:spcPts val="2000"/>
              </a:lnSpc>
              <a:spcBef>
                <a:spcPct val="0"/>
              </a:spcBef>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正好编席</a:t>
            </a:r>
            <a:r>
              <a:rPr lang="en-US"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 </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lnSpc>
                <a:spcPts val="2000"/>
              </a:lnSpc>
              <a:spcBef>
                <a:spcPct val="0"/>
              </a:spcBef>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女人坐在小院当中</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lnSpc>
                <a:spcPts val="2000"/>
              </a:lnSpc>
              <a:spcBef>
                <a:spcPct val="0"/>
              </a:spcBef>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手指上缠绞着</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lnSpc>
                <a:spcPts val="2000"/>
              </a:lnSpc>
              <a:spcBef>
                <a:spcPct val="0"/>
              </a:spcBef>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柔滑修长的苇眉子</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lnSpc>
                <a:spcPts val="2000"/>
              </a:lnSpc>
              <a:spcBef>
                <a:spcPct val="0"/>
              </a:spcBef>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苇眉子又薄又细</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lnSpc>
                <a:spcPts val="2000"/>
              </a:lnSpc>
              <a:spcBef>
                <a:spcPct val="0"/>
              </a:spcBef>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在她怀里跳跃着</a:t>
            </a:r>
            <a:endParaRPr lang="zh-CN" altLang="en-US" sz="1800" b="1">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12" name="文本框 11" title=""/>
          <p:cNvSpPr txBox="1"/>
          <p:nvPr/>
        </p:nvSpPr>
        <p:spPr>
          <a:xfrm>
            <a:off x="5835650" y="1707515"/>
            <a:ext cx="3054350" cy="299275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a:innerShdw blurRad="114300">
              <a:prstClr val="black"/>
            </a:innerShdw>
          </a:effectLst>
        </p:spPr>
        <p:txBody>
          <a:bodyPr wrap="square" anchor="ctr" anchorCtr="0">
            <a:noAutofit/>
          </a:bodyPr>
          <a:lstStyle/>
          <a:p>
            <a:pPr indent="457200" algn="l">
              <a:lnSpc>
                <a:spcPts val="2000"/>
              </a:lnSpc>
              <a:spcBef>
                <a:spcPct val="0"/>
              </a:spcBef>
              <a:buClrTx/>
              <a:buSzTx/>
              <a:buNone/>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她像坐在一片洁白的雪地上</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lnSpc>
                <a:spcPts val="2000"/>
              </a:lnSpc>
              <a:spcBef>
                <a:spcPct val="0"/>
              </a:spcBef>
              <a:buClrTx/>
              <a:buSzTx/>
              <a:buNone/>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也像坐在一片洁白的云彩上</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lnSpc>
                <a:spcPts val="2000"/>
              </a:lnSpc>
              <a:spcBef>
                <a:spcPct val="0"/>
              </a:spcBef>
              <a:buClrTx/>
              <a:buSzTx/>
              <a:buNone/>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她有时望望淀里</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lnSpc>
                <a:spcPts val="2000"/>
              </a:lnSpc>
              <a:spcBef>
                <a:spcPct val="0"/>
              </a:spcBef>
              <a:buClrTx/>
              <a:buSzTx/>
              <a:buNone/>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淀里也是一片银白世界</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lnSpc>
                <a:spcPts val="2000"/>
              </a:lnSpc>
              <a:spcBef>
                <a:spcPct val="0"/>
              </a:spcBef>
              <a:buClrTx/>
              <a:buSzTx/>
              <a:buNone/>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水面笼起一层</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lnSpc>
                <a:spcPts val="2000"/>
              </a:lnSpc>
              <a:spcBef>
                <a:spcPct val="0"/>
              </a:spcBef>
              <a:buClrTx/>
              <a:buSzTx/>
              <a:buNone/>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薄薄透明的雾</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lnSpc>
                <a:spcPts val="2000"/>
              </a:lnSpc>
              <a:spcBef>
                <a:spcPct val="0"/>
              </a:spcBef>
              <a:buClrTx/>
              <a:buSzTx/>
              <a:buNone/>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风吹过来</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lnSpc>
                <a:spcPts val="2000"/>
              </a:lnSpc>
              <a:spcBef>
                <a:spcPct val="0"/>
              </a:spcBef>
              <a:buClrTx/>
              <a:buSzTx/>
              <a:buNone/>
            </a:pPr>
            <a:r>
              <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带着新鲜的荷叶荷花香</a:t>
            </a:r>
            <a:endParaRPr lang="zh-CN" altLang="zh-CN" sz="18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7" grpId="0" animBg="1"/>
      <p:bldP spid="12" grpId="0" animBg="1"/>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blipFill>
          <a:blip r:embed="rId2"/>
          <a:stretch>
            <a:fillRect/>
          </a:stretch>
        </a:blipFill>
        <a:effectLst/>
      </p:bgPr>
    </p:bg>
    <p:spTree>
      <p:nvGrpSpPr>
        <p:cNvPr id="1" name=""/>
        <p:cNvGrpSpPr/>
        <p:nvPr/>
      </p:nvGrpSpPr>
      <p:grpSpPr>
        <a:xfrm>
          <a:off x="0" y="0"/>
          <a:ext cx="0" cy="0"/>
        </a:xfrm>
      </p:grpSpPr>
      <p:sp>
        <p:nvSpPr>
          <p:cNvPr id="6" name="矩形 5" title=""/>
          <p:cNvSpPr/>
          <p:nvPr/>
        </p:nvSpPr>
        <p:spPr>
          <a:xfrm>
            <a:off x="2636520" y="1995170"/>
            <a:ext cx="4088765" cy="601345"/>
          </a:xfrm>
          <a:prstGeom prst="rect">
            <a:avLst/>
          </a:prstGeom>
          <a:solidFill>
            <a:schemeClr val="accent1">
              <a:lumMod val="90000"/>
            </a:schemeClr>
          </a:solidFill>
          <a:effectLst>
            <a:innerShdw blurRad="114300">
              <a:prstClr val="black"/>
            </a:innerShdw>
          </a:effectLst>
        </p:spPr>
        <p:txBody>
          <a:bodyPr wrap="none">
            <a:noAutofit/>
            <a:scene3d>
              <a:camera prst="orthographicFront"/>
              <a:lightRig rig="soft" dir="tl"/>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50000"/>
              </a:spcBef>
              <a:spcAft>
                <a:spcPct val="0"/>
              </a:spcAft>
              <a:buClrTx/>
              <a:buSzTx/>
              <a:buFont typeface="Arial" panose="020b0604020202020204" pitchFamily="34" charset="0"/>
              <a:buNone/>
              <a:defRPr/>
            </a:pPr>
            <a:r>
              <a:rPr kumimoji="0" lang="zh-CN" altLang="en-US" sz="3600" b="1" i="0" u="none" strike="noStrike" kern="1200" cap="none" spc="50" normalizeH="0" baseline="0" noProof="0">
                <a:ln w="11430"/>
                <a:solidFill>
                  <a:srgbClr val="FF0000"/>
                </a:solidFill>
                <a:effectLst>
                  <a:outerShdw blurRad="76200" dist="50800" dir="5400000" algn="tl" rotWithShape="0">
                    <a:srgbClr val="000000">
                      <a:alpha val="65000"/>
                    </a:srgbClr>
                  </a:outerShdw>
                </a:effectLst>
                <a:uLnTx/>
                <a:uFillTx/>
                <a:latin typeface="Arial" panose="020b0604020202020204" pitchFamily="34" charset="0"/>
                <a:ea typeface="创艺简魏碑" pitchFamily="2" charset="-122"/>
                <a:cs typeface="+mn-cs"/>
              </a:rPr>
              <a:t>影视作品中的战争</a:t>
            </a:r>
            <a:endParaRPr kumimoji="0" lang="zh-CN" altLang="en-US" sz="3600" b="1" i="0" u="none" strike="noStrike" kern="1200" cap="none" spc="50" normalizeH="0" baseline="0" noProof="0">
              <a:ln w="11430"/>
              <a:solidFill>
                <a:srgbClr val="FF0000"/>
              </a:solidFill>
              <a:effectLst>
                <a:outerShdw blurRad="76200" dist="50800" dir="5400000" algn="tl" rotWithShape="0">
                  <a:srgbClr val="000000">
                    <a:alpha val="65000"/>
                  </a:srgbClr>
                </a:outerShdw>
              </a:effectLst>
              <a:uLnTx/>
              <a:uFillTx/>
              <a:latin typeface="Arial" panose="020b0604020202020204" pitchFamily="34" charset="0"/>
              <a:ea typeface="创艺简魏碑" pitchFamily="2" charset="-122"/>
              <a:cs typeface="+mn-cs"/>
            </a:endParaRPr>
          </a:p>
        </p:txBody>
      </p:sp>
    </p:spTree>
  </p:cSld>
  <p:clrMapOvr>
    <a:masterClrMapping/>
  </p:clrMapOvr>
  <p:transition>
    <p:comb/>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3" name="直接连接符 2"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文本框 5" title=""/>
          <p:cNvSpPr txBox="1"/>
          <p:nvPr>
            <p:custDataLst>
              <p:tags r:id="rId3"/>
            </p:custDataLst>
          </p:nvPr>
        </p:nvSpPr>
        <p:spPr>
          <a:xfrm>
            <a:off x="1043305" y="233680"/>
            <a:ext cx="227203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诗意的环境</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4" name="组合 3" title=""/>
          <p:cNvGrpSpPr/>
          <p:nvPr/>
        </p:nvGrpSpPr>
        <p:grpSpPr>
          <a:xfrm>
            <a:off x="255905" y="279400"/>
            <a:ext cx="562610" cy="513080"/>
            <a:chOff x="2121873" y="1511588"/>
            <a:chExt cx="445481" cy="469613"/>
          </a:xfrm>
        </p:grpSpPr>
        <p:sp>
          <p:nvSpPr>
            <p:cNvPr id="15" name="矩形 14"/>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2" name="文本框 99329" title=""/>
          <p:cNvSpPr txBox="1">
            <a:spLocks noChangeArrowheads="1"/>
          </p:cNvSpPr>
          <p:nvPr>
            <p:custDataLst>
              <p:tags r:id="rId6"/>
            </p:custDataLst>
          </p:nvPr>
        </p:nvSpPr>
        <p:spPr bwMode="auto">
          <a:xfrm>
            <a:off x="754063" y="987108"/>
            <a:ext cx="7416800" cy="523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sz="2800">
                <a:solidFill>
                  <a:srgbClr val="CC3300"/>
                </a:solidFill>
                <a:latin typeface="Arial" panose="020b0604020202020204" pitchFamily="34" charset="0"/>
                <a:ea typeface="创艺简魏碑" pitchFamily="2" charset="-122"/>
              </a:defRPr>
            </a:lvl1pPr>
            <a:lvl2pPr marL="742950" indent="-285750" eaLnBrk="0" hangingPunct="0">
              <a:defRPr sz="2800">
                <a:solidFill>
                  <a:srgbClr val="CC3300"/>
                </a:solidFill>
                <a:latin typeface="Arial" panose="020b0604020202020204" pitchFamily="34" charset="0"/>
                <a:ea typeface="创艺简魏碑" pitchFamily="2" charset="-122"/>
              </a:defRPr>
            </a:lvl2pPr>
            <a:lvl3pPr marL="1143000" indent="-228600" eaLnBrk="0" hangingPunct="0">
              <a:defRPr sz="2800">
                <a:solidFill>
                  <a:srgbClr val="CC3300"/>
                </a:solidFill>
                <a:latin typeface="Arial" panose="020b0604020202020204" pitchFamily="34" charset="0"/>
                <a:ea typeface="创艺简魏碑" pitchFamily="2" charset="-122"/>
              </a:defRPr>
            </a:lvl3pPr>
            <a:lvl4pPr marL="1600200" indent="-228600" eaLnBrk="0" hangingPunct="0">
              <a:defRPr sz="2800">
                <a:solidFill>
                  <a:srgbClr val="CC3300"/>
                </a:solidFill>
                <a:latin typeface="Arial" panose="020b0604020202020204" pitchFamily="34" charset="0"/>
                <a:ea typeface="创艺简魏碑" pitchFamily="2" charset="-122"/>
              </a:defRPr>
            </a:lvl4pPr>
            <a:lvl5pPr marL="2057400" indent="-228600" eaLnBrk="0" hangingPunct="0">
              <a:defRPr sz="2800">
                <a:solidFill>
                  <a:srgbClr val="CC3300"/>
                </a:solidFill>
                <a:latin typeface="Arial" panose="020b0604020202020204" pitchFamily="34" charset="0"/>
                <a:ea typeface="创艺简魏碑" pitchFamily="2" charset="-122"/>
              </a:defRPr>
            </a:lvl5pPr>
            <a:lvl6pPr marL="25146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6pPr>
            <a:lvl7pPr marL="29718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7pPr>
            <a:lvl8pPr marL="34290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8pPr>
            <a:lvl9pPr marL="38862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9pPr>
          </a:lstStyle>
          <a:p>
            <a:pPr marL="0" marR="0" lvl="0" indent="457200" algn="just" defTabSz="914400" rtl="0" eaLnBrk="1" latinLnBrk="0" hangingPunct="1">
              <a:lnSpc>
                <a:spcPct val="100000"/>
              </a:lnSpc>
              <a:spcBef>
                <a:spcPct val="0"/>
              </a:spcBef>
              <a:buClrTx/>
              <a:buSzTx/>
              <a:buNone/>
            </a:pPr>
            <a:r>
              <a:rPr kumimoji="0" lang="zh-CN" altLang="en-US" b="1" i="0" u="none" strike="noStrike" cap="none" spc="0" normalizeH="0" baseline="0">
                <a:solidFill>
                  <a:schemeClr val="tx1"/>
                </a:solidFill>
                <a:effectLst>
                  <a:outerShdw blurRad="38100" dist="38100" dir="2700000" algn="tl">
                    <a:srgbClr val="000000">
                      <a:alpha val="43137"/>
                    </a:srgbClr>
                  </a:outerShdw>
                </a:effectLst>
                <a:latin typeface="华文中宋" panose="02010600040101010101" charset="-122"/>
                <a:ea typeface="华文中宋" panose="02010600040101010101" charset="-122"/>
                <a:cs typeface="+mn-cs"/>
              </a:rPr>
              <a:t>课文前三段描写了一幅怎样的画面？</a:t>
            </a:r>
            <a:endParaRPr kumimoji="0" lang="zh-CN" altLang="en-US" b="1" i="0" u="none" strike="noStrike" cap="none" spc="0" normalizeH="0" baseline="0">
              <a:solidFill>
                <a:schemeClr val="tx1"/>
              </a:solidFill>
              <a:effectLst>
                <a:outerShdw blurRad="38100" dist="38100" dir="2700000" algn="tl">
                  <a:srgbClr val="000000">
                    <a:alpha val="43137"/>
                  </a:srgbClr>
                </a:outerShdw>
              </a:effectLst>
              <a:latin typeface="华文中宋" panose="02010600040101010101" charset="-122"/>
              <a:ea typeface="华文中宋" panose="02010600040101010101" charset="-122"/>
              <a:cs typeface="+mn-cs"/>
            </a:endParaRPr>
          </a:p>
        </p:txBody>
      </p:sp>
      <p:sp>
        <p:nvSpPr>
          <p:cNvPr id="5" name="文本框 99330" title=""/>
          <p:cNvSpPr txBox="1"/>
          <p:nvPr>
            <p:custDataLst>
              <p:tags r:id="rId7"/>
            </p:custDataLst>
          </p:nvPr>
        </p:nvSpPr>
        <p:spPr>
          <a:xfrm>
            <a:off x="508000" y="1705610"/>
            <a:ext cx="7686675" cy="2862580"/>
          </a:xfrm>
          <a:prstGeom prst="rect">
            <a:avLst/>
          </a:prstGeom>
          <a:noFill/>
          <a:ln w="9525">
            <a:noFill/>
          </a:ln>
        </p:spPr>
        <p:txBody>
          <a:bodyPr wrap="square" lIns="90000" tIns="46800" rIns="90000" bIns="46800">
            <a:spAutoFit/>
          </a:bodyPr>
          <a:lstStyle/>
          <a:p>
            <a:pPr indent="457200">
              <a:lnSpc>
                <a:spcPct val="150000"/>
              </a:lnSpc>
              <a:spcBef>
                <a:spcPct val="0"/>
              </a:spcBef>
              <a:buNone/>
            </a:pPr>
            <a:r>
              <a:rPr lang="zh-CN" altLang="en-US" sz="2400" b="1">
                <a:solidFill>
                  <a:schemeClr val="tx1"/>
                </a:solidFill>
                <a:latin typeface="华文新魏" panose="02010800040101010101" pitchFamily="2" charset="-122"/>
                <a:ea typeface="华文新魏" panose="02010800040101010101" pitchFamily="2" charset="-122"/>
                <a:cs typeface="华文中宋" panose="02010600040101010101" charset="-122"/>
              </a:rPr>
              <a:t>月光映照，院子凉爽，芦苇洁白，银白的淀水，薄雾，清风，荷花飘香，</a:t>
            </a:r>
            <a:r>
              <a:rPr lang="zh-CN" altLang="en-US" sz="2400" b="1">
                <a:solidFill>
                  <a:srgbClr val="FF0000"/>
                </a:solidFill>
                <a:latin typeface="华文新魏" panose="02010800040101010101" pitchFamily="2" charset="-122"/>
                <a:ea typeface="华文新魏" panose="02010800040101010101" pitchFamily="2" charset="-122"/>
                <a:cs typeface="华文中宋" panose="02010600040101010101" charset="-122"/>
              </a:rPr>
              <a:t>一派和平恬静的水乡风光</a:t>
            </a:r>
            <a:r>
              <a:rPr lang="zh-CN" altLang="en-US" sz="2400" b="1">
                <a:solidFill>
                  <a:schemeClr val="tx1"/>
                </a:solidFill>
                <a:latin typeface="华文新魏" panose="02010800040101010101" pitchFamily="2" charset="-122"/>
                <a:ea typeface="华文新魏" panose="02010800040101010101" pitchFamily="2" charset="-122"/>
                <a:cs typeface="华文中宋" panose="02010600040101010101" charset="-122"/>
              </a:rPr>
              <a:t>，不仅写出了白洋淀浓郁的生活气息，明丽的地方色彩，而且还弥漫着一股特有的清香，勾画出</a:t>
            </a:r>
            <a:r>
              <a:rPr lang="zh-CN" altLang="en-US" sz="2400" b="1">
                <a:solidFill>
                  <a:srgbClr val="FF0000"/>
                </a:solidFill>
                <a:latin typeface="华文新魏" panose="02010800040101010101" pitchFamily="2" charset="-122"/>
                <a:ea typeface="华文新魏" panose="02010800040101010101" pitchFamily="2" charset="-122"/>
                <a:cs typeface="华文中宋" panose="02010600040101010101" charset="-122"/>
              </a:rPr>
              <a:t>一幅恬静的充满诗情画意的优美画面</a:t>
            </a:r>
            <a:r>
              <a:rPr lang="zh-CN" altLang="en-US" sz="2400" b="1">
                <a:solidFill>
                  <a:schemeClr val="tx1"/>
                </a:solidFill>
                <a:latin typeface="华文新魏" panose="02010800040101010101" pitchFamily="2" charset="-122"/>
                <a:ea typeface="华文新魏" panose="02010800040101010101" pitchFamily="2" charset="-122"/>
                <a:cs typeface="华文中宋" panose="02010600040101010101" charset="-122"/>
              </a:rPr>
              <a:t>。</a:t>
            </a:r>
            <a:endParaRPr lang="zh-CN" altLang="en-US" sz="2400" b="1">
              <a:solidFill>
                <a:schemeClr val="tx1"/>
              </a:solidFill>
              <a:latin typeface="华文新魏" panose="02010800040101010101" pitchFamily="2" charset="-122"/>
              <a:ea typeface="华文新魏" panose="02010800040101010101" pitchFamily="2"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3" name="直接连接符 2"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文本框 5" title=""/>
          <p:cNvSpPr txBox="1"/>
          <p:nvPr>
            <p:custDataLst>
              <p:tags r:id="rId3"/>
            </p:custDataLst>
          </p:nvPr>
        </p:nvSpPr>
        <p:spPr>
          <a:xfrm>
            <a:off x="1043305" y="233680"/>
            <a:ext cx="227203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诗意的环境</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4" name="组合 3" title=""/>
          <p:cNvGrpSpPr/>
          <p:nvPr/>
        </p:nvGrpSpPr>
        <p:grpSpPr>
          <a:xfrm>
            <a:off x="255905" y="279400"/>
            <a:ext cx="562610" cy="513080"/>
            <a:chOff x="2121873" y="1511588"/>
            <a:chExt cx="445481" cy="469613"/>
          </a:xfrm>
        </p:grpSpPr>
        <p:sp>
          <p:nvSpPr>
            <p:cNvPr id="15" name="矩形 14"/>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69635" name="文本框 100353" title=""/>
          <p:cNvSpPr txBox="1"/>
          <p:nvPr>
            <p:custDataLst>
              <p:tags r:id="rId6"/>
            </p:custDataLst>
          </p:nvPr>
        </p:nvSpPr>
        <p:spPr>
          <a:xfrm>
            <a:off x="971233" y="1062673"/>
            <a:ext cx="6480175" cy="587375"/>
          </a:xfrm>
          <a:prstGeom prst="rect">
            <a:avLst/>
          </a:prstGeom>
          <a:noFill/>
          <a:ln w="9525">
            <a:noFill/>
          </a:ln>
        </p:spPr>
        <p:txBody>
          <a:bodyPr lIns="90000" tIns="46800" rIns="90000" bIns="46800">
            <a:spAutoFit/>
          </a:bodyPr>
          <a:lstStyle/>
          <a:p>
            <a:pPr>
              <a:buNone/>
            </a:pPr>
            <a:r>
              <a:rPr lang="zh-CN" altLang="en-US" sz="3200" b="1">
                <a:solidFill>
                  <a:srgbClr val="000000"/>
                </a:solidFill>
                <a:latin typeface="Arial" panose="020b0604020202020204" pitchFamily="34" charset="0"/>
                <a:ea typeface="华文隶书" panose="02010800040101010101" pitchFamily="2" charset="-122"/>
              </a:rPr>
              <a:t>这一部分景物描写有何作用？</a:t>
            </a:r>
            <a:endParaRPr lang="zh-CN" altLang="en-US" sz="3200" b="1">
              <a:solidFill>
                <a:srgbClr val="000000"/>
              </a:solidFill>
              <a:latin typeface="Arial" panose="020b0604020202020204" pitchFamily="34" charset="0"/>
              <a:ea typeface="华文隶书" panose="02010800040101010101" pitchFamily="2" charset="-122"/>
            </a:endParaRPr>
          </a:p>
        </p:txBody>
      </p:sp>
      <p:sp>
        <p:nvSpPr>
          <p:cNvPr id="2" name="文本框 100354" title=""/>
          <p:cNvSpPr txBox="1"/>
          <p:nvPr>
            <p:custDataLst>
              <p:tags r:id="rId7"/>
            </p:custDataLst>
          </p:nvPr>
        </p:nvSpPr>
        <p:spPr>
          <a:xfrm>
            <a:off x="922020" y="1851660"/>
            <a:ext cx="6909435" cy="461645"/>
          </a:xfrm>
          <a:prstGeom prst="rect">
            <a:avLst/>
          </a:prstGeom>
          <a:noFill/>
          <a:ln w="9525">
            <a:noFill/>
          </a:ln>
        </p:spPr>
        <p:txBody>
          <a:bodyPr wrap="square" lIns="90000" tIns="46800" rIns="90000" bIns="46800">
            <a:spAutoFit/>
          </a:bodyPr>
          <a:lstStyle/>
          <a:p>
            <a:pPr>
              <a:buNone/>
            </a:pPr>
            <a:r>
              <a:rPr lang="en-US" altLang="zh-CN" sz="2400" b="1">
                <a:solidFill>
                  <a:schemeClr val="tx1"/>
                </a:solidFill>
                <a:latin typeface="华文中宋" panose="02010600040101010101" charset="-122"/>
                <a:ea typeface="华文中宋" panose="02010600040101010101" charset="-122"/>
                <a:cs typeface="华文中宋" panose="02010600040101010101" charset="-122"/>
              </a:rPr>
              <a:t>1.</a:t>
            </a:r>
            <a:r>
              <a:rPr lang="zh-CN" altLang="en-US" sz="2400" b="1">
                <a:solidFill>
                  <a:schemeClr val="tx1"/>
                </a:solidFill>
                <a:latin typeface="华文中宋" panose="02010600040101010101" charset="-122"/>
                <a:ea typeface="华文中宋" panose="02010600040101010101" charset="-122"/>
                <a:cs typeface="华文中宋" panose="02010600040101010101" charset="-122"/>
              </a:rPr>
              <a:t>交代了人物活动的背景（时间、地点、环境）</a:t>
            </a:r>
            <a:endParaRPr lang="zh-CN" altLang="en-US" sz="2400" b="1">
              <a:solidFill>
                <a:schemeClr val="tx1"/>
              </a:solidFill>
              <a:latin typeface="华文中宋" panose="02010600040101010101" charset="-122"/>
              <a:ea typeface="华文中宋" panose="02010600040101010101" charset="-122"/>
              <a:cs typeface="华文中宋" panose="02010600040101010101" charset="-122"/>
            </a:endParaRPr>
          </a:p>
        </p:txBody>
      </p:sp>
      <p:sp>
        <p:nvSpPr>
          <p:cNvPr id="5" name="文本框 100355" title=""/>
          <p:cNvSpPr txBox="1"/>
          <p:nvPr>
            <p:custDataLst>
              <p:tags r:id="rId8"/>
            </p:custDataLst>
          </p:nvPr>
        </p:nvSpPr>
        <p:spPr>
          <a:xfrm>
            <a:off x="922020" y="2439035"/>
            <a:ext cx="6708775" cy="461645"/>
          </a:xfrm>
          <a:prstGeom prst="rect">
            <a:avLst/>
          </a:prstGeom>
          <a:noFill/>
          <a:ln w="9525">
            <a:noFill/>
          </a:ln>
        </p:spPr>
        <p:txBody>
          <a:bodyPr wrap="square" lIns="90000" tIns="46800" rIns="90000" bIns="46800">
            <a:spAutoFit/>
          </a:bodyPr>
          <a:lstStyle/>
          <a:p>
            <a:pPr>
              <a:buNone/>
            </a:pPr>
            <a:r>
              <a:rPr lang="en-US" altLang="zh-CN" sz="2400" b="1">
                <a:solidFill>
                  <a:schemeClr val="tx1"/>
                </a:solidFill>
                <a:latin typeface="华文中宋" panose="02010600040101010101" charset="-122"/>
                <a:ea typeface="华文中宋" panose="02010600040101010101" charset="-122"/>
                <a:cs typeface="华文中宋" panose="02010600040101010101" charset="-122"/>
              </a:rPr>
              <a:t>2.</a:t>
            </a:r>
            <a:r>
              <a:rPr lang="zh-CN" altLang="en-US" sz="2400" b="1">
                <a:solidFill>
                  <a:schemeClr val="tx1"/>
                </a:solidFill>
                <a:latin typeface="华文中宋" panose="02010600040101010101" charset="-122"/>
                <a:ea typeface="华文中宋" panose="02010600040101010101" charset="-122"/>
                <a:cs typeface="华文中宋" panose="02010600040101010101" charset="-122"/>
              </a:rPr>
              <a:t>渲染了一种清新宁静的气氛（诗情画意）</a:t>
            </a:r>
            <a:endParaRPr lang="zh-CN" altLang="en-US" sz="2400" b="1">
              <a:solidFill>
                <a:schemeClr val="tx1"/>
              </a:solidFill>
              <a:latin typeface="华文中宋" panose="02010600040101010101" charset="-122"/>
              <a:ea typeface="华文中宋" panose="02010600040101010101" charset="-122"/>
              <a:cs typeface="华文中宋" panose="02010600040101010101" charset="-122"/>
            </a:endParaRPr>
          </a:p>
        </p:txBody>
      </p:sp>
      <p:sp>
        <p:nvSpPr>
          <p:cNvPr id="7" name="文本框 100356" title=""/>
          <p:cNvSpPr txBox="1"/>
          <p:nvPr>
            <p:custDataLst>
              <p:tags r:id="rId9"/>
            </p:custDataLst>
          </p:nvPr>
        </p:nvSpPr>
        <p:spPr>
          <a:xfrm>
            <a:off x="922020" y="3032760"/>
            <a:ext cx="6652260" cy="461645"/>
          </a:xfrm>
          <a:prstGeom prst="rect">
            <a:avLst/>
          </a:prstGeom>
          <a:noFill/>
          <a:ln w="9525">
            <a:noFill/>
          </a:ln>
        </p:spPr>
        <p:txBody>
          <a:bodyPr wrap="square" lIns="90000" tIns="46800" rIns="90000" bIns="46800">
            <a:spAutoFit/>
          </a:bodyPr>
          <a:lstStyle/>
          <a:p>
            <a:pPr>
              <a:buNone/>
            </a:pPr>
            <a:r>
              <a:rPr lang="en-US" altLang="zh-CN" sz="2400" b="1">
                <a:solidFill>
                  <a:schemeClr val="tx1"/>
                </a:solidFill>
                <a:latin typeface="华文中宋" panose="02010600040101010101" charset="-122"/>
                <a:ea typeface="华文中宋" panose="02010600040101010101" charset="-122"/>
                <a:cs typeface="华文中宋" panose="02010600040101010101" charset="-122"/>
              </a:rPr>
              <a:t>3.</a:t>
            </a:r>
            <a:r>
              <a:rPr lang="zh-CN" altLang="en-US" sz="2400" b="1">
                <a:solidFill>
                  <a:schemeClr val="tx1"/>
                </a:solidFill>
                <a:latin typeface="华文中宋" panose="02010600040101010101" charset="-122"/>
                <a:ea typeface="华文中宋" panose="02010600040101010101" charset="-122"/>
                <a:cs typeface="华文中宋" panose="02010600040101010101" charset="-122"/>
              </a:rPr>
              <a:t>烘托出水生嫂勤劳淳朴、温柔善良的形象</a:t>
            </a:r>
            <a:endParaRPr lang="zh-CN" altLang="en-US" sz="2400" b="1">
              <a:solidFill>
                <a:schemeClr val="tx1"/>
              </a:solidFill>
              <a:latin typeface="华文中宋" panose="02010600040101010101" charset="-122"/>
              <a:ea typeface="华文中宋" panose="02010600040101010101" charset="-122"/>
              <a:cs typeface="华文中宋" panose="02010600040101010101" charset="-122"/>
            </a:endParaRPr>
          </a:p>
        </p:txBody>
      </p:sp>
      <p:sp>
        <p:nvSpPr>
          <p:cNvPr id="8" name="文本框 100357" title=""/>
          <p:cNvSpPr txBox="1"/>
          <p:nvPr>
            <p:custDataLst>
              <p:tags r:id="rId10"/>
            </p:custDataLst>
          </p:nvPr>
        </p:nvSpPr>
        <p:spPr>
          <a:xfrm>
            <a:off x="922020" y="3626485"/>
            <a:ext cx="6021070" cy="461645"/>
          </a:xfrm>
          <a:prstGeom prst="rect">
            <a:avLst/>
          </a:prstGeom>
          <a:noFill/>
          <a:ln w="9525">
            <a:noFill/>
          </a:ln>
        </p:spPr>
        <p:txBody>
          <a:bodyPr wrap="square" lIns="90000" tIns="46800" rIns="90000" bIns="46800">
            <a:spAutoFit/>
          </a:bodyPr>
          <a:lstStyle/>
          <a:p>
            <a:pPr>
              <a:buNone/>
            </a:pPr>
            <a:r>
              <a:rPr lang="en-US" altLang="zh-CN" sz="2400" b="1">
                <a:solidFill>
                  <a:schemeClr val="tx1"/>
                </a:solidFill>
                <a:latin typeface="华文中宋" panose="02010600040101010101" charset="-122"/>
                <a:ea typeface="华文中宋" panose="02010600040101010101" charset="-122"/>
                <a:cs typeface="华文中宋" panose="02010600040101010101" charset="-122"/>
              </a:rPr>
              <a:t>4.</a:t>
            </a:r>
            <a:r>
              <a:rPr lang="zh-CN" altLang="en-US" sz="2400" b="1">
                <a:solidFill>
                  <a:schemeClr val="tx1"/>
                </a:solidFill>
                <a:latin typeface="华文中宋" panose="02010600040101010101" charset="-122"/>
                <a:ea typeface="华文中宋" panose="02010600040101010101" charset="-122"/>
                <a:cs typeface="华文中宋" panose="02010600040101010101" charset="-122"/>
              </a:rPr>
              <a:t>揭示主题（美丽家园不容侵犯）</a:t>
            </a:r>
            <a:endParaRPr lang="zh-CN" altLang="en-US" sz="2400" b="1">
              <a:solidFill>
                <a:schemeClr val="tx1"/>
              </a:solidFill>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8" grpId="0"/>
    </p:bldLs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3" name="直接连接符 2"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文本框 5" title=""/>
          <p:cNvSpPr txBox="1"/>
          <p:nvPr>
            <p:custDataLst>
              <p:tags r:id="rId3"/>
            </p:custDataLst>
          </p:nvPr>
        </p:nvSpPr>
        <p:spPr>
          <a:xfrm>
            <a:off x="1043305" y="233680"/>
            <a:ext cx="227203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诗意的环境</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4" name="组合 3" title=""/>
          <p:cNvGrpSpPr/>
          <p:nvPr/>
        </p:nvGrpSpPr>
        <p:grpSpPr>
          <a:xfrm>
            <a:off x="255905" y="279400"/>
            <a:ext cx="562610" cy="513080"/>
            <a:chOff x="2121873" y="1511588"/>
            <a:chExt cx="445481" cy="469613"/>
          </a:xfrm>
        </p:grpSpPr>
        <p:sp>
          <p:nvSpPr>
            <p:cNvPr id="15" name="矩形 14"/>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17" name="文本框 16" title=""/>
          <p:cNvSpPr txBox="1"/>
          <p:nvPr>
            <p:custDataLst>
              <p:tags r:id="rId6"/>
            </p:custDataLst>
          </p:nvPr>
        </p:nvSpPr>
        <p:spPr>
          <a:xfrm>
            <a:off x="467360" y="1094740"/>
            <a:ext cx="3525520" cy="236918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a:innerShdw blurRad="114300">
              <a:prstClr val="black"/>
            </a:innerShdw>
          </a:effectLst>
        </p:spPr>
        <p:txBody>
          <a:bodyPr wrap="square" anchor="ctr" anchorCtr="0">
            <a:noAutofit/>
          </a:bodyPr>
          <a:lstStyle/>
          <a:p>
            <a:pPr indent="457200" algn="l">
              <a:lnSpc>
                <a:spcPts val="2700"/>
              </a:lnSpc>
              <a:spcBef>
                <a:spcPct val="0"/>
              </a:spcBef>
              <a:buClrTx/>
              <a:buSzTx/>
              <a:buNone/>
            </a:pPr>
            <a:r>
              <a:rPr lang="zh-CN" altLang="zh-CN" sz="2000" b="1">
                <a:solidFill>
                  <a:srgbClr val="000000"/>
                </a:solidFill>
                <a:latin typeface="华文中宋" panose="02010600040101010101" charset="-122"/>
                <a:ea typeface="华文中宋" panose="02010600040101010101" charset="-122"/>
                <a:cs typeface="华文中宋" panose="02010600040101010101" charset="-122"/>
              </a:rPr>
              <a:t>水面辽阔，浩荡无边，再加上时至晌午又万里无云：视野开阔，一望无垠自然一览无余，所以看得出“水面没有一只船”——反之，如果有了一只船，谁都看得见——</a:t>
            </a:r>
            <a:endParaRPr lang="zh-CN" altLang="zh-CN" sz="2000" b="1">
              <a:solidFill>
                <a:srgbClr val="000000"/>
              </a:solidFill>
              <a:latin typeface="华文中宋" panose="02010600040101010101" charset="-122"/>
              <a:ea typeface="华文中宋" panose="02010600040101010101" charset="-122"/>
              <a:cs typeface="华文中宋" panose="02010600040101010101" charset="-122"/>
            </a:endParaRPr>
          </a:p>
        </p:txBody>
      </p:sp>
      <p:sp>
        <p:nvSpPr>
          <p:cNvPr id="12" name="文本框 11" title=""/>
          <p:cNvSpPr txBox="1"/>
          <p:nvPr>
            <p:custDataLst>
              <p:tags r:id="rId7"/>
            </p:custDataLst>
          </p:nvPr>
        </p:nvSpPr>
        <p:spPr>
          <a:xfrm>
            <a:off x="4356100" y="3077845"/>
            <a:ext cx="4589780" cy="190881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a:innerShdw blurRad="114300">
              <a:prstClr val="black"/>
            </a:innerShdw>
          </a:effectLst>
        </p:spPr>
        <p:txBody>
          <a:bodyPr wrap="square" anchor="ctr" anchorCtr="0">
            <a:noAutofit/>
          </a:bodyPr>
          <a:lstStyle/>
          <a:p>
            <a:pPr indent="457200" algn="l">
              <a:lnSpc>
                <a:spcPts val="2700"/>
              </a:lnSpc>
              <a:spcBef>
                <a:spcPct val="0"/>
              </a:spcBef>
              <a:buClrTx/>
              <a:buSzTx/>
              <a:buNone/>
            </a:pPr>
            <a:r>
              <a:rPr lang="zh-CN" altLang="zh-CN" sz="2000" b="1">
                <a:solidFill>
                  <a:srgbClr val="000000"/>
                </a:solidFill>
                <a:latin typeface="华文中宋" panose="02010600040101010101" charset="-122"/>
                <a:ea typeface="华文中宋" panose="02010600040101010101" charset="-122"/>
                <a:cs typeface="华文中宋" panose="02010600040101010101" charset="-122"/>
              </a:rPr>
              <a:t>那一望无边际挤得密密层层的大荷叶迎着阳光舒展开，就像铜墙铁壁一样。 粉色荷花箭高高地挺出来，是监视白洋淀的哨兵吧!</a:t>
            </a:r>
            <a:endParaRPr lang="zh-CN" altLang="zh-CN" sz="2000" b="1">
              <a:solidFill>
                <a:srgbClr val="000000"/>
              </a:solidFill>
              <a:latin typeface="华文中宋" panose="02010600040101010101" charset="-122"/>
              <a:ea typeface="华文中宋" panose="02010600040101010101" charset="-122"/>
              <a:cs typeface="华文中宋" panose="02010600040101010101" charset="-122"/>
            </a:endParaRPr>
          </a:p>
        </p:txBody>
      </p:sp>
      <p:sp>
        <p:nvSpPr>
          <p:cNvPr id="2" name="圆角矩形标注 1" title=""/>
          <p:cNvSpPr/>
          <p:nvPr/>
        </p:nvSpPr>
        <p:spPr>
          <a:xfrm>
            <a:off x="4191000" y="367665"/>
            <a:ext cx="4919345" cy="2506345"/>
          </a:xfrm>
          <a:prstGeom prst="wedgeRoundRectCallout">
            <a:avLst>
              <a:gd name="adj1" fmla="val 664"/>
              <a:gd name="adj2" fmla="val 59526"/>
              <a:gd name="adj3" fmla="val 16667"/>
            </a:avLst>
          </a:prstGeom>
          <a:no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indent="457200" algn="l">
              <a:spcBef>
                <a:spcPct val="0"/>
              </a:spcBef>
              <a:buClrTx/>
              <a:buSzTx/>
            </a:pPr>
            <a:r>
              <a:rPr lang="zh-CN" altLang="zh-CN" sz="20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把“密密层层的大荷叶”比喻成“铜墙铁壁”，显示了人民力量的伟大。“粉色荷花箭”象征白洋淀的妇女；“是监视白洋淀的哨兵”这一比喻预示她们将成为保家卫国的革命战士。</a:t>
            </a:r>
            <a:endParaRPr lang="zh-CN" altLang="zh-CN" sz="20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a:p>
            <a:pPr indent="457200" algn="l">
              <a:spcBef>
                <a:spcPct val="0"/>
              </a:spcBef>
              <a:buClrTx/>
              <a:buSzTx/>
            </a:pPr>
            <a:r>
              <a:rPr lang="zh-CN" altLang="zh-CN" sz="2000" b="1">
                <a:solidFill>
                  <a:srgbClr val="FF0000"/>
                </a:solidFill>
                <a:latin typeface="华文新魏" panose="02010800040101010101" pitchFamily="2" charset="-122"/>
                <a:ea typeface="华文新魏" panose="02010800040101010101" pitchFamily="2" charset="-122"/>
                <a:cs typeface="华文新魏" panose="02010800040101010101" pitchFamily="2" charset="-122"/>
              </a:rPr>
              <a:t>作用：渲染了一种严阵以待的气氛，暗示出这里将发生一场战争。</a:t>
            </a:r>
            <a:endParaRPr lang="zh-CN" altLang="zh-CN" sz="2000" b="1">
              <a:solidFill>
                <a:srgbClr val="FF0000"/>
              </a:solidFill>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5" name="圆角矩形标注 4" title=""/>
          <p:cNvSpPr/>
          <p:nvPr>
            <p:custDataLst>
              <p:tags r:id="rId8"/>
            </p:custDataLst>
          </p:nvPr>
        </p:nvSpPr>
        <p:spPr>
          <a:xfrm>
            <a:off x="467360" y="3766185"/>
            <a:ext cx="3301365" cy="1042670"/>
          </a:xfrm>
          <a:prstGeom prst="wedgeRoundRectCallout">
            <a:avLst>
              <a:gd name="adj1" fmla="val -33516"/>
              <a:gd name="adj2" fmla="val -74786"/>
              <a:gd name="adj3" fmla="val 16667"/>
            </a:avLst>
          </a:prstGeom>
          <a:noFill/>
        </p:spPr>
        <p:style>
          <a:lnRef idx="2">
            <a:schemeClr val="accent1">
              <a:lumMod val="75000"/>
            </a:schemeClr>
          </a:lnRef>
          <a:fillRef idx="1">
            <a:schemeClr val="accent1"/>
          </a:fillRef>
          <a:effectRef idx="0">
            <a:srgbClr val="FFFFFF"/>
          </a:effectRef>
          <a:fontRef idx="minor">
            <a:schemeClr val="lt1"/>
          </a:fontRef>
        </p:style>
        <p:txBody>
          <a:bodyPr rtlCol="0" anchor="ctr"/>
          <a:lstStyle/>
          <a:p>
            <a:pPr indent="457200" algn="l">
              <a:spcBef>
                <a:spcPct val="0"/>
              </a:spcBef>
            </a:pPr>
            <a:r>
              <a:rPr lang="zh-CN" altLang="zh-CN" sz="2000" b="1">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为下文与鬼子的遭遇作了暗示和铺垫，推动了情节的发展。</a:t>
            </a:r>
            <a:endParaRPr lang="zh-CN" altLang="zh-CN" sz="2000" b="1">
              <a:solidFill>
                <a:srgbClr val="000000"/>
              </a:solidFill>
              <a:latin typeface="华文新魏" panose="02010800040101010101" pitchFamily="2" charset="-122"/>
              <a:ea typeface="华文新魏" panose="02010800040101010101" pitchFamily="2" charset="-122"/>
              <a:cs typeface="华文新魏" panose="02010800040101010101" pitchFamily="2" charset="-122"/>
            </a:endParaRPr>
          </a:p>
        </p:txBody>
      </p:sp>
    </p:spTree>
  </p:cSld>
  <p:clrMapOvr>
    <a:masterClrMapping/>
  </p:clrMapOvr>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3" name="直接连接符 2"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文本框 5" title=""/>
          <p:cNvSpPr txBox="1"/>
          <p:nvPr>
            <p:custDataLst>
              <p:tags r:id="rId3"/>
            </p:custDataLst>
          </p:nvPr>
        </p:nvSpPr>
        <p:spPr>
          <a:xfrm>
            <a:off x="1043305" y="233680"/>
            <a:ext cx="227203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诗意的环境</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4" name="组合 3" title=""/>
          <p:cNvGrpSpPr/>
          <p:nvPr/>
        </p:nvGrpSpPr>
        <p:grpSpPr>
          <a:xfrm>
            <a:off x="255905" y="279400"/>
            <a:ext cx="562610" cy="513080"/>
            <a:chOff x="2121873" y="1511588"/>
            <a:chExt cx="445481" cy="469613"/>
          </a:xfrm>
        </p:grpSpPr>
        <p:sp>
          <p:nvSpPr>
            <p:cNvPr id="15" name="矩形 14"/>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69635" name="文本框 100353" title=""/>
          <p:cNvSpPr txBox="1"/>
          <p:nvPr>
            <p:custDataLst>
              <p:tags r:id="rId6"/>
            </p:custDataLst>
          </p:nvPr>
        </p:nvSpPr>
        <p:spPr>
          <a:xfrm>
            <a:off x="3347720" y="792480"/>
            <a:ext cx="3272155" cy="584835"/>
          </a:xfrm>
          <a:prstGeom prst="rect">
            <a:avLst/>
          </a:prstGeom>
          <a:noFill/>
          <a:ln w="9525">
            <a:noFill/>
          </a:ln>
        </p:spPr>
        <p:txBody>
          <a:bodyPr wrap="square" lIns="90000" tIns="46800" rIns="90000" bIns="46800">
            <a:spAutoFit/>
          </a:bodyPr>
          <a:lstStyle/>
          <a:p>
            <a:pPr>
              <a:buNone/>
            </a:pPr>
            <a:r>
              <a:rPr lang="zh-CN" altLang="en-US" sz="3200" b="1">
                <a:solidFill>
                  <a:srgbClr val="000000"/>
                </a:solidFill>
                <a:latin typeface="Arial" panose="020b0604020202020204" pitchFamily="34" charset="0"/>
                <a:ea typeface="华文隶书" panose="02010800040101010101" pitchFamily="2" charset="-122"/>
              </a:rPr>
              <a:t>景物描写及作用</a:t>
            </a:r>
            <a:endParaRPr lang="zh-CN" altLang="en-US" sz="3200" b="1">
              <a:solidFill>
                <a:srgbClr val="000000"/>
              </a:solidFill>
              <a:latin typeface="Arial" panose="020b0604020202020204" pitchFamily="34" charset="0"/>
              <a:ea typeface="华文隶书" panose="02010800040101010101" pitchFamily="2" charset="-122"/>
            </a:endParaRPr>
          </a:p>
        </p:txBody>
      </p:sp>
      <p:sp>
        <p:nvSpPr>
          <p:cNvPr id="9" name="矩形 8" title=""/>
          <p:cNvSpPr/>
          <p:nvPr>
            <p:custDataLst>
              <p:tags r:id="rId7"/>
            </p:custDataLst>
          </p:nvPr>
        </p:nvSpPr>
        <p:spPr>
          <a:xfrm>
            <a:off x="818515" y="3770630"/>
            <a:ext cx="3733165" cy="829945"/>
          </a:xfrm>
          <a:prstGeom prst="rect">
            <a:avLst/>
          </a:prstGeom>
          <a:noFill/>
          <a:ln w="9525">
            <a:noFill/>
          </a:ln>
        </p:spPr>
        <p:txBody>
          <a:bodyPr wrap="square">
            <a:spAutoFit/>
          </a:bodyPr>
          <a:lstStyle/>
          <a:p>
            <a:pPr>
              <a:buNone/>
            </a:pPr>
            <a:r>
              <a:rPr lang="en-US" altLang="zh-CN" sz="2400" b="1">
                <a:solidFill>
                  <a:srgbClr val="000000"/>
                </a:solidFill>
                <a:latin typeface="黑体" panose="02010609060101010101" pitchFamily="49" charset="-122"/>
                <a:ea typeface="黑体" panose="02010609060101010101" pitchFamily="49" charset="-122"/>
              </a:rPr>
              <a:t>3</a:t>
            </a:r>
            <a:r>
              <a:rPr lang="zh-CN" altLang="en-US" sz="2400" b="1">
                <a:solidFill>
                  <a:srgbClr val="000000"/>
                </a:solidFill>
                <a:latin typeface="黑体" panose="02010609060101010101" pitchFamily="49" charset="-122"/>
                <a:ea typeface="黑体" panose="02010609060101010101" pitchFamily="49" charset="-122"/>
              </a:rPr>
              <a:t>、 淀上遇险时对荷花淀的描写</a:t>
            </a:r>
            <a:r>
              <a:rPr lang="en-US" altLang="zh-CN" sz="2400" b="1">
                <a:solidFill>
                  <a:srgbClr val="000000"/>
                </a:solidFill>
                <a:latin typeface="黑体" panose="02010609060101010101" pitchFamily="49" charset="-122"/>
                <a:ea typeface="黑体" panose="02010609060101010101" pitchFamily="49" charset="-122"/>
              </a:rPr>
              <a:t>(61</a:t>
            </a:r>
            <a:r>
              <a:rPr lang="zh-CN" altLang="en-US" sz="2400" b="1">
                <a:solidFill>
                  <a:srgbClr val="000000"/>
                </a:solidFill>
                <a:latin typeface="黑体" panose="02010609060101010101" pitchFamily="49" charset="-122"/>
                <a:ea typeface="黑体" panose="02010609060101010101" pitchFamily="49" charset="-122"/>
              </a:rPr>
              <a:t>段</a:t>
            </a:r>
            <a:r>
              <a:rPr lang="en-US" altLang="zh-CN" sz="2400" b="1">
                <a:solidFill>
                  <a:srgbClr val="000000"/>
                </a:solidFill>
                <a:latin typeface="黑体" panose="02010609060101010101" pitchFamily="49" charset="-122"/>
                <a:ea typeface="黑体" panose="02010609060101010101" pitchFamily="49" charset="-122"/>
              </a:rPr>
              <a:t>)</a:t>
            </a:r>
            <a:endParaRPr lang="zh-CN" altLang="en-US" sz="2400" b="1">
              <a:solidFill>
                <a:srgbClr val="000000"/>
              </a:solidFill>
              <a:latin typeface="黑体" panose="02010609060101010101" pitchFamily="49" charset="-122"/>
              <a:ea typeface="黑体" panose="02010609060101010101" pitchFamily="49" charset="-122"/>
            </a:endParaRPr>
          </a:p>
        </p:txBody>
      </p:sp>
      <p:sp>
        <p:nvSpPr>
          <p:cNvPr id="10" name="矩形 9" title=""/>
          <p:cNvSpPr/>
          <p:nvPr>
            <p:custDataLst>
              <p:tags r:id="rId8"/>
            </p:custDataLst>
          </p:nvPr>
        </p:nvSpPr>
        <p:spPr>
          <a:xfrm>
            <a:off x="827405" y="1707357"/>
            <a:ext cx="3743960" cy="829945"/>
          </a:xfrm>
          <a:prstGeom prst="rect">
            <a:avLst/>
          </a:prstGeom>
          <a:noFill/>
          <a:ln w="9525">
            <a:noFill/>
          </a:ln>
        </p:spPr>
        <p:txBody>
          <a:bodyPr wrap="square">
            <a:spAutoFit/>
          </a:bodyPr>
          <a:lstStyle/>
          <a:p>
            <a:pPr>
              <a:buNone/>
            </a:pPr>
            <a:r>
              <a:rPr lang="en-US" altLang="zh-CN" sz="2400" b="1">
                <a:solidFill>
                  <a:srgbClr val="000000"/>
                </a:solidFill>
                <a:latin typeface="黑体" panose="02010609060101010101" pitchFamily="49" charset="-122"/>
                <a:ea typeface="黑体" panose="02010609060101010101" pitchFamily="49" charset="-122"/>
              </a:rPr>
              <a:t>1</a:t>
            </a:r>
            <a:r>
              <a:rPr lang="zh-CN" altLang="en-US" sz="2400" b="1">
                <a:solidFill>
                  <a:srgbClr val="000000"/>
                </a:solidFill>
                <a:latin typeface="黑体" panose="02010609060101010101" pitchFamily="49" charset="-122"/>
                <a:ea typeface="黑体" panose="02010609060101010101" pitchFamily="49" charset="-122"/>
              </a:rPr>
              <a:t>、 白洋淀夜景的风景画和风俗画</a:t>
            </a:r>
            <a:r>
              <a:rPr lang="en-US" altLang="zh-CN" sz="2400" b="1">
                <a:solidFill>
                  <a:srgbClr val="000000"/>
                </a:solidFill>
                <a:latin typeface="黑体" panose="02010609060101010101" pitchFamily="49" charset="-122"/>
                <a:ea typeface="黑体" panose="02010609060101010101" pitchFamily="49" charset="-122"/>
              </a:rPr>
              <a:t>(1-3</a:t>
            </a:r>
            <a:r>
              <a:rPr lang="zh-CN" altLang="en-US" sz="2400" b="1">
                <a:solidFill>
                  <a:srgbClr val="000000"/>
                </a:solidFill>
                <a:latin typeface="黑体" panose="02010609060101010101" pitchFamily="49" charset="-122"/>
                <a:ea typeface="黑体" panose="02010609060101010101" pitchFamily="49" charset="-122"/>
              </a:rPr>
              <a:t>段</a:t>
            </a:r>
            <a:r>
              <a:rPr lang="en-US" altLang="zh-CN" sz="2400" b="1">
                <a:solidFill>
                  <a:srgbClr val="000000"/>
                </a:solidFill>
                <a:latin typeface="黑体" panose="02010609060101010101" pitchFamily="49" charset="-122"/>
                <a:ea typeface="黑体" panose="02010609060101010101" pitchFamily="49" charset="-122"/>
              </a:rPr>
              <a:t>)</a:t>
            </a:r>
            <a:endParaRPr lang="en-US" altLang="zh-CN" sz="2400" b="1">
              <a:solidFill>
                <a:srgbClr val="000000"/>
              </a:solidFill>
              <a:latin typeface="黑体" panose="02010609060101010101" pitchFamily="49" charset="-122"/>
              <a:ea typeface="黑体" panose="02010609060101010101" pitchFamily="49" charset="-122"/>
            </a:endParaRPr>
          </a:p>
        </p:txBody>
      </p:sp>
      <p:sp>
        <p:nvSpPr>
          <p:cNvPr id="11" name="矩形 10" title=""/>
          <p:cNvSpPr/>
          <p:nvPr>
            <p:custDataLst>
              <p:tags r:id="rId9"/>
            </p:custDataLst>
          </p:nvPr>
        </p:nvSpPr>
        <p:spPr>
          <a:xfrm>
            <a:off x="818515" y="2750661"/>
            <a:ext cx="3733165" cy="829945"/>
          </a:xfrm>
          <a:prstGeom prst="rect">
            <a:avLst/>
          </a:prstGeom>
          <a:noFill/>
          <a:ln w="9525">
            <a:noFill/>
          </a:ln>
        </p:spPr>
        <p:txBody>
          <a:bodyPr wrap="square">
            <a:spAutoFit/>
          </a:bodyPr>
          <a:lstStyle/>
          <a:p>
            <a:pPr>
              <a:buNone/>
            </a:pPr>
            <a:r>
              <a:rPr lang="en-US" altLang="zh-CN" sz="2400" b="1">
                <a:solidFill>
                  <a:srgbClr val="000000"/>
                </a:solidFill>
                <a:latin typeface="黑体" panose="02010609060101010101" pitchFamily="49" charset="-122"/>
                <a:ea typeface="黑体" panose="02010609060101010101" pitchFamily="49" charset="-122"/>
              </a:rPr>
              <a:t>2</a:t>
            </a:r>
            <a:r>
              <a:rPr lang="zh-CN" altLang="en-US" sz="2400" b="1">
                <a:solidFill>
                  <a:srgbClr val="000000"/>
                </a:solidFill>
                <a:latin typeface="黑体" panose="02010609060101010101" pitchFamily="49" charset="-122"/>
                <a:ea typeface="黑体" panose="02010609060101010101" pitchFamily="49" charset="-122"/>
              </a:rPr>
              <a:t>、正午淀上风光的描写</a:t>
            </a:r>
            <a:r>
              <a:rPr lang="en-US" altLang="zh-CN" sz="2400" b="1">
                <a:solidFill>
                  <a:srgbClr val="000000"/>
                </a:solidFill>
                <a:latin typeface="黑体" panose="02010609060101010101" pitchFamily="49" charset="-122"/>
                <a:ea typeface="黑体" panose="02010609060101010101" pitchFamily="49" charset="-122"/>
              </a:rPr>
              <a:t>(40</a:t>
            </a:r>
            <a:r>
              <a:rPr lang="zh-CN" altLang="en-US" sz="2400" b="1">
                <a:solidFill>
                  <a:srgbClr val="000000"/>
                </a:solidFill>
                <a:latin typeface="黑体" panose="02010609060101010101" pitchFamily="49" charset="-122"/>
                <a:ea typeface="黑体" panose="02010609060101010101" pitchFamily="49" charset="-122"/>
              </a:rPr>
              <a:t>段 </a:t>
            </a:r>
            <a:r>
              <a:rPr lang="en-US" altLang="zh-CN" sz="2400" b="1">
                <a:solidFill>
                  <a:srgbClr val="000000"/>
                </a:solidFill>
                <a:latin typeface="黑体" panose="02010609060101010101" pitchFamily="49" charset="-122"/>
                <a:ea typeface="黑体" panose="02010609060101010101" pitchFamily="49" charset="-122"/>
              </a:rPr>
              <a:t>)</a:t>
            </a:r>
            <a:endParaRPr lang="en-US" altLang="zh-CN" sz="2400" b="1">
              <a:solidFill>
                <a:srgbClr val="000000"/>
              </a:solidFill>
              <a:latin typeface="黑体" panose="02010609060101010101" pitchFamily="49" charset="-122"/>
              <a:ea typeface="黑体" panose="02010609060101010101" pitchFamily="49" charset="-122"/>
            </a:endParaRPr>
          </a:p>
        </p:txBody>
      </p:sp>
      <p:sp>
        <p:nvSpPr>
          <p:cNvPr id="12" name="矩形 11" title=""/>
          <p:cNvSpPr/>
          <p:nvPr>
            <p:custDataLst>
              <p:tags r:id="rId10"/>
            </p:custDataLst>
          </p:nvPr>
        </p:nvSpPr>
        <p:spPr>
          <a:xfrm>
            <a:off x="5816600" y="3770630"/>
            <a:ext cx="2494280" cy="829945"/>
          </a:xfrm>
          <a:prstGeom prst="rect">
            <a:avLst/>
          </a:prstGeom>
          <a:noFill/>
          <a:ln w="9525">
            <a:noFill/>
          </a:ln>
        </p:spPr>
        <p:txBody>
          <a:bodyPr wrap="square">
            <a:spAutoFit/>
          </a:bodyPr>
          <a:lstStyle/>
          <a:p>
            <a:pPr>
              <a:spcBef>
                <a:spcPct val="0"/>
              </a:spcBef>
              <a:buNone/>
            </a:pPr>
            <a:r>
              <a:rPr lang="zh-CN" altLang="en-US" sz="2400" b="1">
                <a:solidFill>
                  <a:srgbClr val="FF0000"/>
                </a:solidFill>
                <a:latin typeface="华文新魏" panose="02010800040101010101" pitchFamily="2" charset="-122"/>
                <a:ea typeface="华文新魏" panose="02010800040101010101" pitchFamily="2" charset="-122"/>
              </a:rPr>
              <a:t>暗示情节</a:t>
            </a:r>
            <a:endParaRPr lang="zh-CN" altLang="en-US" sz="2400" b="1">
              <a:solidFill>
                <a:srgbClr val="FF0000"/>
              </a:solidFill>
              <a:latin typeface="华文新魏" panose="02010800040101010101" pitchFamily="2" charset="-122"/>
              <a:ea typeface="华文新魏" panose="02010800040101010101" pitchFamily="2" charset="-122"/>
            </a:endParaRPr>
          </a:p>
          <a:p>
            <a:pPr>
              <a:spcBef>
                <a:spcPct val="0"/>
              </a:spcBef>
              <a:buNone/>
            </a:pPr>
            <a:r>
              <a:rPr lang="zh-CN" altLang="en-US" sz="2400" b="1">
                <a:solidFill>
                  <a:srgbClr val="FF0000"/>
                </a:solidFill>
                <a:latin typeface="华文新魏" panose="02010800040101010101" pitchFamily="2" charset="-122"/>
                <a:ea typeface="华文新魏" panose="02010800040101010101" pitchFamily="2" charset="-122"/>
              </a:rPr>
              <a:t>表现心理、感情</a:t>
            </a:r>
            <a:endParaRPr lang="zh-CN" altLang="en-US" sz="2400" b="1">
              <a:solidFill>
                <a:srgbClr val="FF0000"/>
              </a:solidFill>
              <a:latin typeface="华文新魏" panose="02010800040101010101" pitchFamily="2" charset="-122"/>
              <a:ea typeface="华文新魏" panose="02010800040101010101" pitchFamily="2" charset="-122"/>
            </a:endParaRPr>
          </a:p>
        </p:txBody>
      </p:sp>
      <p:sp>
        <p:nvSpPr>
          <p:cNvPr id="13" name="矩形 12" title=""/>
          <p:cNvSpPr/>
          <p:nvPr>
            <p:custDataLst>
              <p:tags r:id="rId11"/>
            </p:custDataLst>
          </p:nvPr>
        </p:nvSpPr>
        <p:spPr>
          <a:xfrm>
            <a:off x="6021070" y="1522889"/>
            <a:ext cx="1782763" cy="1198880"/>
          </a:xfrm>
          <a:prstGeom prst="rect">
            <a:avLst/>
          </a:prstGeom>
          <a:noFill/>
          <a:ln w="9525">
            <a:noFill/>
          </a:ln>
        </p:spPr>
        <p:txBody>
          <a:bodyPr>
            <a:spAutoFit/>
          </a:bodyPr>
          <a:lstStyle/>
          <a:p>
            <a:pPr>
              <a:spcBef>
                <a:spcPct val="0"/>
              </a:spcBef>
              <a:buNone/>
            </a:pPr>
            <a:r>
              <a:rPr lang="zh-CN" altLang="en-US" sz="2400" b="1">
                <a:solidFill>
                  <a:srgbClr val="FF0000"/>
                </a:solidFill>
                <a:latin typeface="华文新魏" panose="02010800040101010101" pitchFamily="2" charset="-122"/>
                <a:ea typeface="华文新魏" panose="02010800040101010101" pitchFamily="2" charset="-122"/>
              </a:rPr>
              <a:t>提供背景</a:t>
            </a:r>
            <a:endParaRPr lang="en-US" altLang="zh-CN" sz="2400" b="1">
              <a:solidFill>
                <a:srgbClr val="FF0000"/>
              </a:solidFill>
              <a:latin typeface="华文新魏" panose="02010800040101010101" pitchFamily="2" charset="-122"/>
              <a:ea typeface="华文新魏" panose="02010800040101010101" pitchFamily="2" charset="-122"/>
            </a:endParaRPr>
          </a:p>
          <a:p>
            <a:pPr>
              <a:spcBef>
                <a:spcPct val="0"/>
              </a:spcBef>
              <a:buNone/>
            </a:pPr>
            <a:r>
              <a:rPr lang="zh-CN" altLang="en-US" sz="2400" b="1">
                <a:solidFill>
                  <a:srgbClr val="FF0000"/>
                </a:solidFill>
                <a:latin typeface="华文新魏" panose="02010800040101010101" pitchFamily="2" charset="-122"/>
                <a:ea typeface="华文新魏" panose="02010800040101010101" pitchFamily="2" charset="-122"/>
              </a:rPr>
              <a:t>渲染气氛</a:t>
            </a:r>
            <a:endParaRPr lang="zh-CN" altLang="en-US" sz="2400" b="1">
              <a:solidFill>
                <a:srgbClr val="FF0000"/>
              </a:solidFill>
              <a:latin typeface="华文新魏" panose="02010800040101010101" pitchFamily="2" charset="-122"/>
              <a:ea typeface="华文新魏" panose="02010800040101010101" pitchFamily="2" charset="-122"/>
            </a:endParaRPr>
          </a:p>
          <a:p>
            <a:pPr>
              <a:spcBef>
                <a:spcPct val="0"/>
              </a:spcBef>
              <a:buNone/>
            </a:pPr>
            <a:r>
              <a:rPr lang="zh-CN" altLang="en-US" sz="2400" b="1">
                <a:solidFill>
                  <a:srgbClr val="FF0000"/>
                </a:solidFill>
                <a:latin typeface="华文新魏" panose="02010800040101010101" pitchFamily="2" charset="-122"/>
                <a:ea typeface="华文新魏" panose="02010800040101010101" pitchFamily="2" charset="-122"/>
              </a:rPr>
              <a:t>烘托人物</a:t>
            </a:r>
            <a:endParaRPr lang="zh-CN" altLang="en-US" sz="2400" b="1">
              <a:solidFill>
                <a:srgbClr val="FF0000"/>
              </a:solidFill>
              <a:latin typeface="华文新魏" panose="02010800040101010101" pitchFamily="2" charset="-122"/>
              <a:ea typeface="华文新魏" panose="02010800040101010101" pitchFamily="2" charset="-122"/>
            </a:endParaRPr>
          </a:p>
        </p:txBody>
      </p:sp>
      <p:sp>
        <p:nvSpPr>
          <p:cNvPr id="14" name="矩形 13" title=""/>
          <p:cNvSpPr/>
          <p:nvPr>
            <p:custDataLst>
              <p:tags r:id="rId12"/>
            </p:custDataLst>
          </p:nvPr>
        </p:nvSpPr>
        <p:spPr>
          <a:xfrm>
            <a:off x="6012180" y="2750661"/>
            <a:ext cx="1782763" cy="829945"/>
          </a:xfrm>
          <a:prstGeom prst="rect">
            <a:avLst/>
          </a:prstGeom>
          <a:noFill/>
          <a:ln w="9525">
            <a:noFill/>
          </a:ln>
        </p:spPr>
        <p:txBody>
          <a:bodyPr>
            <a:spAutoFit/>
          </a:bodyPr>
          <a:lstStyle/>
          <a:p>
            <a:pPr>
              <a:spcBef>
                <a:spcPct val="0"/>
              </a:spcBef>
              <a:buNone/>
            </a:pPr>
            <a:r>
              <a:rPr lang="zh-CN" altLang="en-US" sz="2400" b="1">
                <a:solidFill>
                  <a:srgbClr val="FF0000"/>
                </a:solidFill>
                <a:latin typeface="华文新魏" panose="02010800040101010101" pitchFamily="2" charset="-122"/>
                <a:ea typeface="华文新魏" panose="02010800040101010101" pitchFamily="2" charset="-122"/>
              </a:rPr>
              <a:t>渲染气氛</a:t>
            </a:r>
            <a:endParaRPr lang="zh-CN" altLang="en-US" sz="2400" b="1">
              <a:solidFill>
                <a:srgbClr val="FF0000"/>
              </a:solidFill>
              <a:latin typeface="华文新魏" panose="02010800040101010101" pitchFamily="2" charset="-122"/>
              <a:ea typeface="华文新魏" panose="02010800040101010101" pitchFamily="2" charset="-122"/>
            </a:endParaRPr>
          </a:p>
          <a:p>
            <a:pPr>
              <a:spcBef>
                <a:spcPct val="0"/>
              </a:spcBef>
              <a:buNone/>
            </a:pPr>
            <a:r>
              <a:rPr lang="zh-CN" altLang="en-US" sz="2400" b="1">
                <a:solidFill>
                  <a:srgbClr val="FF0000"/>
                </a:solidFill>
                <a:latin typeface="华文新魏" panose="02010800040101010101" pitchFamily="2" charset="-122"/>
                <a:ea typeface="华文新魏" panose="02010800040101010101" pitchFamily="2" charset="-122"/>
              </a:rPr>
              <a:t>烘托心情</a:t>
            </a:r>
            <a:endParaRPr lang="zh-CN" altLang="en-US" sz="2400" b="1">
              <a:solidFill>
                <a:srgbClr val="FF0000"/>
              </a:solidFill>
              <a:latin typeface="华文新魏" panose="02010800040101010101" pitchFamily="2" charset="-122"/>
              <a:ea typeface="华文新魏" panose="02010800040101010101" pitchFamily="2" charset="-122"/>
            </a:endParaRPr>
          </a:p>
        </p:txBody>
      </p:sp>
      <p:sp>
        <p:nvSpPr>
          <p:cNvPr id="17" name="右箭头 16" title=""/>
          <p:cNvSpPr/>
          <p:nvPr>
            <p:custDataLst>
              <p:tags r:id="rId13"/>
            </p:custDataLst>
          </p:nvPr>
        </p:nvSpPr>
        <p:spPr>
          <a:xfrm>
            <a:off x="4796790" y="1950085"/>
            <a:ext cx="792163" cy="344488"/>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50000"/>
              </a:spcBef>
              <a:spcAft>
                <a:spcPct val="0"/>
              </a:spcAft>
              <a:buClrTx/>
              <a:buSzTx/>
              <a:buFont typeface="Arial" panose="020b0604020202020204" pitchFamily="34" charset="0"/>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18" name="右箭头 17" title=""/>
          <p:cNvSpPr/>
          <p:nvPr>
            <p:custDataLst>
              <p:tags r:id="rId14"/>
            </p:custDataLst>
          </p:nvPr>
        </p:nvSpPr>
        <p:spPr>
          <a:xfrm>
            <a:off x="4787900" y="2993390"/>
            <a:ext cx="792163" cy="344488"/>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50000"/>
              </a:spcBef>
              <a:spcAft>
                <a:spcPct val="0"/>
              </a:spcAft>
              <a:buClrTx/>
              <a:buSzTx/>
              <a:buFont typeface="Arial" panose="020b0604020202020204" pitchFamily="34" charset="0"/>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
        <p:nvSpPr>
          <p:cNvPr id="19" name="右箭头 18" title=""/>
          <p:cNvSpPr/>
          <p:nvPr>
            <p:custDataLst>
              <p:tags r:id="rId15"/>
            </p:custDataLst>
          </p:nvPr>
        </p:nvSpPr>
        <p:spPr>
          <a:xfrm>
            <a:off x="4787900" y="4013359"/>
            <a:ext cx="792163" cy="344488"/>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50000"/>
              </a:spcBef>
              <a:spcAft>
                <a:spcPct val="0"/>
              </a:spcAft>
              <a:buClrTx/>
              <a:buSzTx/>
              <a:buFont typeface="Arial" panose="020b0604020202020204" pitchFamily="34" charset="0"/>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P spid="17" grpId="0" animBg="1"/>
      <p:bldP spid="18" grpId="0" animBg="1"/>
      <p:bldP spid="19" grpId="0" animBg="1"/>
    </p:bldLst>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3" name="直接连接符 2"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文本框 5" title=""/>
          <p:cNvSpPr txBox="1"/>
          <p:nvPr>
            <p:custDataLst>
              <p:tags r:id="rId3"/>
            </p:custDataLst>
          </p:nvPr>
        </p:nvSpPr>
        <p:spPr>
          <a:xfrm>
            <a:off x="1043305" y="233680"/>
            <a:ext cx="227203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细节描写</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4" name="组合 3" title=""/>
          <p:cNvGrpSpPr/>
          <p:nvPr/>
        </p:nvGrpSpPr>
        <p:grpSpPr>
          <a:xfrm>
            <a:off x="255905" y="279400"/>
            <a:ext cx="562610" cy="513080"/>
            <a:chOff x="2121873" y="1511588"/>
            <a:chExt cx="445481" cy="469613"/>
          </a:xfrm>
        </p:grpSpPr>
        <p:sp>
          <p:nvSpPr>
            <p:cNvPr id="15" name="矩形 14"/>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7" name="矩形 6" title=""/>
          <p:cNvSpPr/>
          <p:nvPr>
            <p:custDataLst>
              <p:tags r:id="rId6"/>
            </p:custDataLst>
          </p:nvPr>
        </p:nvSpPr>
        <p:spPr>
          <a:xfrm>
            <a:off x="355600" y="1166813"/>
            <a:ext cx="8640763" cy="1198880"/>
          </a:xfrm>
          <a:prstGeom prst="rect">
            <a:avLst/>
          </a:prstGeom>
          <a:noFill/>
          <a:ln w="25400">
            <a:solidFill>
              <a:schemeClr val="tx1">
                <a:lumMod val="95000"/>
                <a:lumOff val="5000"/>
              </a:schemeClr>
            </a:solidFill>
          </a:ln>
        </p:spPr>
        <p:txBody>
          <a:bodyPr>
            <a:spAutoFit/>
          </a:bodyPr>
          <a:lstStyle/>
          <a:p>
            <a:pPr marR="0" lvl="0" algn="l" defTabSz="914400" rtl="0">
              <a:lnSpc>
                <a:spcPct val="150000"/>
              </a:lnSpc>
              <a:spcBef>
                <a:spcPct val="0"/>
              </a:spcBef>
              <a:spcAft>
                <a:spcPct val="0"/>
              </a:spcAft>
              <a:buClrTx/>
              <a:buSzTx/>
              <a:buFont typeface="Arial" panose="020b0604020202020204" pitchFamily="34" charset="0"/>
              <a:buNone/>
              <a:defRPr/>
            </a:pPr>
            <a:r>
              <a:rPr kumimoji="0" lang="zh-CN" altLang="en-US" sz="2400" b="1" i="0" u="none" strike="noStrike" kern="12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◆细节一</a:t>
            </a:r>
            <a:r>
              <a:rPr kumimoji="0" lang="en-US" altLang="zh-CN" sz="2400" b="1" i="0" u="none" strike="noStrike" kern="12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r>
              <a:rPr kumimoji="0" lang="zh-CN" altLang="en-US" sz="2400" b="1" i="0" u="none" strike="noStrike" kern="12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女人的手指</a:t>
            </a:r>
            <a:r>
              <a:rPr kumimoji="0" lang="zh-CN" altLang="en-US" sz="2400" b="1" i="0" u="none" strike="noStrike" kern="1200" cap="none" spc="0" normalizeH="0" baseline="0" noProof="0">
                <a:ln>
                  <a:noFill/>
                </a:ln>
                <a:solidFill>
                  <a:srgbClr val="FF0000"/>
                </a:solidFill>
                <a:effectLst/>
                <a:uLnTx/>
                <a:uFillTx/>
                <a:latin typeface="华文中宋" panose="02010600040101010101" charset="-122"/>
                <a:ea typeface="华文中宋" panose="02010600040101010101" charset="-122"/>
                <a:cs typeface="华文中宋" panose="02010600040101010101" charset="-122"/>
              </a:rPr>
              <a:t>震动</a:t>
            </a:r>
            <a:r>
              <a:rPr kumimoji="0" lang="zh-CN" altLang="en-US" sz="2400" b="1" i="0" u="none" strike="noStrike" kern="12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了一下，想是叫苇眉 子划破了手。她把一个手指放嘴里</a:t>
            </a:r>
            <a:r>
              <a:rPr kumimoji="0" lang="zh-CN" altLang="en-US" sz="2400" b="1" i="0" u="none" strike="noStrike" kern="1200" cap="none" spc="0" normalizeH="0" baseline="0" noProof="0">
                <a:ln>
                  <a:noFill/>
                </a:ln>
                <a:solidFill>
                  <a:srgbClr val="FF0000"/>
                </a:solidFill>
                <a:effectLst/>
                <a:uLnTx/>
                <a:uFillTx/>
                <a:latin typeface="华文中宋" panose="02010600040101010101" charset="-122"/>
                <a:ea typeface="华文中宋" panose="02010600040101010101" charset="-122"/>
                <a:cs typeface="华文中宋" panose="02010600040101010101" charset="-122"/>
              </a:rPr>
              <a:t>吮</a:t>
            </a:r>
            <a:r>
              <a:rPr kumimoji="0" lang="zh-CN" altLang="en-US" sz="2400" b="1" i="0" u="none" strike="noStrike" kern="12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了一下。</a:t>
            </a:r>
            <a:endParaRPr kumimoji="0" lang="zh-CN" altLang="en-US" sz="2400" b="1" i="0" u="none" strike="noStrike" kern="12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p:txBody>
      </p:sp>
      <p:sp>
        <p:nvSpPr>
          <p:cNvPr id="8" name="矩形标注 7" title=""/>
          <p:cNvSpPr/>
          <p:nvPr>
            <p:custDataLst>
              <p:tags r:id="rId7"/>
            </p:custDataLst>
          </p:nvPr>
        </p:nvSpPr>
        <p:spPr>
          <a:xfrm>
            <a:off x="339725" y="2715895"/>
            <a:ext cx="8537575" cy="1512570"/>
          </a:xfrm>
          <a:prstGeom prst="wedgeRectCallout">
            <a:avLst>
              <a:gd name="adj1" fmla="val 29397"/>
              <a:gd name="adj2" fmla="val -4979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indent="457200" algn="l" defTabSz="914400" rtl="0">
              <a:lnSpc>
                <a:spcPct val="150000"/>
              </a:lnSpc>
              <a:spcBef>
                <a:spcPct val="0"/>
              </a:spcBef>
              <a:spcAft>
                <a:spcPct val="0"/>
              </a:spcAft>
              <a:buClrTx/>
              <a:buSzTx/>
              <a:buFont typeface="Arial" panose="020b0604020202020204" pitchFamily="34" charset="0"/>
              <a:buNone/>
              <a:defRPr/>
            </a:pPr>
            <a:r>
              <a:rPr kumimoji="0" lang="zh-CN" altLang="en-US" sz="2400" b="1" i="0" u="none" strike="noStrike" kern="1200" cap="none" spc="0" normalizeH="0" baseline="0" noProof="0">
                <a:ln>
                  <a:noFill/>
                </a:ln>
                <a:solidFill>
                  <a:srgbClr val="FF0000"/>
                </a:solidFill>
                <a:effectLst/>
                <a:uLnTx/>
                <a:uFillTx/>
                <a:latin typeface="华文新魏" panose="02010800040101010101" pitchFamily="2" charset="-122"/>
                <a:ea typeface="华文新魏" panose="02010800040101010101" pitchFamily="2" charset="-122"/>
                <a:cs typeface="+mn-cs"/>
              </a:rPr>
              <a:t>“震动”</a:t>
            </a:r>
            <a:r>
              <a:rPr kumimoji="0" lang="zh-CN" altLang="en-US" sz="2400" b="1" i="0" u="none" strike="noStrike" kern="1200" cap="none" spc="0" normalizeH="0" baseline="0" noProof="0">
                <a:ln>
                  <a:noFill/>
                </a:ln>
                <a:solidFill>
                  <a:schemeClr val="tx1"/>
                </a:solidFill>
                <a:effectLst/>
                <a:uLnTx/>
                <a:uFillTx/>
                <a:latin typeface="华文新魏" panose="02010800040101010101" pitchFamily="2" charset="-122"/>
                <a:ea typeface="华文新魏" panose="02010800040101010101" pitchFamily="2" charset="-122"/>
                <a:cs typeface="+mn-cs"/>
              </a:rPr>
              <a:t>表现她对丈夫要离开感到</a:t>
            </a:r>
            <a:r>
              <a:rPr kumimoji="0" lang="zh-CN" altLang="en-US" sz="2400" b="1" i="0" u="none" strike="noStrike" kern="1200" cap="none" spc="0" normalizeH="0" baseline="0" noProof="0">
                <a:ln>
                  <a:noFill/>
                </a:ln>
                <a:solidFill>
                  <a:srgbClr val="FF0000"/>
                </a:solidFill>
                <a:effectLst/>
                <a:uLnTx/>
                <a:uFillTx/>
                <a:latin typeface="华文新魏" panose="02010800040101010101" pitchFamily="2" charset="-122"/>
                <a:ea typeface="华文新魏" panose="02010800040101010101" pitchFamily="2" charset="-122"/>
                <a:cs typeface="+mn-cs"/>
              </a:rPr>
              <a:t>突然和震惊</a:t>
            </a:r>
            <a:r>
              <a:rPr kumimoji="0" lang="zh-CN" altLang="en-US" sz="2400" b="1" i="0" u="none" strike="noStrike" kern="1200" cap="none" spc="0" normalizeH="0" baseline="0" noProof="0">
                <a:ln>
                  <a:noFill/>
                </a:ln>
                <a:solidFill>
                  <a:schemeClr val="tx1"/>
                </a:solidFill>
                <a:effectLst/>
                <a:uLnTx/>
                <a:uFillTx/>
                <a:latin typeface="华文新魏" panose="02010800040101010101" pitchFamily="2" charset="-122"/>
                <a:ea typeface="华文新魏" panose="02010800040101010101" pitchFamily="2" charset="-122"/>
                <a:cs typeface="+mn-cs"/>
              </a:rPr>
              <a:t>， 刻画性格中的“</a:t>
            </a:r>
            <a:r>
              <a:rPr kumimoji="0" lang="zh-CN" altLang="en-US" sz="2400" b="1" i="0" u="none" strike="noStrike" kern="1200" cap="none" spc="0" normalizeH="0" baseline="0" noProof="0">
                <a:ln>
                  <a:noFill/>
                </a:ln>
                <a:solidFill>
                  <a:srgbClr val="FF0000"/>
                </a:solidFill>
                <a:effectLst/>
                <a:uLnTx/>
                <a:uFillTx/>
                <a:latin typeface="华文新魏" panose="02010800040101010101" pitchFamily="2" charset="-122"/>
                <a:ea typeface="华文新魏" panose="02010800040101010101" pitchFamily="2" charset="-122"/>
                <a:cs typeface="+mn-cs"/>
              </a:rPr>
              <a:t>柔</a:t>
            </a:r>
            <a:r>
              <a:rPr kumimoji="0" lang="zh-CN" altLang="en-US" sz="2400" b="1" i="0" u="none" strike="noStrike" kern="1200" cap="none" spc="0" normalizeH="0" baseline="0" noProof="0">
                <a:ln>
                  <a:noFill/>
                </a:ln>
                <a:solidFill>
                  <a:schemeClr val="tx1"/>
                </a:solidFill>
                <a:effectLst/>
                <a:uLnTx/>
                <a:uFillTx/>
                <a:latin typeface="华文新魏" panose="02010800040101010101" pitchFamily="2" charset="-122"/>
                <a:ea typeface="华文新魏" panose="02010800040101010101" pitchFamily="2" charset="-122"/>
                <a:cs typeface="+mn-cs"/>
              </a:rPr>
              <a:t>”的一面。</a:t>
            </a:r>
            <a:r>
              <a:rPr kumimoji="0" lang="zh-CN" altLang="en-US" sz="2400" b="1" i="0" u="none" strike="noStrike" kern="1200" cap="none" spc="0" normalizeH="0" baseline="0" noProof="0">
                <a:ln>
                  <a:noFill/>
                </a:ln>
                <a:solidFill>
                  <a:srgbClr val="FF0000"/>
                </a:solidFill>
                <a:effectLst/>
                <a:uLnTx/>
                <a:uFillTx/>
                <a:latin typeface="华文新魏" panose="02010800040101010101" pitchFamily="2" charset="-122"/>
                <a:ea typeface="华文新魏" panose="02010800040101010101" pitchFamily="2" charset="-122"/>
                <a:cs typeface="+mn-cs"/>
              </a:rPr>
              <a:t>“吮”</a:t>
            </a:r>
            <a:r>
              <a:rPr kumimoji="0" lang="zh-CN" altLang="en-US" sz="2400" b="1" i="0" u="none" strike="noStrike" kern="1200" cap="none" spc="0" normalizeH="0" baseline="0" noProof="0">
                <a:ln>
                  <a:noFill/>
                </a:ln>
                <a:solidFill>
                  <a:schemeClr val="tx1"/>
                </a:solidFill>
                <a:effectLst/>
                <a:uLnTx/>
                <a:uFillTx/>
                <a:latin typeface="华文新魏" panose="02010800040101010101" pitchFamily="2" charset="-122"/>
                <a:ea typeface="华文新魏" panose="02010800040101010101" pitchFamily="2" charset="-122"/>
                <a:cs typeface="+mn-cs"/>
              </a:rPr>
              <a:t>是为了</a:t>
            </a:r>
            <a:r>
              <a:rPr kumimoji="0" lang="zh-CN" altLang="en-US" sz="2400" b="1" i="0" u="none" strike="noStrike" kern="1200" cap="none" spc="0" normalizeH="0" baseline="0" noProof="0">
                <a:ln>
                  <a:noFill/>
                </a:ln>
                <a:solidFill>
                  <a:srgbClr val="FF0000"/>
                </a:solidFill>
                <a:effectLst/>
                <a:uLnTx/>
                <a:uFillTx/>
                <a:latin typeface="华文新魏" panose="02010800040101010101" pitchFamily="2" charset="-122"/>
                <a:ea typeface="华文新魏" panose="02010800040101010101" pitchFamily="2" charset="-122"/>
                <a:cs typeface="+mn-cs"/>
              </a:rPr>
              <a:t>掩饰失态，控制情绪，</a:t>
            </a:r>
            <a:r>
              <a:rPr kumimoji="0" lang="zh-CN" altLang="en-US" sz="2400" b="1" i="0" u="none" strike="noStrike" kern="1200" cap="none" spc="0" normalizeH="0" baseline="0" noProof="0">
                <a:ln>
                  <a:noFill/>
                </a:ln>
                <a:solidFill>
                  <a:schemeClr val="tx1"/>
                </a:solidFill>
                <a:effectLst/>
                <a:uLnTx/>
                <a:uFillTx/>
                <a:latin typeface="华文新魏" panose="02010800040101010101" pitchFamily="2" charset="-122"/>
                <a:ea typeface="华文新魏" panose="02010800040101010101" pitchFamily="2" charset="-122"/>
                <a:cs typeface="+mn-cs"/>
              </a:rPr>
              <a:t>不让丈夫看出自己心里的震动，表现了她的性格中“</a:t>
            </a:r>
            <a:r>
              <a:rPr kumimoji="0" lang="zh-CN" altLang="en-US" sz="2400" b="1" i="0" u="none" strike="noStrike" kern="1200" cap="none" spc="0" normalizeH="0" baseline="0" noProof="0">
                <a:ln>
                  <a:noFill/>
                </a:ln>
                <a:solidFill>
                  <a:srgbClr val="FF0000"/>
                </a:solidFill>
                <a:effectLst/>
                <a:uLnTx/>
                <a:uFillTx/>
                <a:latin typeface="华文新魏" panose="02010800040101010101" pitchFamily="2" charset="-122"/>
                <a:ea typeface="华文新魏" panose="02010800040101010101" pitchFamily="2" charset="-122"/>
                <a:cs typeface="+mn-cs"/>
              </a:rPr>
              <a:t>刚</a:t>
            </a:r>
            <a:r>
              <a:rPr kumimoji="0" lang="zh-CN" altLang="en-US" sz="2400" b="1" i="0" u="none" strike="noStrike" kern="1200" cap="none" spc="0" normalizeH="0" baseline="0" noProof="0">
                <a:ln>
                  <a:noFill/>
                </a:ln>
                <a:solidFill>
                  <a:schemeClr val="tx1"/>
                </a:solidFill>
                <a:effectLst/>
                <a:uLnTx/>
                <a:uFillTx/>
                <a:latin typeface="华文新魏" panose="02010800040101010101" pitchFamily="2" charset="-122"/>
                <a:ea typeface="华文新魏" panose="02010800040101010101" pitchFamily="2" charset="-122"/>
                <a:cs typeface="+mn-cs"/>
              </a:rPr>
              <a:t>”的一面。</a:t>
            </a:r>
            <a:endParaRPr kumimoji="0" lang="zh-CN" altLang="en-US" sz="2400" b="1" i="0" u="none" strike="noStrike" kern="1200" cap="none" spc="0" normalizeH="0" baseline="0" noProof="0">
              <a:ln>
                <a:noFill/>
              </a:ln>
              <a:solidFill>
                <a:schemeClr val="tx1"/>
              </a:solidFill>
              <a:effectLst/>
              <a:uLnTx/>
              <a:uFillTx/>
              <a:latin typeface="华文新魏" panose="02010800040101010101" pitchFamily="2" charset="-122"/>
              <a:ea typeface="华文新魏" panose="02010800040101010101" pitchFamily="2"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3" name="直接连接符 2"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文本框 5" title=""/>
          <p:cNvSpPr txBox="1"/>
          <p:nvPr>
            <p:custDataLst>
              <p:tags r:id="rId3"/>
            </p:custDataLst>
          </p:nvPr>
        </p:nvSpPr>
        <p:spPr>
          <a:xfrm>
            <a:off x="1043305" y="233680"/>
            <a:ext cx="227203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细节描写</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4" name="组合 3" title=""/>
          <p:cNvGrpSpPr/>
          <p:nvPr/>
        </p:nvGrpSpPr>
        <p:grpSpPr>
          <a:xfrm>
            <a:off x="255905" y="279400"/>
            <a:ext cx="562610" cy="513080"/>
            <a:chOff x="2121873" y="1511588"/>
            <a:chExt cx="445481" cy="469613"/>
          </a:xfrm>
        </p:grpSpPr>
        <p:sp>
          <p:nvSpPr>
            <p:cNvPr id="15" name="矩形 14"/>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7" name="矩形 6" title=""/>
          <p:cNvSpPr/>
          <p:nvPr>
            <p:custDataLst>
              <p:tags r:id="rId6"/>
            </p:custDataLst>
          </p:nvPr>
        </p:nvSpPr>
        <p:spPr>
          <a:xfrm>
            <a:off x="355600" y="1166813"/>
            <a:ext cx="8640763" cy="1753235"/>
          </a:xfrm>
          <a:prstGeom prst="rect">
            <a:avLst/>
          </a:prstGeom>
          <a:noFill/>
          <a:ln w="25400">
            <a:solidFill>
              <a:schemeClr val="tx1">
                <a:lumMod val="95000"/>
                <a:lumOff val="5000"/>
              </a:schemeClr>
            </a:solidFill>
          </a:ln>
        </p:spPr>
        <p:txBody>
          <a:bodyPr>
            <a:spAutoFit/>
          </a:bodyPr>
          <a:lstStyle/>
          <a:p>
            <a:pPr marR="0" lvl="0" algn="l" defTabSz="914400" rtl="0">
              <a:lnSpc>
                <a:spcPct val="150000"/>
              </a:lnSpc>
              <a:spcBef>
                <a:spcPct val="0"/>
              </a:spcBef>
              <a:spcAft>
                <a:spcPct val="0"/>
              </a:spcAft>
              <a:buClrTx/>
              <a:buSzTx/>
              <a:buFont typeface="Arial" panose="020b0604020202020204" pitchFamily="34" charset="0"/>
              <a:buNone/>
              <a:defRPr/>
            </a:pPr>
            <a:r>
              <a:rPr kumimoji="0" lang="zh-CN" altLang="en-US" sz="2400" b="1" i="0" u="none" strike="noStrike" kern="12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a:t>
            </a:r>
            <a:r>
              <a:rPr kumimoji="0" sz="2400" b="1" i="0" u="none" strike="noStrike" kern="12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细节二:她们轻轻划着船，船两边的水，哗，哗，哗。顺手从水里捞上一棵菱角来，菱角还很嫩很小，乳白色。顺手又丢到水里去。那棵菱角就又安安稳稳浮在水面上生长去了。</a:t>
            </a:r>
            <a:endParaRPr kumimoji="0" sz="2400" b="1" i="0" u="none" strike="noStrike" kern="1200" cap="none" spc="0" normalizeH="0" baseline="0" noProof="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p:txBody>
      </p:sp>
      <p:sp>
        <p:nvSpPr>
          <p:cNvPr id="8" name="矩形标注 7" title=""/>
          <p:cNvSpPr/>
          <p:nvPr>
            <p:custDataLst>
              <p:tags r:id="rId7"/>
            </p:custDataLst>
          </p:nvPr>
        </p:nvSpPr>
        <p:spPr>
          <a:xfrm>
            <a:off x="339725" y="3147695"/>
            <a:ext cx="8537575" cy="1512570"/>
          </a:xfrm>
          <a:prstGeom prst="wedgeRectCallout">
            <a:avLst>
              <a:gd name="adj1" fmla="val 29397"/>
              <a:gd name="adj2" fmla="val -4979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indent="457200" algn="l" defTabSz="914400" rtl="0">
              <a:lnSpc>
                <a:spcPct val="150000"/>
              </a:lnSpc>
              <a:spcBef>
                <a:spcPct val="0"/>
              </a:spcBef>
              <a:spcAft>
                <a:spcPct val="0"/>
              </a:spcAft>
              <a:buClrTx/>
              <a:buSzTx/>
              <a:buFont typeface="Arial" panose="020b0604020202020204" pitchFamily="34" charset="0"/>
              <a:buNone/>
              <a:defRPr/>
            </a:pPr>
            <a:r>
              <a:rPr kumimoji="0" lang="zh-CN" altLang="en-US" sz="2400" b="1" i="0" u="none" strike="noStrike" kern="1200" cap="none" spc="0" normalizeH="0" baseline="0" noProof="0">
                <a:ln>
                  <a:noFill/>
                </a:ln>
                <a:solidFill>
                  <a:schemeClr val="tx1"/>
                </a:solidFill>
                <a:effectLst/>
                <a:uLnTx/>
                <a:uFillTx/>
                <a:latin typeface="华文新魏" panose="02010800040101010101" pitchFamily="2" charset="-122"/>
                <a:ea typeface="华文新魏" panose="02010800040101010101" pitchFamily="2" charset="-122"/>
                <a:cs typeface="+mn-cs"/>
              </a:rPr>
              <a:t>“顺手捞上” “顺手又丢”写出女人们</a:t>
            </a:r>
            <a:r>
              <a:rPr kumimoji="0" lang="zh-CN" altLang="en-US" sz="2400" b="1" i="0" u="none" strike="noStrike" kern="1200" cap="none" spc="0" normalizeH="0" baseline="0" noProof="0">
                <a:ln>
                  <a:noFill/>
                </a:ln>
                <a:solidFill>
                  <a:srgbClr val="FF0000"/>
                </a:solidFill>
                <a:effectLst/>
                <a:uLnTx/>
                <a:uFillTx/>
                <a:latin typeface="华文新魏" panose="02010800040101010101" pitchFamily="2" charset="-122"/>
                <a:ea typeface="华文新魏" panose="02010800040101010101" pitchFamily="2" charset="-122"/>
                <a:cs typeface="+mn-cs"/>
              </a:rPr>
              <a:t>悠闲的神态</a:t>
            </a:r>
            <a:r>
              <a:rPr kumimoji="0" lang="zh-CN" altLang="en-US" sz="2400" b="1" i="0" u="none" strike="noStrike" kern="1200" cap="none" spc="0" normalizeH="0" baseline="0" noProof="0">
                <a:ln>
                  <a:noFill/>
                </a:ln>
                <a:solidFill>
                  <a:schemeClr val="tx1"/>
                </a:solidFill>
                <a:effectLst/>
                <a:uLnTx/>
                <a:uFillTx/>
                <a:latin typeface="华文新魏" panose="02010800040101010101" pitchFamily="2" charset="-122"/>
                <a:ea typeface="华文新魏" panose="02010800040101010101" pitchFamily="2" charset="-122"/>
                <a:cs typeface="+mn-cs"/>
              </a:rPr>
              <a:t>，用不经意的动作传神地写出了她们</a:t>
            </a:r>
            <a:r>
              <a:rPr kumimoji="0" lang="zh-CN" altLang="en-US" sz="2400" b="1" i="0" u="none" strike="noStrike" kern="1200" cap="none" spc="0" normalizeH="0" baseline="0" noProof="0">
                <a:ln>
                  <a:noFill/>
                </a:ln>
                <a:solidFill>
                  <a:srgbClr val="FF0000"/>
                </a:solidFill>
                <a:effectLst/>
                <a:uLnTx/>
                <a:uFillTx/>
                <a:latin typeface="华文新魏" panose="02010800040101010101" pitchFamily="2" charset="-122"/>
                <a:ea typeface="华文新魏" panose="02010800040101010101" pitchFamily="2" charset="-122"/>
                <a:cs typeface="+mn-cs"/>
              </a:rPr>
              <a:t>对美丽富饶的家乡的热爱</a:t>
            </a:r>
            <a:r>
              <a:rPr kumimoji="0" lang="zh-CN" altLang="en-US" sz="2400" b="1" i="0" u="none" strike="noStrike" kern="1200" cap="none" spc="0" normalizeH="0" baseline="0" noProof="0">
                <a:ln>
                  <a:noFill/>
                </a:ln>
                <a:solidFill>
                  <a:schemeClr val="tx1"/>
                </a:solidFill>
                <a:effectLst/>
                <a:uLnTx/>
                <a:uFillTx/>
                <a:latin typeface="华文新魏" panose="02010800040101010101" pitchFamily="2" charset="-122"/>
                <a:ea typeface="华文新魏" panose="02010800040101010101" pitchFamily="2" charset="-122"/>
                <a:cs typeface="+mn-cs"/>
              </a:rPr>
              <a:t>。</a:t>
            </a:r>
            <a:endParaRPr kumimoji="0" lang="zh-CN" altLang="en-US" sz="2400" b="1" i="0" u="none" strike="noStrike" kern="1200" cap="none" spc="0" normalizeH="0" baseline="0" noProof="0">
              <a:ln>
                <a:noFill/>
              </a:ln>
              <a:solidFill>
                <a:schemeClr val="tx1"/>
              </a:solidFill>
              <a:effectLst/>
              <a:uLnTx/>
              <a:uFillTx/>
              <a:latin typeface="华文新魏" panose="02010800040101010101" pitchFamily="2" charset="-122"/>
              <a:ea typeface="华文新魏" panose="02010800040101010101" pitchFamily="2" charset="-122"/>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3" name="直接连接符 2"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文本框 5" title=""/>
          <p:cNvSpPr txBox="1"/>
          <p:nvPr>
            <p:custDataLst>
              <p:tags r:id="rId3"/>
            </p:custDataLst>
          </p:nvPr>
        </p:nvSpPr>
        <p:spPr>
          <a:xfrm>
            <a:off x="1043305" y="233680"/>
            <a:ext cx="227203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细节描写</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4" name="组合 3" title=""/>
          <p:cNvGrpSpPr/>
          <p:nvPr/>
        </p:nvGrpSpPr>
        <p:grpSpPr>
          <a:xfrm>
            <a:off x="255905" y="279400"/>
            <a:ext cx="562610" cy="513080"/>
            <a:chOff x="2121873" y="1511588"/>
            <a:chExt cx="445481" cy="469613"/>
          </a:xfrm>
        </p:grpSpPr>
        <p:sp>
          <p:nvSpPr>
            <p:cNvPr id="15" name="矩形 14"/>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2" name="矩形 1" title=""/>
          <p:cNvSpPr/>
          <p:nvPr>
            <p:custDataLst>
              <p:tags r:id="rId6"/>
            </p:custDataLst>
          </p:nvPr>
        </p:nvSpPr>
        <p:spPr>
          <a:xfrm>
            <a:off x="323215" y="1275715"/>
            <a:ext cx="8082280" cy="1753235"/>
          </a:xfrm>
          <a:prstGeom prst="rect">
            <a:avLst/>
          </a:prstGeom>
          <a:ln w="25400">
            <a:solidFill>
              <a:schemeClr val="tx1">
                <a:lumMod val="95000"/>
                <a:lumOff val="5000"/>
              </a:schemeClr>
            </a:solidFill>
          </a:ln>
        </p:spPr>
        <p:txBody>
          <a:bodyPr wrap="square">
            <a:spAutoFit/>
          </a:bodyPr>
          <a:lstStyle/>
          <a:p>
            <a:pPr marR="0" lvl="0" algn="l" defTabSz="914400" rtl="0">
              <a:lnSpc>
                <a:spcPct val="150000"/>
              </a:lnSpc>
              <a:spcBef>
                <a:spcPct val="0"/>
              </a:spcBef>
              <a:spcAft>
                <a:spcPct val="0"/>
              </a:spcAft>
              <a:buClrTx/>
              <a:buSzTx/>
              <a:buFont typeface="Arial" panose="020b0604020202020204" pitchFamily="34" charset="0"/>
              <a:buNone/>
              <a:defRPr/>
            </a:pPr>
            <a:r>
              <a:rPr kumimoji="0" lang="zh-CN" altLang="en-US" sz="2400" b="1" i="0" u="none" strike="noStrike" kern="1200" cap="none" spc="0" normalizeH="0" baseline="0" noProof="0">
                <a:ln>
                  <a:noFill/>
                </a:ln>
                <a:solidFill>
                  <a:srgbClr val="000000"/>
                </a:solidFill>
                <a:effectLst/>
                <a:uLnTx/>
                <a:uFillTx/>
                <a:latin typeface="华文中宋" panose="02010600040101010101" charset="-122"/>
                <a:ea typeface="华文中宋" panose="02010600040101010101" charset="-122"/>
                <a:cs typeface="华文中宋" panose="02010600040101010101" charset="-122"/>
              </a:rPr>
              <a:t>◆细节三</a:t>
            </a:r>
            <a:r>
              <a:rPr kumimoji="0" lang="en-US" altLang="zh-CN" sz="2400" b="1" i="0" u="none" strike="noStrike" kern="1200" cap="none" spc="0" normalizeH="0" baseline="0" noProof="0">
                <a:ln>
                  <a:noFill/>
                </a:ln>
                <a:solidFill>
                  <a:srgbClr val="000000"/>
                </a:solidFill>
                <a:effectLst/>
                <a:uLnTx/>
                <a:uFillTx/>
                <a:latin typeface="华文中宋" panose="02010600040101010101" charset="-122"/>
                <a:ea typeface="华文中宋" panose="02010600040101010101" charset="-122"/>
                <a:cs typeface="华文中宋" panose="02010600040101010101" charset="-122"/>
              </a:rPr>
              <a:t>:</a:t>
            </a:r>
            <a:r>
              <a:rPr kumimoji="0" lang="zh-CN" altLang="en-US" sz="2400" b="1" i="0" u="none" strike="noStrike" kern="1200" cap="none" spc="0" normalizeH="0" baseline="0" noProof="0">
                <a:ln>
                  <a:noFill/>
                </a:ln>
                <a:solidFill>
                  <a:srgbClr val="000000"/>
                </a:solidFill>
                <a:effectLst/>
                <a:uLnTx/>
                <a:uFillTx/>
                <a:latin typeface="华文中宋" panose="02010600040101010101" charset="-122"/>
                <a:ea typeface="华文中宋" panose="02010600040101010101" charset="-122"/>
                <a:cs typeface="华文中宋" panose="02010600040101010101" charset="-122"/>
              </a:rPr>
              <a:t>那明明白白是鬼子</a:t>
            </a:r>
            <a:r>
              <a:rPr kumimoji="0" lang="en-US" altLang="zh-CN" sz="2400" b="1" i="0" u="none" strike="noStrike" kern="1200" cap="none" spc="0" normalizeH="0" baseline="0" noProof="0">
                <a:ln>
                  <a:noFill/>
                </a:ln>
                <a:solidFill>
                  <a:srgbClr val="000000"/>
                </a:solidFill>
                <a:effectLst/>
                <a:uLnTx/>
                <a:uFillTx/>
                <a:latin typeface="华文中宋" panose="02010600040101010101" charset="-122"/>
                <a:ea typeface="华文中宋" panose="02010600040101010101" charset="-122"/>
                <a:cs typeface="华文中宋" panose="02010600040101010101" charset="-122"/>
              </a:rPr>
              <a:t>!</a:t>
            </a:r>
            <a:r>
              <a:rPr kumimoji="0" lang="zh-CN" altLang="en-US" sz="2400" b="1" i="0" u="none" strike="noStrike" kern="1200" cap="none" spc="0" normalizeH="0" baseline="0" noProof="0">
                <a:ln>
                  <a:noFill/>
                </a:ln>
                <a:solidFill>
                  <a:srgbClr val="000000"/>
                </a:solidFill>
                <a:effectLst/>
                <a:uLnTx/>
                <a:uFillTx/>
                <a:latin typeface="华文中宋" panose="02010600040101010101" charset="-122"/>
                <a:ea typeface="华文中宋" panose="02010600040101010101" charset="-122"/>
                <a:cs typeface="华文中宋" panose="02010600040101010101" charset="-122"/>
              </a:rPr>
              <a:t>这几个青年妇女咬紧牙制止住心跳，摇橹的手并没有慌，水在两旁大声哗哗，哗哗，哗哗哗！</a:t>
            </a:r>
            <a:endParaRPr kumimoji="0" lang="zh-CN" altLang="en-US" sz="2400" b="1" i="0" u="none" strike="noStrike" kern="1200" cap="none" spc="0" normalizeH="0" baseline="0" noProof="0">
              <a:ln>
                <a:noFill/>
              </a:ln>
              <a:solidFill>
                <a:srgbClr val="000000"/>
              </a:solidFill>
              <a:effectLst/>
              <a:uLnTx/>
              <a:uFillTx/>
              <a:latin typeface="华文中宋" panose="02010600040101010101" charset="-122"/>
              <a:ea typeface="华文中宋" panose="02010600040101010101" charset="-122"/>
              <a:cs typeface="华文中宋" panose="02010600040101010101" charset="-122"/>
            </a:endParaRPr>
          </a:p>
        </p:txBody>
      </p:sp>
      <p:sp>
        <p:nvSpPr>
          <p:cNvPr id="5" name="矩形标注 4" title=""/>
          <p:cNvSpPr/>
          <p:nvPr>
            <p:custDataLst>
              <p:tags r:id="rId7"/>
            </p:custDataLst>
          </p:nvPr>
        </p:nvSpPr>
        <p:spPr>
          <a:xfrm>
            <a:off x="212090" y="3499803"/>
            <a:ext cx="8680450" cy="1117600"/>
          </a:xfrm>
          <a:prstGeom prst="wedgeRectCallout">
            <a:avLst>
              <a:gd name="adj1" fmla="val 710"/>
              <a:gd name="adj2" fmla="val -11653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R="0" lvl="0" indent="457200" algn="l" defTabSz="914400" rtl="0">
              <a:lnSpc>
                <a:spcPct val="150000"/>
              </a:lnSpc>
              <a:spcBef>
                <a:spcPct val="0"/>
              </a:spcBef>
              <a:spcAft>
                <a:spcPct val="0"/>
              </a:spcAft>
              <a:buClrTx/>
              <a:buSzTx/>
              <a:buFont typeface="Arial" panose="020b0604020202020204" pitchFamily="34" charset="0"/>
              <a:buNone/>
              <a:defRPr/>
            </a:pPr>
            <a:endParaRPr kumimoji="0" lang="zh-CN" altLang="en-US" sz="2400" b="1" i="0" u="none" strike="noStrike" kern="1200" cap="none" spc="0" normalizeH="0" baseline="0" noProof="0">
              <a:ln>
                <a:noFill/>
              </a:ln>
              <a:solidFill>
                <a:srgbClr val="000000"/>
              </a:solidFill>
              <a:effectLst/>
              <a:uLnTx/>
              <a:uFillTx/>
              <a:latin typeface="华文新魏" panose="02010800040101010101" pitchFamily="2" charset="-122"/>
              <a:ea typeface="华文新魏" panose="02010800040101010101" pitchFamily="2" charset="-122"/>
              <a:cs typeface="+mn-cs"/>
            </a:endParaRPr>
          </a:p>
        </p:txBody>
      </p:sp>
      <p:sp>
        <p:nvSpPr>
          <p:cNvPr id="7" name="文本框 6" title=""/>
          <p:cNvSpPr txBox="1"/>
          <p:nvPr/>
        </p:nvSpPr>
        <p:spPr>
          <a:xfrm>
            <a:off x="395605" y="3363595"/>
            <a:ext cx="8011160" cy="1198880"/>
          </a:xfrm>
          <a:prstGeom prst="rect">
            <a:avLst/>
          </a:prstGeom>
          <a:noFill/>
        </p:spPr>
        <p:txBody>
          <a:bodyPr wrap="square" rtlCol="0">
            <a:spAutoFit/>
          </a:bodyPr>
          <a:lstStyle/>
          <a:p>
            <a:pPr marR="0" lvl="0" indent="457200" algn="l" defTabSz="914400" rtl="0">
              <a:lnSpc>
                <a:spcPct val="150000"/>
              </a:lnSpc>
              <a:spcBef>
                <a:spcPct val="0"/>
              </a:spcBef>
              <a:spcAft>
                <a:spcPct val="0"/>
              </a:spcAft>
              <a:buClrTx/>
              <a:buSzTx/>
              <a:buFont typeface="Arial" panose="020b0604020202020204" pitchFamily="34" charset="0"/>
              <a:buNone/>
              <a:defRPr/>
            </a:pPr>
            <a:r>
              <a:rPr lang="zh-CN" altLang="en-US" sz="2400" b="1" noProof="0">
                <a:ln>
                  <a:noFill/>
                </a:ln>
                <a:solidFill>
                  <a:srgbClr val="000000"/>
                </a:solidFill>
                <a:effectLst/>
                <a:uLnTx/>
                <a:uFillTx/>
                <a:latin typeface="华文新魏" panose="02010800040101010101" pitchFamily="2" charset="-122"/>
                <a:ea typeface="华文新魏" panose="02010800040101010101" pitchFamily="2" charset="-122"/>
                <a:sym typeface="+mn-ea"/>
              </a:rPr>
              <a:t>从水声可知划船快速却不失节奏，这表现青年妇女们遇敌时</a:t>
            </a:r>
            <a:r>
              <a:rPr lang="zh-CN" altLang="en-US" sz="2400" b="1" noProof="0">
                <a:ln>
                  <a:noFill/>
                </a:ln>
                <a:solidFill>
                  <a:srgbClr val="FF0000"/>
                </a:solidFill>
                <a:effectLst/>
                <a:uLnTx/>
                <a:uFillTx/>
                <a:latin typeface="华文新魏" panose="02010800040101010101" pitchFamily="2" charset="-122"/>
                <a:ea typeface="华文新魏" panose="02010800040101010101" pitchFamily="2" charset="-122"/>
                <a:sym typeface="+mn-ea"/>
              </a:rPr>
              <a:t>紧张、 急迫而不慌乱 的心理。</a:t>
            </a:r>
            <a:endParaRPr lang="zh-CN" altLang="en-US" sz="2400" b="1" noProof="0">
              <a:ln>
                <a:noFill/>
              </a:ln>
              <a:solidFill>
                <a:srgbClr val="FF0000"/>
              </a:solidFill>
              <a:effectLst/>
              <a:uLnTx/>
              <a:uFillTx/>
              <a:latin typeface="华文新魏" panose="02010800040101010101" pitchFamily="2" charset="-122"/>
              <a:ea typeface="华文新魏" panose="0201080004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3" name="直接连接符 2"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文本框 5" title=""/>
          <p:cNvSpPr txBox="1"/>
          <p:nvPr>
            <p:custDataLst>
              <p:tags r:id="rId3"/>
            </p:custDataLst>
          </p:nvPr>
        </p:nvSpPr>
        <p:spPr>
          <a:xfrm>
            <a:off x="1043305" y="233680"/>
            <a:ext cx="227203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感悟精神</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4" name="组合 3" title=""/>
          <p:cNvGrpSpPr/>
          <p:nvPr/>
        </p:nvGrpSpPr>
        <p:grpSpPr>
          <a:xfrm>
            <a:off x="255905" y="279400"/>
            <a:ext cx="562610" cy="513080"/>
            <a:chOff x="2121873" y="1511588"/>
            <a:chExt cx="445481" cy="469613"/>
          </a:xfrm>
        </p:grpSpPr>
        <p:sp>
          <p:nvSpPr>
            <p:cNvPr id="15" name="矩形 14"/>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2" name="文本框 1" title=""/>
          <p:cNvSpPr txBox="1"/>
          <p:nvPr/>
        </p:nvSpPr>
        <p:spPr>
          <a:xfrm>
            <a:off x="539115" y="1347470"/>
            <a:ext cx="8034020" cy="2091690"/>
          </a:xfrm>
          <a:prstGeom prst="rect">
            <a:avLst/>
          </a:prstGeom>
          <a:noFill/>
        </p:spPr>
        <p:txBody>
          <a:bodyPr wrap="square" rtlCol="0" anchor="t">
            <a:spAutoFit/>
          </a:bodyPr>
          <a:lstStyle/>
          <a:p>
            <a:pPr indent="504190" algn="just">
              <a:lnSpc>
                <a:spcPct val="150000"/>
              </a:lnSpc>
              <a:spcAft>
                <a:spcPts val="1200"/>
              </a:spcAft>
              <a:buClr>
                <a:srgbClr val="0076AA"/>
              </a:buClr>
              <a:buSzPct val="110000"/>
            </a:pPr>
            <a:r>
              <a:rPr lang="en-US" altLang="zh-CN" sz="2400" b="1">
                <a:solidFill>
                  <a:schemeClr val="tx1">
                    <a:lumMod val="85000"/>
                    <a:lumOff val="15000"/>
                  </a:schemeClr>
                </a:solidFill>
                <a:latin typeface="微软雅黑" panose="020b0503020204020204" charset="-122"/>
                <a:ea typeface="微软雅黑" panose="020b0503020204020204" charset="-122"/>
                <a:sym typeface="+mn-ea"/>
              </a:rPr>
              <a:t>《</a:t>
            </a:r>
            <a:r>
              <a:rPr lang="zh-CN" altLang="en-US" sz="2400" b="1">
                <a:solidFill>
                  <a:schemeClr val="tx1">
                    <a:lumMod val="85000"/>
                    <a:lumOff val="15000"/>
                  </a:schemeClr>
                </a:solidFill>
                <a:latin typeface="微软雅黑" panose="020b0503020204020204" charset="-122"/>
                <a:ea typeface="微软雅黑" panose="020b0503020204020204" charset="-122"/>
                <a:sym typeface="+mn-ea"/>
              </a:rPr>
              <a:t>荷花淀</a:t>
            </a:r>
            <a:r>
              <a:rPr lang="en-US" altLang="zh-CN" sz="2400" b="1">
                <a:solidFill>
                  <a:schemeClr val="tx1">
                    <a:lumMod val="85000"/>
                    <a:lumOff val="15000"/>
                  </a:schemeClr>
                </a:solidFill>
                <a:latin typeface="微软雅黑" panose="020b0503020204020204" charset="-122"/>
                <a:ea typeface="微软雅黑" panose="020b0503020204020204" charset="-122"/>
                <a:sym typeface="+mn-ea"/>
              </a:rPr>
              <a:t>》</a:t>
            </a:r>
            <a:r>
              <a:rPr lang="zh-CN" altLang="en-US" sz="2400" b="1">
                <a:solidFill>
                  <a:schemeClr val="tx1">
                    <a:lumMod val="85000"/>
                    <a:lumOff val="15000"/>
                  </a:schemeClr>
                </a:solidFill>
                <a:latin typeface="微软雅黑" panose="020b0503020204020204" charset="-122"/>
                <a:ea typeface="微软雅黑" panose="020b0503020204020204" charset="-122"/>
                <a:sym typeface="+mn-ea"/>
              </a:rPr>
              <a:t>中，水生嫂和其他青年妇女都是普通的青年女性，为抗击日寇，送夫参军</a:t>
            </a:r>
            <a:r>
              <a:rPr lang="zh-CN" altLang="en-US" sz="2400" b="1" smtClean="0">
                <a:solidFill>
                  <a:schemeClr val="tx1">
                    <a:lumMod val="85000"/>
                    <a:lumOff val="15000"/>
                  </a:schemeClr>
                </a:solidFill>
                <a:latin typeface="微软雅黑" panose="020b0503020204020204" charset="-122"/>
                <a:ea typeface="微软雅黑" panose="020b0503020204020204" charset="-122"/>
                <a:sym typeface="+mn-ea"/>
              </a:rPr>
              <a:t>，她们也</a:t>
            </a:r>
            <a:r>
              <a:rPr lang="zh-CN" altLang="en-US" sz="2400" b="1">
                <a:solidFill>
                  <a:schemeClr val="tx1">
                    <a:lumMod val="85000"/>
                    <a:lumOff val="15000"/>
                  </a:schemeClr>
                </a:solidFill>
                <a:latin typeface="微软雅黑" panose="020b0503020204020204" charset="-122"/>
                <a:ea typeface="微软雅黑" panose="020b0503020204020204" charset="-122"/>
                <a:sym typeface="+mn-ea"/>
              </a:rPr>
              <a:t>成长为坚强的战士</a:t>
            </a:r>
            <a:r>
              <a:rPr lang="zh-CN" altLang="en-US" sz="2400" b="1" smtClean="0">
                <a:solidFill>
                  <a:schemeClr val="tx1">
                    <a:lumMod val="85000"/>
                    <a:lumOff val="15000"/>
                  </a:schemeClr>
                </a:solidFill>
                <a:latin typeface="微软雅黑" panose="020b0503020204020204" charset="-122"/>
                <a:ea typeface="微软雅黑" panose="020b0503020204020204" charset="-122"/>
                <a:sym typeface="+mn-ea"/>
              </a:rPr>
              <a:t>。</a:t>
            </a:r>
            <a:endParaRPr lang="en-US" altLang="zh-CN" sz="2400" b="1" smtClean="0">
              <a:solidFill>
                <a:schemeClr val="tx1">
                  <a:lumMod val="85000"/>
                  <a:lumOff val="15000"/>
                </a:schemeClr>
              </a:solidFill>
              <a:latin typeface="微软雅黑" panose="020b0503020204020204" charset="-122"/>
              <a:ea typeface="微软雅黑" panose="020b0503020204020204" charset="-122"/>
            </a:endParaRPr>
          </a:p>
          <a:p>
            <a:pPr indent="504190" algn="just">
              <a:lnSpc>
                <a:spcPct val="150000"/>
              </a:lnSpc>
              <a:spcAft>
                <a:spcPts val="1200"/>
              </a:spcAft>
              <a:buClr>
                <a:srgbClr val="0076AA"/>
              </a:buClr>
              <a:buSzPct val="110000"/>
            </a:pPr>
            <a:r>
              <a:rPr lang="zh-CN" altLang="en-US" sz="2400" b="1" kern="100">
                <a:solidFill>
                  <a:srgbClr val="4B8053"/>
                </a:solidFill>
                <a:latin typeface="微软雅黑" panose="020b0503020204020204" charset="-122"/>
                <a:ea typeface="微软雅黑" panose="020b0503020204020204" charset="-122"/>
                <a:cs typeface="Times New Roman" panose="02020603050405020304" pitchFamily="18" charset="0"/>
                <a:sym typeface="+mn-ea"/>
              </a:rPr>
              <a:t>找出相关语句，感悟她们的成长过程。</a:t>
            </a:r>
            <a:endParaRPr lang="zh-CN" altLang="en-US" sz="2400" b="1" kern="100">
              <a:solidFill>
                <a:srgbClr val="4B8053"/>
              </a:solidFill>
              <a:latin typeface="微软雅黑" panose="020b0503020204020204" charset="-122"/>
              <a:ea typeface="微软雅黑" panose="020b0503020204020204" charset="-122"/>
              <a:cs typeface="Times New Roman" panose="02020603050405020304" pitchFamily="18" charset="0"/>
              <a:sym typeface="+mn-ea"/>
            </a:endParaRPr>
          </a:p>
        </p:txBody>
      </p:sp>
    </p:spTree>
  </p:cSld>
  <p:clrMapOvr>
    <a:masterClrMapping/>
  </p:clrMapOvr>
  <p:transition/>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3" name="直接连接符 2"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文本框 5" title=""/>
          <p:cNvSpPr txBox="1"/>
          <p:nvPr>
            <p:custDataLst>
              <p:tags r:id="rId3"/>
            </p:custDataLst>
          </p:nvPr>
        </p:nvSpPr>
        <p:spPr>
          <a:xfrm>
            <a:off x="1043305" y="233680"/>
            <a:ext cx="227203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感悟精神</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4" name="组合 3" title=""/>
          <p:cNvGrpSpPr/>
          <p:nvPr/>
        </p:nvGrpSpPr>
        <p:grpSpPr>
          <a:xfrm>
            <a:off x="255905" y="279400"/>
            <a:ext cx="562610" cy="513080"/>
            <a:chOff x="2121873" y="1511588"/>
            <a:chExt cx="445481" cy="469613"/>
          </a:xfrm>
        </p:grpSpPr>
        <p:sp>
          <p:nvSpPr>
            <p:cNvPr id="15" name="矩形 14"/>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2" name="文本框 1" title=""/>
          <p:cNvSpPr txBox="1"/>
          <p:nvPr/>
        </p:nvSpPr>
        <p:spPr>
          <a:xfrm>
            <a:off x="395605" y="915670"/>
            <a:ext cx="8242300" cy="829945"/>
          </a:xfrm>
          <a:prstGeom prst="rect">
            <a:avLst/>
          </a:prstGeom>
          <a:noFill/>
        </p:spPr>
        <p:txBody>
          <a:bodyPr wrap="square" rtlCol="0" anchor="t">
            <a:spAutoFit/>
          </a:bodyPr>
          <a:lstStyle/>
          <a:p>
            <a:pPr indent="504190" algn="just">
              <a:lnSpc>
                <a:spcPct val="100000"/>
              </a:lnSpc>
              <a:spcBef>
                <a:spcPct val="0"/>
              </a:spcBef>
              <a:spcAft>
                <a:spcPts val="1200"/>
              </a:spcAft>
              <a:buClr>
                <a:srgbClr val="0076AA"/>
              </a:buClr>
              <a:buSzPct val="110000"/>
            </a:pPr>
            <a:r>
              <a:rPr sz="2400">
                <a:solidFill>
                  <a:schemeClr val="tx1">
                    <a:lumMod val="85000"/>
                    <a:lumOff val="15000"/>
                  </a:schemeClr>
                </a:solidFill>
                <a:latin typeface="微软雅黑" panose="020b0503020204020204" charset="-122"/>
                <a:ea typeface="微软雅黑" panose="020b0503020204020204" charset="-122"/>
                <a:sym typeface="+mn-ea"/>
              </a:rPr>
              <a:t>文章不详写战争，而是刻画青年妇女们的成长，有什么作用？</a:t>
            </a:r>
            <a:endParaRPr sz="2400">
              <a:solidFill>
                <a:schemeClr val="tx1">
                  <a:lumMod val="85000"/>
                  <a:lumOff val="15000"/>
                </a:schemeClr>
              </a:solidFill>
              <a:latin typeface="微软雅黑" panose="020b0503020204020204" charset="-122"/>
              <a:ea typeface="微软雅黑" panose="020b0503020204020204" charset="-122"/>
              <a:sym typeface="+mn-ea"/>
            </a:endParaRPr>
          </a:p>
        </p:txBody>
      </p:sp>
      <p:sp>
        <p:nvSpPr>
          <p:cNvPr id="5" name="文本框 4" title=""/>
          <p:cNvSpPr txBox="1"/>
          <p:nvPr/>
        </p:nvSpPr>
        <p:spPr>
          <a:xfrm>
            <a:off x="327660" y="1985010"/>
            <a:ext cx="8378190" cy="2749550"/>
          </a:xfrm>
          <a:prstGeom prst="rect">
            <a:avLst/>
          </a:prstGeom>
          <a:noFill/>
        </p:spPr>
        <p:txBody>
          <a:bodyPr wrap="square" rtlCol="0" anchor="t">
            <a:spAutoFit/>
          </a:bodyPr>
          <a:lstStyle/>
          <a:p>
            <a:pPr>
              <a:lnSpc>
                <a:spcPct val="120000"/>
              </a:lnSpc>
              <a:spcBef>
                <a:spcPct val="0"/>
              </a:spcBef>
              <a:buClr>
                <a:srgbClr val="4C8052"/>
              </a:buClr>
            </a:pPr>
            <a:r>
              <a:rPr lang="en-US" altLang="zh-CN" sz="2400" smtClean="0">
                <a:latin typeface="微软雅黑" panose="020b0503020204020204" charset="-122"/>
                <a:ea typeface="微软雅黑" panose="020b0503020204020204" charset="-122"/>
                <a:cs typeface="Times New Roman" panose="02020603050405020304" pitchFamily="18" charset="0"/>
                <a:sym typeface="+mn-ea"/>
              </a:rPr>
              <a:t>        </a:t>
            </a:r>
            <a:r>
              <a:rPr lang="zh-CN" altLang="en-US" sz="2400" smtClean="0">
                <a:latin typeface="微软雅黑" panose="020b0503020204020204" charset="-122"/>
                <a:ea typeface="微软雅黑" panose="020b0503020204020204" charset="-122"/>
                <a:cs typeface="Times New Roman" panose="02020603050405020304" pitchFamily="18" charset="0"/>
                <a:sym typeface="+mn-ea"/>
              </a:rPr>
              <a:t>从理解支持丈夫到</a:t>
            </a:r>
            <a:r>
              <a:rPr lang="zh-CN" altLang="en-US" sz="2400">
                <a:latin typeface="微软雅黑" panose="020b0503020204020204" charset="-122"/>
                <a:ea typeface="微软雅黑" panose="020b0503020204020204" charset="-122"/>
                <a:cs typeface="Times New Roman" panose="02020603050405020304" pitchFamily="18" charset="0"/>
                <a:sym typeface="+mn-ea"/>
              </a:rPr>
              <a:t>与丈夫并肩作战，从被动旁观到主动投身战斗，小说通过</a:t>
            </a:r>
            <a:r>
              <a:rPr lang="zh-CN" altLang="en-US" sz="2400" smtClean="0">
                <a:latin typeface="微软雅黑" panose="020b0503020204020204" charset="-122"/>
                <a:ea typeface="微软雅黑" panose="020b0503020204020204" charset="-122"/>
                <a:cs typeface="Times New Roman" panose="02020603050405020304" pitchFamily="18" charset="0"/>
                <a:sym typeface="+mn-ea"/>
              </a:rPr>
              <a:t>描写青年妇女们</a:t>
            </a:r>
            <a:r>
              <a:rPr lang="zh-CN" altLang="en-US" sz="2400">
                <a:latin typeface="微软雅黑" panose="020b0503020204020204" charset="-122"/>
                <a:ea typeface="微软雅黑" panose="020b0503020204020204" charset="-122"/>
                <a:cs typeface="Times New Roman" panose="02020603050405020304" pitchFamily="18" charset="0"/>
                <a:sym typeface="+mn-ea"/>
              </a:rPr>
              <a:t>的成长，从一个侧面表现出了冀中人民在民族自卫战争中的巨大变化</a:t>
            </a:r>
            <a:r>
              <a:rPr lang="zh-CN" altLang="en-US" sz="2400" smtClean="0">
                <a:latin typeface="微软雅黑" panose="020b0503020204020204" charset="-122"/>
                <a:ea typeface="微软雅黑" panose="020b0503020204020204" charset="-122"/>
                <a:cs typeface="Times New Roman" panose="02020603050405020304" pitchFamily="18" charset="0"/>
                <a:sym typeface="+mn-ea"/>
              </a:rPr>
              <a:t>。</a:t>
            </a:r>
            <a:endParaRPr lang="en-US" altLang="zh-CN" sz="2400" smtClean="0">
              <a:latin typeface="微软雅黑" panose="020b0503020204020204" charset="-122"/>
              <a:ea typeface="微软雅黑" panose="020b0503020204020204" charset="-122"/>
              <a:cs typeface="Times New Roman" panose="02020603050405020304" pitchFamily="18" charset="0"/>
            </a:endParaRPr>
          </a:p>
          <a:p>
            <a:pPr>
              <a:lnSpc>
                <a:spcPct val="120000"/>
              </a:lnSpc>
              <a:spcBef>
                <a:spcPct val="0"/>
              </a:spcBef>
              <a:buClr>
                <a:srgbClr val="4C8052"/>
              </a:buClr>
            </a:pPr>
            <a:r>
              <a:rPr lang="en-US" altLang="zh-CN" sz="2400">
                <a:latin typeface="微软雅黑" panose="020b0503020204020204" charset="-122"/>
                <a:ea typeface="微软雅黑" panose="020b0503020204020204" charset="-122"/>
                <a:cs typeface="Times New Roman" panose="02020603050405020304" pitchFamily="18" charset="0"/>
                <a:sym typeface="+mn-ea"/>
              </a:rPr>
              <a:t> </a:t>
            </a:r>
            <a:r>
              <a:rPr lang="en-US" altLang="zh-CN" sz="2400" smtClean="0">
                <a:latin typeface="微软雅黑" panose="020b0503020204020204" charset="-122"/>
                <a:ea typeface="微软雅黑" panose="020b0503020204020204" charset="-122"/>
                <a:cs typeface="Times New Roman" panose="02020603050405020304" pitchFamily="18" charset="0"/>
                <a:sym typeface="+mn-ea"/>
              </a:rPr>
              <a:t>      </a:t>
            </a:r>
            <a:r>
              <a:rPr lang="zh-CN" altLang="en-US" sz="2400" smtClean="0">
                <a:latin typeface="微软雅黑" panose="020b0503020204020204" charset="-122"/>
                <a:ea typeface="微软雅黑" panose="020b0503020204020204" charset="-122"/>
                <a:cs typeface="Times New Roman" panose="02020603050405020304" pitchFamily="18" charset="0"/>
                <a:sym typeface="+mn-ea"/>
              </a:rPr>
              <a:t>作者通过</a:t>
            </a:r>
            <a:r>
              <a:rPr lang="zh-CN" altLang="en-US" sz="2400">
                <a:latin typeface="微软雅黑" panose="020b0503020204020204" charset="-122"/>
                <a:ea typeface="微软雅黑" panose="020b0503020204020204" charset="-122"/>
                <a:cs typeface="Times New Roman" panose="02020603050405020304" pitchFamily="18" charset="0"/>
                <a:sym typeface="+mn-ea"/>
              </a:rPr>
              <a:t>塑造以水生嫂为代表的青年妇女的</a:t>
            </a:r>
            <a:r>
              <a:rPr lang="zh-CN" altLang="en-US" sz="2400" smtClean="0">
                <a:latin typeface="微软雅黑" panose="020b0503020204020204" charset="-122"/>
                <a:ea typeface="微软雅黑" panose="020b0503020204020204" charset="-122"/>
                <a:cs typeface="Times New Roman" panose="02020603050405020304" pitchFamily="18" charset="0"/>
                <a:sym typeface="+mn-ea"/>
              </a:rPr>
              <a:t>群像，</a:t>
            </a:r>
            <a:r>
              <a:rPr lang="zh-CN" altLang="en-US" sz="2400" b="1" smtClean="0">
                <a:solidFill>
                  <a:srgbClr val="4B8053"/>
                </a:solidFill>
                <a:latin typeface="微软雅黑" panose="020b0503020204020204" charset="-122"/>
                <a:ea typeface="微软雅黑" panose="020b0503020204020204" charset="-122"/>
                <a:cs typeface="Times New Roman" panose="02020603050405020304" pitchFamily="18" charset="0"/>
                <a:sym typeface="+mn-ea"/>
              </a:rPr>
              <a:t>歌颂</a:t>
            </a:r>
            <a:r>
              <a:rPr lang="zh-CN" altLang="en-US" sz="2400" b="1">
                <a:solidFill>
                  <a:srgbClr val="4B8053"/>
                </a:solidFill>
                <a:latin typeface="微软雅黑" panose="020b0503020204020204" charset="-122"/>
                <a:ea typeface="微软雅黑" panose="020b0503020204020204" charset="-122"/>
                <a:cs typeface="Times New Roman" panose="02020603050405020304" pitchFamily="18" charset="0"/>
                <a:sym typeface="+mn-ea"/>
              </a:rPr>
              <a:t>了冀中地区抗日军民在党的领导下英勇抗战的革命斗志以及爱国主义精神。</a:t>
            </a:r>
            <a:endParaRPr lang="zh-CN" altLang="en-US" sz="2400" b="1">
              <a:solidFill>
                <a:srgbClr val="4B8053"/>
              </a:solidFill>
              <a:latin typeface="微软雅黑" panose="020b0503020204020204" charset="-122"/>
              <a:ea typeface="微软雅黑" panose="020b0503020204020204" charset="-122"/>
              <a:cs typeface="Times New Roman" panose="02020603050405020304" pitchFamily="18" charset="0"/>
              <a:sym typeface="+mn-ea"/>
            </a:endParaRPr>
          </a:p>
        </p:txBody>
      </p:sp>
    </p:spTree>
  </p:cSld>
  <p:clrMapOvr>
    <a:masterClrMapping/>
  </p:clrMapOvr>
  <p:transition/>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文本框 80898" title=""/>
          <p:cNvSpPr txBox="1">
            <a:spLocks noChangeArrowheads="1"/>
          </p:cNvSpPr>
          <p:nvPr/>
        </p:nvSpPr>
        <p:spPr bwMode="auto">
          <a:xfrm>
            <a:off x="1835785" y="1347153"/>
            <a:ext cx="6696075" cy="186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sz="2800">
                <a:solidFill>
                  <a:srgbClr val="CC3300"/>
                </a:solidFill>
                <a:latin typeface="Arial" panose="020b0604020202020204" pitchFamily="34" charset="0"/>
                <a:ea typeface="创艺简魏碑" pitchFamily="2" charset="-122"/>
              </a:defRPr>
            </a:lvl1pPr>
            <a:lvl2pPr marL="742950" indent="-285750" eaLnBrk="0" hangingPunct="0">
              <a:defRPr sz="2800">
                <a:solidFill>
                  <a:srgbClr val="CC3300"/>
                </a:solidFill>
                <a:latin typeface="Arial" panose="020b0604020202020204" pitchFamily="34" charset="0"/>
                <a:ea typeface="创艺简魏碑" pitchFamily="2" charset="-122"/>
              </a:defRPr>
            </a:lvl2pPr>
            <a:lvl3pPr marL="1143000" indent="-228600" eaLnBrk="0" hangingPunct="0">
              <a:defRPr sz="2800">
                <a:solidFill>
                  <a:srgbClr val="CC3300"/>
                </a:solidFill>
                <a:latin typeface="Arial" panose="020b0604020202020204" pitchFamily="34" charset="0"/>
                <a:ea typeface="创艺简魏碑" pitchFamily="2" charset="-122"/>
              </a:defRPr>
            </a:lvl3pPr>
            <a:lvl4pPr marL="1600200" indent="-228600" eaLnBrk="0" hangingPunct="0">
              <a:defRPr sz="2800">
                <a:solidFill>
                  <a:srgbClr val="CC3300"/>
                </a:solidFill>
                <a:latin typeface="Arial" panose="020b0604020202020204" pitchFamily="34" charset="0"/>
                <a:ea typeface="创艺简魏碑" pitchFamily="2" charset="-122"/>
              </a:defRPr>
            </a:lvl4pPr>
            <a:lvl5pPr marL="2057400" indent="-228600" eaLnBrk="0" hangingPunct="0">
              <a:defRPr sz="2800">
                <a:solidFill>
                  <a:srgbClr val="CC3300"/>
                </a:solidFill>
                <a:latin typeface="Arial" panose="020b0604020202020204" pitchFamily="34" charset="0"/>
                <a:ea typeface="创艺简魏碑" pitchFamily="2" charset="-122"/>
              </a:defRPr>
            </a:lvl5pPr>
            <a:lvl6pPr marL="25146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6pPr>
            <a:lvl7pPr marL="29718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7pPr>
            <a:lvl8pPr marL="34290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8pPr>
            <a:lvl9pPr marL="38862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9pPr>
          </a:lstStyle>
          <a:p>
            <a:pPr marL="0" marR="0" lvl="0" indent="0" algn="just" defTabSz="914400" rtl="0" eaLnBrk="1" fontAlgn="auto" latinLnBrk="0" hangingPunct="1">
              <a:lnSpc>
                <a:spcPct val="120000"/>
              </a:lnSpc>
              <a:spcBef>
                <a:spcPct val="0"/>
              </a:spcBef>
              <a:spcAft>
                <a:spcPct val="0"/>
              </a:spcAft>
              <a:buClrTx/>
              <a:buSzTx/>
              <a:buFontTx/>
              <a:buNone/>
              <a:defRPr/>
            </a:pPr>
            <a:r>
              <a:rPr kumimoji="0" lang="zh-CN" altLang="en-US" sz="2400" b="1" i="0" u="none" strike="noStrike" kern="0" cap="none" spc="0" normalizeH="0" baseline="0" noProof="0" smtClean="0">
                <a:ln>
                  <a:noFill/>
                </a:ln>
                <a:solidFill>
                  <a:srgbClr val="FF0000"/>
                </a:solidFill>
                <a:effectLst/>
                <a:uLnTx/>
                <a:uFillTx/>
                <a:latin typeface="华文中宋" panose="02010600040101010101" charset="-122"/>
                <a:ea typeface="华文中宋" panose="02010600040101010101" charset="-122"/>
                <a:cs typeface="华文中宋" panose="02010600040101010101" charset="-122"/>
              </a:rPr>
              <a:t>景美：</a:t>
            </a:r>
            <a:r>
              <a:rPr kumimoji="0" lang="zh-CN" altLang="en-US" sz="2400" b="1" i="0" u="none" strike="noStrike" kern="0" cap="none" spc="0" normalizeH="0" baseline="0" noProof="0" smtClean="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美丽的家乡</a:t>
            </a:r>
            <a:endParaRPr kumimoji="0" lang="zh-CN" altLang="en-US" sz="2400" b="1" i="0" u="none" strike="noStrike" kern="0" cap="none" spc="0" normalizeH="0" baseline="0" noProof="0" smtClean="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a:p>
            <a:pPr marL="0" marR="0" lvl="0" indent="0" algn="just" defTabSz="914400" rtl="0" eaLnBrk="1" fontAlgn="auto" latinLnBrk="0" hangingPunct="1">
              <a:lnSpc>
                <a:spcPct val="120000"/>
              </a:lnSpc>
              <a:spcBef>
                <a:spcPct val="0"/>
              </a:spcBef>
              <a:spcAft>
                <a:spcPct val="0"/>
              </a:spcAft>
              <a:buClrTx/>
              <a:buSzTx/>
              <a:buFontTx/>
              <a:buNone/>
              <a:defRPr/>
            </a:pPr>
            <a:r>
              <a:rPr kumimoji="0" lang="zh-CN" altLang="en-US" sz="2400" b="1" i="0" u="none" strike="noStrike" kern="0" cap="none" spc="0" normalizeH="0" baseline="0" noProof="0" smtClean="0">
                <a:ln>
                  <a:noFill/>
                </a:ln>
                <a:solidFill>
                  <a:srgbClr val="FF0000"/>
                </a:solidFill>
                <a:effectLst/>
                <a:uLnTx/>
                <a:uFillTx/>
                <a:latin typeface="华文中宋" panose="02010600040101010101" charset="-122"/>
                <a:ea typeface="华文中宋" panose="02010600040101010101" charset="-122"/>
                <a:cs typeface="华文中宋" panose="02010600040101010101" charset="-122"/>
              </a:rPr>
              <a:t>人美：</a:t>
            </a:r>
            <a:r>
              <a:rPr kumimoji="0" lang="zh-CN" altLang="en-US" sz="2400" b="1" i="0" u="none" strike="noStrike" kern="0" cap="none" spc="0" normalizeH="0" baseline="0" noProof="0" smtClean="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勤劳、淳朴   深明大义</a:t>
            </a:r>
            <a:endParaRPr kumimoji="0" lang="zh-CN" altLang="en-US" sz="2400" b="1" i="0" u="none" strike="noStrike" kern="0" cap="none" spc="0" normalizeH="0" baseline="0" noProof="0" smtClean="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a:p>
            <a:pPr marL="0" marR="0" lvl="0" indent="0" algn="just" defTabSz="914400" rtl="0" eaLnBrk="1" fontAlgn="auto" latinLnBrk="0" hangingPunct="1">
              <a:lnSpc>
                <a:spcPct val="120000"/>
              </a:lnSpc>
              <a:spcBef>
                <a:spcPct val="0"/>
              </a:spcBef>
              <a:spcAft>
                <a:spcPct val="0"/>
              </a:spcAft>
              <a:buClrTx/>
              <a:buSzTx/>
              <a:buFontTx/>
              <a:buNone/>
              <a:defRPr/>
            </a:pPr>
            <a:r>
              <a:rPr kumimoji="0" lang="zh-CN" altLang="en-US" sz="2400" b="1" i="0" u="none" strike="noStrike" kern="0" cap="none" spc="0" normalizeH="0" baseline="0" noProof="0" smtClean="0">
                <a:ln>
                  <a:noFill/>
                </a:ln>
                <a:solidFill>
                  <a:srgbClr val="FF0000"/>
                </a:solidFill>
                <a:effectLst/>
                <a:uLnTx/>
                <a:uFillTx/>
                <a:latin typeface="华文中宋" panose="02010600040101010101" charset="-122"/>
                <a:ea typeface="华文中宋" panose="02010600040101010101" charset="-122"/>
                <a:cs typeface="华文中宋" panose="02010600040101010101" charset="-122"/>
              </a:rPr>
              <a:t>情美：</a:t>
            </a:r>
            <a:r>
              <a:rPr kumimoji="0" lang="zh-CN" altLang="en-US" sz="2400" b="1" i="0" u="none" strike="noStrike" kern="0" cap="none" spc="0" normalizeH="0" baseline="0" noProof="0" smtClean="0">
                <a:ln>
                  <a:noFill/>
                </a:ln>
                <a:solidFill>
                  <a:schemeClr val="tx1"/>
                </a:solidFill>
                <a:effectLst/>
                <a:uLnTx/>
                <a:uFillTx/>
                <a:latin typeface="华文中宋" panose="02010600040101010101" charset="-122"/>
                <a:ea typeface="华文中宋" panose="02010600040101010101" charset="-122"/>
                <a:cs typeface="华文中宋" panose="02010600040101010101" charset="-122"/>
              </a:rPr>
              <a:t>温柔多情，爱丈夫、爱家乡、爱国 家，毅然送夫去参军</a:t>
            </a:r>
            <a:endParaRPr kumimoji="0" lang="zh-CN" altLang="en-US" sz="2400" b="1" i="0" u="none" strike="noStrike" kern="0" cap="none" spc="0" normalizeH="0" baseline="0" noProof="0" smtClean="0">
              <a:ln>
                <a:noFill/>
              </a:ln>
              <a:solidFill>
                <a:schemeClr val="tx1"/>
              </a:solidFill>
              <a:effectLst/>
              <a:uLnTx/>
              <a:uFillTx/>
              <a:latin typeface="华文中宋" panose="02010600040101010101" charset="-122"/>
              <a:ea typeface="华文中宋" panose="02010600040101010101" charset="-122"/>
              <a:cs typeface="华文中宋" panose="02010600040101010101" charset="-122"/>
            </a:endParaRPr>
          </a:p>
        </p:txBody>
      </p:sp>
      <p:sp>
        <p:nvSpPr>
          <p:cNvPr id="5" name="文本框 80901" title=""/>
          <p:cNvSpPr txBox="1">
            <a:spLocks noChangeArrowheads="1"/>
          </p:cNvSpPr>
          <p:nvPr/>
        </p:nvSpPr>
        <p:spPr bwMode="auto">
          <a:xfrm>
            <a:off x="255588" y="3507740"/>
            <a:ext cx="8639175" cy="1125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sz="2800">
                <a:solidFill>
                  <a:srgbClr val="CC3300"/>
                </a:solidFill>
                <a:latin typeface="Arial" panose="020b0604020202020204" pitchFamily="34" charset="0"/>
                <a:ea typeface="创艺简魏碑" pitchFamily="2" charset="-122"/>
              </a:defRPr>
            </a:lvl1pPr>
            <a:lvl2pPr marL="742950" indent="-285750" eaLnBrk="0" hangingPunct="0">
              <a:defRPr sz="2800">
                <a:solidFill>
                  <a:srgbClr val="CC3300"/>
                </a:solidFill>
                <a:latin typeface="Arial" panose="020b0604020202020204" pitchFamily="34" charset="0"/>
                <a:ea typeface="创艺简魏碑" pitchFamily="2" charset="-122"/>
              </a:defRPr>
            </a:lvl2pPr>
            <a:lvl3pPr marL="1143000" indent="-228600" eaLnBrk="0" hangingPunct="0">
              <a:defRPr sz="2800">
                <a:solidFill>
                  <a:srgbClr val="CC3300"/>
                </a:solidFill>
                <a:latin typeface="Arial" panose="020b0604020202020204" pitchFamily="34" charset="0"/>
                <a:ea typeface="创艺简魏碑" pitchFamily="2" charset="-122"/>
              </a:defRPr>
            </a:lvl3pPr>
            <a:lvl4pPr marL="1600200" indent="-228600" eaLnBrk="0" hangingPunct="0">
              <a:defRPr sz="2800">
                <a:solidFill>
                  <a:srgbClr val="CC3300"/>
                </a:solidFill>
                <a:latin typeface="Arial" panose="020b0604020202020204" pitchFamily="34" charset="0"/>
                <a:ea typeface="创艺简魏碑" pitchFamily="2" charset="-122"/>
              </a:defRPr>
            </a:lvl4pPr>
            <a:lvl5pPr marL="2057400" indent="-228600" eaLnBrk="0" hangingPunct="0">
              <a:defRPr sz="2800">
                <a:solidFill>
                  <a:srgbClr val="CC3300"/>
                </a:solidFill>
                <a:latin typeface="Arial" panose="020b0604020202020204" pitchFamily="34" charset="0"/>
                <a:ea typeface="创艺简魏碑" pitchFamily="2" charset="-122"/>
              </a:defRPr>
            </a:lvl5pPr>
            <a:lvl6pPr marL="25146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6pPr>
            <a:lvl7pPr marL="29718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7pPr>
            <a:lvl8pPr marL="34290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8pPr>
            <a:lvl9pPr marL="3886200" indent="-228600" eaLnBrk="0" fontAlgn="base" hangingPunct="0">
              <a:spcBef>
                <a:spcPct val="50000"/>
              </a:spcBef>
              <a:spcAft>
                <a:spcPct val="0"/>
              </a:spcAft>
              <a:buFont typeface="Arial" panose="020b0604020202020204" pitchFamily="34" charset="0"/>
              <a:defRPr sz="2800">
                <a:solidFill>
                  <a:srgbClr val="CC3300"/>
                </a:solidFill>
                <a:latin typeface="Arial" panose="020b0604020202020204" pitchFamily="34" charset="0"/>
                <a:ea typeface="创艺简魏碑" pitchFamily="2" charset="-122"/>
              </a:defRPr>
            </a:lvl9pPr>
          </a:lstStyle>
          <a:p>
            <a:pPr marR="0" lvl="0" indent="457200" algn="just" defTabSz="914400" rtl="0" eaLnBrk="1" fontAlgn="auto" hangingPunct="1">
              <a:lnSpc>
                <a:spcPct val="120000"/>
              </a:lnSpc>
              <a:spcBef>
                <a:spcPct val="0"/>
              </a:spcBef>
              <a:spcAft>
                <a:spcPct val="0"/>
              </a:spcAft>
              <a:buClrTx/>
              <a:buSzTx/>
              <a:buFontTx/>
              <a:buNone/>
              <a:defRPr/>
            </a:pPr>
            <a:r>
              <a:rPr kumimoji="0" lang="zh-CN" altLang="en-US" sz="2800" b="1" i="0" u="none" strike="noStrike" kern="0" cap="none" spc="0" normalizeH="0" baseline="0" noProof="0" smtClean="0">
                <a:ln>
                  <a:noFill/>
                </a:ln>
                <a:solidFill>
                  <a:srgbClr val="000000"/>
                </a:solidFill>
                <a:effectLst/>
                <a:uLnTx/>
                <a:uFillTx/>
                <a:latin typeface="华文新魏" panose="02010800040101010101" pitchFamily="2" charset="-122"/>
                <a:ea typeface="华文新魏" panose="02010800040101010101" pitchFamily="2" charset="-122"/>
                <a:cs typeface="+mn-cs"/>
              </a:rPr>
              <a:t>夫妻之情，家国之爱，如荷花一样植根于水乡泥土，带着天然的</a:t>
            </a:r>
            <a:r>
              <a:rPr kumimoji="0" lang="zh-CN" altLang="en-US" sz="2800" b="1" i="0" u="none" strike="noStrike" kern="0" cap="none" spc="0" normalizeH="0" baseline="0" noProof="0" smtClean="0">
                <a:ln>
                  <a:noFill/>
                </a:ln>
                <a:solidFill>
                  <a:srgbClr val="0000FF"/>
                </a:solidFill>
                <a:effectLst/>
                <a:uLnTx/>
                <a:uFillTx/>
                <a:latin typeface="华文新魏" panose="02010800040101010101" pitchFamily="2" charset="-122"/>
                <a:ea typeface="华文新魏" panose="02010800040101010101" pitchFamily="2" charset="-122"/>
                <a:cs typeface="+mn-cs"/>
              </a:rPr>
              <a:t>清新纯朴</a:t>
            </a:r>
            <a:r>
              <a:rPr kumimoji="0" lang="zh-CN" altLang="en-US" sz="2800" b="1" i="0" u="none" strike="noStrike" kern="0" cap="none" spc="0" normalizeH="0" baseline="0" noProof="0" smtClean="0">
                <a:ln>
                  <a:noFill/>
                </a:ln>
                <a:solidFill>
                  <a:srgbClr val="000000"/>
                </a:solidFill>
                <a:effectLst/>
                <a:uLnTx/>
                <a:uFillTx/>
                <a:latin typeface="华文新魏" panose="02010800040101010101" pitchFamily="2" charset="-122"/>
                <a:ea typeface="华文新魏" panose="02010800040101010101" pitchFamily="2" charset="-122"/>
                <a:cs typeface="+mn-cs"/>
              </a:rPr>
              <a:t>，充满</a:t>
            </a:r>
            <a:r>
              <a:rPr kumimoji="0" lang="zh-CN" altLang="en-US" sz="2800" b="1" i="0" u="none" strike="noStrike" kern="0" cap="none" spc="0" normalizeH="0" baseline="0" noProof="0" smtClean="0">
                <a:ln>
                  <a:noFill/>
                </a:ln>
                <a:solidFill>
                  <a:srgbClr val="0000FF"/>
                </a:solidFill>
                <a:effectLst/>
                <a:uLnTx/>
                <a:uFillTx/>
                <a:latin typeface="华文新魏" panose="02010800040101010101" pitchFamily="2" charset="-122"/>
                <a:ea typeface="华文新魏" panose="02010800040101010101" pitchFamily="2" charset="-122"/>
                <a:cs typeface="+mn-cs"/>
              </a:rPr>
              <a:t>诗情画意</a:t>
            </a:r>
            <a:r>
              <a:rPr kumimoji="0" lang="zh-CN" altLang="en-US" sz="2800" b="1" i="0" u="none" strike="noStrike" kern="0" cap="none" spc="0" normalizeH="0" baseline="0" noProof="0" smtClean="0">
                <a:ln>
                  <a:noFill/>
                </a:ln>
                <a:solidFill>
                  <a:srgbClr val="000000"/>
                </a:solidFill>
                <a:effectLst/>
                <a:uLnTx/>
                <a:uFillTx/>
                <a:latin typeface="华文新魏" panose="02010800040101010101" pitchFamily="2" charset="-122"/>
                <a:ea typeface="华文新魏" panose="02010800040101010101" pitchFamily="2" charset="-122"/>
                <a:cs typeface="+mn-cs"/>
              </a:rPr>
              <a:t>。</a:t>
            </a:r>
            <a:endParaRPr kumimoji="0" lang="zh-CN" altLang="en-US" sz="2800" b="1" i="0" u="none" strike="noStrike" kern="0" cap="none" spc="0" normalizeH="0" baseline="0" noProof="0" smtClean="0">
              <a:ln>
                <a:noFill/>
              </a:ln>
              <a:solidFill>
                <a:srgbClr val="000000"/>
              </a:solidFill>
              <a:effectLst/>
              <a:uLnTx/>
              <a:uFillTx/>
              <a:latin typeface="华文新魏" panose="02010800040101010101" pitchFamily="2" charset="-122"/>
              <a:ea typeface="华文新魏" panose="02010800040101010101" pitchFamily="2" charset="-122"/>
              <a:cs typeface="+mn-cs"/>
            </a:endParaRPr>
          </a:p>
        </p:txBody>
      </p:sp>
      <p:sp>
        <p:nvSpPr>
          <p:cNvPr id="79878" name="文本框 80902" title=""/>
          <p:cNvSpPr txBox="1"/>
          <p:nvPr/>
        </p:nvSpPr>
        <p:spPr>
          <a:xfrm>
            <a:off x="737870" y="1393190"/>
            <a:ext cx="671195" cy="1854200"/>
          </a:xfrm>
          <a:prstGeom prst="rect">
            <a:avLst/>
          </a:prstGeom>
          <a:noFill/>
          <a:ln w="9525">
            <a:noFill/>
          </a:ln>
        </p:spPr>
        <p:txBody>
          <a:bodyPr vert="eaVert" wrap="square" lIns="90000" tIns="46800" rIns="90000" bIns="46800">
            <a:spAutoFit/>
          </a:bodyPr>
          <a:lstStyle/>
          <a:p>
            <a:pPr>
              <a:buNone/>
            </a:pPr>
            <a:r>
              <a:rPr lang="zh-CN" altLang="en-US" sz="3200" b="1">
                <a:solidFill>
                  <a:srgbClr val="008000"/>
                </a:solidFill>
                <a:latin typeface="Arial" panose="020b0604020202020204" pitchFamily="34" charset="0"/>
                <a:ea typeface="黑体" panose="02010609060101010101" pitchFamily="49" charset="-122"/>
              </a:rPr>
              <a:t>诗体小说</a:t>
            </a:r>
            <a:endParaRPr lang="zh-CN" altLang="en-US" sz="3200" b="1">
              <a:solidFill>
                <a:srgbClr val="008000"/>
              </a:solidFill>
              <a:latin typeface="Arial" panose="020b0604020202020204" pitchFamily="34" charset="0"/>
              <a:ea typeface="黑体" panose="02010609060101010101" pitchFamily="49" charset="-122"/>
            </a:endParaRPr>
          </a:p>
        </p:txBody>
      </p:sp>
      <p:cxnSp>
        <p:nvCxnSpPr>
          <p:cNvPr id="6" name="直接连接符 5"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文本框 6" title=""/>
          <p:cNvSpPr txBox="1"/>
          <p:nvPr>
            <p:custDataLst>
              <p:tags r:id="rId3"/>
            </p:custDataLst>
          </p:nvPr>
        </p:nvSpPr>
        <p:spPr>
          <a:xfrm>
            <a:off x="1043305" y="233680"/>
            <a:ext cx="227203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课文总结</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8" name="组合 7" title=""/>
          <p:cNvGrpSpPr/>
          <p:nvPr/>
        </p:nvGrpSpPr>
        <p:grpSpPr>
          <a:xfrm>
            <a:off x="255905" y="279400"/>
            <a:ext cx="562610" cy="513080"/>
            <a:chOff x="2121873" y="1511588"/>
            <a:chExt cx="445481" cy="469613"/>
          </a:xfrm>
        </p:grpSpPr>
        <p:sp>
          <p:nvSpPr>
            <p:cNvPr id="15" name="矩形 14"/>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blipFill>
          <a:blip r:embed="rId3"/>
          <a:stretch>
            <a:fillRect/>
          </a:stretch>
        </a:blipFill>
        <a:effectLst/>
      </p:bgPr>
    </p:bg>
    <p:spTree>
      <p:nvGrpSpPr>
        <p:cNvPr id="1" name=""/>
        <p:cNvGrpSpPr/>
        <p:nvPr/>
      </p:nvGrpSpPr>
      <p:grpSpPr>
        <a:xfrm>
          <a:off x="0" y="0"/>
          <a:ext cx="0" cy="0"/>
        </a:xfrm>
      </p:grpSpPr>
      <p:sp>
        <p:nvSpPr>
          <p:cNvPr id="6" name="矩形 5" title=""/>
          <p:cNvSpPr/>
          <p:nvPr>
            <p:custDataLst>
              <p:tags r:id="rId2"/>
            </p:custDataLst>
          </p:nvPr>
        </p:nvSpPr>
        <p:spPr>
          <a:xfrm>
            <a:off x="2195830" y="483235"/>
            <a:ext cx="4418965" cy="601345"/>
          </a:xfrm>
          <a:prstGeom prst="rect">
            <a:avLst/>
          </a:prstGeom>
          <a:solidFill>
            <a:schemeClr val="accent1"/>
          </a:solidFill>
          <a:effectLst>
            <a:innerShdw blurRad="114300">
              <a:prstClr val="black"/>
            </a:innerShdw>
          </a:effectLst>
        </p:spPr>
        <p:txBody>
          <a:bodyPr wrap="none">
            <a:noAutofit/>
          </a:bodyPr>
          <a:lstStyle/>
          <a:p>
            <a:pPr marL="0" marR="0" lvl="0" indent="0" algn="ctr" defTabSz="914400" rtl="0" eaLnBrk="1" fontAlgn="base" latinLnBrk="0" hangingPunct="1">
              <a:lnSpc>
                <a:spcPct val="100000"/>
              </a:lnSpc>
              <a:spcBef>
                <a:spcPct val="50000"/>
              </a:spcBef>
              <a:spcAft>
                <a:spcPct val="0"/>
              </a:spcAft>
              <a:buClrTx/>
              <a:buSzTx/>
              <a:buFont typeface="Arial" panose="020b0604020202020204" pitchFamily="34" charset="0"/>
              <a:buNone/>
              <a:defRPr/>
            </a:pPr>
            <a:r>
              <a:rPr kumimoji="0" lang="zh-CN" altLang="en-US" sz="3200" b="1" i="0" u="none" strike="noStrike" kern="1200" cap="none" normalizeH="0" baseline="0" noProof="0">
                <a:solidFill>
                  <a:srgbClr val="FF0000"/>
                </a:solidFill>
                <a:effectLst>
                  <a:outerShdw blurRad="38100" dist="19050" dir="2700000" algn="tl" rotWithShape="0">
                    <a:schemeClr val="dk1">
                      <a:alpha val="40000"/>
                    </a:schemeClr>
                  </a:outerShdw>
                </a:effectLst>
                <a:latin typeface="华文楷体" panose="02010600040101010101" pitchFamily="2" charset="-122"/>
                <a:ea typeface="华文楷体" panose="02010600040101010101" pitchFamily="2" charset="-122"/>
                <a:cs typeface="+mn-cs"/>
              </a:rPr>
              <a:t>文学作品中的战争描写</a:t>
            </a:r>
            <a:endParaRPr kumimoji="0" lang="zh-CN" altLang="en-US" sz="3200" b="1" i="0" u="none" strike="noStrike" kern="1200" cap="none" normalizeH="0" baseline="0" noProof="0">
              <a:solidFill>
                <a:srgbClr val="FF0000"/>
              </a:solidFill>
              <a:effectLst>
                <a:outerShdw blurRad="38100" dist="19050" dir="2700000" algn="tl" rotWithShape="0">
                  <a:schemeClr val="dk1">
                    <a:alpha val="40000"/>
                  </a:schemeClr>
                </a:outerShdw>
              </a:effectLst>
              <a:latin typeface="华文楷体" panose="02010600040101010101" pitchFamily="2" charset="-122"/>
              <a:ea typeface="华文楷体" panose="02010600040101010101" pitchFamily="2" charset="-122"/>
              <a:cs typeface="+mn-cs"/>
            </a:endParaRPr>
          </a:p>
        </p:txBody>
      </p:sp>
      <p:sp>
        <p:nvSpPr>
          <p:cNvPr id="3" name="文本框 2" title=""/>
          <p:cNvSpPr txBox="1"/>
          <p:nvPr/>
        </p:nvSpPr>
        <p:spPr>
          <a:xfrm>
            <a:off x="467360" y="1491615"/>
            <a:ext cx="8061960" cy="2749550"/>
          </a:xfrm>
          <a:prstGeom prst="rect">
            <a:avLst/>
          </a:prstGeom>
          <a:noFill/>
        </p:spPr>
        <p:txBody>
          <a:bodyPr wrap="square" rtlCol="0" anchor="t">
            <a:spAutoFit/>
          </a:bodyPr>
          <a:lstStyle/>
          <a:p>
            <a:pPr>
              <a:lnSpc>
                <a:spcPct val="120000"/>
              </a:lnSpc>
              <a:spcBef>
                <a:spcPct val="0"/>
              </a:spcBef>
            </a:pPr>
            <a:r>
              <a:rPr lang="zh-CN" altLang="en-US" sz="2400">
                <a:solidFill>
                  <a:schemeClr val="tx1"/>
                </a:solidFill>
                <a:latin typeface="华文中宋" panose="02010600040101010101" charset="-122"/>
                <a:ea typeface="华文中宋" panose="02010600040101010101" charset="-122"/>
                <a:cs typeface="华文中宋" panose="02010600040101010101" charset="-122"/>
              </a:rPr>
              <a:t>●烽火连三月，家书抵万金。(杜甫《春望》)</a:t>
            </a:r>
            <a:endParaRPr lang="zh-CN" altLang="en-US" sz="2400">
              <a:solidFill>
                <a:schemeClr val="tx1"/>
              </a:solidFill>
              <a:latin typeface="华文中宋" panose="02010600040101010101" charset="-122"/>
              <a:ea typeface="华文中宋" panose="02010600040101010101" charset="-122"/>
              <a:cs typeface="华文中宋" panose="02010600040101010101" charset="-122"/>
            </a:endParaRPr>
          </a:p>
          <a:p>
            <a:pPr>
              <a:lnSpc>
                <a:spcPct val="120000"/>
              </a:lnSpc>
              <a:spcBef>
                <a:spcPct val="0"/>
              </a:spcBef>
            </a:pPr>
            <a:r>
              <a:rPr lang="zh-CN" altLang="en-US" sz="2400">
                <a:solidFill>
                  <a:schemeClr val="tx1"/>
                </a:solidFill>
                <a:latin typeface="华文中宋" panose="02010600040101010101" charset="-122"/>
                <a:ea typeface="华文中宋" panose="02010600040101010101" charset="-122"/>
                <a:cs typeface="华文中宋" panose="02010600040101010101" charset="-122"/>
              </a:rPr>
              <a:t>●听妇前致词：三男邺城戍。一男附书至，二男新战死。                                                                                      (杜甫 《石壕吏》)</a:t>
            </a:r>
            <a:endParaRPr lang="zh-CN" altLang="en-US" sz="2400">
              <a:solidFill>
                <a:schemeClr val="tx1"/>
              </a:solidFill>
              <a:latin typeface="华文中宋" panose="02010600040101010101" charset="-122"/>
              <a:ea typeface="华文中宋" panose="02010600040101010101" charset="-122"/>
              <a:cs typeface="华文中宋" panose="02010600040101010101" charset="-122"/>
            </a:endParaRPr>
          </a:p>
          <a:p>
            <a:pPr>
              <a:lnSpc>
                <a:spcPct val="120000"/>
              </a:lnSpc>
              <a:spcBef>
                <a:spcPct val="0"/>
              </a:spcBef>
            </a:pPr>
            <a:r>
              <a:rPr lang="zh-CN" altLang="en-US" sz="2400">
                <a:solidFill>
                  <a:schemeClr val="tx1"/>
                </a:solidFill>
                <a:latin typeface="华文中宋" panose="02010600040101010101" charset="-122"/>
                <a:ea typeface="华文中宋" panose="02010600040101010101" charset="-122"/>
                <a:cs typeface="华文中宋" panose="02010600040101010101" charset="-122"/>
              </a:rPr>
              <a:t>●醉卧沙场君莫笑，古来征战几人回。                                                                     (王翰《凉州词》)</a:t>
            </a:r>
            <a:endParaRPr lang="zh-CN" altLang="en-US" sz="2400">
              <a:solidFill>
                <a:schemeClr val="tx1"/>
              </a:solidFill>
              <a:latin typeface="华文中宋" panose="02010600040101010101" charset="-122"/>
              <a:ea typeface="华文中宋" panose="02010600040101010101" charset="-122"/>
              <a:cs typeface="华文中宋" panose="02010600040101010101" charset="-122"/>
            </a:endParaRPr>
          </a:p>
          <a:p>
            <a:pPr>
              <a:lnSpc>
                <a:spcPct val="120000"/>
              </a:lnSpc>
              <a:spcBef>
                <a:spcPct val="0"/>
              </a:spcBef>
            </a:pPr>
            <a:r>
              <a:rPr lang="zh-CN" altLang="en-US" sz="2400">
                <a:solidFill>
                  <a:schemeClr val="tx1"/>
                </a:solidFill>
                <a:latin typeface="华文中宋" panose="02010600040101010101" charset="-122"/>
                <a:ea typeface="华文中宋" panose="02010600040101010101" charset="-122"/>
                <a:cs typeface="华文中宋" panose="02010600040101010101" charset="-122"/>
              </a:rPr>
              <a:t>●战争一开始，地狱便打开。</a:t>
            </a:r>
            <a:endParaRPr lang="zh-CN" altLang="en-US" sz="2400">
              <a:solidFill>
                <a:schemeClr val="tx1"/>
              </a:solidFill>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6" name="直接连接符 5"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文本框 6" title=""/>
          <p:cNvSpPr txBox="1"/>
          <p:nvPr>
            <p:custDataLst>
              <p:tags r:id="rId3"/>
            </p:custDataLst>
          </p:nvPr>
        </p:nvSpPr>
        <p:spPr>
          <a:xfrm>
            <a:off x="1043305" y="233680"/>
            <a:ext cx="227203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课堂练习</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8" name="组合 7" title=""/>
          <p:cNvGrpSpPr/>
          <p:nvPr/>
        </p:nvGrpSpPr>
        <p:grpSpPr>
          <a:xfrm>
            <a:off x="255905" y="279400"/>
            <a:ext cx="562610" cy="513080"/>
            <a:chOff x="2121873" y="1511588"/>
            <a:chExt cx="445481" cy="469613"/>
          </a:xfrm>
        </p:grpSpPr>
        <p:sp>
          <p:nvSpPr>
            <p:cNvPr id="15" name="矩形 14"/>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44034" name="Rectangle 2" title=""/>
          <p:cNvSpPr/>
          <p:nvPr>
            <p:custDataLst>
              <p:tags r:id="rId6"/>
            </p:custDataLst>
          </p:nvPr>
        </p:nvSpPr>
        <p:spPr>
          <a:xfrm>
            <a:off x="323215" y="861378"/>
            <a:ext cx="8628063" cy="4008120"/>
          </a:xfrm>
          <a:prstGeom prst="rect">
            <a:avLst/>
          </a:prstGeom>
          <a:noFill/>
          <a:ln w="9525">
            <a:noFill/>
          </a:ln>
        </p:spPr>
        <p:txBody>
          <a:bodyPr>
            <a:spAutoFit/>
          </a:bodyPr>
          <a:lstStyle/>
          <a:p>
            <a:pPr>
              <a:lnSpc>
                <a:spcPct val="130000"/>
              </a:lnSpc>
              <a:spcBef>
                <a:spcPct val="0"/>
              </a:spcBef>
              <a:buSzTx/>
              <a:buFontTx/>
              <a:buNone/>
            </a:pPr>
            <a:r>
              <a:rPr lang="zh-CN" altLang="en-US" b="1">
                <a:solidFill>
                  <a:srgbClr val="000000"/>
                </a:solidFill>
                <a:latin typeface="Arial" panose="020b0604020202020204" pitchFamily="34" charset="0"/>
                <a:ea typeface="宋体" panose="02010600030101010101" pitchFamily="2" charset="-122"/>
              </a:rPr>
              <a:t>     </a:t>
            </a:r>
            <a:r>
              <a:rPr lang="en-US" altLang="zh-CN" b="1">
                <a:solidFill>
                  <a:srgbClr val="000000"/>
                </a:solidFill>
                <a:latin typeface="Arial" panose="020b0604020202020204" pitchFamily="34" charset="0"/>
                <a:ea typeface="宋体" panose="02010600030101010101" pitchFamily="2" charset="-122"/>
              </a:rPr>
              <a:t>    </a:t>
            </a:r>
            <a:r>
              <a:rPr lang="zh-CN" altLang="en-US" sz="2400" b="1">
                <a:solidFill>
                  <a:srgbClr val="000000"/>
                </a:solidFill>
                <a:latin typeface="华文中宋" panose="02010600040101010101" charset="-122"/>
                <a:ea typeface="华文中宋" panose="02010600040101010101" charset="-122"/>
                <a:cs typeface="华文中宋" panose="02010600040101010101" charset="-122"/>
              </a:rPr>
              <a:t>孙犁主要作品有长篇小说</a:t>
            </a:r>
            <a:r>
              <a:rPr lang="en-US" altLang="zh-CN" sz="2400" b="1">
                <a:solidFill>
                  <a:srgbClr val="C00000"/>
                </a:solidFill>
                <a:latin typeface="华文中宋" panose="02010600040101010101" charset="-122"/>
                <a:ea typeface="华文中宋" panose="02010600040101010101" charset="-122"/>
                <a:cs typeface="华文中宋" panose="02010600040101010101" charset="-122"/>
              </a:rPr>
              <a:t>《</a:t>
            </a:r>
            <a:r>
              <a:rPr lang="en-US" altLang="zh-CN" sz="2400" b="1" u="sng">
                <a:solidFill>
                  <a:srgbClr val="C00000"/>
                </a:solidFill>
                <a:latin typeface="华文中宋" panose="02010600040101010101" charset="-122"/>
                <a:ea typeface="华文中宋" panose="02010600040101010101" charset="-122"/>
                <a:cs typeface="华文中宋" panose="02010600040101010101" charset="-122"/>
              </a:rPr>
              <a:t>                 </a:t>
            </a:r>
            <a:r>
              <a:rPr lang="en-US" altLang="zh-CN" sz="2400" b="1">
                <a:solidFill>
                  <a:srgbClr val="C00000"/>
                </a:solidFill>
                <a:latin typeface="华文中宋" panose="02010600040101010101" charset="-122"/>
                <a:ea typeface="华文中宋" panose="02010600040101010101" charset="-122"/>
                <a:cs typeface="华文中宋" panose="02010600040101010101" charset="-122"/>
              </a:rPr>
              <a:t>》</a:t>
            </a:r>
            <a:r>
              <a:rPr lang="zh-CN" altLang="en-US" sz="2400" b="1">
                <a:solidFill>
                  <a:srgbClr val="000000"/>
                </a:solidFill>
                <a:latin typeface="华文中宋" panose="02010600040101010101" charset="-122"/>
                <a:ea typeface="华文中宋" panose="02010600040101010101" charset="-122"/>
                <a:cs typeface="华文中宋" panose="02010600040101010101" charset="-122"/>
              </a:rPr>
              <a:t>，中篇小说</a:t>
            </a:r>
            <a:r>
              <a:rPr lang="en-US" altLang="zh-CN" sz="2400" b="1">
                <a:solidFill>
                  <a:srgbClr val="C00000"/>
                </a:solidFill>
                <a:latin typeface="华文中宋" panose="02010600040101010101" charset="-122"/>
                <a:ea typeface="华文中宋" panose="02010600040101010101" charset="-122"/>
                <a:cs typeface="华文中宋" panose="02010600040101010101" charset="-122"/>
              </a:rPr>
              <a:t>《</a:t>
            </a:r>
            <a:r>
              <a:rPr lang="en-US" altLang="zh-CN" sz="2400" b="1" u="sng">
                <a:solidFill>
                  <a:srgbClr val="C00000"/>
                </a:solidFill>
                <a:latin typeface="华文中宋" panose="02010600040101010101" charset="-122"/>
                <a:ea typeface="华文中宋" panose="02010600040101010101" charset="-122"/>
                <a:cs typeface="华文中宋" panose="02010600040101010101" charset="-122"/>
              </a:rPr>
              <a:t>               </a:t>
            </a:r>
            <a:r>
              <a:rPr lang="en-US" altLang="zh-CN" sz="2400" b="1">
                <a:solidFill>
                  <a:srgbClr val="C00000"/>
                </a:solidFill>
                <a:latin typeface="华文中宋" panose="02010600040101010101" charset="-122"/>
                <a:ea typeface="华文中宋" panose="02010600040101010101" charset="-122"/>
                <a:cs typeface="华文中宋" panose="02010600040101010101" charset="-122"/>
              </a:rPr>
              <a:t>》</a:t>
            </a:r>
            <a:r>
              <a:rPr lang="zh-CN" altLang="en-US" sz="2400" b="1">
                <a:solidFill>
                  <a:srgbClr val="000000"/>
                </a:solidFill>
                <a:latin typeface="华文中宋" panose="02010600040101010101" charset="-122"/>
                <a:ea typeface="华文中宋" panose="02010600040101010101" charset="-122"/>
                <a:cs typeface="华文中宋" panose="02010600040101010101" charset="-122"/>
              </a:rPr>
              <a:t>，短篇小说</a:t>
            </a:r>
            <a:r>
              <a:rPr lang="en-US" altLang="zh-CN" sz="2400" b="1">
                <a:solidFill>
                  <a:srgbClr val="C00000"/>
                </a:solidFill>
                <a:latin typeface="华文中宋" panose="02010600040101010101" charset="-122"/>
                <a:ea typeface="华文中宋" panose="02010600040101010101" charset="-122"/>
                <a:cs typeface="华文中宋" panose="02010600040101010101" charset="-122"/>
              </a:rPr>
              <a:t>《</a:t>
            </a:r>
            <a:r>
              <a:rPr lang="en-US" altLang="zh-CN" sz="2400" b="1" u="sng">
                <a:solidFill>
                  <a:srgbClr val="C00000"/>
                </a:solidFill>
                <a:latin typeface="华文中宋" panose="02010600040101010101" charset="-122"/>
                <a:ea typeface="华文中宋" panose="02010600040101010101" charset="-122"/>
                <a:cs typeface="华文中宋" panose="02010600040101010101" charset="-122"/>
              </a:rPr>
              <a:t>            </a:t>
            </a:r>
            <a:r>
              <a:rPr lang="en-US" altLang="zh-CN" sz="2400" b="1">
                <a:solidFill>
                  <a:srgbClr val="C00000"/>
                </a:solidFill>
                <a:latin typeface="华文中宋" panose="02010600040101010101" charset="-122"/>
                <a:ea typeface="华文中宋" panose="02010600040101010101" charset="-122"/>
                <a:cs typeface="华文中宋" panose="02010600040101010101" charset="-122"/>
              </a:rPr>
              <a:t>》</a:t>
            </a:r>
            <a:r>
              <a:rPr lang="zh-CN" altLang="en-US" sz="2400" b="1">
                <a:solidFill>
                  <a:srgbClr val="000000"/>
                </a:solidFill>
                <a:latin typeface="华文中宋" panose="02010600040101010101" charset="-122"/>
                <a:ea typeface="华文中宋" panose="02010600040101010101" charset="-122"/>
                <a:cs typeface="华文中宋" panose="02010600040101010101" charset="-122"/>
              </a:rPr>
              <a:t>、</a:t>
            </a:r>
            <a:r>
              <a:rPr lang="en-US" altLang="zh-CN" sz="2400" b="1">
                <a:solidFill>
                  <a:srgbClr val="C00000"/>
                </a:solidFill>
                <a:latin typeface="华文中宋" panose="02010600040101010101" charset="-122"/>
                <a:ea typeface="华文中宋" panose="02010600040101010101" charset="-122"/>
                <a:cs typeface="华文中宋" panose="02010600040101010101" charset="-122"/>
              </a:rPr>
              <a:t>《</a:t>
            </a:r>
            <a:r>
              <a:rPr lang="zh-CN" altLang="en-US" sz="2400" b="1">
                <a:solidFill>
                  <a:srgbClr val="C00000"/>
                </a:solidFill>
                <a:latin typeface="华文中宋" panose="02010600040101010101" charset="-122"/>
                <a:ea typeface="华文中宋" panose="02010600040101010101" charset="-122"/>
                <a:cs typeface="华文中宋" panose="02010600040101010101" charset="-122"/>
              </a:rPr>
              <a:t>嘱咐</a:t>
            </a:r>
            <a:r>
              <a:rPr lang="en-US" altLang="zh-CN" sz="2400" b="1">
                <a:solidFill>
                  <a:srgbClr val="C00000"/>
                </a:solidFill>
                <a:latin typeface="华文中宋" panose="02010600040101010101" charset="-122"/>
                <a:ea typeface="华文中宋" panose="02010600040101010101" charset="-122"/>
                <a:cs typeface="华文中宋" panose="02010600040101010101" charset="-122"/>
              </a:rPr>
              <a:t>》</a:t>
            </a:r>
            <a:r>
              <a:rPr lang="zh-CN" altLang="en-US" sz="2400" b="1">
                <a:solidFill>
                  <a:srgbClr val="000000"/>
                </a:solidFill>
                <a:latin typeface="华文中宋" panose="02010600040101010101" charset="-122"/>
                <a:ea typeface="华文中宋" panose="02010600040101010101" charset="-122"/>
                <a:cs typeface="华文中宋" panose="02010600040101010101" charset="-122"/>
              </a:rPr>
              <a:t>，小说散文集</a:t>
            </a:r>
            <a:r>
              <a:rPr lang="en-US" altLang="zh-CN" sz="2400" b="1">
                <a:solidFill>
                  <a:srgbClr val="C00000"/>
                </a:solidFill>
                <a:latin typeface="华文中宋" panose="02010600040101010101" charset="-122"/>
                <a:ea typeface="华文中宋" panose="02010600040101010101" charset="-122"/>
                <a:cs typeface="华文中宋" panose="02010600040101010101" charset="-122"/>
              </a:rPr>
              <a:t>《</a:t>
            </a:r>
            <a:r>
              <a:rPr lang="en-US" altLang="zh-CN" sz="2400" b="1" u="sng">
                <a:solidFill>
                  <a:srgbClr val="C00000"/>
                </a:solidFill>
                <a:latin typeface="华文中宋" panose="02010600040101010101" charset="-122"/>
                <a:ea typeface="华文中宋" panose="02010600040101010101" charset="-122"/>
                <a:cs typeface="华文中宋" panose="02010600040101010101" charset="-122"/>
              </a:rPr>
              <a:t>                </a:t>
            </a:r>
            <a:r>
              <a:rPr lang="en-US" altLang="zh-CN" sz="2400" b="1">
                <a:solidFill>
                  <a:srgbClr val="C00000"/>
                </a:solidFill>
                <a:latin typeface="华文中宋" panose="02010600040101010101" charset="-122"/>
                <a:ea typeface="华文中宋" panose="02010600040101010101" charset="-122"/>
                <a:cs typeface="华文中宋" panose="02010600040101010101" charset="-122"/>
              </a:rPr>
              <a:t>》</a:t>
            </a:r>
            <a:r>
              <a:rPr lang="zh-CN" altLang="en-US" sz="2400" b="1">
                <a:solidFill>
                  <a:srgbClr val="000000"/>
                </a:solidFill>
                <a:latin typeface="华文中宋" panose="02010600040101010101" charset="-122"/>
                <a:ea typeface="华文中宋" panose="02010600040101010101" charset="-122"/>
                <a:cs typeface="华文中宋" panose="02010600040101010101" charset="-122"/>
              </a:rPr>
              <a:t>等。 </a:t>
            </a:r>
            <a:br>
              <a:rPr lang="zh-CN" altLang="en-US" sz="2400" b="1">
                <a:solidFill>
                  <a:srgbClr val="000000"/>
                </a:solidFill>
                <a:latin typeface="华文中宋" panose="02010600040101010101" charset="-122"/>
                <a:ea typeface="华文中宋" panose="02010600040101010101" charset="-122"/>
                <a:cs typeface="华文中宋" panose="02010600040101010101" charset="-122"/>
              </a:rPr>
            </a:br>
            <a:r>
              <a:rPr lang="zh-CN" altLang="en-US" sz="2400" b="1">
                <a:solidFill>
                  <a:srgbClr val="000000"/>
                </a:solidFill>
                <a:latin typeface="华文中宋" panose="02010600040101010101" charset="-122"/>
                <a:ea typeface="华文中宋" panose="02010600040101010101" charset="-122"/>
                <a:cs typeface="华文中宋" panose="02010600040101010101" charset="-122"/>
              </a:rPr>
              <a:t>     他的小说语言清新自然、朴素洗练，被称为“</a:t>
            </a:r>
            <a:r>
              <a:rPr lang="en-US" altLang="zh-CN" sz="2400" b="1" u="sng">
                <a:solidFill>
                  <a:srgbClr val="C00000"/>
                </a:solidFill>
                <a:latin typeface="华文中宋" panose="02010600040101010101" charset="-122"/>
                <a:ea typeface="华文中宋" panose="02010600040101010101" charset="-122"/>
                <a:cs typeface="华文中宋" panose="02010600040101010101" charset="-122"/>
              </a:rPr>
              <a:t>              </a:t>
            </a:r>
            <a:r>
              <a:rPr lang="zh-CN" altLang="en-US" sz="2400" b="1">
                <a:solidFill>
                  <a:srgbClr val="000000"/>
                </a:solidFill>
                <a:latin typeface="华文中宋" panose="02010600040101010101" charset="-122"/>
                <a:ea typeface="华文中宋" panose="02010600040101010101" charset="-122"/>
                <a:cs typeface="华文中宋" panose="02010600040101010101" charset="-122"/>
              </a:rPr>
              <a:t>”。他和作家刘绍棠等，在创作风格上有共同的特点：如荷花一样根植于水乡泥土，带着自然的清新纯朴，充满诗情画意。被称之为“</a:t>
            </a:r>
            <a:r>
              <a:rPr lang="en-US" altLang="zh-CN" sz="2400" b="1" u="sng">
                <a:solidFill>
                  <a:srgbClr val="C00000"/>
                </a:solidFill>
                <a:latin typeface="华文中宋" panose="02010600040101010101" charset="-122"/>
                <a:ea typeface="华文中宋" panose="02010600040101010101" charset="-122"/>
                <a:cs typeface="华文中宋" panose="02010600040101010101" charset="-122"/>
              </a:rPr>
              <a:t>               </a:t>
            </a:r>
            <a:r>
              <a:rPr lang="zh-CN" altLang="en-US" sz="2400" b="1">
                <a:solidFill>
                  <a:srgbClr val="000000"/>
                </a:solidFill>
                <a:latin typeface="华文中宋" panose="02010600040101010101" charset="-122"/>
                <a:ea typeface="华文中宋" panose="02010600040101010101" charset="-122"/>
                <a:cs typeface="华文中宋" panose="02010600040101010101" charset="-122"/>
              </a:rPr>
              <a:t>”。 与赵树理为代表的“</a:t>
            </a:r>
            <a:r>
              <a:rPr lang="en-US" altLang="zh-CN" sz="2400" b="1" u="sng">
                <a:solidFill>
                  <a:srgbClr val="C00000"/>
                </a:solidFill>
                <a:latin typeface="华文中宋" panose="02010600040101010101" charset="-122"/>
                <a:ea typeface="华文中宋" panose="02010600040101010101" charset="-122"/>
                <a:cs typeface="华文中宋" panose="02010600040101010101" charset="-122"/>
              </a:rPr>
              <a:t>               </a:t>
            </a:r>
            <a:r>
              <a:rPr lang="zh-CN" altLang="en-US" sz="2400" b="1">
                <a:solidFill>
                  <a:srgbClr val="000000"/>
                </a:solidFill>
                <a:latin typeface="华文中宋" panose="02010600040101010101" charset="-122"/>
                <a:ea typeface="华文中宋" panose="02010600040101010101" charset="-122"/>
                <a:cs typeface="华文中宋" panose="02010600040101010101" charset="-122"/>
              </a:rPr>
              <a:t>”小说一起，对后来的文学发展有较大的影响。</a:t>
            </a:r>
            <a:endParaRPr lang="zh-CN" altLang="en-US" sz="2400" b="1">
              <a:solidFill>
                <a:srgbClr val="000000"/>
              </a:solidFill>
              <a:latin typeface="华文中宋" panose="02010600040101010101" charset="-122"/>
              <a:ea typeface="华文中宋" panose="02010600040101010101" charset="-122"/>
              <a:cs typeface="华文中宋" panose="02010600040101010101" charset="-122"/>
            </a:endParaRPr>
          </a:p>
        </p:txBody>
      </p:sp>
      <p:sp>
        <p:nvSpPr>
          <p:cNvPr id="3" name="矩形 2" title=""/>
          <p:cNvSpPr/>
          <p:nvPr>
            <p:custDataLst>
              <p:tags r:id="rId7"/>
            </p:custDataLst>
          </p:nvPr>
        </p:nvSpPr>
        <p:spPr>
          <a:xfrm>
            <a:off x="5075873" y="987425"/>
            <a:ext cx="1407160" cy="460375"/>
          </a:xfrm>
          <a:prstGeom prst="rect">
            <a:avLst/>
          </a:prstGeom>
          <a:noFill/>
          <a:ln w="9525">
            <a:noFill/>
          </a:ln>
        </p:spPr>
        <p:txBody>
          <a:bodyPr wrap="none">
            <a:spAutoFit/>
          </a:bodyPr>
          <a:lstStyle/>
          <a:p>
            <a:pPr>
              <a:buNone/>
            </a:pPr>
            <a:r>
              <a:rPr lang="zh-CN" altLang="en-US" sz="2400" b="1">
                <a:solidFill>
                  <a:schemeClr val="tx1"/>
                </a:solidFill>
                <a:latin typeface="方正粗黑宋简体" panose="02000000000000000000" charset="-122"/>
                <a:ea typeface="方正粗黑宋简体" panose="02000000000000000000" charset="-122"/>
              </a:rPr>
              <a:t>风云初记</a:t>
            </a:r>
            <a:endParaRPr lang="zh-CN" altLang="en-US" sz="2400" b="1">
              <a:solidFill>
                <a:schemeClr val="tx1"/>
              </a:solidFill>
              <a:latin typeface="方正粗黑宋简体" panose="02000000000000000000" charset="-122"/>
              <a:ea typeface="方正粗黑宋简体" panose="02000000000000000000" charset="-122"/>
            </a:endParaRPr>
          </a:p>
        </p:txBody>
      </p:sp>
      <p:sp>
        <p:nvSpPr>
          <p:cNvPr id="4" name="矩形 3" title=""/>
          <p:cNvSpPr/>
          <p:nvPr>
            <p:custDataLst>
              <p:tags r:id="rId8"/>
            </p:custDataLst>
          </p:nvPr>
        </p:nvSpPr>
        <p:spPr>
          <a:xfrm>
            <a:off x="755333" y="1491298"/>
            <a:ext cx="1407160" cy="460375"/>
          </a:xfrm>
          <a:prstGeom prst="rect">
            <a:avLst/>
          </a:prstGeom>
          <a:noFill/>
          <a:ln w="9525">
            <a:noFill/>
          </a:ln>
        </p:spPr>
        <p:txBody>
          <a:bodyPr wrap="none">
            <a:spAutoFit/>
          </a:bodyPr>
          <a:lstStyle/>
          <a:p>
            <a:pPr>
              <a:buNone/>
            </a:pPr>
            <a:r>
              <a:rPr lang="zh-CN" altLang="en-US" sz="2400" b="1">
                <a:solidFill>
                  <a:schemeClr val="tx1"/>
                </a:solidFill>
                <a:latin typeface="方正粗黑宋简体" panose="02000000000000000000" charset="-122"/>
                <a:ea typeface="方正粗黑宋简体" panose="02000000000000000000" charset="-122"/>
              </a:rPr>
              <a:t>铁木前传</a:t>
            </a:r>
            <a:endParaRPr lang="zh-CN" altLang="en-US" sz="2400" b="1">
              <a:solidFill>
                <a:schemeClr val="tx1"/>
              </a:solidFill>
              <a:latin typeface="方正粗黑宋简体" panose="02000000000000000000" charset="-122"/>
              <a:ea typeface="方正粗黑宋简体" panose="02000000000000000000" charset="-122"/>
            </a:endParaRPr>
          </a:p>
        </p:txBody>
      </p:sp>
      <p:sp>
        <p:nvSpPr>
          <p:cNvPr id="5" name="矩形 4" title=""/>
          <p:cNvSpPr/>
          <p:nvPr>
            <p:custDataLst>
              <p:tags r:id="rId9"/>
            </p:custDataLst>
          </p:nvPr>
        </p:nvSpPr>
        <p:spPr>
          <a:xfrm>
            <a:off x="4283393" y="1491298"/>
            <a:ext cx="1101090" cy="460375"/>
          </a:xfrm>
          <a:prstGeom prst="rect">
            <a:avLst/>
          </a:prstGeom>
          <a:noFill/>
          <a:ln w="9525">
            <a:noFill/>
          </a:ln>
        </p:spPr>
        <p:txBody>
          <a:bodyPr wrap="none">
            <a:spAutoFit/>
          </a:bodyPr>
          <a:lstStyle/>
          <a:p>
            <a:pPr>
              <a:buNone/>
            </a:pPr>
            <a:r>
              <a:rPr lang="zh-CN" altLang="en-US" sz="2400" b="1">
                <a:solidFill>
                  <a:schemeClr val="tx1"/>
                </a:solidFill>
                <a:latin typeface="方正粗黑宋简体" panose="02000000000000000000" charset="-122"/>
                <a:ea typeface="方正粗黑宋简体" panose="02000000000000000000" charset="-122"/>
              </a:rPr>
              <a:t>荷花淀</a:t>
            </a:r>
            <a:endParaRPr lang="zh-CN" altLang="en-US" sz="2400" b="1">
              <a:solidFill>
                <a:schemeClr val="tx1"/>
              </a:solidFill>
              <a:latin typeface="方正粗黑宋简体" panose="02000000000000000000" charset="-122"/>
              <a:ea typeface="方正粗黑宋简体" panose="02000000000000000000" charset="-122"/>
            </a:endParaRPr>
          </a:p>
        </p:txBody>
      </p:sp>
      <p:sp>
        <p:nvSpPr>
          <p:cNvPr id="2" name="矩形 1" title=""/>
          <p:cNvSpPr/>
          <p:nvPr>
            <p:custDataLst>
              <p:tags r:id="rId10"/>
            </p:custDataLst>
          </p:nvPr>
        </p:nvSpPr>
        <p:spPr>
          <a:xfrm>
            <a:off x="1187133" y="1951990"/>
            <a:ext cx="1713230" cy="460375"/>
          </a:xfrm>
          <a:prstGeom prst="rect">
            <a:avLst/>
          </a:prstGeom>
          <a:noFill/>
          <a:ln w="9525">
            <a:noFill/>
          </a:ln>
        </p:spPr>
        <p:txBody>
          <a:bodyPr wrap="none">
            <a:spAutoFit/>
          </a:bodyPr>
          <a:lstStyle/>
          <a:p>
            <a:pPr>
              <a:buNone/>
            </a:pPr>
            <a:r>
              <a:rPr lang="zh-CN" altLang="en-US" sz="2400" b="1">
                <a:solidFill>
                  <a:schemeClr val="tx1"/>
                </a:solidFill>
                <a:latin typeface="方正粗黑宋简体" panose="02000000000000000000" charset="-122"/>
                <a:ea typeface="方正粗黑宋简体" panose="02000000000000000000" charset="-122"/>
              </a:rPr>
              <a:t>白洋淀纪事</a:t>
            </a:r>
            <a:endParaRPr lang="zh-CN" altLang="en-US" sz="2400" b="1">
              <a:solidFill>
                <a:schemeClr val="tx1"/>
              </a:solidFill>
              <a:latin typeface="方正粗黑宋简体" panose="02000000000000000000" charset="-122"/>
              <a:ea typeface="方正粗黑宋简体" panose="02000000000000000000" charset="-122"/>
            </a:endParaRPr>
          </a:p>
        </p:txBody>
      </p:sp>
      <p:sp>
        <p:nvSpPr>
          <p:cNvPr id="9" name="矩形 8" title=""/>
          <p:cNvSpPr/>
          <p:nvPr>
            <p:custDataLst>
              <p:tags r:id="rId11"/>
            </p:custDataLst>
          </p:nvPr>
        </p:nvSpPr>
        <p:spPr>
          <a:xfrm>
            <a:off x="7019608" y="2427288"/>
            <a:ext cx="1407160" cy="460375"/>
          </a:xfrm>
          <a:prstGeom prst="rect">
            <a:avLst/>
          </a:prstGeom>
          <a:noFill/>
          <a:ln w="9525">
            <a:noFill/>
          </a:ln>
        </p:spPr>
        <p:txBody>
          <a:bodyPr wrap="none">
            <a:spAutoFit/>
          </a:bodyPr>
          <a:lstStyle/>
          <a:p>
            <a:pPr>
              <a:buNone/>
            </a:pPr>
            <a:r>
              <a:rPr lang="zh-CN" altLang="en-US" sz="2400" b="1">
                <a:solidFill>
                  <a:schemeClr val="tx1"/>
                </a:solidFill>
                <a:latin typeface="方正粗黑宋简体" panose="02000000000000000000" charset="-122"/>
                <a:ea typeface="方正粗黑宋简体" panose="02000000000000000000" charset="-122"/>
              </a:rPr>
              <a:t>诗体小说</a:t>
            </a:r>
            <a:endParaRPr lang="zh-CN" altLang="en-US" sz="2400" b="1">
              <a:solidFill>
                <a:schemeClr val="tx1"/>
              </a:solidFill>
              <a:latin typeface="方正粗黑宋简体" panose="02000000000000000000" charset="-122"/>
              <a:ea typeface="方正粗黑宋简体" panose="02000000000000000000" charset="-122"/>
            </a:endParaRPr>
          </a:p>
        </p:txBody>
      </p:sp>
      <p:sp>
        <p:nvSpPr>
          <p:cNvPr id="10" name="矩形 9" title=""/>
          <p:cNvSpPr/>
          <p:nvPr>
            <p:custDataLst>
              <p:tags r:id="rId12"/>
            </p:custDataLst>
          </p:nvPr>
        </p:nvSpPr>
        <p:spPr>
          <a:xfrm>
            <a:off x="1331278" y="3838893"/>
            <a:ext cx="1407160" cy="460375"/>
          </a:xfrm>
          <a:prstGeom prst="rect">
            <a:avLst/>
          </a:prstGeom>
          <a:noFill/>
          <a:ln w="9525">
            <a:noFill/>
          </a:ln>
        </p:spPr>
        <p:txBody>
          <a:bodyPr wrap="none">
            <a:spAutoFit/>
          </a:bodyPr>
          <a:lstStyle/>
          <a:p>
            <a:pPr>
              <a:buNone/>
            </a:pPr>
            <a:r>
              <a:rPr lang="zh-CN" altLang="en-US" sz="2400" b="1">
                <a:solidFill>
                  <a:schemeClr val="tx1"/>
                </a:solidFill>
                <a:latin typeface="方正粗黑宋简体" panose="02000000000000000000" charset="-122"/>
                <a:ea typeface="方正粗黑宋简体" panose="02000000000000000000" charset="-122"/>
              </a:rPr>
              <a:t>荷花淀派</a:t>
            </a:r>
            <a:endParaRPr lang="zh-CN" altLang="en-US" sz="2400" b="1">
              <a:solidFill>
                <a:schemeClr val="tx1"/>
              </a:solidFill>
              <a:latin typeface="方正粗黑宋简体" panose="02000000000000000000" charset="-122"/>
              <a:ea typeface="方正粗黑宋简体" panose="02000000000000000000" charset="-122"/>
            </a:endParaRPr>
          </a:p>
        </p:txBody>
      </p:sp>
      <p:sp>
        <p:nvSpPr>
          <p:cNvPr id="11" name="矩形 10" title=""/>
          <p:cNvSpPr/>
          <p:nvPr>
            <p:custDataLst>
              <p:tags r:id="rId13"/>
            </p:custDataLst>
          </p:nvPr>
        </p:nvSpPr>
        <p:spPr>
          <a:xfrm>
            <a:off x="6371908" y="3838893"/>
            <a:ext cx="1407160" cy="460375"/>
          </a:xfrm>
          <a:prstGeom prst="rect">
            <a:avLst/>
          </a:prstGeom>
          <a:noFill/>
          <a:ln w="9525">
            <a:noFill/>
          </a:ln>
        </p:spPr>
        <p:txBody>
          <a:bodyPr wrap="none">
            <a:spAutoFit/>
          </a:bodyPr>
          <a:lstStyle/>
          <a:p>
            <a:pPr>
              <a:buNone/>
            </a:pPr>
            <a:r>
              <a:rPr lang="zh-CN" altLang="en-US" sz="2400" b="1">
                <a:solidFill>
                  <a:schemeClr val="tx1"/>
                </a:solidFill>
                <a:latin typeface="方正粗黑宋简体" panose="02000000000000000000" charset="-122"/>
                <a:ea typeface="方正粗黑宋简体" panose="02000000000000000000" charset="-122"/>
              </a:rPr>
              <a:t>山药蛋派</a:t>
            </a:r>
            <a:endParaRPr lang="zh-CN" altLang="en-US" sz="2400" b="1">
              <a:solidFill>
                <a:schemeClr val="tx1"/>
              </a:solidFill>
              <a:latin typeface="方正粗黑宋简体" panose="02000000000000000000" charset="-122"/>
              <a:ea typeface="方正粗黑宋简体" panose="02000000000000000000"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2" grpId="0"/>
      <p:bldP spid="9" grpId="0"/>
      <p:bldP spid="10" grpId="0"/>
      <p:bldP spid="11" grpId="0"/>
    </p:bldLst>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173061" name="文本框 173060" title=""/>
          <p:cNvSpPr txBox="1"/>
          <p:nvPr/>
        </p:nvSpPr>
        <p:spPr>
          <a:xfrm>
            <a:off x="827405" y="1203008"/>
            <a:ext cx="6448425" cy="521970"/>
          </a:xfrm>
          <a:prstGeom prst="rect">
            <a:avLst/>
          </a:prstGeom>
          <a:noFill/>
          <a:ln w="9525">
            <a:noFill/>
          </a:ln>
        </p:spPr>
        <p:txBody>
          <a:bodyPr wrap="none">
            <a:spAutoFit/>
          </a:bodyPr>
          <a:lstStyle/>
          <a:p>
            <a:pPr marR="0" defTabSz="914400">
              <a:spcBef>
                <a:spcPct val="0"/>
              </a:spcBef>
              <a:buClr>
                <a:schemeClr val="bg1"/>
              </a:buClr>
              <a:buSzTx/>
              <a:buFont typeface="Arial" panose="020b0604020202020204" pitchFamily="34" charset="0"/>
              <a:buNone/>
              <a:defRPr/>
            </a:pPr>
            <a:r>
              <a:rPr kumimoji="0" lang="en-US" altLang="zh-CN"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1</a:t>
            </a:r>
            <a:r>
              <a:rPr kumimoji="0" lang="zh-CN" altLang="en-US"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、下列加红色的字读音不相同的一项是</a:t>
            </a:r>
            <a:endParaRPr kumimoji="0" lang="zh-CN" altLang="en-US"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endParaRPr>
          </a:p>
        </p:txBody>
      </p:sp>
      <p:sp>
        <p:nvSpPr>
          <p:cNvPr id="173062" name="文本框 173061" title=""/>
          <p:cNvSpPr txBox="1"/>
          <p:nvPr/>
        </p:nvSpPr>
        <p:spPr>
          <a:xfrm>
            <a:off x="899160" y="1727200"/>
            <a:ext cx="7496810" cy="2861310"/>
          </a:xfrm>
          <a:prstGeom prst="rect">
            <a:avLst/>
          </a:prstGeom>
          <a:noFill/>
          <a:ln w="9525">
            <a:noFill/>
          </a:ln>
        </p:spPr>
        <p:txBody>
          <a:bodyPr wrap="none">
            <a:spAutoFit/>
          </a:bodyPr>
          <a:lstStyle/>
          <a:p>
            <a:pPr marR="0" defTabSz="914400">
              <a:lnSpc>
                <a:spcPct val="150000"/>
              </a:lnSpc>
              <a:spcBef>
                <a:spcPct val="0"/>
              </a:spcBef>
              <a:buClr>
                <a:schemeClr val="bg1"/>
              </a:buClr>
              <a:buSzTx/>
              <a:buFont typeface="Arial" panose="020b0604020202020204" pitchFamily="34" charset="0"/>
              <a:buNone/>
              <a:defRPr/>
            </a:pPr>
            <a:r>
              <a:rPr kumimoji="0" lang="en-US" altLang="zh-CN"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A</a:t>
            </a:r>
            <a:r>
              <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a:t>
            </a:r>
            <a:r>
              <a:rPr kumimoji="0" lang="zh-CN" altLang="en-US" sz="2400" b="1" kern="1200" cap="none" spc="0" normalizeH="0" baseline="0" noProof="1">
                <a:solidFill>
                  <a:srgbClr val="FF33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消</a:t>
            </a:r>
            <a:r>
              <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灭           </a:t>
            </a:r>
            <a:r>
              <a:rPr kumimoji="0" lang="zh-CN" altLang="en-US" sz="2400" b="1" kern="1200" cap="none" spc="0" normalizeH="0" baseline="0" noProof="1">
                <a:solidFill>
                  <a:srgbClr val="FF33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逍</a:t>
            </a:r>
            <a:r>
              <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遥         </a:t>
            </a:r>
            <a:r>
              <a:rPr kumimoji="0" lang="zh-CN" altLang="en-US" sz="2400" b="1" kern="1200" cap="none" spc="0" normalizeH="0" baseline="0" noProof="1">
                <a:solidFill>
                  <a:srgbClr val="FF33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销</a:t>
            </a:r>
            <a:r>
              <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路          </a:t>
            </a:r>
            <a:r>
              <a:rPr kumimoji="0" lang="zh-CN" altLang="en-US" sz="2400" b="1" kern="1200" cap="none" spc="0" normalizeH="0" baseline="0" noProof="1">
                <a:solidFill>
                  <a:srgbClr val="FF33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硝</a:t>
            </a:r>
            <a:r>
              <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烟弥漫</a:t>
            </a:r>
            <a:endPar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endParaRPr>
          </a:p>
          <a:p>
            <a:pPr marR="0" defTabSz="914400">
              <a:lnSpc>
                <a:spcPct val="150000"/>
              </a:lnSpc>
              <a:spcBef>
                <a:spcPct val="0"/>
              </a:spcBef>
              <a:buClr>
                <a:schemeClr val="bg1"/>
              </a:buClr>
              <a:buSzTx/>
              <a:buFont typeface="Arial" panose="020b0604020202020204" pitchFamily="34" charset="0"/>
              <a:buNone/>
              <a:defRPr/>
            </a:pPr>
            <a:r>
              <a:rPr kumimoji="0" lang="en-US" altLang="zh-CN"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B</a:t>
            </a:r>
            <a:r>
              <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、水</a:t>
            </a:r>
            <a:r>
              <a:rPr kumimoji="0" lang="zh-CN" altLang="en-US" sz="2400" b="1" kern="1200" cap="none" spc="0" normalizeH="0" baseline="0" noProof="1">
                <a:solidFill>
                  <a:srgbClr val="FF33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淀</a:t>
            </a:r>
            <a:r>
              <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           纱</a:t>
            </a:r>
            <a:r>
              <a:rPr kumimoji="0" lang="zh-CN" altLang="en-US" sz="2400" b="1" kern="1200" cap="none" spc="0" normalizeH="0" baseline="0" noProof="1">
                <a:solidFill>
                  <a:srgbClr val="FF33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锭</a:t>
            </a:r>
            <a:r>
              <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         石</a:t>
            </a:r>
            <a:r>
              <a:rPr kumimoji="0" lang="zh-CN" altLang="en-US" sz="2400" b="1" kern="1200" cap="none" spc="0" normalizeH="0" baseline="0" noProof="1">
                <a:solidFill>
                  <a:srgbClr val="FF33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碇</a:t>
            </a:r>
            <a:r>
              <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          皮开肉</a:t>
            </a:r>
            <a:r>
              <a:rPr kumimoji="0" lang="zh-CN" altLang="en-US" sz="2400" b="1" kern="1200" cap="none" spc="0" normalizeH="0" baseline="0" noProof="1">
                <a:solidFill>
                  <a:srgbClr val="FF33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绽</a:t>
            </a:r>
            <a:endParaRPr kumimoji="0" lang="zh-CN" altLang="en-US" sz="2400" b="1" kern="1200" cap="none" spc="0" normalizeH="0" baseline="0" noProof="1">
              <a:solidFill>
                <a:srgbClr val="FF33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endParaRPr>
          </a:p>
          <a:p>
            <a:pPr marR="0" defTabSz="914400">
              <a:lnSpc>
                <a:spcPct val="150000"/>
              </a:lnSpc>
              <a:spcBef>
                <a:spcPct val="0"/>
              </a:spcBef>
              <a:buClr>
                <a:schemeClr val="bg1"/>
              </a:buClr>
              <a:buSzTx/>
              <a:buFont typeface="Arial" panose="020b0604020202020204" pitchFamily="34" charset="0"/>
              <a:buNone/>
              <a:defRPr/>
            </a:pPr>
            <a:r>
              <a:rPr kumimoji="0" lang="en-US" altLang="zh-CN"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C</a:t>
            </a:r>
            <a:r>
              <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a:t>
            </a:r>
            <a:r>
              <a:rPr kumimoji="0" lang="zh-CN" altLang="en-US" sz="2400" b="1" kern="1200" cap="none" spc="0" normalizeH="0" baseline="0" noProof="1">
                <a:solidFill>
                  <a:srgbClr val="FF33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菱</a:t>
            </a:r>
            <a:r>
              <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角           丘</a:t>
            </a:r>
            <a:r>
              <a:rPr kumimoji="0" lang="zh-CN" altLang="en-US" sz="2400" b="1" kern="1200" cap="none" spc="0" normalizeH="0" baseline="0" noProof="1">
                <a:solidFill>
                  <a:srgbClr val="FF33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陵</a:t>
            </a:r>
            <a:r>
              <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         </a:t>
            </a:r>
            <a:r>
              <a:rPr kumimoji="0" lang="zh-CN" altLang="en-US" sz="2400" b="1" kern="1200" cap="none" spc="0" normalizeH="0" baseline="0" noProof="1">
                <a:solidFill>
                  <a:srgbClr val="FF33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凌</a:t>
            </a:r>
            <a:r>
              <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晨          </a:t>
            </a:r>
            <a:r>
              <a:rPr kumimoji="0" lang="zh-CN" altLang="en-US" sz="2400" b="1" kern="1200" cap="none" spc="0" normalizeH="0" baseline="0" noProof="1">
                <a:solidFill>
                  <a:srgbClr val="FF33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绫</a:t>
            </a:r>
            <a:r>
              <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罗绸缎</a:t>
            </a:r>
            <a:endPar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endParaRPr>
          </a:p>
          <a:p>
            <a:pPr marR="0" defTabSz="914400">
              <a:lnSpc>
                <a:spcPct val="150000"/>
              </a:lnSpc>
              <a:spcBef>
                <a:spcPct val="0"/>
              </a:spcBef>
              <a:buClr>
                <a:schemeClr val="bg1"/>
              </a:buClr>
              <a:buSzTx/>
              <a:buFont typeface="Arial" panose="020b0604020202020204" pitchFamily="34" charset="0"/>
              <a:buNone/>
              <a:defRPr/>
            </a:pPr>
            <a:r>
              <a:rPr kumimoji="0" lang="en-US" altLang="zh-CN"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D</a:t>
            </a:r>
            <a:r>
              <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a:t>
            </a:r>
            <a:r>
              <a:rPr kumimoji="0" lang="zh-CN" altLang="en-US" sz="2400" b="1" kern="1200" cap="none" spc="0" normalizeH="0" baseline="0" noProof="1">
                <a:solidFill>
                  <a:srgbClr val="FF33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飘</a:t>
            </a:r>
            <a:r>
              <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飞           </a:t>
            </a:r>
            <a:r>
              <a:rPr kumimoji="0" lang="zh-CN" altLang="en-US" sz="2400" b="1" kern="1200" cap="none" spc="0" normalizeH="0" baseline="0" noProof="1">
                <a:solidFill>
                  <a:srgbClr val="FF33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漂</a:t>
            </a:r>
            <a:r>
              <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泊         </a:t>
            </a:r>
            <a:r>
              <a:rPr kumimoji="0" lang="zh-CN" altLang="en-US" sz="2400" b="1" kern="1200" cap="none" spc="0" normalizeH="0" baseline="0" noProof="1">
                <a:solidFill>
                  <a:srgbClr val="FF33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剽</a:t>
            </a:r>
            <a:r>
              <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悍          虚无</a:t>
            </a:r>
            <a:r>
              <a:rPr kumimoji="0" lang="zh-CN" altLang="en-US" sz="2400" b="1" kern="1200" cap="none" spc="0" normalizeH="0" baseline="0" noProof="1">
                <a:solidFill>
                  <a:srgbClr val="FF33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缥</a:t>
            </a:r>
            <a:r>
              <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缈</a:t>
            </a:r>
            <a:endPar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endParaRPr>
          </a:p>
          <a:p>
            <a:pPr marR="0" defTabSz="914400">
              <a:lnSpc>
                <a:spcPct val="150000"/>
              </a:lnSpc>
              <a:spcBef>
                <a:spcPct val="0"/>
              </a:spcBef>
              <a:buClr>
                <a:schemeClr val="bg1"/>
              </a:buClr>
              <a:buSzTx/>
              <a:buFont typeface="Arial" panose="020b0604020202020204" pitchFamily="34" charset="0"/>
              <a:buNone/>
              <a:defRPr/>
            </a:pPr>
            <a:r>
              <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                                                    答【             】</a:t>
            </a:r>
            <a:endPar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endParaRPr>
          </a:p>
        </p:txBody>
      </p:sp>
      <p:sp>
        <p:nvSpPr>
          <p:cNvPr id="173063" name="文本框 173062" title=""/>
          <p:cNvSpPr txBox="1"/>
          <p:nvPr/>
        </p:nvSpPr>
        <p:spPr>
          <a:xfrm>
            <a:off x="7163753" y="4011930"/>
            <a:ext cx="492125" cy="646113"/>
          </a:xfrm>
          <a:prstGeom prst="rect">
            <a:avLst/>
          </a:prstGeom>
          <a:noFill/>
          <a:ln w="9525">
            <a:noFill/>
          </a:ln>
        </p:spPr>
        <p:txBody>
          <a:bodyPr wrap="none">
            <a:spAutoFit/>
          </a:bodyPr>
          <a:lstStyle/>
          <a:p>
            <a:pPr marR="0" defTabSz="914400">
              <a:spcBef>
                <a:spcPct val="0"/>
              </a:spcBef>
              <a:buClr>
                <a:schemeClr val="bg1"/>
              </a:buClr>
              <a:buSzTx/>
              <a:buFont typeface="Arial" panose="020b0604020202020204" pitchFamily="34" charset="0"/>
              <a:buNone/>
              <a:defRPr/>
            </a:pPr>
            <a:r>
              <a:rPr kumimoji="0" lang="en-US" altLang="zh-CN" sz="3600" b="1" kern="1200" cap="none" spc="0" normalizeH="0" baseline="0" noProof="1">
                <a:solidFill>
                  <a:srgbClr val="FF3300"/>
                </a:solidFill>
                <a:effectLst>
                  <a:outerShdw blurRad="38100" dist="38100" dir="2700000">
                    <a:srgbClr val="C0C0C0"/>
                  </a:outerShdw>
                </a:effectLst>
                <a:latin typeface="Times New Roman" panose="02020603050405020304" pitchFamily="18" charset="0"/>
                <a:ea typeface="宋体" panose="02010600030101010101" pitchFamily="2" charset="-122"/>
                <a:cs typeface="+mn-cs"/>
              </a:rPr>
              <a:t>B</a:t>
            </a:r>
            <a:endParaRPr kumimoji="0" lang="en-US" altLang="zh-CN" sz="3600" b="1" kern="1200" cap="none" spc="0" normalizeH="0" baseline="0" noProof="1">
              <a:solidFill>
                <a:srgbClr val="FF3300"/>
              </a:solidFill>
              <a:effectLst>
                <a:outerShdw blurRad="38100" dist="38100" dir="2700000">
                  <a:srgbClr val="C0C0C0"/>
                </a:outerShdw>
              </a:effectLst>
              <a:latin typeface="Times New Roman" panose="02020603050405020304" pitchFamily="18" charset="0"/>
              <a:ea typeface="宋体" panose="02010600030101010101" pitchFamily="2" charset="-122"/>
              <a:cs typeface="+mn-cs"/>
            </a:endParaRPr>
          </a:p>
        </p:txBody>
      </p:sp>
      <p:cxnSp>
        <p:nvCxnSpPr>
          <p:cNvPr id="6" name="直接连接符 5"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文本框 6" title=""/>
          <p:cNvSpPr txBox="1"/>
          <p:nvPr>
            <p:custDataLst>
              <p:tags r:id="rId3"/>
            </p:custDataLst>
          </p:nvPr>
        </p:nvSpPr>
        <p:spPr>
          <a:xfrm>
            <a:off x="1043305" y="233680"/>
            <a:ext cx="227203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课堂练习</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8" name="组合 7" title=""/>
          <p:cNvGrpSpPr/>
          <p:nvPr/>
        </p:nvGrpSpPr>
        <p:grpSpPr>
          <a:xfrm>
            <a:off x="255905" y="279400"/>
            <a:ext cx="562610" cy="513080"/>
            <a:chOff x="2121873" y="1511588"/>
            <a:chExt cx="445481" cy="469613"/>
          </a:xfrm>
        </p:grpSpPr>
        <p:sp>
          <p:nvSpPr>
            <p:cNvPr id="15" name="矩形 14"/>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173063"/>
                                        </p:tgtEl>
                                        <p:attrNameLst>
                                          <p:attrName>style.visibility</p:attrName>
                                        </p:attrNameLst>
                                      </p:cBhvr>
                                      <p:to>
                                        <p:strVal val="visible"/>
                                      </p:to>
                                    </p:set>
                                    <p:anim calcmode="lin" valueType="num">
                                      <p:cBhvr additive="base">
                                        <p:cTn id="7" dur="500" fill="hold"/>
                                        <p:tgtEl>
                                          <p:spTgt spid="173063"/>
                                        </p:tgtEl>
                                        <p:attrNameLst>
                                          <p:attrName>ppt_x</p:attrName>
                                        </p:attrNameLst>
                                      </p:cBhvr>
                                      <p:tavLst>
                                        <p:tav tm="0">
                                          <p:val>
                                            <p:strVal val="1+#ppt_w/2"/>
                                          </p:val>
                                        </p:tav>
                                        <p:tav tm="100000">
                                          <p:val>
                                            <p:strVal val="#ppt_x"/>
                                          </p:val>
                                        </p:tav>
                                      </p:tavLst>
                                    </p:anim>
                                    <p:anim calcmode="lin" valueType="num">
                                      <p:cBhvr additive="base">
                                        <p:cTn id="8" dur="500" fill="hold"/>
                                        <p:tgtEl>
                                          <p:spTgt spid="1730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63" grpId="0"/>
    </p:bldLst>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174085" name="文本框 174084" title=""/>
          <p:cNvSpPr txBox="1"/>
          <p:nvPr/>
        </p:nvSpPr>
        <p:spPr>
          <a:xfrm>
            <a:off x="715010" y="967740"/>
            <a:ext cx="7467600" cy="953135"/>
          </a:xfrm>
          <a:prstGeom prst="rect">
            <a:avLst/>
          </a:prstGeom>
          <a:noFill/>
          <a:ln w="9525">
            <a:noFill/>
          </a:ln>
        </p:spPr>
        <p:txBody>
          <a:bodyPr>
            <a:spAutoFit/>
          </a:bodyPr>
          <a:lstStyle/>
          <a:p>
            <a:pPr marR="0" algn="l" defTabSz="914400">
              <a:buClr>
                <a:schemeClr val="bg1"/>
              </a:buClr>
              <a:buSzTx/>
              <a:buFont typeface="Arial" panose="020b0604020202020204" pitchFamily="34" charset="0"/>
              <a:buNone/>
              <a:defRPr/>
            </a:pPr>
            <a:r>
              <a:rPr kumimoji="0" lang="en-US" altLang="zh-CN" sz="2400" b="1" kern="1200" cap="none" spc="0" normalizeH="0" baseline="0" noProof="1">
                <a:solidFill>
                  <a:srgbClr val="FF3300"/>
                </a:solidFill>
                <a:effectLst>
                  <a:outerShdw blurRad="38100" dist="38100" dir="2700000">
                    <a:srgbClr val="C0C0C0"/>
                  </a:outerShdw>
                </a:effectLst>
                <a:latin typeface="Times New Roman" panose="02020603050405020304" pitchFamily="18" charset="0"/>
                <a:ea typeface="黑体" panose="02010609060101010101" pitchFamily="49" charset="-122"/>
                <a:cs typeface="+mn-cs"/>
              </a:rPr>
              <a:t>         </a:t>
            </a:r>
            <a:r>
              <a:rPr kumimoji="0" lang="en-US" altLang="zh-CN" sz="2800"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2、下列句子的重读能表现水生嫂对水生忧虑、关切与责备的一项是</a:t>
            </a:r>
            <a:endParaRPr kumimoji="0" lang="en-US" altLang="zh-CN" sz="2800"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endParaRPr>
          </a:p>
        </p:txBody>
      </p:sp>
      <p:sp>
        <p:nvSpPr>
          <p:cNvPr id="174086" name="文本框 174085" title=""/>
          <p:cNvSpPr txBox="1"/>
          <p:nvPr/>
        </p:nvSpPr>
        <p:spPr>
          <a:xfrm>
            <a:off x="1135380" y="1924368"/>
            <a:ext cx="6721475" cy="2861310"/>
          </a:xfrm>
          <a:prstGeom prst="rect">
            <a:avLst/>
          </a:prstGeom>
          <a:noFill/>
          <a:ln w="9525">
            <a:noFill/>
          </a:ln>
        </p:spPr>
        <p:txBody>
          <a:bodyPr>
            <a:spAutoFit/>
          </a:bodyPr>
          <a:lstStyle/>
          <a:p>
            <a:pPr marR="0" defTabSz="914400">
              <a:lnSpc>
                <a:spcPct val="150000"/>
              </a:lnSpc>
              <a:spcBef>
                <a:spcPct val="0"/>
              </a:spcBef>
              <a:buClr>
                <a:schemeClr val="bg1"/>
              </a:buClr>
              <a:buSzTx/>
              <a:buFont typeface="Arial" panose="020b0604020202020204" pitchFamily="34" charset="0"/>
              <a:buNone/>
              <a:defRPr/>
            </a:pPr>
            <a:r>
              <a:rPr kumimoji="0" lang="en-US" altLang="zh-CN"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A</a:t>
            </a:r>
            <a:r>
              <a:rPr kumimoji="0" lang="zh-CN" altLang="en-US"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a:t>
            </a:r>
            <a:r>
              <a:rPr kumimoji="0" lang="zh-CN" altLang="en-US" sz="2400" b="1" kern="1200" cap="none" spc="0" normalizeH="0" baseline="0" noProof="1">
                <a:solidFill>
                  <a:srgbClr val="FF33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今天</a:t>
            </a:r>
            <a:r>
              <a:rPr kumimoji="0" lang="zh-CN" altLang="en-US"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怎么回来得这么晚？</a:t>
            </a:r>
            <a:endParaRPr kumimoji="0" lang="zh-CN" altLang="en-US"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endParaRPr>
          </a:p>
          <a:p>
            <a:pPr marR="0" defTabSz="914400">
              <a:lnSpc>
                <a:spcPct val="150000"/>
              </a:lnSpc>
              <a:spcBef>
                <a:spcPct val="0"/>
              </a:spcBef>
              <a:buClr>
                <a:schemeClr val="bg1"/>
              </a:buClr>
              <a:buSzTx/>
              <a:buFont typeface="Arial" panose="020b0604020202020204" pitchFamily="34" charset="0"/>
              <a:buNone/>
              <a:defRPr/>
            </a:pPr>
            <a:r>
              <a:rPr kumimoji="0" lang="en-US" altLang="zh-CN"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B</a:t>
            </a:r>
            <a:r>
              <a:rPr kumimoji="0" lang="zh-CN" altLang="en-US"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、今天</a:t>
            </a:r>
            <a:r>
              <a:rPr kumimoji="0" lang="zh-CN" altLang="en-US" sz="2400" b="1" kern="1200" cap="none" spc="0" normalizeH="0" baseline="0" noProof="1">
                <a:solidFill>
                  <a:srgbClr val="FF33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怎么</a:t>
            </a:r>
            <a:r>
              <a:rPr kumimoji="0" lang="zh-CN" altLang="en-US"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回来得这么晚？</a:t>
            </a:r>
            <a:endParaRPr kumimoji="0" lang="zh-CN" altLang="en-US"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endParaRPr>
          </a:p>
          <a:p>
            <a:pPr marR="0" defTabSz="914400">
              <a:lnSpc>
                <a:spcPct val="150000"/>
              </a:lnSpc>
              <a:spcBef>
                <a:spcPct val="0"/>
              </a:spcBef>
              <a:buClr>
                <a:schemeClr val="bg1"/>
              </a:buClr>
              <a:buSzTx/>
              <a:buFont typeface="Arial" panose="020b0604020202020204" pitchFamily="34" charset="0"/>
              <a:buNone/>
              <a:defRPr/>
            </a:pPr>
            <a:r>
              <a:rPr kumimoji="0" lang="en-US" altLang="zh-CN"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C</a:t>
            </a:r>
            <a:r>
              <a:rPr kumimoji="0" lang="zh-CN" altLang="en-US"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、今天怎么回来得</a:t>
            </a:r>
            <a:r>
              <a:rPr kumimoji="0" lang="zh-CN" altLang="en-US" sz="2400" b="1" kern="1200" cap="none" spc="0" normalizeH="0" baseline="0" noProof="1">
                <a:solidFill>
                  <a:srgbClr val="FF33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这么</a:t>
            </a:r>
            <a:r>
              <a:rPr kumimoji="0" lang="zh-CN" altLang="en-US"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晚？</a:t>
            </a:r>
            <a:endParaRPr kumimoji="0" lang="zh-CN" altLang="en-US"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endParaRPr>
          </a:p>
          <a:p>
            <a:pPr marR="0" defTabSz="914400">
              <a:lnSpc>
                <a:spcPct val="150000"/>
              </a:lnSpc>
              <a:spcBef>
                <a:spcPct val="0"/>
              </a:spcBef>
              <a:buClr>
                <a:schemeClr val="bg1"/>
              </a:buClr>
              <a:buSzTx/>
              <a:buFont typeface="Arial" panose="020b0604020202020204" pitchFamily="34" charset="0"/>
              <a:buNone/>
              <a:defRPr/>
            </a:pPr>
            <a:r>
              <a:rPr kumimoji="0" lang="en-US" altLang="zh-CN"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D</a:t>
            </a:r>
            <a:r>
              <a:rPr kumimoji="0" lang="zh-CN" altLang="en-US"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、今天怎么回来得这么</a:t>
            </a:r>
            <a:r>
              <a:rPr kumimoji="0" lang="zh-CN" altLang="en-US" sz="2400" b="1" kern="1200" cap="none" spc="0" normalizeH="0" baseline="0" noProof="1">
                <a:solidFill>
                  <a:srgbClr val="FF33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晚</a:t>
            </a:r>
            <a:r>
              <a:rPr kumimoji="0" lang="zh-CN" altLang="en-US"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a:t>
            </a:r>
            <a:endParaRPr kumimoji="0" lang="zh-CN" altLang="en-US"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endParaRPr>
          </a:p>
          <a:p>
            <a:pPr marR="0" defTabSz="914400">
              <a:lnSpc>
                <a:spcPct val="150000"/>
              </a:lnSpc>
              <a:spcBef>
                <a:spcPct val="0"/>
              </a:spcBef>
              <a:buClr>
                <a:schemeClr val="bg1"/>
              </a:buClr>
              <a:buSzTx/>
              <a:buFont typeface="Arial" panose="020b0604020202020204" pitchFamily="34" charset="0"/>
              <a:buNone/>
              <a:defRPr/>
            </a:pPr>
            <a:r>
              <a:rPr kumimoji="0" lang="zh-CN" altLang="en-US" sz="2400" b="1" kern="1200" cap="none" spc="0" normalizeH="0" baseline="0" noProof="1">
                <a:solidFill>
                  <a:schemeClr val="tx1"/>
                </a:solidFill>
                <a:effectLst>
                  <a:outerShdw blurRad="38100" dist="38100" dir="2700000">
                    <a:srgbClr val="C0C0C0"/>
                  </a:outerShdw>
                </a:effectLst>
                <a:latin typeface="Times New Roman" panose="02020603050405020304" pitchFamily="18" charset="0"/>
                <a:ea typeface="宋体" panose="02010600030101010101" pitchFamily="2" charset="-122"/>
                <a:cs typeface="+mn-cs"/>
              </a:rPr>
              <a:t>                                                       答【             】</a:t>
            </a:r>
            <a:endParaRPr kumimoji="0" lang="zh-CN" altLang="en-US" sz="2400" b="1" kern="1200" cap="none" spc="0" normalizeH="0" baseline="0" noProof="1">
              <a:solidFill>
                <a:schemeClr val="tx1"/>
              </a:solidFill>
              <a:effectLst>
                <a:outerShdw blurRad="38100" dist="38100" dir="2700000">
                  <a:srgbClr val="C0C0C0"/>
                </a:outerShdw>
              </a:effectLst>
              <a:latin typeface="Times New Roman" panose="02020603050405020304" pitchFamily="18" charset="0"/>
              <a:ea typeface="宋体" panose="02010600030101010101" pitchFamily="2" charset="-122"/>
              <a:cs typeface="+mn-cs"/>
            </a:endParaRPr>
          </a:p>
        </p:txBody>
      </p:sp>
      <p:sp>
        <p:nvSpPr>
          <p:cNvPr id="174087" name="文本框 174086" title=""/>
          <p:cNvSpPr txBox="1"/>
          <p:nvPr/>
        </p:nvSpPr>
        <p:spPr>
          <a:xfrm>
            <a:off x="6443980" y="4227830"/>
            <a:ext cx="517525" cy="646113"/>
          </a:xfrm>
          <a:prstGeom prst="rect">
            <a:avLst/>
          </a:prstGeom>
          <a:noFill/>
          <a:ln w="9525">
            <a:noFill/>
          </a:ln>
        </p:spPr>
        <p:txBody>
          <a:bodyPr wrap="none">
            <a:spAutoFit/>
          </a:bodyPr>
          <a:lstStyle/>
          <a:p>
            <a:pPr marR="0" defTabSz="914400">
              <a:spcBef>
                <a:spcPct val="0"/>
              </a:spcBef>
              <a:buClr>
                <a:schemeClr val="bg1"/>
              </a:buClr>
              <a:buSzTx/>
              <a:buFont typeface="Arial" panose="020b0604020202020204" pitchFamily="34" charset="0"/>
              <a:buNone/>
              <a:defRPr/>
            </a:pPr>
            <a:r>
              <a:rPr kumimoji="0" lang="en-US" altLang="zh-CN" sz="3600" b="1" kern="1200" cap="none" spc="0" normalizeH="0" baseline="0" noProof="1">
                <a:solidFill>
                  <a:srgbClr val="FF3300"/>
                </a:solidFill>
                <a:effectLst>
                  <a:outerShdw blurRad="38100" dist="38100" dir="2700000">
                    <a:srgbClr val="C0C0C0"/>
                  </a:outerShdw>
                </a:effectLst>
                <a:latin typeface="Times New Roman" panose="02020603050405020304" pitchFamily="18" charset="0"/>
                <a:ea typeface="宋体" panose="02010600030101010101" pitchFamily="2" charset="-122"/>
                <a:cs typeface="+mn-cs"/>
              </a:rPr>
              <a:t>C</a:t>
            </a:r>
            <a:endParaRPr kumimoji="0" lang="en-US" altLang="zh-CN" sz="3600" b="1" kern="1200" cap="none" spc="0" normalizeH="0" baseline="0" noProof="1">
              <a:solidFill>
                <a:srgbClr val="FF3300"/>
              </a:solidFill>
              <a:effectLst>
                <a:outerShdw blurRad="38100" dist="38100" dir="2700000">
                  <a:srgbClr val="C0C0C0"/>
                </a:outerShdw>
              </a:effectLst>
              <a:latin typeface="Times New Roman" panose="02020603050405020304" pitchFamily="18" charset="0"/>
              <a:ea typeface="宋体" panose="02010600030101010101" pitchFamily="2" charset="-122"/>
              <a:cs typeface="+mn-cs"/>
            </a:endParaRPr>
          </a:p>
        </p:txBody>
      </p:sp>
      <p:cxnSp>
        <p:nvCxnSpPr>
          <p:cNvPr id="6" name="直接连接符 5"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文本框 6" title=""/>
          <p:cNvSpPr txBox="1"/>
          <p:nvPr>
            <p:custDataLst>
              <p:tags r:id="rId3"/>
            </p:custDataLst>
          </p:nvPr>
        </p:nvSpPr>
        <p:spPr>
          <a:xfrm>
            <a:off x="1043305" y="233680"/>
            <a:ext cx="227203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课堂练习</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8" name="组合 7" title=""/>
          <p:cNvGrpSpPr/>
          <p:nvPr/>
        </p:nvGrpSpPr>
        <p:grpSpPr>
          <a:xfrm>
            <a:off x="255905" y="279400"/>
            <a:ext cx="562610" cy="513080"/>
            <a:chOff x="2121873" y="1511588"/>
            <a:chExt cx="445481" cy="469613"/>
          </a:xfrm>
        </p:grpSpPr>
        <p:sp>
          <p:nvSpPr>
            <p:cNvPr id="15" name="矩形 14"/>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174087"/>
                                        </p:tgtEl>
                                        <p:attrNameLst>
                                          <p:attrName>style.visibility</p:attrName>
                                        </p:attrNameLst>
                                      </p:cBhvr>
                                      <p:to>
                                        <p:strVal val="visible"/>
                                      </p:to>
                                    </p:set>
                                    <p:anim calcmode="lin" valueType="num">
                                      <p:cBhvr additive="base">
                                        <p:cTn id="7" dur="500" fill="hold"/>
                                        <p:tgtEl>
                                          <p:spTgt spid="174087"/>
                                        </p:tgtEl>
                                        <p:attrNameLst>
                                          <p:attrName>ppt_x</p:attrName>
                                        </p:attrNameLst>
                                      </p:cBhvr>
                                      <p:tavLst>
                                        <p:tav tm="0">
                                          <p:val>
                                            <p:strVal val="1+#ppt_w/2"/>
                                          </p:val>
                                        </p:tav>
                                        <p:tav tm="100000">
                                          <p:val>
                                            <p:strVal val="#ppt_x"/>
                                          </p:val>
                                        </p:tav>
                                      </p:tavLst>
                                    </p:anim>
                                    <p:anim calcmode="lin" valueType="num">
                                      <p:cBhvr additive="base">
                                        <p:cTn id="8" dur="500" fill="hold"/>
                                        <p:tgtEl>
                                          <p:spTgt spid="1740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7" grpId="0"/>
    </p:bldLst>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175109" name="文本框 175108" title=""/>
          <p:cNvSpPr txBox="1"/>
          <p:nvPr/>
        </p:nvSpPr>
        <p:spPr>
          <a:xfrm>
            <a:off x="251460" y="1059815"/>
            <a:ext cx="7370445" cy="460375"/>
          </a:xfrm>
          <a:prstGeom prst="rect">
            <a:avLst/>
          </a:prstGeom>
          <a:noFill/>
          <a:ln w="9525">
            <a:noFill/>
          </a:ln>
        </p:spPr>
        <p:txBody>
          <a:bodyPr wrap="square">
            <a:spAutoFit/>
          </a:bodyPr>
          <a:lstStyle/>
          <a:p>
            <a:pPr marR="0" defTabSz="914400">
              <a:spcBef>
                <a:spcPct val="0"/>
              </a:spcBef>
              <a:buClr>
                <a:schemeClr val="bg1"/>
              </a:buClr>
              <a:buSzTx/>
              <a:buFont typeface="Arial" panose="020b0604020202020204" pitchFamily="34" charset="0"/>
              <a:buNone/>
              <a:defRPr/>
            </a:pPr>
            <a:r>
              <a:rPr kumimoji="0" lang="en-US" altLang="zh-CN"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3</a:t>
            </a:r>
            <a:r>
              <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、下列句子所用修辞用法不同于其他三句一项是</a:t>
            </a:r>
            <a:endPar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endParaRPr>
          </a:p>
        </p:txBody>
      </p:sp>
      <p:sp>
        <p:nvSpPr>
          <p:cNvPr id="175110" name="文本框 175109" title=""/>
          <p:cNvSpPr txBox="1"/>
          <p:nvPr/>
        </p:nvSpPr>
        <p:spPr>
          <a:xfrm>
            <a:off x="323215" y="1564005"/>
            <a:ext cx="8633460" cy="2749550"/>
          </a:xfrm>
          <a:prstGeom prst="rect">
            <a:avLst/>
          </a:prstGeom>
          <a:noFill/>
          <a:ln w="9525">
            <a:noFill/>
          </a:ln>
        </p:spPr>
        <p:txBody>
          <a:bodyPr wrap="square">
            <a:spAutoFit/>
          </a:bodyPr>
          <a:lstStyle/>
          <a:p>
            <a:pPr marR="0" defTabSz="914400">
              <a:lnSpc>
                <a:spcPct val="120000"/>
              </a:lnSpc>
              <a:spcBef>
                <a:spcPct val="0"/>
              </a:spcBef>
              <a:buClr>
                <a:schemeClr val="bg1"/>
              </a:buClr>
              <a:buSzTx/>
              <a:buFont typeface="Arial" panose="020b0604020202020204" pitchFamily="34" charset="0"/>
              <a:buNone/>
              <a:defRPr/>
            </a:pPr>
            <a:r>
              <a:rPr kumimoji="0" lang="en-US" altLang="zh-CN"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A</a:t>
            </a:r>
            <a:r>
              <a:rPr kumimoji="0" lang="zh-CN" altLang="en-US"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、粉色荷花箭高地挺出来，是监视白洋淀的哨兵吧。</a:t>
            </a:r>
            <a:endParaRPr kumimoji="0" lang="zh-CN" altLang="en-US"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endParaRPr>
          </a:p>
          <a:p>
            <a:pPr marR="0" defTabSz="914400">
              <a:lnSpc>
                <a:spcPct val="120000"/>
              </a:lnSpc>
              <a:spcBef>
                <a:spcPct val="0"/>
              </a:spcBef>
              <a:buClr>
                <a:schemeClr val="bg1"/>
              </a:buClr>
              <a:buSzTx/>
              <a:buFont typeface="Arial" panose="020b0604020202020204" pitchFamily="34" charset="0"/>
              <a:buNone/>
              <a:defRPr/>
            </a:pPr>
            <a:r>
              <a:rPr kumimoji="0" lang="en-US" altLang="zh-CN"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B</a:t>
            </a:r>
            <a:r>
              <a:rPr kumimoji="0" lang="zh-CN" altLang="en-US"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、苇眉子又薄又细，在她怀里跳跃着。</a:t>
            </a:r>
            <a:endParaRPr kumimoji="0" lang="zh-CN" altLang="en-US"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endParaRPr>
          </a:p>
          <a:p>
            <a:pPr marR="0" defTabSz="914400">
              <a:lnSpc>
                <a:spcPct val="120000"/>
              </a:lnSpc>
              <a:spcBef>
                <a:spcPct val="0"/>
              </a:spcBef>
              <a:buClr>
                <a:schemeClr val="bg1"/>
              </a:buClr>
              <a:buSzTx/>
              <a:buFont typeface="Arial" panose="020b0604020202020204" pitchFamily="34" charset="0"/>
              <a:buNone/>
              <a:defRPr/>
            </a:pPr>
            <a:r>
              <a:rPr kumimoji="0" lang="en-US" altLang="zh-CN"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C</a:t>
            </a:r>
            <a:r>
              <a:rPr kumimoji="0" lang="zh-CN" altLang="en-US"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、垛起垛来，在白洋淀周围的广场上，就成了一条 苇子的长城</a:t>
            </a:r>
            <a:r>
              <a:rPr kumimoji="0" lang="zh-CN"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a:t>
            </a:r>
            <a:endParaRPr kumimoji="0" lang="zh-CN"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endParaRPr>
          </a:p>
          <a:p>
            <a:pPr marR="0" defTabSz="914400">
              <a:lnSpc>
                <a:spcPct val="120000"/>
              </a:lnSpc>
              <a:spcBef>
                <a:spcPct val="0"/>
              </a:spcBef>
              <a:buClr>
                <a:schemeClr val="bg1"/>
              </a:buClr>
              <a:buSzTx/>
              <a:buFont typeface="Arial" panose="020b0604020202020204" pitchFamily="34" charset="0"/>
              <a:buNone/>
              <a:defRPr/>
            </a:pPr>
            <a:r>
              <a:rPr kumimoji="0" lang="en-US" altLang="zh-CN"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D</a:t>
            </a:r>
            <a:r>
              <a:rPr kumimoji="0" lang="zh-CN" altLang="en-US"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、小船活像离开了水皮的一条打跳的梭鱼。</a:t>
            </a:r>
            <a:endParaRPr kumimoji="0" lang="zh-CN" altLang="en-US" sz="2400" b="1" kern="1200" cap="none" spc="0" normalizeH="0" baseline="0" noProof="1">
              <a:solidFill>
                <a:srgbClr val="000000"/>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endParaRPr>
          </a:p>
          <a:p>
            <a:pPr marR="0" defTabSz="914400">
              <a:lnSpc>
                <a:spcPct val="120000"/>
              </a:lnSpc>
              <a:spcBef>
                <a:spcPct val="0"/>
              </a:spcBef>
              <a:buClr>
                <a:schemeClr val="bg1"/>
              </a:buClr>
              <a:buSzTx/>
              <a:buFont typeface="Arial" panose="020b0604020202020204" pitchFamily="34" charset="0"/>
              <a:buNone/>
              <a:defRPr/>
            </a:pPr>
            <a:r>
              <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rPr>
              <a:t>                                                       答【             】</a:t>
            </a:r>
            <a:endParaRPr kumimoji="0" lang="zh-CN" altLang="en-US" sz="2400" b="1" kern="1200" cap="none" spc="0" normalizeH="0" baseline="0" noProof="1">
              <a:solidFill>
                <a:schemeClr val="tx1"/>
              </a:solidFill>
              <a:effectLst>
                <a:outerShdw blurRad="38100" dist="38100" dir="2700000">
                  <a:srgbClr val="C0C0C0"/>
                </a:outerShdw>
              </a:effectLst>
              <a:latin typeface="华文中宋" panose="02010600040101010101" charset="-122"/>
              <a:ea typeface="华文中宋" panose="02010600040101010101" charset="-122"/>
              <a:cs typeface="华文中宋" panose="02010600040101010101" charset="-122"/>
            </a:endParaRPr>
          </a:p>
        </p:txBody>
      </p:sp>
      <p:sp>
        <p:nvSpPr>
          <p:cNvPr id="175111" name="文本框 175110" title=""/>
          <p:cNvSpPr txBox="1"/>
          <p:nvPr/>
        </p:nvSpPr>
        <p:spPr>
          <a:xfrm>
            <a:off x="6948170" y="3795713"/>
            <a:ext cx="488950" cy="646113"/>
          </a:xfrm>
          <a:prstGeom prst="rect">
            <a:avLst/>
          </a:prstGeom>
          <a:noFill/>
          <a:ln w="9525">
            <a:noFill/>
          </a:ln>
        </p:spPr>
        <p:txBody>
          <a:bodyPr>
            <a:spAutoFit/>
          </a:bodyPr>
          <a:lstStyle/>
          <a:p>
            <a:pPr marR="0" defTabSz="914400">
              <a:spcBef>
                <a:spcPct val="0"/>
              </a:spcBef>
              <a:buClr>
                <a:schemeClr val="bg1"/>
              </a:buClr>
              <a:buSzTx/>
              <a:buFont typeface="Arial" panose="020b0604020202020204" pitchFamily="34" charset="0"/>
              <a:buNone/>
              <a:defRPr/>
            </a:pPr>
            <a:r>
              <a:rPr kumimoji="0" lang="en-US" altLang="zh-CN" sz="3600" b="1" kern="1200" cap="none" spc="0" normalizeH="0" baseline="0" noProof="1">
                <a:solidFill>
                  <a:srgbClr val="FF3300"/>
                </a:solidFill>
                <a:effectLst>
                  <a:outerShdw blurRad="38100" dist="38100" dir="2700000">
                    <a:srgbClr val="C0C0C0"/>
                  </a:outerShdw>
                </a:effectLst>
                <a:latin typeface="Times New Roman" panose="02020603050405020304" pitchFamily="18" charset="0"/>
                <a:ea typeface="宋体" panose="02010600030101010101" pitchFamily="2" charset="-122"/>
                <a:cs typeface="+mn-cs"/>
              </a:rPr>
              <a:t>B</a:t>
            </a:r>
            <a:endParaRPr kumimoji="0" lang="en-US" altLang="zh-CN" sz="3600" b="1" kern="1200" cap="none" spc="0" normalizeH="0" baseline="0" noProof="1">
              <a:solidFill>
                <a:srgbClr val="FF3300"/>
              </a:solidFill>
              <a:effectLst>
                <a:outerShdw blurRad="38100" dist="38100" dir="2700000">
                  <a:srgbClr val="C0C0C0"/>
                </a:outerShdw>
              </a:effectLst>
              <a:latin typeface="Times New Roman" panose="02020603050405020304" pitchFamily="18" charset="0"/>
              <a:ea typeface="宋体" panose="02010600030101010101" pitchFamily="2" charset="-122"/>
              <a:cs typeface="+mn-cs"/>
            </a:endParaRPr>
          </a:p>
        </p:txBody>
      </p:sp>
      <p:cxnSp>
        <p:nvCxnSpPr>
          <p:cNvPr id="6" name="直接连接符 5"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文本框 6" title=""/>
          <p:cNvSpPr txBox="1"/>
          <p:nvPr>
            <p:custDataLst>
              <p:tags r:id="rId3"/>
            </p:custDataLst>
          </p:nvPr>
        </p:nvSpPr>
        <p:spPr>
          <a:xfrm>
            <a:off x="1043305" y="233680"/>
            <a:ext cx="227203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课堂练习</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8" name="组合 7" title=""/>
          <p:cNvGrpSpPr/>
          <p:nvPr/>
        </p:nvGrpSpPr>
        <p:grpSpPr>
          <a:xfrm>
            <a:off x="255905" y="279400"/>
            <a:ext cx="562610" cy="513080"/>
            <a:chOff x="2121873" y="1511588"/>
            <a:chExt cx="445481" cy="469613"/>
          </a:xfrm>
        </p:grpSpPr>
        <p:sp>
          <p:nvSpPr>
            <p:cNvPr id="15" name="矩形 14"/>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矩形 15"/>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175111"/>
                                        </p:tgtEl>
                                        <p:attrNameLst>
                                          <p:attrName>style.visibility</p:attrName>
                                        </p:attrNameLst>
                                      </p:cBhvr>
                                      <p:to>
                                        <p:strVal val="visible"/>
                                      </p:to>
                                    </p:set>
                                    <p:anim calcmode="lin" valueType="num">
                                      <p:cBhvr additive="base">
                                        <p:cTn id="7" dur="500" fill="hold"/>
                                        <p:tgtEl>
                                          <p:spTgt spid="175111"/>
                                        </p:tgtEl>
                                        <p:attrNameLst>
                                          <p:attrName>ppt_x</p:attrName>
                                        </p:attrNameLst>
                                      </p:cBhvr>
                                      <p:tavLst>
                                        <p:tav tm="0">
                                          <p:val>
                                            <p:strVal val="1+#ppt_w/2"/>
                                          </p:val>
                                        </p:tav>
                                        <p:tav tm="100000">
                                          <p:val>
                                            <p:strVal val="#ppt_x"/>
                                          </p:val>
                                        </p:tav>
                                      </p:tavLst>
                                    </p:anim>
                                    <p:anim calcmode="lin" valueType="num">
                                      <p:cBhvr additive="base">
                                        <p:cTn id="8" dur="500" fill="hold"/>
                                        <p:tgtEl>
                                          <p:spTgt spid="1751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11" grpId="0"/>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blipFill>
          <a:blip r:embed="rId2"/>
          <a:stretch>
            <a:fillRect/>
          </a:stretch>
        </a:blipFill>
        <a:effectLst/>
      </p:bgPr>
    </p:bg>
    <p:spTree>
      <p:nvGrpSpPr>
        <p:cNvPr id="1" name=""/>
        <p:cNvGrpSpPr/>
        <p:nvPr/>
      </p:nvGrpSpPr>
      <p:grpSpPr>
        <a:xfrm>
          <a:off x="0" y="0"/>
          <a:ext cx="0" cy="0"/>
        </a:xfrm>
      </p:grpSpPr>
      <p:sp>
        <p:nvSpPr>
          <p:cNvPr id="37891" name="矩形 6" title=""/>
          <p:cNvSpPr/>
          <p:nvPr/>
        </p:nvSpPr>
        <p:spPr>
          <a:xfrm>
            <a:off x="395605" y="699770"/>
            <a:ext cx="8280400" cy="3322955"/>
          </a:xfrm>
          <a:prstGeom prst="rect">
            <a:avLst/>
          </a:prstGeom>
          <a:noFill/>
          <a:ln w="9525">
            <a:noFill/>
          </a:ln>
        </p:spPr>
        <p:txBody>
          <a:bodyPr>
            <a:spAutoFit/>
          </a:bodyPr>
          <a:lstStyle/>
          <a:p>
            <a:pPr indent="457200">
              <a:lnSpc>
                <a:spcPct val="150000"/>
              </a:lnSpc>
              <a:spcBef>
                <a:spcPct val="0"/>
              </a:spcBef>
            </a:pPr>
            <a:r>
              <a:rPr lang="zh-CN" altLang="en-US" b="1">
                <a:solidFill>
                  <a:srgbClr val="000000"/>
                </a:solidFill>
                <a:latin typeface="Arial" panose="020b0604020202020204" pitchFamily="34" charset="0"/>
                <a:cs typeface="Arial" panose="020b0604020202020204" pitchFamily="34" charset="0"/>
              </a:rPr>
              <a:t>《荷花淀》是以战争为题材的小说，但在作者的笔下的却有着清新恬静、自然和谐的特点，人性人道在他的字里行间悉数展现，甚至带给我们一种美好的感觉。</a:t>
            </a:r>
            <a:endParaRPr lang="zh-CN" altLang="en-US" b="1">
              <a:solidFill>
                <a:srgbClr val="000000"/>
              </a:solidFill>
              <a:latin typeface="Arial" panose="020b0604020202020204" pitchFamily="34" charset="0"/>
              <a:cs typeface="Arial" panose="020b0604020202020204" pitchFamily="34" charset="0"/>
            </a:endParaRPr>
          </a:p>
          <a:p>
            <a:pPr indent="457200">
              <a:lnSpc>
                <a:spcPct val="150000"/>
              </a:lnSpc>
              <a:spcBef>
                <a:spcPct val="0"/>
              </a:spcBef>
            </a:pPr>
            <a:r>
              <a:rPr lang="zh-CN" altLang="en-US" b="1">
                <a:solidFill>
                  <a:srgbClr val="000000"/>
                </a:solidFill>
                <a:latin typeface="Arial" panose="020b0604020202020204" pitchFamily="34" charset="0"/>
                <a:cs typeface="Arial" panose="020b0604020202020204" pitchFamily="34" charset="0"/>
              </a:rPr>
              <a:t>接下来就让我们一起走进孙犁先生的《荷花淀》。</a:t>
            </a:r>
            <a:endParaRPr lang="zh-CN" altLang="en-US" b="1">
              <a:solidFill>
                <a:srgbClr val="000000"/>
              </a:solidFill>
              <a:latin typeface="Arial" panose="020b0604020202020204" pitchFamily="34" charset="0"/>
              <a:cs typeface="Arial" panose="020b0604020202020204" pitchFamily="34" charset="0"/>
            </a:endParaRPr>
          </a:p>
        </p:txBody>
      </p:sp>
    </p:spTree>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pic>
        <p:nvPicPr>
          <p:cNvPr id="41986" name="图片 3075" title=""/>
          <p:cNvPicPr>
            <a:picLocks noChangeAspect="1"/>
          </p:cNvPicPr>
          <p:nvPr/>
        </p:nvPicPr>
        <p:blipFill>
          <a:blip r:embed="rId2"/>
          <a:stretch>
            <a:fillRect/>
          </a:stretch>
        </p:blipFill>
        <p:spPr>
          <a:xfrm>
            <a:off x="222250" y="1347153"/>
            <a:ext cx="1936750" cy="2106612"/>
          </a:xfrm>
          <a:prstGeom prst="ellipse">
            <a:avLst/>
          </a:prstGeom>
          <a:noFill/>
          <a:ln w="9525">
            <a:noFill/>
          </a:ln>
        </p:spPr>
      </p:pic>
      <p:sp>
        <p:nvSpPr>
          <p:cNvPr id="41987" name="文本框 3076" title=""/>
          <p:cNvSpPr txBox="1"/>
          <p:nvPr/>
        </p:nvSpPr>
        <p:spPr>
          <a:xfrm>
            <a:off x="644525" y="3576638"/>
            <a:ext cx="1004888" cy="584200"/>
          </a:xfrm>
          <a:prstGeom prst="rect">
            <a:avLst/>
          </a:prstGeom>
          <a:noFill/>
          <a:ln w="9525">
            <a:noFill/>
          </a:ln>
        </p:spPr>
        <p:txBody>
          <a:bodyPr wrap="none">
            <a:spAutoFit/>
          </a:bodyPr>
          <a:lstStyle/>
          <a:p>
            <a:pPr>
              <a:spcBef>
                <a:spcPct val="0"/>
              </a:spcBef>
            </a:pPr>
            <a:r>
              <a:rPr lang="zh-CN" altLang="en-US" sz="3200">
                <a:solidFill>
                  <a:schemeClr val="tx1"/>
                </a:solidFill>
                <a:latin typeface="Arial" panose="020b0604020202020204" pitchFamily="34" charset="0"/>
                <a:ea typeface="文鼎粗魏碑简" pitchFamily="49" charset="-122"/>
              </a:rPr>
              <a:t>孙犁</a:t>
            </a:r>
            <a:endParaRPr lang="zh-CN" altLang="en-US" sz="3200">
              <a:solidFill>
                <a:schemeClr val="tx1"/>
              </a:solidFill>
              <a:latin typeface="Arial" panose="020b0604020202020204" pitchFamily="34" charset="0"/>
              <a:ea typeface="文鼎粗魏碑简" pitchFamily="49" charset="-122"/>
            </a:endParaRPr>
          </a:p>
        </p:txBody>
      </p:sp>
      <p:sp>
        <p:nvSpPr>
          <p:cNvPr id="41988" name="文本框 3077" title=""/>
          <p:cNvSpPr txBox="1"/>
          <p:nvPr/>
        </p:nvSpPr>
        <p:spPr>
          <a:xfrm>
            <a:off x="2195830" y="843280"/>
            <a:ext cx="6623050" cy="3771900"/>
          </a:xfrm>
          <a:prstGeom prst="rect">
            <a:avLst/>
          </a:prstGeom>
          <a:noFill/>
          <a:ln w="9525">
            <a:noFill/>
          </a:ln>
        </p:spPr>
        <p:txBody>
          <a:bodyPr wrap="square">
            <a:spAutoFit/>
          </a:bodyPr>
          <a:lstStyle/>
          <a:p>
            <a:pPr algn="just">
              <a:lnSpc>
                <a:spcPct val="130000"/>
              </a:lnSpc>
              <a:spcBef>
                <a:spcPct val="0"/>
              </a:spcBef>
            </a:pPr>
            <a:r>
              <a:rPr lang="en-US" altLang="zh-CN" sz="2400" b="1">
                <a:solidFill>
                  <a:schemeClr val="tx1"/>
                </a:solidFill>
                <a:latin typeface="华文楷体" panose="02010600040101010101" pitchFamily="2" charset="-122"/>
                <a:ea typeface="华文楷体" panose="02010600040101010101" pitchFamily="2" charset="-122"/>
              </a:rPr>
              <a:t>      </a:t>
            </a:r>
            <a:r>
              <a:rPr lang="zh-CN" altLang="en-US" sz="2000" b="1">
                <a:solidFill>
                  <a:schemeClr val="tx1"/>
                </a:solidFill>
                <a:latin typeface="华文中宋" panose="02010600040101010101" charset="-122"/>
                <a:ea typeface="华文中宋" panose="02010600040101010101" charset="-122"/>
                <a:cs typeface="华文中宋" panose="02010600040101010101" charset="-122"/>
              </a:rPr>
              <a:t> 孙犁（1913-2002），原名孙树勋，现当代小说家、散文家，</a:t>
            </a:r>
            <a:r>
              <a:rPr lang="zh-CN" altLang="en-US" sz="2000" b="1">
                <a:solidFill>
                  <a:srgbClr val="FF0000"/>
                </a:solidFill>
                <a:latin typeface="华文中宋" panose="02010600040101010101" charset="-122"/>
                <a:ea typeface="华文中宋" panose="02010600040101010101" charset="-122"/>
                <a:cs typeface="华文中宋" panose="02010600040101010101" charset="-122"/>
              </a:rPr>
              <a:t>“白洋淀派”</a:t>
            </a:r>
            <a:r>
              <a:rPr lang="zh-CN" altLang="en-US" sz="2000" b="1">
                <a:solidFill>
                  <a:schemeClr val="tx1"/>
                </a:solidFill>
                <a:latin typeface="华文中宋" panose="02010600040101010101" charset="-122"/>
                <a:ea typeface="华文中宋" panose="02010600040101010101" charset="-122"/>
                <a:cs typeface="华文中宋" panose="02010600040101010101" charset="-122"/>
              </a:rPr>
              <a:t>代表人物。主要作品有长篇小说《风云初记》，中篇小说</a:t>
            </a:r>
            <a:r>
              <a:rPr lang="zh-CN" altLang="en-US" sz="2000" b="1">
                <a:solidFill>
                  <a:srgbClr val="FF0000"/>
                </a:solidFill>
                <a:latin typeface="华文中宋" panose="02010600040101010101" charset="-122"/>
                <a:ea typeface="华文中宋" panose="02010600040101010101" charset="-122"/>
                <a:cs typeface="华文中宋" panose="02010600040101010101" charset="-122"/>
              </a:rPr>
              <a:t>《铁木前传》</a:t>
            </a:r>
            <a:r>
              <a:rPr lang="zh-CN" altLang="en-US" sz="2000" b="1">
                <a:solidFill>
                  <a:schemeClr val="tx1"/>
                </a:solidFill>
                <a:latin typeface="华文中宋" panose="02010600040101010101" charset="-122"/>
                <a:ea typeface="华文中宋" panose="02010600040101010101" charset="-122"/>
                <a:cs typeface="华文中宋" panose="02010600040101010101" charset="-122"/>
              </a:rPr>
              <a:t>，小说散文集</a:t>
            </a:r>
            <a:r>
              <a:rPr lang="zh-CN" altLang="en-US" sz="2000" b="1">
                <a:solidFill>
                  <a:srgbClr val="FF0000"/>
                </a:solidFill>
                <a:latin typeface="华文中宋" panose="02010600040101010101" charset="-122"/>
                <a:ea typeface="华文中宋" panose="02010600040101010101" charset="-122"/>
                <a:cs typeface="华文中宋" panose="02010600040101010101" charset="-122"/>
              </a:rPr>
              <a:t>《白洋淀纪事》</a:t>
            </a:r>
            <a:r>
              <a:rPr lang="zh-CN" altLang="en-US" sz="2000" b="1">
                <a:solidFill>
                  <a:schemeClr val="tx1"/>
                </a:solidFill>
                <a:latin typeface="华文中宋" panose="02010600040101010101" charset="-122"/>
                <a:ea typeface="华文中宋" panose="02010600040101010101" charset="-122"/>
                <a:cs typeface="华文中宋" panose="02010600040101010101" charset="-122"/>
              </a:rPr>
              <a:t>，短篇小说</a:t>
            </a:r>
            <a:r>
              <a:rPr lang="zh-CN" altLang="en-US" sz="2000" b="1">
                <a:solidFill>
                  <a:srgbClr val="FF0000"/>
                </a:solidFill>
                <a:latin typeface="华文中宋" panose="02010600040101010101" charset="-122"/>
                <a:ea typeface="华文中宋" panose="02010600040101010101" charset="-122"/>
                <a:cs typeface="华文中宋" panose="02010600040101010101" charset="-122"/>
              </a:rPr>
              <a:t>《荷花淀》《芦花荡》</a:t>
            </a:r>
            <a:r>
              <a:rPr lang="zh-CN" altLang="en-US" sz="2000" b="1">
                <a:solidFill>
                  <a:schemeClr val="tx1"/>
                </a:solidFill>
                <a:latin typeface="华文中宋" panose="02010600040101010101" charset="-122"/>
                <a:ea typeface="华文中宋" panose="02010600040101010101" charset="-122"/>
                <a:cs typeface="华文中宋" panose="02010600040101010101" charset="-122"/>
              </a:rPr>
              <a:t>。</a:t>
            </a:r>
            <a:endParaRPr lang="zh-CN" altLang="en-US" sz="2000" b="1">
              <a:solidFill>
                <a:schemeClr val="tx1"/>
              </a:solidFill>
              <a:latin typeface="华文中宋" panose="02010600040101010101" charset="-122"/>
              <a:ea typeface="华文中宋" panose="02010600040101010101" charset="-122"/>
              <a:cs typeface="华文中宋" panose="02010600040101010101" charset="-122"/>
            </a:endParaRPr>
          </a:p>
          <a:p>
            <a:pPr algn="just">
              <a:lnSpc>
                <a:spcPct val="130000"/>
              </a:lnSpc>
              <a:spcBef>
                <a:spcPct val="0"/>
              </a:spcBef>
            </a:pPr>
            <a:r>
              <a:rPr lang="zh-CN" altLang="en-US" sz="2000" b="1">
                <a:latin typeface="华文中宋" panose="02010600040101010101" charset="-122"/>
                <a:ea typeface="华文中宋" panose="02010600040101010101" charset="-122"/>
                <a:cs typeface="华文中宋" panose="02010600040101010101" charset="-122"/>
              </a:rPr>
              <a:t> </a:t>
            </a:r>
            <a:r>
              <a:rPr lang="en-US" altLang="zh-CN" sz="2000" b="1">
                <a:latin typeface="华文中宋" panose="02010600040101010101" charset="-122"/>
                <a:ea typeface="华文中宋" panose="02010600040101010101" charset="-122"/>
                <a:cs typeface="华文中宋" panose="02010600040101010101" charset="-122"/>
              </a:rPr>
              <a:t>    </a:t>
            </a:r>
            <a:r>
              <a:rPr lang="zh-CN" altLang="en-US" sz="2000" b="1">
                <a:solidFill>
                  <a:schemeClr val="tx1"/>
                </a:solidFill>
                <a:latin typeface="华文中宋" panose="02010600040101010101" charset="-122"/>
                <a:ea typeface="华文中宋" panose="02010600040101010101" charset="-122"/>
                <a:cs typeface="华文中宋" panose="02010600040101010101" charset="-122"/>
              </a:rPr>
              <a:t>他的小说作品追求散文式的格调，追求诗歌般的意境，形成独特的艺术风格，被称为</a:t>
            </a:r>
            <a:r>
              <a:rPr lang="zh-CN" altLang="en-US" sz="2000" b="1">
                <a:solidFill>
                  <a:srgbClr val="FF0000"/>
                </a:solidFill>
                <a:latin typeface="华文中宋" panose="02010600040101010101" charset="-122"/>
                <a:ea typeface="华文中宋" panose="02010600040101010101" charset="-122"/>
                <a:cs typeface="华文中宋" panose="02010600040101010101" charset="-122"/>
              </a:rPr>
              <a:t>“诗体小说”</a:t>
            </a:r>
            <a:r>
              <a:rPr lang="zh-CN" altLang="en-US" sz="2000" b="1">
                <a:solidFill>
                  <a:srgbClr val="008000"/>
                </a:solidFill>
                <a:latin typeface="华文中宋" panose="02010600040101010101" charset="-122"/>
                <a:ea typeface="华文中宋" panose="02010600040101010101" charset="-122"/>
                <a:cs typeface="华文中宋" panose="02010600040101010101" charset="-122"/>
              </a:rPr>
              <a:t>，</a:t>
            </a:r>
            <a:r>
              <a:rPr lang="zh-CN" altLang="en-US" sz="2000" b="1">
                <a:solidFill>
                  <a:schemeClr val="tx1"/>
                </a:solidFill>
                <a:latin typeface="华文中宋" panose="02010600040101010101" charset="-122"/>
                <a:ea typeface="华文中宋" panose="02010600040101010101" charset="-122"/>
                <a:cs typeface="华文中宋" panose="02010600040101010101" charset="-122"/>
              </a:rPr>
              <a:t>并对当代文学产生极大的影响，造成了一个作家群，被当代文坛誉为</a:t>
            </a:r>
            <a:r>
              <a:rPr lang="zh-CN" altLang="en-US" sz="2000" b="1">
                <a:solidFill>
                  <a:srgbClr val="FF0000"/>
                </a:solidFill>
                <a:latin typeface="华文中宋" panose="02010600040101010101" charset="-122"/>
                <a:ea typeface="华文中宋" panose="02010600040101010101" charset="-122"/>
                <a:cs typeface="华文中宋" panose="02010600040101010101" charset="-122"/>
              </a:rPr>
              <a:t>“荷花淀派”</a:t>
            </a:r>
            <a:r>
              <a:rPr lang="zh-CN" altLang="en-US" sz="2000" b="1">
                <a:solidFill>
                  <a:srgbClr val="008000"/>
                </a:solidFill>
                <a:latin typeface="华文中宋" panose="02010600040101010101" charset="-122"/>
                <a:ea typeface="华文中宋" panose="02010600040101010101" charset="-122"/>
                <a:cs typeface="华文中宋" panose="02010600040101010101" charset="-122"/>
              </a:rPr>
              <a:t>。</a:t>
            </a:r>
            <a:r>
              <a:rPr lang="zh-CN" altLang="en-US" sz="2000" b="1">
                <a:solidFill>
                  <a:schemeClr val="tx1"/>
                </a:solidFill>
                <a:latin typeface="华文中宋" panose="02010600040101010101" charset="-122"/>
                <a:ea typeface="华文中宋" panose="02010600040101010101" charset="-122"/>
                <a:cs typeface="华文中宋" panose="02010600040101010101" charset="-122"/>
              </a:rPr>
              <a:t>与“山药蛋派”</a:t>
            </a:r>
            <a:r>
              <a:rPr lang="en-US" altLang="zh-CN" sz="2000" b="1">
                <a:solidFill>
                  <a:schemeClr val="tx1"/>
                </a:solidFill>
                <a:latin typeface="华文中宋" panose="02010600040101010101" charset="-122"/>
                <a:ea typeface="华文中宋" panose="02010600040101010101" charset="-122"/>
                <a:cs typeface="华文中宋" panose="02010600040101010101" charset="-122"/>
              </a:rPr>
              <a:t>(</a:t>
            </a:r>
            <a:r>
              <a:rPr lang="zh-CN" altLang="en-US" sz="2000" b="1">
                <a:solidFill>
                  <a:schemeClr val="tx1"/>
                </a:solidFill>
                <a:latin typeface="华文中宋" panose="02010600040101010101" charset="-122"/>
                <a:ea typeface="华文中宋" panose="02010600040101010101" charset="-122"/>
                <a:cs typeface="华文中宋" panose="02010600040101010101" charset="-122"/>
              </a:rPr>
              <a:t>赵树理风格</a:t>
            </a:r>
            <a:r>
              <a:rPr lang="en-US" altLang="zh-CN" sz="2000" b="1">
                <a:solidFill>
                  <a:schemeClr val="tx1"/>
                </a:solidFill>
                <a:latin typeface="华文中宋" panose="02010600040101010101" charset="-122"/>
                <a:ea typeface="华文中宋" panose="02010600040101010101" charset="-122"/>
                <a:cs typeface="华文中宋" panose="02010600040101010101" charset="-122"/>
              </a:rPr>
              <a:t>)</a:t>
            </a:r>
            <a:r>
              <a:rPr lang="zh-CN" altLang="en-US" sz="2000" b="1">
                <a:solidFill>
                  <a:schemeClr val="tx1"/>
                </a:solidFill>
                <a:latin typeface="华文中宋" panose="02010600040101010101" charset="-122"/>
                <a:ea typeface="华文中宋" panose="02010600040101010101" charset="-122"/>
                <a:cs typeface="华文中宋" panose="02010600040101010101" charset="-122"/>
              </a:rPr>
              <a:t>齐名。</a:t>
            </a:r>
            <a:endParaRPr lang="en-US" altLang="zh-CN" sz="2000" b="1">
              <a:solidFill>
                <a:schemeClr val="tx1"/>
              </a:solidFill>
              <a:latin typeface="华文中宋" panose="02010600040101010101" charset="-122"/>
              <a:ea typeface="华文中宋" panose="02010600040101010101" charset="-122"/>
              <a:cs typeface="华文中宋" panose="02010600040101010101" charset="-122"/>
            </a:endParaRPr>
          </a:p>
          <a:p>
            <a:pPr algn="just">
              <a:lnSpc>
                <a:spcPct val="130000"/>
              </a:lnSpc>
              <a:spcBef>
                <a:spcPct val="0"/>
              </a:spcBef>
            </a:pPr>
            <a:r>
              <a:rPr lang="en-US" altLang="zh-CN" sz="2000" b="1">
                <a:solidFill>
                  <a:srgbClr val="008000"/>
                </a:solidFill>
                <a:latin typeface="华文中宋" panose="02010600040101010101" charset="-122"/>
                <a:ea typeface="华文中宋" panose="02010600040101010101" charset="-122"/>
                <a:cs typeface="华文中宋" panose="02010600040101010101" charset="-122"/>
              </a:rPr>
              <a:t>《</a:t>
            </a:r>
            <a:r>
              <a:rPr lang="zh-CN" altLang="en-US" sz="2000" b="1">
                <a:solidFill>
                  <a:srgbClr val="008000"/>
                </a:solidFill>
                <a:latin typeface="华文中宋" panose="02010600040101010101" charset="-122"/>
                <a:ea typeface="华文中宋" panose="02010600040101010101" charset="-122"/>
                <a:cs typeface="华文中宋" panose="02010600040101010101" charset="-122"/>
              </a:rPr>
              <a:t>白洋淀纪事</a:t>
            </a:r>
            <a:r>
              <a:rPr lang="en-US" altLang="zh-CN" sz="2000" b="1">
                <a:solidFill>
                  <a:srgbClr val="008000"/>
                </a:solidFill>
                <a:latin typeface="华文中宋" panose="02010600040101010101" charset="-122"/>
                <a:ea typeface="华文中宋" panose="02010600040101010101" charset="-122"/>
                <a:cs typeface="华文中宋" panose="02010600040101010101" charset="-122"/>
              </a:rPr>
              <a:t>》</a:t>
            </a:r>
            <a:r>
              <a:rPr lang="zh-CN" altLang="en-US" sz="2000" b="1">
                <a:solidFill>
                  <a:schemeClr val="tx1"/>
                </a:solidFill>
                <a:latin typeface="华文中宋" panose="02010600040101010101" charset="-122"/>
                <a:ea typeface="华文中宋" panose="02010600040101010101" charset="-122"/>
                <a:cs typeface="华文中宋" panose="02010600040101010101" charset="-122"/>
              </a:rPr>
              <a:t>是他的小说散文合集。</a:t>
            </a:r>
            <a:endParaRPr lang="zh-CN" altLang="en-US" sz="2000" b="1">
              <a:solidFill>
                <a:schemeClr val="tx1"/>
              </a:solidFill>
              <a:latin typeface="华文中宋" panose="02010600040101010101" charset="-122"/>
              <a:ea typeface="华文中宋" panose="02010600040101010101" charset="-122"/>
              <a:cs typeface="华文中宋" panose="02010600040101010101" charset="-122"/>
            </a:endParaRPr>
          </a:p>
        </p:txBody>
      </p:sp>
      <p:sp>
        <p:nvSpPr>
          <p:cNvPr id="41989" name="文本框 3078" title=""/>
          <p:cNvSpPr txBox="1"/>
          <p:nvPr/>
        </p:nvSpPr>
        <p:spPr>
          <a:xfrm>
            <a:off x="285750" y="4173538"/>
            <a:ext cx="1873250" cy="371475"/>
          </a:xfrm>
          <a:prstGeom prst="rect">
            <a:avLst/>
          </a:prstGeom>
          <a:noFill/>
          <a:ln w="9525">
            <a:noFill/>
          </a:ln>
        </p:spPr>
        <p:txBody>
          <a:bodyPr lIns="90000" tIns="46800" rIns="90000" bIns="46800">
            <a:spAutoFit/>
          </a:bodyPr>
          <a:lstStyle/>
          <a:p>
            <a:r>
              <a:rPr lang="zh-CN" altLang="en-US" sz="1800" b="1">
                <a:latin typeface="Arial" panose="020b0604020202020204" pitchFamily="34" charset="0"/>
              </a:rPr>
              <a:t>（</a:t>
            </a:r>
            <a:r>
              <a:rPr lang="en-US" altLang="zh-CN" sz="1800" b="1">
                <a:latin typeface="Arial" panose="020b0604020202020204" pitchFamily="34" charset="0"/>
              </a:rPr>
              <a:t>1913-2002</a:t>
            </a:r>
            <a:r>
              <a:rPr lang="zh-CN" altLang="en-US" sz="1800" b="1">
                <a:latin typeface="Arial" panose="020b0604020202020204" pitchFamily="34" charset="0"/>
              </a:rPr>
              <a:t>）</a:t>
            </a:r>
            <a:endParaRPr lang="zh-CN" altLang="en-US" sz="1800" b="1">
              <a:latin typeface="Arial" panose="020b0604020202020204" pitchFamily="34" charset="0"/>
            </a:endParaRPr>
          </a:p>
        </p:txBody>
      </p:sp>
      <p:cxnSp>
        <p:nvCxnSpPr>
          <p:cNvPr id="4" name="直接连接符 3" title=""/>
          <p:cNvCxnSpPr/>
          <p:nvPr>
            <p:custDataLst>
              <p:tags r:id="rId3"/>
            </p:custDataLst>
          </p:nvPr>
        </p:nvCxnSpPr>
        <p:spPr>
          <a:xfrm>
            <a:off x="921917" y="699575"/>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文本框 4" title=""/>
          <p:cNvSpPr txBox="1"/>
          <p:nvPr>
            <p:custDataLst>
              <p:tags r:id="rId4"/>
            </p:custDataLst>
          </p:nvPr>
        </p:nvSpPr>
        <p:spPr>
          <a:xfrm>
            <a:off x="1043305" y="139700"/>
            <a:ext cx="191008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作者简介</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6" name="组合 5" title=""/>
          <p:cNvGrpSpPr/>
          <p:nvPr/>
        </p:nvGrpSpPr>
        <p:grpSpPr>
          <a:xfrm>
            <a:off x="255905" y="279400"/>
            <a:ext cx="562610" cy="513080"/>
            <a:chOff x="2121873" y="1511588"/>
            <a:chExt cx="445481" cy="469613"/>
          </a:xfrm>
        </p:grpSpPr>
        <p:sp>
          <p:nvSpPr>
            <p:cNvPr id="7" name="矩形 6"/>
            <p:cNvSpPr/>
            <p:nvPr>
              <p:custDataLst>
                <p:tags r:id="rId5"/>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8" name="矩形 7"/>
            <p:cNvSpPr/>
            <p:nvPr>
              <p:custDataLst>
                <p:tags r:id="rId6"/>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pic>
        <p:nvPicPr>
          <p:cNvPr id="2" name="Picture 2"/>
          <p:cNvPicPr>
            <a:picLocks noChangeAspect="1"/>
          </p:cNvPicPr>
          <p:nvPr/>
        </p:nvPicPr>
        <p:blipFill>
          <a:blip r:embed="rId7"/>
          <a:stretch>
            <a:fillRect/>
          </a:stretch>
        </p:blipFill>
        <p:spPr>
          <a:xfrm flipH="1">
            <a:off x="12484100" y="10756900"/>
            <a:ext cx="0" cy="0"/>
          </a:xfrm>
          <a:prstGeom prst="rect">
            <a:avLst/>
          </a:prstGeom>
          <a:ln>
            <a:noFill/>
          </a:ln>
        </p:spPr>
      </p:pic>
    </p:spTree>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cxnSp>
        <p:nvCxnSpPr>
          <p:cNvPr id="4" name="直接连接符 3" title=""/>
          <p:cNvCxnSpPr/>
          <p:nvPr>
            <p:custDataLst>
              <p:tags r:id="rId2"/>
            </p:custDataLst>
          </p:nvPr>
        </p:nvCxnSpPr>
        <p:spPr>
          <a:xfrm>
            <a:off x="921917" y="699575"/>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文本框 4" title=""/>
          <p:cNvSpPr txBox="1"/>
          <p:nvPr>
            <p:custDataLst>
              <p:tags r:id="rId3"/>
            </p:custDataLst>
          </p:nvPr>
        </p:nvSpPr>
        <p:spPr>
          <a:xfrm>
            <a:off x="1043305" y="139700"/>
            <a:ext cx="191008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写作背景</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6" name="组合 5" title=""/>
          <p:cNvGrpSpPr/>
          <p:nvPr/>
        </p:nvGrpSpPr>
        <p:grpSpPr>
          <a:xfrm>
            <a:off x="255905" y="279400"/>
            <a:ext cx="562610" cy="513080"/>
            <a:chOff x="2121873" y="1511588"/>
            <a:chExt cx="445481" cy="469613"/>
          </a:xfrm>
        </p:grpSpPr>
        <p:sp>
          <p:nvSpPr>
            <p:cNvPr id="7" name="矩形 6"/>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8" name="矩形 7"/>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41988" name="文本框 3077" title=""/>
          <p:cNvSpPr txBox="1"/>
          <p:nvPr/>
        </p:nvSpPr>
        <p:spPr>
          <a:xfrm>
            <a:off x="755650" y="1131570"/>
            <a:ext cx="7919085" cy="3448685"/>
          </a:xfrm>
          <a:prstGeom prst="rect">
            <a:avLst/>
          </a:prstGeom>
          <a:noFill/>
          <a:ln w="9525">
            <a:noFill/>
          </a:ln>
        </p:spPr>
        <p:txBody>
          <a:bodyPr wrap="square">
            <a:spAutoFit/>
          </a:bodyPr>
          <a:lstStyle/>
          <a:p>
            <a:pPr algn="just">
              <a:lnSpc>
                <a:spcPct val="130000"/>
              </a:lnSpc>
              <a:spcBef>
                <a:spcPct val="0"/>
              </a:spcBef>
            </a:pPr>
            <a:r>
              <a:rPr lang="en-US" altLang="zh-CN" sz="2400" b="1">
                <a:solidFill>
                  <a:schemeClr val="tx1"/>
                </a:solidFill>
                <a:latin typeface="华文楷体" panose="02010600040101010101" pitchFamily="2" charset="-122"/>
                <a:ea typeface="华文楷体" panose="02010600040101010101" pitchFamily="2" charset="-122"/>
              </a:rPr>
              <a:t>      </a:t>
            </a:r>
            <a:r>
              <a:rPr lang="zh-CN" altLang="en-US" sz="2000" b="1">
                <a:solidFill>
                  <a:schemeClr val="tx1"/>
                </a:solidFill>
                <a:latin typeface="华文中宋" panose="02010600040101010101" charset="-122"/>
                <a:ea typeface="华文中宋" panose="02010600040101010101" charset="-122"/>
                <a:cs typeface="华文中宋" panose="02010600040101010101" charset="-122"/>
              </a:rPr>
              <a:t> </a:t>
            </a:r>
            <a:r>
              <a:rPr lang="zh-CN" altLang="en-US" sz="2400" b="1">
                <a:solidFill>
                  <a:schemeClr val="tx1"/>
                </a:solidFill>
                <a:latin typeface="华文中宋" panose="02010600040101010101" charset="-122"/>
                <a:ea typeface="华文中宋" panose="02010600040101010101" charset="-122"/>
                <a:cs typeface="华文中宋" panose="02010600040101010101" charset="-122"/>
              </a:rPr>
              <a:t>1937年，日寇的铁蹄踏进这一地区，他切身体验到了这里人民的爱国热情和民族自尊心。在抗日的旗帜下，男女老少都动员起来。虽然热土难离，但为了保家卫国，为了打鬼子，各个村庄的青年农民都自愿地奔赴抗日前线。至于那些青年妇女所表现出的识大体、顾大局，乐观向上、无私奉献的精神，更使他由衷敬佩。基于这种心理，他写成了《荷花淀》这篇著名的小说。</a:t>
            </a:r>
            <a:endParaRPr lang="zh-CN" altLang="en-US" sz="2400" b="1">
              <a:solidFill>
                <a:schemeClr val="tx1"/>
              </a:solidFill>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bg>
      <p:bgPr>
        <a:blipFill>
          <a:blip r:embed="rId6"/>
          <a:stretch>
            <a:fillRect/>
          </a:stretch>
        </a:blipFill>
        <a:effectLst/>
      </p:bgPr>
    </p:bg>
    <p:spTree>
      <p:nvGrpSpPr>
        <p:cNvPr id="1" name=""/>
        <p:cNvGrpSpPr/>
        <p:nvPr/>
      </p:nvGrpSpPr>
      <p:grpSpPr>
        <a:xfrm>
          <a:off x="0" y="0"/>
          <a:ext cx="0" cy="0"/>
        </a:xfrm>
      </p:grpSpPr>
      <p:sp>
        <p:nvSpPr>
          <p:cNvPr id="45058" name="矩形 1" title=""/>
          <p:cNvSpPr/>
          <p:nvPr/>
        </p:nvSpPr>
        <p:spPr>
          <a:xfrm>
            <a:off x="922020" y="1203325"/>
            <a:ext cx="6895465" cy="1814830"/>
          </a:xfrm>
          <a:prstGeom prst="rect">
            <a:avLst/>
          </a:prstGeom>
          <a:noFill/>
          <a:ln w="9525">
            <a:noFill/>
          </a:ln>
        </p:spPr>
        <p:txBody>
          <a:bodyPr wrap="square">
            <a:spAutoFit/>
          </a:bodyPr>
          <a:lstStyle/>
          <a:p>
            <a:pPr>
              <a:lnSpc>
                <a:spcPct val="200000"/>
              </a:lnSpc>
              <a:spcBef>
                <a:spcPct val="0"/>
              </a:spcBef>
            </a:pPr>
            <a:r>
              <a:rPr lang="zh-CN" altLang="en-US" b="1">
                <a:solidFill>
                  <a:srgbClr val="0070C0"/>
                </a:solidFill>
                <a:latin typeface="华文中宋" panose="02010600040101010101" charset="-122"/>
                <a:ea typeface="华文中宋" panose="02010600040101010101" charset="-122"/>
                <a:cs typeface="华文中宋" panose="02010600040101010101" charset="-122"/>
              </a:rPr>
              <a:t>薄</a:t>
            </a:r>
            <a:r>
              <a:rPr lang="zh-CN" altLang="en-US" b="1">
                <a:solidFill>
                  <a:srgbClr val="000000"/>
                </a:solidFill>
                <a:latin typeface="华文中宋" panose="02010600040101010101" charset="-122"/>
                <a:ea typeface="华文中宋" panose="02010600040101010101" charset="-122"/>
                <a:cs typeface="华文中宋" panose="02010600040101010101" charset="-122"/>
              </a:rPr>
              <a:t>雾          </a:t>
            </a:r>
            <a:r>
              <a:rPr lang="zh-CN" altLang="en-US" b="1">
                <a:solidFill>
                  <a:srgbClr val="0070C0"/>
                </a:solidFill>
                <a:latin typeface="华文中宋" panose="02010600040101010101" charset="-122"/>
                <a:ea typeface="华文中宋" panose="02010600040101010101" charset="-122"/>
                <a:cs typeface="华文中宋" panose="02010600040101010101" charset="-122"/>
              </a:rPr>
              <a:t>吮</a:t>
            </a:r>
            <a:r>
              <a:rPr lang="zh-CN" altLang="en-US" b="1">
                <a:solidFill>
                  <a:srgbClr val="000000"/>
                </a:solidFill>
                <a:latin typeface="华文中宋" panose="02010600040101010101" charset="-122"/>
                <a:ea typeface="华文中宋" panose="02010600040101010101" charset="-122"/>
                <a:cs typeface="华文中宋" panose="02010600040101010101" charset="-122"/>
              </a:rPr>
              <a:t>吸  </a:t>
            </a:r>
            <a:r>
              <a:rPr lang="en-US" altLang="zh-CN" b="1">
                <a:solidFill>
                  <a:srgbClr val="000000"/>
                </a:solidFill>
                <a:latin typeface="华文中宋" panose="02010600040101010101" charset="-122"/>
                <a:ea typeface="华文中宋" panose="02010600040101010101" charset="-122"/>
                <a:cs typeface="华文中宋" panose="02010600040101010101" charset="-122"/>
              </a:rPr>
              <a:t>        </a:t>
            </a:r>
            <a:r>
              <a:rPr lang="zh-CN" altLang="en-US" b="1">
                <a:solidFill>
                  <a:srgbClr val="0070C0"/>
                </a:solidFill>
                <a:latin typeface="华文中宋" panose="02010600040101010101" charset="-122"/>
                <a:ea typeface="华文中宋" panose="02010600040101010101" charset="-122"/>
                <a:cs typeface="华文中宋" panose="02010600040101010101" charset="-122"/>
              </a:rPr>
              <a:t>泅</a:t>
            </a:r>
            <a:r>
              <a:rPr lang="zh-CN" altLang="en-US" b="1">
                <a:solidFill>
                  <a:srgbClr val="000000"/>
                </a:solidFill>
                <a:latin typeface="华文中宋" panose="02010600040101010101" charset="-122"/>
                <a:ea typeface="华文中宋" panose="02010600040101010101" charset="-122"/>
                <a:cs typeface="华文中宋" panose="02010600040101010101" charset="-122"/>
              </a:rPr>
              <a:t>水         </a:t>
            </a:r>
            <a:r>
              <a:rPr lang="zh-CN" altLang="en-US" b="1">
                <a:solidFill>
                  <a:srgbClr val="0070C0"/>
                </a:solidFill>
                <a:latin typeface="华文中宋" panose="02010600040101010101" charset="-122"/>
                <a:ea typeface="华文中宋" panose="02010600040101010101" charset="-122"/>
                <a:cs typeface="华文中宋" panose="02010600040101010101" charset="-122"/>
              </a:rPr>
              <a:t>凫</a:t>
            </a:r>
            <a:endParaRPr lang="zh-CN" altLang="en-US" b="1">
              <a:solidFill>
                <a:srgbClr val="A50021"/>
              </a:solidFill>
              <a:latin typeface="华文中宋" panose="02010600040101010101" charset="-122"/>
              <a:ea typeface="华文中宋" panose="02010600040101010101" charset="-122"/>
              <a:cs typeface="华文中宋" panose="02010600040101010101" charset="-122"/>
            </a:endParaRPr>
          </a:p>
          <a:p>
            <a:pPr>
              <a:lnSpc>
                <a:spcPct val="200000"/>
              </a:lnSpc>
              <a:spcBef>
                <a:spcPct val="0"/>
              </a:spcBef>
            </a:pPr>
            <a:r>
              <a:rPr lang="zh-CN" altLang="en-US" b="1">
                <a:solidFill>
                  <a:srgbClr val="0070C0"/>
                </a:solidFill>
                <a:latin typeface="华文中宋" panose="02010600040101010101" charset="-122"/>
                <a:ea typeface="华文中宋" panose="02010600040101010101" charset="-122"/>
                <a:cs typeface="华文中宋" panose="02010600040101010101" charset="-122"/>
              </a:rPr>
              <a:t>横</a:t>
            </a:r>
            <a:r>
              <a:rPr lang="zh-CN" altLang="en-US" b="1">
                <a:solidFill>
                  <a:srgbClr val="000000"/>
                </a:solidFill>
                <a:latin typeface="华文中宋" panose="02010600040101010101" charset="-122"/>
                <a:ea typeface="华文中宋" panose="02010600040101010101" charset="-122"/>
                <a:cs typeface="华文中宋" panose="02010600040101010101" charset="-122"/>
              </a:rPr>
              <a:t>样子       投</a:t>
            </a:r>
            <a:r>
              <a:rPr lang="zh-CN" altLang="en-US" b="1">
                <a:solidFill>
                  <a:srgbClr val="0070C0"/>
                </a:solidFill>
                <a:latin typeface="华文中宋" panose="02010600040101010101" charset="-122"/>
                <a:ea typeface="华文中宋" panose="02010600040101010101" charset="-122"/>
                <a:cs typeface="华文中宋" panose="02010600040101010101" charset="-122"/>
              </a:rPr>
              <a:t>奔</a:t>
            </a:r>
            <a:r>
              <a:rPr lang="zh-CN" altLang="en-US" b="1">
                <a:solidFill>
                  <a:srgbClr val="000000"/>
                </a:solidFill>
                <a:latin typeface="华文中宋" panose="02010600040101010101" charset="-122"/>
                <a:ea typeface="华文中宋" panose="02010600040101010101" charset="-122"/>
                <a:cs typeface="华文中宋" panose="02010600040101010101" charset="-122"/>
              </a:rPr>
              <a:t>         </a:t>
            </a:r>
            <a:r>
              <a:rPr lang="zh-CN" altLang="en-US" b="1">
                <a:solidFill>
                  <a:srgbClr val="0070C0"/>
                </a:solidFill>
                <a:latin typeface="华文中宋" panose="02010600040101010101" charset="-122"/>
                <a:ea typeface="华文中宋" panose="02010600040101010101" charset="-122"/>
                <a:cs typeface="华文中宋" panose="02010600040101010101" charset="-122"/>
              </a:rPr>
              <a:t>垛</a:t>
            </a:r>
            <a:r>
              <a:rPr lang="zh-CN" altLang="en-US" b="1">
                <a:solidFill>
                  <a:srgbClr val="000000"/>
                </a:solidFill>
                <a:latin typeface="华文中宋" panose="02010600040101010101" charset="-122"/>
                <a:ea typeface="华文中宋" panose="02010600040101010101" charset="-122"/>
                <a:cs typeface="华文中宋" panose="02010600040101010101" charset="-122"/>
              </a:rPr>
              <a:t>起来       白洋</a:t>
            </a:r>
            <a:r>
              <a:rPr lang="zh-CN" altLang="en-US" b="1">
                <a:solidFill>
                  <a:srgbClr val="0070C0"/>
                </a:solidFill>
                <a:latin typeface="华文中宋" panose="02010600040101010101" charset="-122"/>
                <a:ea typeface="华文中宋" panose="02010600040101010101" charset="-122"/>
                <a:cs typeface="华文中宋" panose="02010600040101010101" charset="-122"/>
              </a:rPr>
              <a:t>淀</a:t>
            </a:r>
            <a:endParaRPr lang="zh-CN" altLang="en-US" b="1">
              <a:solidFill>
                <a:srgbClr val="A50021"/>
              </a:solidFill>
              <a:latin typeface="华文中宋" panose="02010600040101010101" charset="-122"/>
              <a:ea typeface="华文中宋" panose="02010600040101010101" charset="-122"/>
              <a:cs typeface="华文中宋" panose="02010600040101010101" charset="-122"/>
            </a:endParaRPr>
          </a:p>
        </p:txBody>
      </p:sp>
      <p:sp>
        <p:nvSpPr>
          <p:cNvPr id="4" name="矩形 3" title=""/>
          <p:cNvSpPr/>
          <p:nvPr/>
        </p:nvSpPr>
        <p:spPr>
          <a:xfrm>
            <a:off x="6947853" y="2031207"/>
            <a:ext cx="990600" cy="523875"/>
          </a:xfrm>
          <a:prstGeom prst="rect">
            <a:avLst/>
          </a:prstGeom>
          <a:noFill/>
          <a:ln w="9525">
            <a:noFill/>
          </a:ln>
        </p:spPr>
        <p:txBody>
          <a:bodyPr>
            <a:spAutoFit/>
          </a:bodyPr>
          <a:lstStyle/>
          <a:p>
            <a:r>
              <a:rPr lang="en-US" altLang="zh-CN" b="1">
                <a:solidFill>
                  <a:srgbClr val="FF0000"/>
                </a:solidFill>
                <a:latin typeface="Arial" panose="020b0604020202020204" pitchFamily="34" charset="0"/>
              </a:rPr>
              <a:t>diàn</a:t>
            </a:r>
            <a:endParaRPr lang="en-US" altLang="zh-CN" b="1">
              <a:solidFill>
                <a:srgbClr val="FF0000"/>
              </a:solidFill>
              <a:latin typeface="Arial" panose="020b0604020202020204" pitchFamily="34" charset="0"/>
            </a:endParaRPr>
          </a:p>
        </p:txBody>
      </p:sp>
      <p:sp>
        <p:nvSpPr>
          <p:cNvPr id="5" name="矩形 4" title=""/>
          <p:cNvSpPr/>
          <p:nvPr/>
        </p:nvSpPr>
        <p:spPr>
          <a:xfrm>
            <a:off x="922020" y="1131729"/>
            <a:ext cx="623888" cy="523875"/>
          </a:xfrm>
          <a:prstGeom prst="rect">
            <a:avLst/>
          </a:prstGeom>
          <a:noFill/>
          <a:ln w="9525">
            <a:noFill/>
          </a:ln>
        </p:spPr>
        <p:txBody>
          <a:bodyPr wrap="none">
            <a:spAutoFit/>
          </a:bodyPr>
          <a:lstStyle/>
          <a:p>
            <a:r>
              <a:rPr lang="en-US" altLang="zh-CN" b="1">
                <a:solidFill>
                  <a:srgbClr val="FF0000"/>
                </a:solidFill>
                <a:latin typeface="Arial" panose="020b0604020202020204" pitchFamily="34" charset="0"/>
              </a:rPr>
              <a:t>bó</a:t>
            </a:r>
            <a:endParaRPr lang="en-US" altLang="zh-CN" b="1">
              <a:solidFill>
                <a:srgbClr val="FF0000"/>
              </a:solidFill>
              <a:latin typeface="Arial" panose="020b0604020202020204" pitchFamily="34" charset="0"/>
            </a:endParaRPr>
          </a:p>
        </p:txBody>
      </p:sp>
      <p:sp>
        <p:nvSpPr>
          <p:cNvPr id="6" name="矩形 5" title=""/>
          <p:cNvSpPr/>
          <p:nvPr/>
        </p:nvSpPr>
        <p:spPr>
          <a:xfrm>
            <a:off x="2627630" y="1131729"/>
            <a:ext cx="1044575" cy="523875"/>
          </a:xfrm>
          <a:prstGeom prst="rect">
            <a:avLst/>
          </a:prstGeom>
          <a:noFill/>
          <a:ln w="9525">
            <a:noFill/>
          </a:ln>
        </p:spPr>
        <p:txBody>
          <a:bodyPr wrap="none">
            <a:spAutoFit/>
          </a:bodyPr>
          <a:lstStyle/>
          <a:p>
            <a:r>
              <a:rPr lang="en-US" altLang="zh-CN" b="1">
                <a:solidFill>
                  <a:srgbClr val="FF0000"/>
                </a:solidFill>
                <a:latin typeface="Arial" panose="020b0604020202020204" pitchFamily="34" charset="0"/>
              </a:rPr>
              <a:t>shǔn</a:t>
            </a:r>
            <a:endParaRPr lang="en-US" altLang="zh-CN" b="1">
              <a:solidFill>
                <a:srgbClr val="FF0000"/>
              </a:solidFill>
              <a:latin typeface="Arial" panose="020b0604020202020204" pitchFamily="34" charset="0"/>
            </a:endParaRPr>
          </a:p>
        </p:txBody>
      </p:sp>
      <p:sp>
        <p:nvSpPr>
          <p:cNvPr id="7" name="矩形 6" title=""/>
          <p:cNvSpPr/>
          <p:nvPr/>
        </p:nvSpPr>
        <p:spPr>
          <a:xfrm>
            <a:off x="4572000" y="1131729"/>
            <a:ext cx="723900" cy="523875"/>
          </a:xfrm>
          <a:prstGeom prst="rect">
            <a:avLst/>
          </a:prstGeom>
          <a:noFill/>
          <a:ln w="9525">
            <a:noFill/>
          </a:ln>
        </p:spPr>
        <p:txBody>
          <a:bodyPr wrap="none">
            <a:spAutoFit/>
          </a:bodyPr>
          <a:lstStyle/>
          <a:p>
            <a:r>
              <a:rPr lang="en-US" altLang="zh-CN" b="1">
                <a:solidFill>
                  <a:srgbClr val="FF0000"/>
                </a:solidFill>
                <a:latin typeface="Arial" panose="020b0604020202020204" pitchFamily="34" charset="0"/>
              </a:rPr>
              <a:t>qiú</a:t>
            </a:r>
            <a:endParaRPr lang="en-US" altLang="zh-CN" b="1">
              <a:solidFill>
                <a:srgbClr val="FF0000"/>
              </a:solidFill>
              <a:latin typeface="Arial" panose="020b0604020202020204" pitchFamily="34" charset="0"/>
            </a:endParaRPr>
          </a:p>
        </p:txBody>
      </p:sp>
      <p:sp>
        <p:nvSpPr>
          <p:cNvPr id="8" name="矩形 7" title=""/>
          <p:cNvSpPr/>
          <p:nvPr/>
        </p:nvSpPr>
        <p:spPr>
          <a:xfrm>
            <a:off x="6299518" y="1131729"/>
            <a:ext cx="523875" cy="523875"/>
          </a:xfrm>
          <a:prstGeom prst="rect">
            <a:avLst/>
          </a:prstGeom>
          <a:noFill/>
          <a:ln w="9525">
            <a:noFill/>
          </a:ln>
        </p:spPr>
        <p:txBody>
          <a:bodyPr wrap="none">
            <a:spAutoFit/>
          </a:bodyPr>
          <a:lstStyle/>
          <a:p>
            <a:r>
              <a:rPr lang="en-US" altLang="zh-CN" b="1">
                <a:solidFill>
                  <a:srgbClr val="FF0000"/>
                </a:solidFill>
                <a:latin typeface="Arial" panose="020b0604020202020204" pitchFamily="34" charset="0"/>
              </a:rPr>
              <a:t>fú</a:t>
            </a:r>
            <a:endParaRPr lang="en-US" altLang="zh-CN" b="1">
              <a:solidFill>
                <a:srgbClr val="FF0000"/>
              </a:solidFill>
              <a:latin typeface="Arial" panose="020b0604020202020204" pitchFamily="34" charset="0"/>
            </a:endParaRPr>
          </a:p>
        </p:txBody>
      </p:sp>
      <p:sp>
        <p:nvSpPr>
          <p:cNvPr id="9" name="矩形 8" title=""/>
          <p:cNvSpPr/>
          <p:nvPr/>
        </p:nvSpPr>
        <p:spPr>
          <a:xfrm>
            <a:off x="682943" y="2031207"/>
            <a:ext cx="1044575" cy="523875"/>
          </a:xfrm>
          <a:prstGeom prst="rect">
            <a:avLst/>
          </a:prstGeom>
          <a:noFill/>
          <a:ln w="9525">
            <a:noFill/>
          </a:ln>
        </p:spPr>
        <p:txBody>
          <a:bodyPr wrap="none">
            <a:spAutoFit/>
          </a:bodyPr>
          <a:lstStyle/>
          <a:p>
            <a:r>
              <a:rPr lang="en-US" altLang="zh-CN" b="1">
                <a:solidFill>
                  <a:srgbClr val="FF0000"/>
                </a:solidFill>
                <a:latin typeface="Arial" panose="020b0604020202020204" pitchFamily="34" charset="0"/>
              </a:rPr>
              <a:t>hèng</a:t>
            </a:r>
            <a:endParaRPr lang="en-US" altLang="zh-CN" b="1">
              <a:solidFill>
                <a:srgbClr val="FF0000"/>
              </a:solidFill>
              <a:latin typeface="Arial" panose="020b0604020202020204" pitchFamily="34" charset="0"/>
            </a:endParaRPr>
          </a:p>
        </p:txBody>
      </p:sp>
      <p:sp>
        <p:nvSpPr>
          <p:cNvPr id="10" name="矩形 9" title=""/>
          <p:cNvSpPr/>
          <p:nvPr/>
        </p:nvSpPr>
        <p:spPr>
          <a:xfrm>
            <a:off x="3110230" y="2031207"/>
            <a:ext cx="823913" cy="523875"/>
          </a:xfrm>
          <a:prstGeom prst="rect">
            <a:avLst/>
          </a:prstGeom>
          <a:noFill/>
          <a:ln w="9525">
            <a:noFill/>
          </a:ln>
        </p:spPr>
        <p:txBody>
          <a:bodyPr wrap="none">
            <a:spAutoFit/>
          </a:bodyPr>
          <a:lstStyle/>
          <a:p>
            <a:r>
              <a:rPr lang="en-US" altLang="zh-CN" b="1">
                <a:solidFill>
                  <a:srgbClr val="FF0000"/>
                </a:solidFill>
                <a:latin typeface="Arial" panose="020b0604020202020204" pitchFamily="34" charset="0"/>
              </a:rPr>
              <a:t>bèn</a:t>
            </a:r>
            <a:endParaRPr lang="en-US" altLang="zh-CN" b="1">
              <a:solidFill>
                <a:srgbClr val="FF0000"/>
              </a:solidFill>
              <a:latin typeface="Arial" panose="020b0604020202020204" pitchFamily="34" charset="0"/>
            </a:endParaRPr>
          </a:p>
        </p:txBody>
      </p:sp>
      <p:sp>
        <p:nvSpPr>
          <p:cNvPr id="11" name="矩形 10" title=""/>
          <p:cNvSpPr/>
          <p:nvPr/>
        </p:nvSpPr>
        <p:spPr>
          <a:xfrm>
            <a:off x="4572000" y="2031207"/>
            <a:ext cx="842963" cy="523875"/>
          </a:xfrm>
          <a:prstGeom prst="rect">
            <a:avLst/>
          </a:prstGeom>
          <a:noFill/>
          <a:ln w="9525">
            <a:noFill/>
          </a:ln>
        </p:spPr>
        <p:txBody>
          <a:bodyPr wrap="none">
            <a:spAutoFit/>
          </a:bodyPr>
          <a:lstStyle/>
          <a:p>
            <a:r>
              <a:rPr lang="en-US" altLang="zh-CN" b="1">
                <a:solidFill>
                  <a:srgbClr val="FF0000"/>
                </a:solidFill>
                <a:latin typeface="Arial" panose="020b0604020202020204" pitchFamily="34" charset="0"/>
              </a:rPr>
              <a:t>duò</a:t>
            </a:r>
            <a:endParaRPr lang="en-US" altLang="zh-CN" b="1">
              <a:solidFill>
                <a:srgbClr val="FF0000"/>
              </a:solidFill>
              <a:latin typeface="Arial" panose="020b0604020202020204" pitchFamily="34" charset="0"/>
            </a:endParaRPr>
          </a:p>
        </p:txBody>
      </p:sp>
      <p:cxnSp>
        <p:nvCxnSpPr>
          <p:cNvPr id="2" name="直接连接符 1"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文本框 2" title=""/>
          <p:cNvSpPr txBox="1"/>
          <p:nvPr>
            <p:custDataLst>
              <p:tags r:id="rId3"/>
            </p:custDataLst>
          </p:nvPr>
        </p:nvSpPr>
        <p:spPr>
          <a:xfrm>
            <a:off x="1043305" y="233680"/>
            <a:ext cx="191008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正字音</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2" name="组合 11" title=""/>
          <p:cNvGrpSpPr/>
          <p:nvPr/>
        </p:nvGrpSpPr>
        <p:grpSpPr>
          <a:xfrm>
            <a:off x="255905" y="279400"/>
            <a:ext cx="562610" cy="513080"/>
            <a:chOff x="2121873" y="1511588"/>
            <a:chExt cx="445481" cy="469613"/>
          </a:xfrm>
        </p:grpSpPr>
        <p:sp>
          <p:nvSpPr>
            <p:cNvPr id="14" name="矩形 13"/>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16" name="文本框 15" title=""/>
          <p:cNvSpPr txBox="1"/>
          <p:nvPr/>
        </p:nvSpPr>
        <p:spPr>
          <a:xfrm>
            <a:off x="507365" y="3147695"/>
            <a:ext cx="4046220" cy="1420495"/>
          </a:xfrm>
          <a:prstGeom prst="rect">
            <a:avLst/>
          </a:prstGeom>
          <a:noFill/>
        </p:spPr>
        <p:txBody>
          <a:bodyPr wrap="square" rtlCol="0" anchor="t">
            <a:spAutoFit/>
          </a:bodyPr>
          <a:lstStyle/>
          <a:p>
            <a:pPr>
              <a:lnSpc>
                <a:spcPct val="120000"/>
              </a:lnSpc>
              <a:spcBef>
                <a:spcPct val="0"/>
              </a:spcBef>
            </a:pPr>
            <a:r>
              <a:rPr lang="zh-CN" altLang="en-US" sz="2400" b="1">
                <a:solidFill>
                  <a:srgbClr val="000000"/>
                </a:solidFill>
                <a:latin typeface="华文中宋" panose="02010600040101010101" charset="-122"/>
                <a:ea typeface="华文中宋" panose="02010600040101010101" charset="-122"/>
                <a:cs typeface="华文中宋" panose="02010600040101010101" charset="-122"/>
              </a:rPr>
              <a:t>薄：1）báo  薄片 薄待</a:t>
            </a:r>
            <a:endParaRPr lang="zh-CN" altLang="en-US" sz="2400" b="1">
              <a:solidFill>
                <a:srgbClr val="000000"/>
              </a:solidFill>
              <a:latin typeface="华文中宋" panose="02010600040101010101" charset="-122"/>
              <a:ea typeface="华文中宋" panose="02010600040101010101" charset="-122"/>
              <a:cs typeface="华文中宋" panose="02010600040101010101" charset="-122"/>
            </a:endParaRPr>
          </a:p>
          <a:p>
            <a:pPr>
              <a:lnSpc>
                <a:spcPct val="120000"/>
              </a:lnSpc>
              <a:spcBef>
                <a:spcPct val="0"/>
              </a:spcBef>
            </a:pPr>
            <a:r>
              <a:rPr lang="zh-CN" altLang="en-US" sz="2400" b="1">
                <a:solidFill>
                  <a:srgbClr val="000000"/>
                </a:solidFill>
                <a:latin typeface="华文中宋" panose="02010600040101010101" charset="-122"/>
                <a:ea typeface="华文中宋" panose="02010600040101010101" charset="-122"/>
                <a:cs typeface="华文中宋" panose="02010600040101010101" charset="-122"/>
              </a:rPr>
              <a:t>　　2）bó</a:t>
            </a:r>
            <a:r>
              <a:rPr lang="en-US" altLang="zh-CN" sz="2400" b="1">
                <a:solidFill>
                  <a:srgbClr val="000000"/>
                </a:solidFill>
                <a:latin typeface="华文中宋" panose="02010600040101010101" charset="-122"/>
                <a:ea typeface="华文中宋" panose="02010600040101010101" charset="-122"/>
                <a:cs typeface="华文中宋" panose="02010600040101010101" charset="-122"/>
              </a:rPr>
              <a:t>   </a:t>
            </a:r>
            <a:r>
              <a:rPr lang="zh-CN" altLang="en-US" sz="2400" b="1">
                <a:solidFill>
                  <a:srgbClr val="000000"/>
                </a:solidFill>
                <a:latin typeface="华文中宋" panose="02010600040101010101" charset="-122"/>
                <a:ea typeface="华文中宋" panose="02010600040101010101" charset="-122"/>
                <a:cs typeface="华文中宋" panose="02010600040101010101" charset="-122"/>
              </a:rPr>
              <a:t>浅薄</a:t>
            </a:r>
            <a:r>
              <a:rPr lang="en-US" altLang="zh-CN" sz="2400" b="1">
                <a:solidFill>
                  <a:srgbClr val="000000"/>
                </a:solidFill>
                <a:latin typeface="华文中宋" panose="02010600040101010101" charset="-122"/>
                <a:ea typeface="华文中宋" panose="02010600040101010101" charset="-122"/>
                <a:cs typeface="华文中宋" panose="02010600040101010101" charset="-122"/>
              </a:rPr>
              <a:t>  </a:t>
            </a:r>
            <a:r>
              <a:rPr lang="zh-CN" altLang="en-US" sz="2400" b="1">
                <a:solidFill>
                  <a:srgbClr val="000000"/>
                </a:solidFill>
                <a:latin typeface="华文中宋" panose="02010600040101010101" charset="-122"/>
                <a:ea typeface="华文中宋" panose="02010600040101010101" charset="-122"/>
                <a:cs typeface="华文中宋" panose="02010600040101010101" charset="-122"/>
              </a:rPr>
              <a:t>刻薄</a:t>
            </a:r>
            <a:endParaRPr lang="zh-CN" altLang="en-US" sz="2400" b="1">
              <a:solidFill>
                <a:srgbClr val="000000"/>
              </a:solidFill>
              <a:latin typeface="华文中宋" panose="02010600040101010101" charset="-122"/>
              <a:ea typeface="华文中宋" panose="02010600040101010101" charset="-122"/>
              <a:cs typeface="华文中宋" panose="02010600040101010101" charset="-122"/>
            </a:endParaRPr>
          </a:p>
          <a:p>
            <a:pPr>
              <a:lnSpc>
                <a:spcPct val="120000"/>
              </a:lnSpc>
              <a:spcBef>
                <a:spcPct val="0"/>
              </a:spcBef>
            </a:pPr>
            <a:r>
              <a:rPr lang="zh-CN" altLang="en-US" sz="2400" b="1">
                <a:solidFill>
                  <a:srgbClr val="000000"/>
                </a:solidFill>
                <a:latin typeface="华文中宋" panose="02010600040101010101" charset="-122"/>
                <a:ea typeface="华文中宋" panose="02010600040101010101" charset="-122"/>
                <a:cs typeface="华文中宋" panose="02010600040101010101" charset="-122"/>
              </a:rPr>
              <a:t>　　3）bò </a:t>
            </a:r>
            <a:r>
              <a:rPr lang="en-US" altLang="zh-CN" sz="2400" b="1">
                <a:solidFill>
                  <a:srgbClr val="000000"/>
                </a:solidFill>
                <a:latin typeface="华文中宋" panose="02010600040101010101" charset="-122"/>
                <a:ea typeface="华文中宋" panose="02010600040101010101" charset="-122"/>
                <a:cs typeface="华文中宋" panose="02010600040101010101" charset="-122"/>
              </a:rPr>
              <a:t>  </a:t>
            </a:r>
            <a:r>
              <a:rPr lang="zh-CN" altLang="en-US" sz="2400" b="1">
                <a:solidFill>
                  <a:srgbClr val="000000"/>
                </a:solidFill>
                <a:latin typeface="华文中宋" panose="02010600040101010101" charset="-122"/>
                <a:ea typeface="华文中宋" panose="02010600040101010101" charset="-122"/>
                <a:cs typeface="华文中宋" panose="02010600040101010101" charset="-122"/>
              </a:rPr>
              <a:t>薄荷（ bò he）</a:t>
            </a:r>
            <a:endParaRPr lang="zh-CN" altLang="en-US" sz="2400" b="1">
              <a:solidFill>
                <a:srgbClr val="000000"/>
              </a:solidFill>
              <a:latin typeface="华文中宋" panose="02010600040101010101" charset="-122"/>
              <a:ea typeface="华文中宋" panose="02010600040101010101" charset="-122"/>
              <a:cs typeface="华文中宋" panose="02010600040101010101" charset="-122"/>
            </a:endParaRPr>
          </a:p>
        </p:txBody>
      </p:sp>
      <p:sp>
        <p:nvSpPr>
          <p:cNvPr id="17" name="文本框 16" title=""/>
          <p:cNvSpPr txBox="1"/>
          <p:nvPr/>
        </p:nvSpPr>
        <p:spPr>
          <a:xfrm>
            <a:off x="4643755" y="3147695"/>
            <a:ext cx="3941445" cy="977265"/>
          </a:xfrm>
          <a:prstGeom prst="rect">
            <a:avLst/>
          </a:prstGeom>
          <a:noFill/>
        </p:spPr>
        <p:txBody>
          <a:bodyPr wrap="square" rtlCol="0" anchor="t">
            <a:spAutoFit/>
          </a:bodyPr>
          <a:lstStyle/>
          <a:p>
            <a:pPr algn="l">
              <a:lnSpc>
                <a:spcPct val="120000"/>
              </a:lnSpc>
              <a:spcBef>
                <a:spcPct val="0"/>
              </a:spcBef>
              <a:buClrTx/>
              <a:buSzTx/>
              <a:buNone/>
            </a:pPr>
            <a:r>
              <a:rPr lang="zh-CN" altLang="en-US" sz="2400" b="1">
                <a:solidFill>
                  <a:srgbClr val="000000"/>
                </a:solidFill>
                <a:latin typeface="华文中宋" panose="02010600040101010101" charset="-122"/>
                <a:ea typeface="华文中宋" panose="02010600040101010101" charset="-122"/>
                <a:cs typeface="华文中宋" panose="02010600040101010101" charset="-122"/>
              </a:rPr>
              <a:t>横：1）héng </a:t>
            </a:r>
            <a:r>
              <a:rPr lang="zh-CN" altLang="en-US" sz="2400" b="1">
                <a:solidFill>
                  <a:srgbClr val="000000"/>
                </a:solidFill>
                <a:latin typeface="华文中宋" panose="02010600040101010101" charset="-122"/>
                <a:ea typeface="华文中宋" panose="02010600040101010101" charset="-122"/>
                <a:cs typeface="华文中宋" panose="02010600040101010101" charset="-122"/>
                <a:sym typeface="+mn-ea"/>
              </a:rPr>
              <a:t>纵横</a:t>
            </a:r>
            <a:endParaRPr lang="zh-CN" altLang="en-US" sz="2400" b="1">
              <a:solidFill>
                <a:srgbClr val="000000"/>
              </a:solidFill>
              <a:latin typeface="华文中宋" panose="02010600040101010101" charset="-122"/>
              <a:ea typeface="华文中宋" panose="02010600040101010101" charset="-122"/>
              <a:cs typeface="华文中宋" panose="02010600040101010101" charset="-122"/>
              <a:sym typeface="+mn-ea"/>
            </a:endParaRPr>
          </a:p>
          <a:p>
            <a:pPr algn="l">
              <a:lnSpc>
                <a:spcPct val="120000"/>
              </a:lnSpc>
              <a:spcBef>
                <a:spcPct val="0"/>
              </a:spcBef>
              <a:buClrTx/>
              <a:buSzTx/>
              <a:buNone/>
            </a:pPr>
            <a:r>
              <a:rPr lang="en-US" altLang="zh-CN" sz="2400" b="1">
                <a:solidFill>
                  <a:srgbClr val="000000"/>
                </a:solidFill>
                <a:latin typeface="华文中宋" panose="02010600040101010101" charset="-122"/>
                <a:ea typeface="华文中宋" panose="02010600040101010101" charset="-122"/>
                <a:cs typeface="华文中宋" panose="02010600040101010101" charset="-122"/>
              </a:rPr>
              <a:t>      </a:t>
            </a:r>
            <a:r>
              <a:rPr lang="zh-CN" altLang="en-US" sz="2400" b="1">
                <a:solidFill>
                  <a:srgbClr val="000000"/>
                </a:solidFill>
                <a:latin typeface="华文中宋" panose="02010600040101010101" charset="-122"/>
                <a:ea typeface="华文中宋" panose="02010600040101010101" charset="-122"/>
                <a:cs typeface="华文中宋" panose="02010600040101010101" charset="-122"/>
              </a:rPr>
              <a:t>2） hèng 横财  蛮横</a:t>
            </a:r>
            <a:endParaRPr lang="zh-CN" altLang="en-US" sz="2400" b="1">
              <a:solidFill>
                <a:srgbClr val="000000"/>
              </a:solidFill>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p:stCondLst>
                              <p:cond delay="0"/>
                            </p:stCondLst>
                            <p:childTnLst>
                              <p:par>
                                <p:cTn id="43" presetID="1" presetClass="entr" presetSubtype="0" fill="hold" grpId="1" nodeType="click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6" grpId="0"/>
      <p:bldP spid="17" grpId="0"/>
      <p:bldP spid="17" grpId="1"/>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6082" name="文本框 52229" title=""/>
          <p:cNvSpPr txBox="1"/>
          <p:nvPr/>
        </p:nvSpPr>
        <p:spPr>
          <a:xfrm>
            <a:off x="507365" y="2283460"/>
            <a:ext cx="1681480" cy="460375"/>
          </a:xfrm>
          <a:prstGeom prst="rect">
            <a:avLst/>
          </a:prstGeom>
          <a:solidFill>
            <a:schemeClr val="bg1"/>
          </a:solidFill>
          <a:ln w="9525">
            <a:noFill/>
          </a:ln>
        </p:spPr>
        <p:txBody>
          <a:bodyPr wrap="square">
            <a:spAutoFit/>
          </a:bodyPr>
          <a:lstStyle/>
          <a:p>
            <a:r>
              <a:rPr lang="zh-CN" altLang="en-US" sz="2400">
                <a:effectLst>
                  <a:outerShdw blurRad="38100" dist="38100" dir="2700000" algn="tl">
                    <a:srgbClr val="000000">
                      <a:alpha val="43137"/>
                    </a:srgbClr>
                  </a:outerShdw>
                </a:effectLst>
                <a:latin typeface="方正粗黑宋简体" panose="02000000000000000000" charset="-122"/>
                <a:ea typeface="方正粗黑宋简体" panose="02000000000000000000" charset="-122"/>
              </a:rPr>
              <a:t>情节概述</a:t>
            </a:r>
            <a:endParaRPr lang="zh-CN" altLang="en-US" sz="2400">
              <a:effectLst>
                <a:outerShdw blurRad="38100" dist="38100" dir="2700000" algn="tl">
                  <a:srgbClr val="000000">
                    <a:alpha val="43137"/>
                  </a:srgbClr>
                </a:outerShdw>
              </a:effectLst>
              <a:latin typeface="方正粗黑宋简体" panose="02000000000000000000" charset="-122"/>
              <a:ea typeface="方正粗黑宋简体" panose="02000000000000000000" charset="-122"/>
            </a:endParaRPr>
          </a:p>
        </p:txBody>
      </p:sp>
      <p:sp>
        <p:nvSpPr>
          <p:cNvPr id="52231" name="文本框 52230" title=""/>
          <p:cNvSpPr txBox="1"/>
          <p:nvPr/>
        </p:nvSpPr>
        <p:spPr>
          <a:xfrm>
            <a:off x="507365" y="1440815"/>
            <a:ext cx="7973695" cy="829945"/>
          </a:xfrm>
          <a:prstGeom prst="rect">
            <a:avLst/>
          </a:prstGeom>
          <a:noFill/>
          <a:ln w="9525">
            <a:noFill/>
          </a:ln>
        </p:spPr>
        <p:txBody>
          <a:bodyPr wrap="square">
            <a:spAutoFit/>
          </a:bodyPr>
          <a:lstStyle/>
          <a:p>
            <a:pPr indent="457200">
              <a:spcBef>
                <a:spcPct val="0"/>
              </a:spcBef>
            </a:pPr>
            <a:r>
              <a:rPr lang="zh-CN" altLang="en-US" sz="2000" b="1">
                <a:solidFill>
                  <a:schemeClr val="tx1"/>
                </a:solidFill>
                <a:latin typeface="华文中宋" panose="02010600040101010101" charset="-122"/>
                <a:ea typeface="华文中宋" panose="02010600040101010101" charset="-122"/>
                <a:cs typeface="华文新魏" panose="02010800040101010101" pitchFamily="2" charset="-122"/>
              </a:rPr>
              <a:t>月亮升起来</a:t>
            </a:r>
            <a:r>
              <a:rPr lang="en-US" altLang="zh-CN" sz="2400" b="1">
                <a:solidFill>
                  <a:srgbClr val="FF0000"/>
                </a:solidFill>
                <a:latin typeface="华文新魏" panose="02010800040101010101" pitchFamily="2" charset="-122"/>
                <a:ea typeface="华文新魏" panose="02010800040101010101" pitchFamily="2" charset="-122"/>
                <a:cs typeface="华文新魏" panose="02010800040101010101" pitchFamily="2" charset="-122"/>
              </a:rPr>
              <a:t>——</a:t>
            </a:r>
            <a:r>
              <a:rPr lang="zh-CN" altLang="en-US" sz="2000" b="1">
                <a:solidFill>
                  <a:schemeClr val="tx1"/>
                </a:solidFill>
                <a:latin typeface="华文中宋" panose="02010600040101010101" charset="-122"/>
                <a:ea typeface="华文中宋" panose="02010600040101010101" charset="-122"/>
                <a:cs typeface="华文新魏" panose="02010800040101010101" pitchFamily="2" charset="-122"/>
              </a:rPr>
              <a:t>很晚</a:t>
            </a:r>
            <a:r>
              <a:rPr lang="en-US" altLang="zh-CN" sz="2400" b="1">
                <a:solidFill>
                  <a:srgbClr val="FF0000"/>
                </a:solidFill>
                <a:latin typeface="华文新魏" panose="02010800040101010101" pitchFamily="2" charset="-122"/>
                <a:ea typeface="华文新魏" panose="02010800040101010101" pitchFamily="2" charset="-122"/>
                <a:cs typeface="华文新魏" panose="02010800040101010101" pitchFamily="2" charset="-122"/>
              </a:rPr>
              <a:t>——</a:t>
            </a:r>
            <a:r>
              <a:rPr lang="zh-CN" altLang="en-US" sz="2000" b="1">
                <a:solidFill>
                  <a:schemeClr val="tx1"/>
                </a:solidFill>
                <a:latin typeface="华文中宋" panose="02010600040101010101" charset="-122"/>
                <a:ea typeface="华文中宋" panose="02010600040101010101" charset="-122"/>
                <a:cs typeface="华文新魏" panose="02010800040101010101" pitchFamily="2" charset="-122"/>
              </a:rPr>
              <a:t>鸡叫的时候</a:t>
            </a:r>
            <a:r>
              <a:rPr lang="en-US" altLang="zh-CN" sz="2400" b="1">
                <a:solidFill>
                  <a:srgbClr val="FF0000"/>
                </a:solidFill>
                <a:latin typeface="华文新魏" panose="02010800040101010101" pitchFamily="2" charset="-122"/>
                <a:ea typeface="华文新魏" panose="02010800040101010101" pitchFamily="2" charset="-122"/>
                <a:cs typeface="华文新魏" panose="02010800040101010101" pitchFamily="2" charset="-122"/>
              </a:rPr>
              <a:t>——</a:t>
            </a:r>
            <a:r>
              <a:rPr lang="zh-CN" altLang="en-US" sz="2000" b="1">
                <a:solidFill>
                  <a:schemeClr val="tx1"/>
                </a:solidFill>
                <a:latin typeface="华文中宋" panose="02010600040101010101" charset="-122"/>
                <a:ea typeface="华文中宋" panose="02010600040101010101" charset="-122"/>
                <a:cs typeface="华文新魏" panose="02010800040101010101" pitchFamily="2" charset="-122"/>
              </a:rPr>
              <a:t>第二天</a:t>
            </a:r>
            <a:r>
              <a:rPr lang="en-US" altLang="zh-CN" sz="2400" b="1">
                <a:solidFill>
                  <a:srgbClr val="FF0000"/>
                </a:solidFill>
                <a:latin typeface="华文新魏" panose="02010800040101010101" pitchFamily="2" charset="-122"/>
                <a:ea typeface="华文新魏" panose="02010800040101010101" pitchFamily="2" charset="-122"/>
                <a:cs typeface="华文新魏" panose="02010800040101010101" pitchFamily="2" charset="-122"/>
              </a:rPr>
              <a:t>——</a:t>
            </a:r>
            <a:r>
              <a:rPr lang="zh-CN" altLang="en-US" sz="2000" b="1">
                <a:solidFill>
                  <a:schemeClr val="tx1"/>
                </a:solidFill>
                <a:latin typeface="华文中宋" panose="02010600040101010101" charset="-122"/>
                <a:ea typeface="华文中宋" panose="02010600040101010101" charset="-122"/>
                <a:cs typeface="华文新魏" panose="02010800040101010101" pitchFamily="2" charset="-122"/>
              </a:rPr>
              <a:t>过了两天</a:t>
            </a:r>
            <a:r>
              <a:rPr lang="en-US" altLang="zh-CN" sz="2400" b="1">
                <a:solidFill>
                  <a:srgbClr val="FF0000"/>
                </a:solidFill>
                <a:latin typeface="华文新魏" panose="02010800040101010101" pitchFamily="2" charset="-122"/>
                <a:ea typeface="华文新魏" panose="02010800040101010101" pitchFamily="2" charset="-122"/>
                <a:cs typeface="华文新魏" panose="02010800040101010101" pitchFamily="2" charset="-122"/>
              </a:rPr>
              <a:t>——</a:t>
            </a:r>
            <a:r>
              <a:rPr lang="zh-CN" altLang="en-US" sz="2000" b="1">
                <a:solidFill>
                  <a:schemeClr val="tx1"/>
                </a:solidFill>
                <a:latin typeface="华文中宋" panose="02010600040101010101" charset="-122"/>
                <a:ea typeface="华文中宋" panose="02010600040101010101" charset="-122"/>
                <a:cs typeface="华文新魏" panose="02010800040101010101" pitchFamily="2" charset="-122"/>
              </a:rPr>
              <a:t>快到晌午</a:t>
            </a:r>
            <a:r>
              <a:rPr lang="en-US" altLang="zh-CN" sz="2400" b="1">
                <a:solidFill>
                  <a:srgbClr val="FF0000"/>
                </a:solidFill>
                <a:latin typeface="华文新魏" panose="02010800040101010101" pitchFamily="2" charset="-122"/>
                <a:ea typeface="华文新魏" panose="02010800040101010101" pitchFamily="2" charset="-122"/>
                <a:cs typeface="华文新魏" panose="02010800040101010101" pitchFamily="2" charset="-122"/>
              </a:rPr>
              <a:t>——</a:t>
            </a:r>
            <a:r>
              <a:rPr lang="zh-CN" altLang="en-US" sz="2000" b="1">
                <a:solidFill>
                  <a:schemeClr val="tx1"/>
                </a:solidFill>
                <a:latin typeface="华文中宋" panose="02010600040101010101" charset="-122"/>
                <a:ea typeface="华文中宋" panose="02010600040101010101" charset="-122"/>
                <a:cs typeface="华文新魏" panose="02010800040101010101" pitchFamily="2" charset="-122"/>
              </a:rPr>
              <a:t>正午</a:t>
            </a:r>
            <a:r>
              <a:rPr lang="en-US" altLang="zh-CN" sz="2400" b="1">
                <a:solidFill>
                  <a:srgbClr val="FF0000"/>
                </a:solidFill>
                <a:latin typeface="华文新魏" panose="02010800040101010101" pitchFamily="2" charset="-122"/>
                <a:ea typeface="华文新魏" panose="02010800040101010101" pitchFamily="2" charset="-122"/>
                <a:cs typeface="华文新魏" panose="02010800040101010101" pitchFamily="2" charset="-122"/>
              </a:rPr>
              <a:t>——</a:t>
            </a:r>
            <a:r>
              <a:rPr lang="zh-CN" altLang="en-US" sz="2000" b="1">
                <a:solidFill>
                  <a:schemeClr val="tx1"/>
                </a:solidFill>
                <a:latin typeface="华文中宋" panose="02010600040101010101" charset="-122"/>
                <a:ea typeface="华文中宋" panose="02010600040101010101" charset="-122"/>
                <a:cs typeface="华文新魏" panose="02010800040101010101" pitchFamily="2" charset="-122"/>
              </a:rPr>
              <a:t>这一年秋季</a:t>
            </a:r>
            <a:r>
              <a:rPr lang="en-US" altLang="zh-CN" sz="2400" b="1">
                <a:solidFill>
                  <a:srgbClr val="FF0000"/>
                </a:solidFill>
                <a:latin typeface="华文新魏" panose="02010800040101010101" pitchFamily="2" charset="-122"/>
                <a:ea typeface="华文新魏" panose="02010800040101010101" pitchFamily="2" charset="-122"/>
                <a:cs typeface="华文新魏" panose="02010800040101010101" pitchFamily="2" charset="-122"/>
              </a:rPr>
              <a:t>——</a:t>
            </a:r>
            <a:r>
              <a:rPr lang="zh-CN" altLang="en-US" sz="2000" b="1">
                <a:solidFill>
                  <a:schemeClr val="tx1"/>
                </a:solidFill>
                <a:latin typeface="华文中宋" panose="02010600040101010101" charset="-122"/>
                <a:ea typeface="华文中宋" panose="02010600040101010101" charset="-122"/>
                <a:cs typeface="华文新魏" panose="02010800040101010101" pitchFamily="2" charset="-122"/>
              </a:rPr>
              <a:t>冬天</a:t>
            </a:r>
            <a:r>
              <a:rPr lang="zh-CN" altLang="en-US" sz="2400" b="1">
                <a:solidFill>
                  <a:schemeClr val="tx1"/>
                </a:solidFill>
                <a:latin typeface="华文新魏" panose="02010800040101010101" pitchFamily="2" charset="-122"/>
                <a:ea typeface="华文新魏" panose="02010800040101010101" pitchFamily="2" charset="-122"/>
                <a:cs typeface="华文新魏" panose="02010800040101010101" pitchFamily="2" charset="-122"/>
              </a:rPr>
              <a:t>。</a:t>
            </a:r>
            <a:endParaRPr lang="zh-CN" altLang="en-US" sz="2400" b="1">
              <a:solidFill>
                <a:schemeClr val="tx1"/>
              </a:solidFill>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46085" name="矩形 1" title=""/>
          <p:cNvSpPr/>
          <p:nvPr/>
        </p:nvSpPr>
        <p:spPr>
          <a:xfrm>
            <a:off x="507365" y="967740"/>
            <a:ext cx="5452745" cy="460375"/>
          </a:xfrm>
          <a:prstGeom prst="rect">
            <a:avLst/>
          </a:prstGeom>
          <a:noFill/>
          <a:ln w="9525">
            <a:noFill/>
          </a:ln>
        </p:spPr>
        <p:txBody>
          <a:bodyPr wrap="square">
            <a:spAutoFit/>
          </a:bodyPr>
          <a:lstStyle/>
          <a:p>
            <a:r>
              <a:rPr lang="zh-CN" altLang="en-US" sz="2400">
                <a:solidFill>
                  <a:srgbClr val="CC3300"/>
                </a:solidFill>
                <a:effectLst>
                  <a:outerShdw blurRad="38100" dist="38100" dir="2700000" algn="tl">
                    <a:srgbClr val="000000">
                      <a:alpha val="43137"/>
                    </a:srgbClr>
                  </a:outerShdw>
                </a:effectLst>
                <a:latin typeface="方正粗黑宋简体" panose="02000000000000000000" charset="-122"/>
                <a:ea typeface="方正粗黑宋简体" panose="02000000000000000000" charset="-122"/>
              </a:rPr>
              <a:t>请找出故事发生的时间，并</a:t>
            </a:r>
            <a:r>
              <a:rPr lang="zh-CN" altLang="en-US" sz="2400">
                <a:solidFill>
                  <a:srgbClr val="CC3300"/>
                </a:solidFill>
                <a:effectLst>
                  <a:outerShdw blurRad="38100" dist="38100" dir="2700000" algn="tl">
                    <a:srgbClr val="000000">
                      <a:alpha val="43137"/>
                    </a:srgbClr>
                  </a:outerShdw>
                </a:effectLst>
                <a:latin typeface="方正粗黑宋简体" panose="02000000000000000000" charset="-122"/>
                <a:ea typeface="方正粗黑宋简体" panose="02000000000000000000" charset="-122"/>
                <a:sym typeface="+mn-ea"/>
              </a:rPr>
              <a:t>概述</a:t>
            </a:r>
            <a:r>
              <a:rPr lang="zh-CN" altLang="en-US" sz="2400">
                <a:solidFill>
                  <a:srgbClr val="CC3300"/>
                </a:solidFill>
                <a:effectLst>
                  <a:outerShdw blurRad="38100" dist="38100" dir="2700000" algn="tl">
                    <a:srgbClr val="000000">
                      <a:alpha val="43137"/>
                    </a:srgbClr>
                  </a:outerShdw>
                </a:effectLst>
                <a:latin typeface="方正粗黑宋简体" panose="02000000000000000000" charset="-122"/>
                <a:ea typeface="方正粗黑宋简体" panose="02000000000000000000" charset="-122"/>
              </a:rPr>
              <a:t>情节。</a:t>
            </a:r>
            <a:endParaRPr lang="zh-CN" altLang="en-US" sz="2400">
              <a:solidFill>
                <a:srgbClr val="CC3300"/>
              </a:solidFill>
              <a:effectLst>
                <a:outerShdw blurRad="38100" dist="38100" dir="2700000" algn="tl">
                  <a:srgbClr val="000000">
                    <a:alpha val="43137"/>
                  </a:srgbClr>
                </a:outerShdw>
              </a:effectLst>
              <a:latin typeface="方正粗黑宋简体" panose="02000000000000000000" charset="-122"/>
              <a:ea typeface="方正粗黑宋简体" panose="02000000000000000000" charset="-122"/>
            </a:endParaRPr>
          </a:p>
        </p:txBody>
      </p:sp>
      <p:sp>
        <p:nvSpPr>
          <p:cNvPr id="33799" name="矩形 9" title=""/>
          <p:cNvSpPr/>
          <p:nvPr/>
        </p:nvSpPr>
        <p:spPr>
          <a:xfrm>
            <a:off x="507365" y="2756535"/>
            <a:ext cx="7988935" cy="2245360"/>
          </a:xfrm>
          <a:prstGeom prst="rect">
            <a:avLst/>
          </a:prstGeom>
          <a:noFill/>
          <a:ln w="9525">
            <a:noFill/>
          </a:ln>
        </p:spPr>
        <p:txBody>
          <a:bodyPr wrap="square">
            <a:spAutoFit/>
          </a:bodyPr>
          <a:lstStyle/>
          <a:p>
            <a:pPr indent="457200">
              <a:spcBef>
                <a:spcPct val="0"/>
              </a:spcBef>
            </a:pPr>
            <a:r>
              <a:rPr lang="zh-CN" altLang="en-US" sz="2000" b="1">
                <a:solidFill>
                  <a:srgbClr val="FF0000"/>
                </a:solidFill>
                <a:latin typeface="华文中宋" panose="02010600040101010101" charset="-122"/>
                <a:ea typeface="华文中宋" panose="02010600040101010101" charset="-122"/>
                <a:cs typeface="华文新魏" panose="02010800040101010101" pitchFamily="2" charset="-122"/>
              </a:rPr>
              <a:t>一天晚上</a:t>
            </a:r>
            <a:r>
              <a:rPr lang="zh-CN" altLang="en-US" sz="2000" b="1">
                <a:solidFill>
                  <a:schemeClr val="tx1"/>
                </a:solidFill>
                <a:latin typeface="华文中宋" panose="02010600040101010101" charset="-122"/>
                <a:ea typeface="华文中宋" panose="02010600040101010101" charset="-122"/>
                <a:cs typeface="华文新魏" panose="02010800040101010101" pitchFamily="2" charset="-122"/>
              </a:rPr>
              <a:t>，水生嫂很晚才等到丈夫回家，通过交谈，得知丈夫要</a:t>
            </a:r>
            <a:endParaRPr lang="zh-CN" altLang="en-US" sz="2000" b="1">
              <a:solidFill>
                <a:schemeClr val="tx1"/>
              </a:solidFill>
              <a:latin typeface="华文中宋" panose="02010600040101010101" charset="-122"/>
              <a:ea typeface="华文中宋" panose="02010600040101010101" charset="-122"/>
              <a:cs typeface="华文新魏" panose="02010800040101010101" pitchFamily="2" charset="-122"/>
            </a:endParaRPr>
          </a:p>
          <a:p>
            <a:pPr indent="457200">
              <a:spcBef>
                <a:spcPct val="0"/>
              </a:spcBef>
            </a:pPr>
            <a:r>
              <a:rPr lang="zh-CN" altLang="en-US" sz="2000" b="1">
                <a:solidFill>
                  <a:schemeClr val="tx1"/>
                </a:solidFill>
                <a:latin typeface="华文中宋" panose="02010600040101010101" charset="-122"/>
                <a:ea typeface="华文中宋" panose="02010600040101010101" charset="-122"/>
                <a:cs typeface="华文新魏" panose="02010800040101010101" pitchFamily="2" charset="-122"/>
              </a:rPr>
              <a:t>去参军；</a:t>
            </a:r>
            <a:r>
              <a:rPr lang="zh-CN" altLang="en-US" sz="2000" b="1">
                <a:solidFill>
                  <a:srgbClr val="FF0000"/>
                </a:solidFill>
                <a:latin typeface="华文中宋" panose="02010600040101010101" charset="-122"/>
                <a:ea typeface="华文中宋" panose="02010600040101010101" charset="-122"/>
                <a:cs typeface="华文新魏" panose="02010800040101010101" pitchFamily="2" charset="-122"/>
              </a:rPr>
              <a:t>第二天</a:t>
            </a:r>
            <a:r>
              <a:rPr lang="zh-CN" altLang="en-US" sz="2000" b="1">
                <a:solidFill>
                  <a:schemeClr val="tx1"/>
                </a:solidFill>
                <a:latin typeface="华文中宋" panose="02010600040101010101" charset="-122"/>
                <a:ea typeface="华文中宋" panose="02010600040101010101" charset="-122"/>
                <a:cs typeface="华文新魏" panose="02010800040101010101" pitchFamily="2" charset="-122"/>
              </a:rPr>
              <a:t>，水生嫂帮丈夫打点好包裹，跟丈夫话别；</a:t>
            </a:r>
            <a:r>
              <a:rPr lang="zh-CN" altLang="en-US" sz="2000" b="1">
                <a:solidFill>
                  <a:srgbClr val="FF0000"/>
                </a:solidFill>
                <a:latin typeface="华文中宋" panose="02010600040101010101" charset="-122"/>
                <a:ea typeface="华文中宋" panose="02010600040101010101" charset="-122"/>
                <a:cs typeface="华文新魏" panose="02010800040101010101" pitchFamily="2" charset="-122"/>
              </a:rPr>
              <a:t>过了两天</a:t>
            </a:r>
            <a:r>
              <a:rPr lang="zh-CN" altLang="en-US" sz="2000" b="1">
                <a:solidFill>
                  <a:schemeClr val="tx1"/>
                </a:solidFill>
                <a:latin typeface="华文中宋" panose="02010600040101010101" charset="-122"/>
                <a:ea typeface="华文中宋" panose="02010600040101010101" charset="-122"/>
                <a:cs typeface="华文新魏" panose="02010800040101010101" pitchFamily="2" charset="-122"/>
              </a:rPr>
              <a:t>，水生嫂和几个青年妇女去马庄探夫未遇，在回家的路上遇到敌船，她们躲进荷花淀，无意中把敌人引进伏击圈，为游击队伏击敌人创造了条件，帮助游击队打败了敌人；她们受到胜利的鼓舞，立志成立队伍，参加战斗；</a:t>
            </a:r>
            <a:r>
              <a:rPr lang="zh-CN" altLang="en-US" sz="2000" b="1">
                <a:solidFill>
                  <a:srgbClr val="FF0000"/>
                </a:solidFill>
                <a:latin typeface="华文中宋" panose="02010600040101010101" charset="-122"/>
                <a:ea typeface="华文中宋" panose="02010600040101010101" charset="-122"/>
                <a:cs typeface="华文新魏" panose="02010800040101010101" pitchFamily="2" charset="-122"/>
              </a:rPr>
              <a:t>当年秋季</a:t>
            </a:r>
            <a:r>
              <a:rPr lang="zh-CN" altLang="en-US" sz="2000" b="1">
                <a:solidFill>
                  <a:schemeClr val="tx1"/>
                </a:solidFill>
                <a:latin typeface="华文中宋" panose="02010600040101010101" charset="-122"/>
                <a:ea typeface="华文中宋" panose="02010600040101010101" charset="-122"/>
                <a:cs typeface="华文新魏" panose="02010800040101010101" pitchFamily="2" charset="-122"/>
              </a:rPr>
              <a:t>，她们学会了射击，</a:t>
            </a:r>
            <a:r>
              <a:rPr lang="zh-CN" altLang="en-US" sz="2000" b="1">
                <a:solidFill>
                  <a:srgbClr val="FF0000"/>
                </a:solidFill>
                <a:latin typeface="华文中宋" panose="02010600040101010101" charset="-122"/>
                <a:ea typeface="华文中宋" panose="02010600040101010101" charset="-122"/>
                <a:cs typeface="华文新魏" panose="02010800040101010101" pitchFamily="2" charset="-122"/>
              </a:rPr>
              <a:t>冬天</a:t>
            </a:r>
            <a:r>
              <a:rPr lang="zh-CN" altLang="en-US" sz="2000" b="1">
                <a:solidFill>
                  <a:schemeClr val="tx1"/>
                </a:solidFill>
                <a:latin typeface="华文中宋" panose="02010600040101010101" charset="-122"/>
                <a:ea typeface="华文中宋" panose="02010600040101010101" charset="-122"/>
                <a:cs typeface="华文新魏" panose="02010800040101010101" pitchFamily="2" charset="-122"/>
              </a:rPr>
              <a:t>，就参与到战斗中，配合战士们作战。</a:t>
            </a:r>
            <a:endParaRPr lang="zh-CN" altLang="en-US" sz="2000" b="1">
              <a:solidFill>
                <a:schemeClr val="tx1"/>
              </a:solidFill>
              <a:latin typeface="华文中宋" panose="02010600040101010101" charset="-122"/>
              <a:ea typeface="华文中宋" panose="02010600040101010101" charset="-122"/>
              <a:cs typeface="华文新魏" panose="02010800040101010101" pitchFamily="2" charset="-122"/>
            </a:endParaRPr>
          </a:p>
        </p:txBody>
      </p:sp>
      <p:cxnSp>
        <p:nvCxnSpPr>
          <p:cNvPr id="2" name="直接连接符 1"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文本框 2" title=""/>
          <p:cNvSpPr txBox="1"/>
          <p:nvPr>
            <p:custDataLst>
              <p:tags r:id="rId3"/>
            </p:custDataLst>
          </p:nvPr>
        </p:nvSpPr>
        <p:spPr>
          <a:xfrm>
            <a:off x="1043305" y="233680"/>
            <a:ext cx="191008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梳理情节</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2" name="组合 11" title=""/>
          <p:cNvGrpSpPr/>
          <p:nvPr/>
        </p:nvGrpSpPr>
        <p:grpSpPr>
          <a:xfrm>
            <a:off x="255905" y="279400"/>
            <a:ext cx="562610" cy="513080"/>
            <a:chOff x="2121873" y="1511588"/>
            <a:chExt cx="445481" cy="469613"/>
          </a:xfrm>
        </p:grpSpPr>
        <p:sp>
          <p:nvSpPr>
            <p:cNvPr id="14" name="矩形 13"/>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2231">
                                            <p:txEl>
                                              <p:charRg st="0" end="49"/>
                                            </p:txEl>
                                          </p:spTgt>
                                        </p:tgtEl>
                                        <p:attrNameLst>
                                          <p:attrName>style.visibility</p:attrName>
                                        </p:attrNameLst>
                                      </p:cBhvr>
                                      <p:to>
                                        <p:strVal val="visible"/>
                                      </p:to>
                                    </p:set>
                                    <p:animEffect transition="in" filter="blinds(horizontal)">
                                      <p:cBhvr>
                                        <p:cTn id="7" dur="500"/>
                                        <p:tgtEl>
                                          <p:spTgt spid="52231">
                                            <p:txEl>
                                              <p:charRg st="0" end="49"/>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37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9"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6085" name="矩形 1" title=""/>
          <p:cNvSpPr/>
          <p:nvPr/>
        </p:nvSpPr>
        <p:spPr>
          <a:xfrm>
            <a:off x="818515" y="1131570"/>
            <a:ext cx="7416800" cy="460375"/>
          </a:xfrm>
          <a:prstGeom prst="rect">
            <a:avLst/>
          </a:prstGeom>
          <a:noFill/>
          <a:ln w="9525">
            <a:noFill/>
          </a:ln>
        </p:spPr>
        <p:txBody>
          <a:bodyPr>
            <a:spAutoFit/>
          </a:bodyPr>
          <a:lstStyle/>
          <a:p>
            <a:pPr>
              <a:lnSpc>
                <a:spcPct val="100000"/>
              </a:lnSpc>
              <a:spcBef>
                <a:spcPct val="0"/>
              </a:spcBef>
            </a:pPr>
            <a:r>
              <a:rPr sz="2400" b="1">
                <a:solidFill>
                  <a:schemeClr val="tx1"/>
                </a:solidFill>
                <a:latin typeface="华文中宋" panose="02010600040101010101" charset="-122"/>
                <a:ea typeface="华文中宋" panose="02010600040101010101" charset="-122"/>
                <a:cs typeface="华文中宋" panose="02010600040101010101" charset="-122"/>
              </a:rPr>
              <a:t>小说刻画了哪些人物？</a:t>
            </a:r>
            <a:endParaRPr sz="2400" b="1">
              <a:solidFill>
                <a:schemeClr val="tx1"/>
              </a:solidFill>
              <a:latin typeface="华文中宋" panose="02010600040101010101" charset="-122"/>
              <a:ea typeface="华文中宋" panose="02010600040101010101" charset="-122"/>
              <a:cs typeface="华文中宋" panose="02010600040101010101" charset="-122"/>
            </a:endParaRPr>
          </a:p>
        </p:txBody>
      </p:sp>
      <p:cxnSp>
        <p:nvCxnSpPr>
          <p:cNvPr id="2" name="直接连接符 1" title=""/>
          <p:cNvCxnSpPr/>
          <p:nvPr>
            <p:custDataLst>
              <p:tags r:id="rId2"/>
            </p:custDataLst>
          </p:nvPr>
        </p:nvCxnSpPr>
        <p:spPr>
          <a:xfrm>
            <a:off x="921917" y="861500"/>
            <a:ext cx="1993900" cy="0"/>
          </a:xfrm>
          <a:prstGeom prst="line">
            <a:avLst/>
          </a:prstGeom>
          <a:ln w="15875">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文本框 2" title=""/>
          <p:cNvSpPr txBox="1"/>
          <p:nvPr>
            <p:custDataLst>
              <p:tags r:id="rId3"/>
            </p:custDataLst>
          </p:nvPr>
        </p:nvSpPr>
        <p:spPr>
          <a:xfrm>
            <a:off x="1043305" y="233680"/>
            <a:ext cx="1910080" cy="521970"/>
          </a:xfrm>
          <a:prstGeom prst="rect">
            <a:avLst/>
          </a:prstGeom>
          <a:noFill/>
        </p:spPr>
        <p:txBody>
          <a:bodyPr wrap="square" rtlCol="0">
            <a:spAutoFit/>
          </a:bodyPr>
          <a:lstStyle/>
          <a:p>
            <a:r>
              <a:rPr lang="zh-CN" altLang="en-US" sz="2800" b="1">
                <a:solidFill>
                  <a:srgbClr val="002060"/>
                </a:solidFill>
                <a:latin typeface="华文中宋" panose="02010600040101010101" charset="-122"/>
                <a:ea typeface="华文中宋" panose="02010600040101010101" charset="-122"/>
                <a:sym typeface="+mn-ea"/>
              </a:rPr>
              <a:t>梳理情节</a:t>
            </a:r>
            <a:endParaRPr lang="zh-CN" altLang="en-US" sz="2800" b="1">
              <a:solidFill>
                <a:srgbClr val="002060"/>
              </a:solidFill>
              <a:latin typeface="华文中宋" panose="02010600040101010101" charset="-122"/>
              <a:ea typeface="华文中宋" panose="02010600040101010101" charset="-122"/>
              <a:sym typeface="+mn-ea"/>
            </a:endParaRPr>
          </a:p>
        </p:txBody>
      </p:sp>
      <p:grpSp>
        <p:nvGrpSpPr>
          <p:cNvPr id="12" name="组合 11" title=""/>
          <p:cNvGrpSpPr/>
          <p:nvPr/>
        </p:nvGrpSpPr>
        <p:grpSpPr>
          <a:xfrm>
            <a:off x="255905" y="279400"/>
            <a:ext cx="562610" cy="513080"/>
            <a:chOff x="2121873" y="1511588"/>
            <a:chExt cx="445481" cy="469613"/>
          </a:xfrm>
        </p:grpSpPr>
        <p:sp>
          <p:nvSpPr>
            <p:cNvPr id="14" name="矩形 13"/>
            <p:cNvSpPr/>
            <p:nvPr>
              <p:custDataLst>
                <p:tags r:id="rId4"/>
              </p:custDataLst>
            </p:nvPr>
          </p:nvSpPr>
          <p:spPr>
            <a:xfrm>
              <a:off x="2121873" y="1511588"/>
              <a:ext cx="363415" cy="363415"/>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矩形 14"/>
            <p:cNvSpPr/>
            <p:nvPr>
              <p:custDataLst>
                <p:tags r:id="rId5"/>
              </p:custDataLst>
            </p:nvPr>
          </p:nvSpPr>
          <p:spPr>
            <a:xfrm>
              <a:off x="2321171" y="1735018"/>
              <a:ext cx="246183" cy="246183"/>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sp>
        <p:nvSpPr>
          <p:cNvPr id="5" name="矩形 1" title=""/>
          <p:cNvSpPr/>
          <p:nvPr/>
        </p:nvSpPr>
        <p:spPr>
          <a:xfrm>
            <a:off x="818515" y="1732280"/>
            <a:ext cx="7355205" cy="460375"/>
          </a:xfrm>
          <a:prstGeom prst="rect">
            <a:avLst/>
          </a:prstGeom>
          <a:noFill/>
          <a:ln w="9525">
            <a:noFill/>
          </a:ln>
        </p:spPr>
        <p:txBody>
          <a:bodyPr wrap="square">
            <a:spAutoFit/>
          </a:bodyPr>
          <a:lstStyle/>
          <a:p>
            <a:pPr algn="l">
              <a:lnSpc>
                <a:spcPct val="100000"/>
              </a:lnSpc>
              <a:spcBef>
                <a:spcPct val="0"/>
              </a:spcBef>
              <a:buClrTx/>
              <a:buSzTx/>
            </a:pPr>
            <a:r>
              <a:rPr sz="2400" b="1">
                <a:solidFill>
                  <a:srgbClr val="0070C0"/>
                </a:solidFill>
                <a:latin typeface="华文中宋" panose="02010600040101010101" charset="-122"/>
                <a:ea typeface="华文中宋" panose="02010600040101010101" charset="-122"/>
                <a:cs typeface="华文中宋" panose="02010600040101010101" charset="-122"/>
              </a:rPr>
              <a:t>以水生为代表的青年，以水生嫂为代表的青年妇女。</a:t>
            </a:r>
            <a:endParaRPr sz="2400" b="1">
              <a:solidFill>
                <a:srgbClr val="0070C0"/>
              </a:solidFill>
              <a:latin typeface="华文中宋" panose="02010600040101010101" charset="-122"/>
              <a:ea typeface="华文中宋" panose="02010600040101010101" charset="-122"/>
              <a:cs typeface="华文中宋" panose="02010600040101010101" charset="-122"/>
            </a:endParaRPr>
          </a:p>
        </p:txBody>
      </p:sp>
      <p:sp>
        <p:nvSpPr>
          <p:cNvPr id="6" name="矩形 1" title=""/>
          <p:cNvSpPr/>
          <p:nvPr>
            <p:custDataLst>
              <p:tags r:id="rId6"/>
            </p:custDataLst>
          </p:nvPr>
        </p:nvSpPr>
        <p:spPr>
          <a:xfrm>
            <a:off x="818515" y="2427605"/>
            <a:ext cx="5733415" cy="460375"/>
          </a:xfrm>
          <a:prstGeom prst="rect">
            <a:avLst/>
          </a:prstGeom>
          <a:noFill/>
          <a:ln w="9525">
            <a:noFill/>
          </a:ln>
        </p:spPr>
        <p:txBody>
          <a:bodyPr wrap="square">
            <a:spAutoFit/>
          </a:bodyPr>
          <a:lstStyle/>
          <a:p>
            <a:pPr algn="l">
              <a:lnSpc>
                <a:spcPct val="100000"/>
              </a:lnSpc>
              <a:spcBef>
                <a:spcPct val="0"/>
              </a:spcBef>
              <a:buClrTx/>
              <a:buSzTx/>
            </a:pPr>
            <a:r>
              <a:rPr sz="2400" b="1">
                <a:solidFill>
                  <a:schemeClr val="tx1"/>
                </a:solidFill>
                <a:latin typeface="华文中宋" panose="02010600040101010101" charset="-122"/>
                <a:ea typeface="华文中宋" panose="02010600040101010101" charset="-122"/>
                <a:cs typeface="华文中宋" panose="02010600040101010101" charset="-122"/>
              </a:rPr>
              <a:t>小说围绕这群青年妇女们讲了什么故事？</a:t>
            </a:r>
            <a:endParaRPr sz="2400" b="1">
              <a:solidFill>
                <a:schemeClr val="tx1"/>
              </a:solidFill>
              <a:latin typeface="华文中宋" panose="02010600040101010101" charset="-122"/>
              <a:ea typeface="华文中宋" panose="02010600040101010101" charset="-122"/>
              <a:cs typeface="华文中宋" panose="02010600040101010101" charset="-122"/>
            </a:endParaRPr>
          </a:p>
        </p:txBody>
      </p:sp>
      <p:sp>
        <p:nvSpPr>
          <p:cNvPr id="7" name="矩形 1" title=""/>
          <p:cNvSpPr/>
          <p:nvPr/>
        </p:nvSpPr>
        <p:spPr>
          <a:xfrm>
            <a:off x="4932680" y="3183890"/>
            <a:ext cx="1447800" cy="460375"/>
          </a:xfrm>
          <a:prstGeom prst="rect">
            <a:avLst/>
          </a:prstGeom>
          <a:solidFill>
            <a:schemeClr val="accent1"/>
          </a:solidFill>
          <a:ln w="9525">
            <a:noFill/>
          </a:ln>
          <a:effectLst>
            <a:innerShdw blurRad="114300">
              <a:prstClr val="black"/>
            </a:innerShdw>
          </a:effectLst>
        </p:spPr>
        <p:txBody>
          <a:bodyPr wrap="square">
            <a:spAutoFit/>
          </a:bodyPr>
          <a:lstStyle/>
          <a:p>
            <a:pPr algn="l">
              <a:lnSpc>
                <a:spcPct val="100000"/>
              </a:lnSpc>
              <a:spcBef>
                <a:spcPct val="0"/>
              </a:spcBef>
              <a:buClrTx/>
              <a:buSzTx/>
            </a:pPr>
            <a:r>
              <a:rPr sz="2400" b="1">
                <a:solidFill>
                  <a:srgbClr val="0070C0"/>
                </a:solidFill>
                <a:latin typeface="华文中宋" panose="02010600040101010101" charset="-122"/>
                <a:ea typeface="华文中宋" panose="02010600040101010101" charset="-122"/>
                <a:cs typeface="华文中宋" panose="02010600040101010101" charset="-122"/>
              </a:rPr>
              <a:t>助夫杀敌</a:t>
            </a:r>
            <a:endParaRPr sz="2400" b="1">
              <a:solidFill>
                <a:srgbClr val="0070C0"/>
              </a:solidFill>
              <a:latin typeface="华文中宋" panose="02010600040101010101" charset="-122"/>
              <a:ea typeface="华文中宋" panose="02010600040101010101" charset="-122"/>
              <a:cs typeface="华文中宋" panose="02010600040101010101" charset="-122"/>
            </a:endParaRPr>
          </a:p>
        </p:txBody>
      </p:sp>
      <p:sp>
        <p:nvSpPr>
          <p:cNvPr id="8" name="文本框 7" title=""/>
          <p:cNvSpPr txBox="1"/>
          <p:nvPr/>
        </p:nvSpPr>
        <p:spPr>
          <a:xfrm>
            <a:off x="899160" y="3183890"/>
            <a:ext cx="1447800" cy="460375"/>
          </a:xfrm>
          <a:prstGeom prst="rect">
            <a:avLst/>
          </a:prstGeom>
          <a:solidFill>
            <a:schemeClr val="accent1"/>
          </a:solidFill>
          <a:effectLst>
            <a:innerShdw blurRad="114300">
              <a:prstClr val="black"/>
            </a:innerShdw>
          </a:effectLst>
        </p:spPr>
        <p:txBody>
          <a:bodyPr wrap="square" rtlCol="0">
            <a:spAutoFit/>
          </a:bodyPr>
          <a:lstStyle/>
          <a:p>
            <a:r>
              <a:rPr sz="2400" b="1">
                <a:solidFill>
                  <a:srgbClr val="0070C0"/>
                </a:solidFill>
                <a:latin typeface="华文中宋" panose="02010600040101010101" charset="-122"/>
                <a:ea typeface="华文中宋" panose="02010600040101010101" charset="-122"/>
                <a:cs typeface="华文中宋" panose="02010600040101010101" charset="-122"/>
                <a:sym typeface="+mn-ea"/>
              </a:rPr>
              <a:t>夫妻话别</a:t>
            </a:r>
            <a:endParaRPr sz="2400" b="1">
              <a:solidFill>
                <a:srgbClr val="0070C0"/>
              </a:solidFill>
              <a:latin typeface="华文中宋" panose="02010600040101010101" charset="-122"/>
              <a:ea typeface="华文中宋" panose="02010600040101010101" charset="-122"/>
              <a:cs typeface="华文中宋" panose="02010600040101010101" charset="-122"/>
            </a:endParaRPr>
          </a:p>
        </p:txBody>
      </p:sp>
      <p:sp>
        <p:nvSpPr>
          <p:cNvPr id="9" name="文本框 8" title=""/>
          <p:cNvSpPr txBox="1"/>
          <p:nvPr/>
        </p:nvSpPr>
        <p:spPr>
          <a:xfrm>
            <a:off x="2915920" y="3183890"/>
            <a:ext cx="1447800" cy="460375"/>
          </a:xfrm>
          <a:prstGeom prst="rect">
            <a:avLst/>
          </a:prstGeom>
          <a:solidFill>
            <a:schemeClr val="accent1"/>
          </a:solidFill>
          <a:effectLst>
            <a:innerShdw blurRad="114300">
              <a:prstClr val="black"/>
            </a:innerShdw>
          </a:effectLst>
        </p:spPr>
        <p:txBody>
          <a:bodyPr wrap="square" rtlCol="0">
            <a:spAutoFit/>
          </a:bodyPr>
          <a:lstStyle/>
          <a:p>
            <a:r>
              <a:rPr sz="2400" b="1">
                <a:solidFill>
                  <a:srgbClr val="0070C0"/>
                </a:solidFill>
                <a:latin typeface="华文中宋" panose="02010600040101010101" charset="-122"/>
                <a:ea typeface="华文中宋" panose="02010600040101010101" charset="-122"/>
                <a:cs typeface="华文中宋" panose="02010600040101010101" charset="-122"/>
                <a:sym typeface="+mn-ea"/>
              </a:rPr>
              <a:t>探夫遇敌</a:t>
            </a:r>
            <a:endParaRPr sz="2400" b="1">
              <a:solidFill>
                <a:srgbClr val="0070C0"/>
              </a:solidFill>
              <a:latin typeface="华文中宋" panose="02010600040101010101" charset="-122"/>
              <a:ea typeface="华文中宋" panose="02010600040101010101" charset="-122"/>
              <a:cs typeface="华文中宋" panose="02010600040101010101"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animBg="1"/>
      <p:bldP spid="9" grpId="0" animBg="1"/>
      <p:bldP spid="7" grpId="0" animBg="1"/>
    </p:bldLst>
  </p:timing>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00.xml><?xml version="1.0" encoding="utf-8"?>
<p:tagLst xmlns:p="http://schemas.openxmlformats.org/presentationml/2006/main">
  <p:tag name="KSO_WM_BEAUTIFY_FLAG" val=""/>
</p:tagLst>
</file>

<file path=ppt/tags/tag101.xml><?xml version="1.0" encoding="utf-8"?>
<p:tagLst xmlns:p="http://schemas.openxmlformats.org/presentationml/2006/main">
  <p:tag name="KSO_WM_BEAUTIFY_FLAG" val=""/>
</p:tagLst>
</file>

<file path=ppt/tags/tag102.xml><?xml version="1.0" encoding="utf-8"?>
<p:tagLst xmlns:p="http://schemas.openxmlformats.org/presentationml/2006/main">
  <p:tag name="KSO_WM_BEAUTIFY_FLAG" val=""/>
</p:tagLst>
</file>

<file path=ppt/tags/tag103.xml><?xml version="1.0" encoding="utf-8"?>
<p:tagLst xmlns:p="http://schemas.openxmlformats.org/presentationml/2006/main">
  <p:tag name="KSO_WM_BEAUTIFY_FLAG" val=""/>
</p:tagLst>
</file>

<file path=ppt/tags/tag104.xml><?xml version="1.0" encoding="utf-8"?>
<p:tagLst xmlns:p="http://schemas.openxmlformats.org/presentationml/2006/main">
  <p:tag name="KSO_WM_BEAUTIFY_FLAG" val=""/>
</p:tagLst>
</file>

<file path=ppt/tags/tag105.xml><?xml version="1.0" encoding="utf-8"?>
<p:tagLst xmlns:p="http://schemas.openxmlformats.org/presentationml/2006/main">
  <p:tag name="KSO_WM_BEAUTIFY_FLAG" val=""/>
</p:tagLst>
</file>

<file path=ppt/tags/tag106.xml><?xml version="1.0" encoding="utf-8"?>
<p:tagLst xmlns:p="http://schemas.openxmlformats.org/presentationml/2006/main">
  <p:tag name="KSO_WM_BEAUTIFY_FLAG" val=""/>
</p:tagLst>
</file>

<file path=ppt/tags/tag107.xml><?xml version="1.0" encoding="utf-8"?>
<p:tagLst xmlns:p="http://schemas.openxmlformats.org/presentationml/2006/main">
  <p:tag name="KSO_WM_BEAUTIFY_FLAG" val=""/>
</p:tagLst>
</file>

<file path=ppt/tags/tag108.xml><?xml version="1.0" encoding="utf-8"?>
<p:tagLst xmlns:p="http://schemas.openxmlformats.org/presentationml/2006/main">
  <p:tag name="KSO_WM_BEAUTIFY_FLAG" val=""/>
</p:tagLst>
</file>

<file path=ppt/tags/tag109.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10.xml><?xml version="1.0" encoding="utf-8"?>
<p:tagLst xmlns:p="http://schemas.openxmlformats.org/presentationml/2006/main">
  <p:tag name="KSO_WM_BEAUTIFY_FLAG" val=""/>
</p:tagLst>
</file>

<file path=ppt/tags/tag111.xml><?xml version="1.0" encoding="utf-8"?>
<p:tagLst xmlns:p="http://schemas.openxmlformats.org/presentationml/2006/main">
  <p:tag name="KSO_WM_BEAUTIFY_FLAG" val=""/>
</p:tagLst>
</file>

<file path=ppt/tags/tag112.xml><?xml version="1.0" encoding="utf-8"?>
<p:tagLst xmlns:p="http://schemas.openxmlformats.org/presentationml/2006/main">
  <p:tag name="KSO_WM_BEAUTIFY_FLAG" val=""/>
</p:tagLst>
</file>

<file path=ppt/tags/tag113.xml><?xml version="1.0" encoding="utf-8"?>
<p:tagLst xmlns:p="http://schemas.openxmlformats.org/presentationml/2006/main">
  <p:tag name="KSO_WM_BEAUTIFY_FLAG" val=""/>
</p:tagLst>
</file>

<file path=ppt/tags/tag114.xml><?xml version="1.0" encoding="utf-8"?>
<p:tagLst xmlns:p="http://schemas.openxmlformats.org/presentationml/2006/main">
  <p:tag name="KSO_WM_BEAUTIFY_FLAG" val=""/>
</p:tagLst>
</file>

<file path=ppt/tags/tag115.xml><?xml version="1.0" encoding="utf-8"?>
<p:tagLst xmlns:p="http://schemas.openxmlformats.org/presentationml/2006/main">
  <p:tag name="KSO_WM_BEAUTIFY_FLAG" val=""/>
</p:tagLst>
</file>

<file path=ppt/tags/tag116.xml><?xml version="1.0" encoding="utf-8"?>
<p:tagLst xmlns:p="http://schemas.openxmlformats.org/presentationml/2006/main">
  <p:tag name="KSO_WM_BEAUTIFY_FLAG" val=""/>
</p:tagLst>
</file>

<file path=ppt/tags/tag117.xml><?xml version="1.0" encoding="utf-8"?>
<p:tagLst xmlns:p="http://schemas.openxmlformats.org/presentationml/2006/main">
  <p:tag name="KSO_WM_BEAUTIFY_FLAG" val=""/>
</p:tagLst>
</file>

<file path=ppt/tags/tag118.xml><?xml version="1.0" encoding="utf-8"?>
<p:tagLst xmlns:p="http://schemas.openxmlformats.org/presentationml/2006/main">
  <p:tag name="KSO_WM_BEAUTIFY_FLAG" val=""/>
</p:tagLst>
</file>

<file path=ppt/tags/tag119.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20.xml><?xml version="1.0" encoding="utf-8"?>
<p:tagLst xmlns:p="http://schemas.openxmlformats.org/presentationml/2006/main">
  <p:tag name="KSO_WM_BEAUTIFY_FLAG" val=""/>
</p:tagLst>
</file>

<file path=ppt/tags/tag121.xml><?xml version="1.0" encoding="utf-8"?>
<p:tagLst xmlns:p="http://schemas.openxmlformats.org/presentationml/2006/main">
  <p:tag name="KSO_WM_BEAUTIFY_FLAG" val=""/>
</p:tagLst>
</file>

<file path=ppt/tags/tag122.xml><?xml version="1.0" encoding="utf-8"?>
<p:tagLst xmlns:p="http://schemas.openxmlformats.org/presentationml/2006/main">
  <p:tag name="KSO_WM_BEAUTIFY_FLAG" val=""/>
</p:tagLst>
</file>

<file path=ppt/tags/tag123.xml><?xml version="1.0" encoding="utf-8"?>
<p:tagLst xmlns:p="http://schemas.openxmlformats.org/presentationml/2006/main">
  <p:tag name="KSO_WM_BEAUTIFY_FLAG" val=""/>
</p:tagLst>
</file>

<file path=ppt/tags/tag124.xml><?xml version="1.0" encoding="utf-8"?>
<p:tagLst xmlns:p="http://schemas.openxmlformats.org/presentationml/2006/main">
  <p:tag name="KSO_WM_BEAUTIFY_FLAG" val=""/>
</p:tagLst>
</file>

<file path=ppt/tags/tag125.xml><?xml version="1.0" encoding="utf-8"?>
<p:tagLst xmlns:p="http://schemas.openxmlformats.org/presentationml/2006/main">
  <p:tag name="KSO_WM_BEAUTIFY_FLAG" val=""/>
</p:tagLst>
</file>

<file path=ppt/tags/tag126.xml><?xml version="1.0" encoding="utf-8"?>
<p:tagLst xmlns:p="http://schemas.openxmlformats.org/presentationml/2006/main">
  <p:tag name="KSO_WM_BEAUTIFY_FLAG" val=""/>
</p:tagLst>
</file>

<file path=ppt/tags/tag127.xml><?xml version="1.0" encoding="utf-8"?>
<p:tagLst xmlns:p="http://schemas.openxmlformats.org/presentationml/2006/main">
  <p:tag name="KSO_WM_BEAUTIFY_FLAG" val=""/>
</p:tagLst>
</file>

<file path=ppt/tags/tag128.xml><?xml version="1.0" encoding="utf-8"?>
<p:tagLst xmlns:p="http://schemas.openxmlformats.org/presentationml/2006/main">
  <p:tag name="KSO_WM_BEAUTIFY_FLAG" val=""/>
</p:tagLst>
</file>

<file path=ppt/tags/tag129.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30.xml><?xml version="1.0" encoding="utf-8"?>
<p:tagLst xmlns:p="http://schemas.openxmlformats.org/presentationml/2006/main">
  <p:tag name="KSO_WM_BEAUTIFY_FLAG" val=""/>
</p:tagLst>
</file>

<file path=ppt/tags/tag131.xml><?xml version="1.0" encoding="utf-8"?>
<p:tagLst xmlns:p="http://schemas.openxmlformats.org/presentationml/2006/main">
  <p:tag name="KSO_WM_BEAUTIFY_FLAG" val=""/>
</p:tagLst>
</file>

<file path=ppt/tags/tag132.xml><?xml version="1.0" encoding="utf-8"?>
<p:tagLst xmlns:p="http://schemas.openxmlformats.org/presentationml/2006/main">
  <p:tag name="KSO_WM_BEAUTIFY_FLAG" val=""/>
</p:tagLst>
</file>

<file path=ppt/tags/tag133.xml><?xml version="1.0" encoding="utf-8"?>
<p:tagLst xmlns:p="http://schemas.openxmlformats.org/presentationml/2006/main">
  <p:tag name="KSO_WM_BEAUTIFY_FLAG" val=""/>
</p:tagLst>
</file>

<file path=ppt/tags/tag134.xml><?xml version="1.0" encoding="utf-8"?>
<p:tagLst xmlns:p="http://schemas.openxmlformats.org/presentationml/2006/main">
  <p:tag name="KSO_WM_BEAUTIFY_FLAG" val=""/>
</p:tagLst>
</file>

<file path=ppt/tags/tag135.xml><?xml version="1.0" encoding="utf-8"?>
<p:tagLst xmlns:p="http://schemas.openxmlformats.org/presentationml/2006/main">
  <p:tag name="KSO_WM_BEAUTIFY_FLAG" val=""/>
</p:tagLst>
</file>

<file path=ppt/tags/tag136.xml><?xml version="1.0" encoding="utf-8"?>
<p:tagLst xmlns:p="http://schemas.openxmlformats.org/presentationml/2006/main">
  <p:tag name="KSO_WM_BEAUTIFY_FLAG" val=""/>
</p:tagLst>
</file>

<file path=ppt/tags/tag137.xml><?xml version="1.0" encoding="utf-8"?>
<p:tagLst xmlns:p="http://schemas.openxmlformats.org/presentationml/2006/main">
  <p:tag name="KSO_WM_BEAUTIFY_FLAG" val=""/>
</p:tagLst>
</file>

<file path=ppt/tags/tag138.xml><?xml version="1.0" encoding="utf-8"?>
<p:tagLst xmlns:p="http://schemas.openxmlformats.org/presentationml/2006/main">
  <p:tag name="KSO_WM_BEAUTIFY_FLAG" val=""/>
</p:tagLst>
</file>

<file path=ppt/tags/tag139.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40.xml><?xml version="1.0" encoding="utf-8"?>
<p:tagLst xmlns:p="http://schemas.openxmlformats.org/presentationml/2006/main">
  <p:tag name="KSO_WM_BEAUTIFY_FLAG" val=""/>
</p:tagLst>
</file>

<file path=ppt/tags/tag141.xml><?xml version="1.0" encoding="utf-8"?>
<p:tagLst xmlns:p="http://schemas.openxmlformats.org/presentationml/2006/main">
  <p:tag name="KSO_WM_BEAUTIFY_FLAG" val=""/>
</p:tagLst>
</file>

<file path=ppt/tags/tag142.xml><?xml version="1.0" encoding="utf-8"?>
<p:tagLst xmlns:p="http://schemas.openxmlformats.org/presentationml/2006/main">
  <p:tag name="KSO_WM_BEAUTIFY_FLAG" val=""/>
</p:tagLst>
</file>

<file path=ppt/tags/tag143.xml><?xml version="1.0" encoding="utf-8"?>
<p:tagLst xmlns:p="http://schemas.openxmlformats.org/presentationml/2006/main">
  <p:tag name="KSO_WM_BEAUTIFY_FLAG" val=""/>
</p:tagLst>
</file>

<file path=ppt/tags/tag144.xml><?xml version="1.0" encoding="utf-8"?>
<p:tagLst xmlns:p="http://schemas.openxmlformats.org/presentationml/2006/main">
  <p:tag name="KSO_WM_BEAUTIFY_FLAG" val=""/>
</p:tagLst>
</file>

<file path=ppt/tags/tag145.xml><?xml version="1.0" encoding="utf-8"?>
<p:tagLst xmlns:p="http://schemas.openxmlformats.org/presentationml/2006/main">
  <p:tag name="KSO_WM_BEAUTIFY_FLAG" val=""/>
</p:tagLst>
</file>

<file path=ppt/tags/tag146.xml><?xml version="1.0" encoding="utf-8"?>
<p:tagLst xmlns:p="http://schemas.openxmlformats.org/presentationml/2006/main">
  <p:tag name="KSO_WM_BEAUTIFY_FLAG" val=""/>
</p:tagLst>
</file>

<file path=ppt/tags/tag147.xml><?xml version="1.0" encoding="utf-8"?>
<p:tagLst xmlns:p="http://schemas.openxmlformats.org/presentationml/2006/main">
  <p:tag name="KSO_WM_BEAUTIFY_FLAG" val=""/>
</p:tagLst>
</file>

<file path=ppt/tags/tag148.xml><?xml version="1.0" encoding="utf-8"?>
<p:tagLst xmlns:p="http://schemas.openxmlformats.org/presentationml/2006/main">
  <p:tag name="KSO_WM_BEAUTIFY_FLAG" val=""/>
</p:tagLst>
</file>

<file path=ppt/tags/tag149.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50.xml><?xml version="1.0" encoding="utf-8"?>
<p:tagLst xmlns:p="http://schemas.openxmlformats.org/presentationml/2006/main">
  <p:tag name="KSO_WM_BEAUTIFY_FLAG" val=""/>
</p:tagLst>
</file>

<file path=ppt/tags/tag151.xml><?xml version="1.0" encoding="utf-8"?>
<p:tagLst xmlns:p="http://schemas.openxmlformats.org/presentationml/2006/main">
  <p:tag name="KSO_WM_BEAUTIFY_FLAG" val=""/>
</p:tagLst>
</file>

<file path=ppt/tags/tag152.xml><?xml version="1.0" encoding="utf-8"?>
<p:tagLst xmlns:p="http://schemas.openxmlformats.org/presentationml/2006/main">
  <p:tag name="KSO_WM_BEAUTIFY_FLAG" val=""/>
</p:tagLst>
</file>

<file path=ppt/tags/tag153.xml><?xml version="1.0" encoding="utf-8"?>
<p:tagLst xmlns:p="http://schemas.openxmlformats.org/presentationml/2006/main">
  <p:tag name="KSO_WM_BEAUTIFY_FLAG" val=""/>
</p:tagLst>
</file>

<file path=ppt/tags/tag154.xml><?xml version="1.0" encoding="utf-8"?>
<p:tagLst xmlns:p="http://schemas.openxmlformats.org/presentationml/2006/main">
  <p:tag name="AS_OS" val="Unix 3.10 unknown"/>
  <p:tag name="AS_RELEASE_DATE" val="2023.03.31"/>
  <p:tag name="AS_TITLE" val="Aspose.Slides for Java"/>
  <p:tag name="AS_VERSION" val="23.3"/>
  <p:tag name="COMMONDATA" val="eyJoZGlkIjoiOTBkMDkwZGZlMTRjODA1Y2NjNjdjMWFjZmUwMjI3ZmUifQ=="/>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
</p:tagLst>
</file>

<file path=ppt/tags/tag98.xml><?xml version="1.0" encoding="utf-8"?>
<p:tagLst xmlns:p="http://schemas.openxmlformats.org/presentationml/2006/main">
  <p:tag name="KSO_WM_BEAUTIFY_FLAG" val=""/>
</p:tagLst>
</file>

<file path=ppt/tags/tag99.xml><?xml version="1.0" encoding="utf-8"?>
<p:tagLst xmlns:p="http://schemas.openxmlformats.org/presentationml/2006/main">
  <p:tag name="KSO_WM_BEAUTIFY_FLAG" val=""/>
</p:tagLst>
</file>

<file path=ppt/theme/theme1.xml><?xml version="1.0" encoding="utf-8"?>
<a:theme xmlns:r="http://schemas.openxmlformats.org/officeDocument/2006/relationships"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Arial"/>
      </a:majorFont>
      <a:minorFont>
        <a:latin typeface="Arial"/>
        <a:ea typeface="宋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Cambria"/>
        <a:cs typeface="Arial"/>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aragraphs>217</Paragraphs>
  <Slides>33</Slides>
  <Notes>0</Notes>
  <TotalTime>0</TotalTime>
  <HiddenSlides>0</HiddenSlides>
  <MMClips>0</MMClips>
  <ScaleCrop>0</ScaleCrop>
  <HeadingPairs>
    <vt:vector baseType="variant" size="6">
      <vt:variant>
        <vt:lpstr>Fonts used</vt:lpstr>
      </vt:variant>
      <vt:variant>
        <vt:i4>14</vt:i4>
      </vt:variant>
      <vt:variant>
        <vt:lpstr>Theme</vt:lpstr>
      </vt:variant>
      <vt:variant>
        <vt:i4>1</vt:i4>
      </vt:variant>
      <vt:variant>
        <vt:lpstr>Slide Titles</vt:lpstr>
      </vt:variant>
      <vt:variant>
        <vt:i4>33</vt:i4>
      </vt:variant>
    </vt:vector>
  </HeadingPairs>
  <TitlesOfParts>
    <vt:vector baseType="lpstr" size="48">
      <vt:lpstr>Arial</vt:lpstr>
      <vt:lpstr>宋体</vt:lpstr>
      <vt:lpstr>Cambria</vt:lpstr>
      <vt:lpstr>Calibri</vt:lpstr>
      <vt:lpstr>创艺简魏碑</vt:lpstr>
      <vt:lpstr>华文楷体</vt:lpstr>
      <vt:lpstr>华文新魏</vt:lpstr>
      <vt:lpstr>华文中宋</vt:lpstr>
      <vt:lpstr>文鼎粗魏碑简</vt:lpstr>
      <vt:lpstr>方正粗黑宋简体</vt:lpstr>
      <vt:lpstr>微软雅黑</vt:lpstr>
      <vt:lpstr>Times New Roman</vt:lpstr>
      <vt:lpstr>华文隶书</vt:lpstr>
      <vt:lpstr>黑体</vt:lpstr>
      <vt:lpstr>默认设计模板</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Java</Application>
  <AppVersion>23.0300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2024-08-07T10:42:54.968</cp:lastPrinted>
  <dcterms:created xsi:type="dcterms:W3CDTF">2024-08-07T10:42:54Z</dcterms:created>
  <dcterms:modified xsi:type="dcterms:W3CDTF">2024-08-07T02:42:54Z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