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removePersonalInfoOnSave="1">
  <p:sldMasterIdLst>
    <p:sldMasterId id="2147483648" r:id="rId1"/>
  </p:sldMasterIdLst>
  <p:notesMasterIdLst>
    <p:notesMasterId r:id="rId2"/>
  </p:notesMasterIdLst>
  <p:sldIdLst>
    <p:sldId id="296" r:id="rId3"/>
    <p:sldId id="299" r:id="rId4"/>
    <p:sldId id="324" r:id="rId5"/>
    <p:sldId id="326" r:id="rId6"/>
    <p:sldId id="328" r:id="rId7"/>
    <p:sldId id="329" r:id="rId8"/>
    <p:sldId id="332" r:id="rId9"/>
    <p:sldId id="330" r:id="rId10"/>
    <p:sldId id="333" r:id="rId11"/>
    <p:sldId id="331" r:id="rId12"/>
    <p:sldId id="336" r:id="rId13"/>
    <p:sldId id="337" r:id="rId14"/>
    <p:sldId id="338" r:id="rId15"/>
    <p:sldId id="342" r:id="rId16"/>
    <p:sldId id="527" r:id="rId17"/>
    <p:sldId id="347" r:id="rId18"/>
    <p:sldId id="525" r:id="rId19"/>
    <p:sldId id="346" r:id="rId20"/>
    <p:sldId id="351" r:id="rId21"/>
    <p:sldId id="526" r:id="rId22"/>
    <p:sldId id="528" r:id="rId23"/>
    <p:sldId id="358" r:id="rId24"/>
    <p:sldId id="360" r:id="rId25"/>
    <p:sldId id="362" r:id="rId26"/>
    <p:sldId id="363" r:id="rId27"/>
    <p:sldId id="364" r:id="rId28"/>
    <p:sldId id="367" r:id="rId29"/>
    <p:sldId id="369" r:id="rId30"/>
    <p:sldId id="529" r:id="rId31"/>
    <p:sldId id="530" r:id="rId32"/>
    <p:sldId id="532" r:id="rId33"/>
    <p:sldId id="533" r:id="rId34"/>
    <p:sldId id="376" r:id="rId35"/>
    <p:sldId id="534" r:id="rId36"/>
    <p:sldId id="536" r:id="rId37"/>
    <p:sldId id="384" r:id="rId38"/>
    <p:sldId id="537" r:id="rId39"/>
    <p:sldId id="540" r:id="rId40"/>
    <p:sldId id="538" r:id="rId41"/>
    <p:sldId id="541" r:id="rId42"/>
    <p:sldId id="422" r:id="rId43"/>
    <p:sldId id="423" r:id="rId44"/>
    <p:sldId id="424" r:id="rId45"/>
    <p:sldId id="435" r:id="rId46"/>
    <p:sldId id="542" r:id="rId47"/>
    <p:sldId id="429" r:id="rId48"/>
    <p:sldId id="543" r:id="rId49"/>
    <p:sldId id="401" r:id="rId50"/>
    <p:sldId id="402" r:id="rId51"/>
    <p:sldId id="583" r:id="rId52"/>
    <p:sldId id="584" r:id="rId53"/>
    <p:sldId id="582" r:id="rId54"/>
    <p:sldId id="434" r:id="rId55"/>
    <p:sldId id="409" r:id="rId56"/>
    <p:sldId id="586" r:id="rId57"/>
    <p:sldId id="585" r:id="rId58"/>
  </p:sldIdLst>
  <p:sldSz cx="9144000" cy="5144135"/>
  <p:notesSz cx="6858000" cy="9144000"/>
  <p:custDataLst>
    <p:tags r:id="rId59"/>
  </p:custData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79" userDrawn="1">
          <p15:clr>
            <a:srgbClr val="A4A3A4"/>
          </p15:clr>
        </p15:guide>
        <p15:guide id="2" pos="2804"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96314" autoAdjust="0"/>
  </p:normalViewPr>
  <p:slideViewPr>
    <p:cSldViewPr snapToGrid="0" showGuides="1">
      <p:cViewPr>
        <p:scale>
          <a:sx n="140" d="100"/>
          <a:sy n="140" d="100"/>
        </p:scale>
        <p:origin x="-918" y="-234"/>
      </p:cViewPr>
      <p:guideLst>
        <p:guide orient="horz" pos="1679"/>
        <p:guide pos="2804"/>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 Type="http://schemas.openxmlformats.org/officeDocument/2006/relationships/slide" Target="slides/slide3.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tags" Target="tags/tag283.xml" /><Relationship Id="rId6" Type="http://schemas.openxmlformats.org/officeDocument/2006/relationships/slide" Target="slides/slide4.xml" /><Relationship Id="rId60" Type="http://schemas.openxmlformats.org/officeDocument/2006/relationships/presProps" Target="presProps.xml" /><Relationship Id="rId61" Type="http://schemas.openxmlformats.org/officeDocument/2006/relationships/viewProps" Target="viewProps.xml" /><Relationship Id="rId62" Type="http://schemas.openxmlformats.org/officeDocument/2006/relationships/theme" Target="theme/theme1.xml" /><Relationship Id="rId63" Type="http://schemas.openxmlformats.org/officeDocument/2006/relationships/tableStyles" Target="tableStyles.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5C433-1BAE-4733-9A9B-E3C01AF086D6}"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72AA3-C925-471B-9E48-3B5772995492}"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p:nvPr>
            <p:ph type="sldImg" idx="2"/>
          </p:nvPr>
        </p:nvSpPr>
        <p:spPr/>
      </p:sp>
      <p:sp>
        <p:nvSpPr>
          <p:cNvPr id="3" name="文本占位符 2"/>
          <p:cNvSpPr txBox="1"/>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89090"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zh-CN" altLang="en-US" sz="1200"/>
              <a:t>22</a:t>
            </a:fld>
            <a:endParaRPr lang="zh-CN" altLang="en-US" sz="1200"/>
          </a:p>
        </p:txBody>
      </p:sp>
      <p:sp>
        <p:nvSpPr>
          <p:cNvPr id="89091" name="Rectangle 2"/>
          <p:cNvSpPr>
            <a:spLocks noGrp="1" noRot="1" noTextEdit="1"/>
          </p:cNvSpPr>
          <p:nvPr>
            <p:ph type="sldImg"/>
          </p:nvPr>
        </p:nvSpPr>
        <p:spPr>
          <a:ln>
            <a:miter lim="800000"/>
          </a:ln>
        </p:spPr>
      </p:sp>
      <p:sp>
        <p:nvSpPr>
          <p:cNvPr id="89092" name="Rectangle 3"/>
          <p:cNvSpPr txBox="1">
            <a:spLocks noGrp="1"/>
          </p:cNvSpPr>
          <p:nvPr>
            <p:ph type="body" idx="1"/>
          </p:nvPr>
        </p:nvSpPr>
        <p:spPr/>
        <p:txBody>
          <a:bodyPr wrap="square" lIns="91440" tIns="45720" rIns="91440" bIns="45720" anchor="t" anchorCtr="0"/>
          <a:lstStyle/>
          <a:p>
            <a:pPr lvl="0" eaLnBrk="1" hangingPunct="1"/>
            <a:endParaRPr lang="zh-CN" altLang="zh-CN"/>
          </a:p>
        </p:txBody>
      </p:sp>
      <p:sp>
        <p:nvSpPr>
          <p:cNvPr id="89093" name="灯片编号占位符 1"/>
          <p:cNvSpPr txBox="1">
            <a:spLocks noGrp="1"/>
          </p:cNvSpPr>
          <p:nvPr>
            <p:ph type="sldNum" sz="quarter" idx="10"/>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b="0"/>
              <a:t>22</a:t>
            </a:fld>
            <a:endParaRPr lang="en-US" altLang="en-US" sz="1200" b="0"/>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90114"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zh-CN" altLang="en-US" sz="1200"/>
              <a:t>23</a:t>
            </a:fld>
            <a:endParaRPr lang="zh-CN" altLang="en-US" sz="1200"/>
          </a:p>
        </p:txBody>
      </p:sp>
      <p:sp>
        <p:nvSpPr>
          <p:cNvPr id="90115" name="Rectangle 2"/>
          <p:cNvSpPr>
            <a:spLocks noGrp="1" noRot="1" noTextEdit="1"/>
          </p:cNvSpPr>
          <p:nvPr>
            <p:ph type="sldImg"/>
          </p:nvPr>
        </p:nvSpPr>
        <p:spPr>
          <a:ln>
            <a:miter lim="800000"/>
          </a:ln>
        </p:spPr>
      </p:sp>
      <p:sp>
        <p:nvSpPr>
          <p:cNvPr id="90116" name="Rectangle 3"/>
          <p:cNvSpPr txBox="1">
            <a:spLocks noGrp="1"/>
          </p:cNvSpPr>
          <p:nvPr>
            <p:ph type="body" idx="1"/>
          </p:nvPr>
        </p:nvSpPr>
        <p:spPr/>
        <p:txBody>
          <a:bodyPr wrap="square" lIns="91440" tIns="45720" rIns="91440" bIns="45720" anchor="t" anchorCtr="0"/>
          <a:lstStyle/>
          <a:p>
            <a:pPr lvl="0" eaLnBrk="1" hangingPunct="1"/>
            <a:endParaRPr lang="zh-CN" altLang="zh-CN"/>
          </a:p>
        </p:txBody>
      </p:sp>
      <p:sp>
        <p:nvSpPr>
          <p:cNvPr id="90117" name="灯片编号占位符 1"/>
          <p:cNvSpPr txBox="1">
            <a:spLocks noGrp="1"/>
          </p:cNvSpPr>
          <p:nvPr>
            <p:ph type="sldNum" sz="quarter" idx="10"/>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b="0"/>
              <a:t>23</a:t>
            </a:fld>
            <a:endParaRPr lang="en-US" altLang="en-US" sz="12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91138" name="Rectangle 7"/>
          <p:cNvSpPr txBox="1">
            <a:spLocks noGrp="1"/>
          </p:cNvSpP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zh-CN" altLang="en-US" sz="1200"/>
              <a:t>24</a:t>
            </a:fld>
            <a:endParaRPr lang="zh-CN" altLang="en-US" sz="1200"/>
          </a:p>
        </p:txBody>
      </p:sp>
      <p:sp>
        <p:nvSpPr>
          <p:cNvPr id="91139" name="Rectangle 2"/>
          <p:cNvSpPr>
            <a:spLocks noGrp="1" noRot="1" noTextEdit="1"/>
          </p:cNvSpPr>
          <p:nvPr>
            <p:ph type="sldImg"/>
          </p:nvPr>
        </p:nvSpPr>
        <p:spPr>
          <a:ln>
            <a:miter lim="800000"/>
          </a:ln>
        </p:spPr>
      </p:sp>
      <p:sp>
        <p:nvSpPr>
          <p:cNvPr id="91140" name="Rectangle 3"/>
          <p:cNvSpPr txBox="1">
            <a:spLocks noGrp="1"/>
          </p:cNvSpPr>
          <p:nvPr>
            <p:ph type="body" idx="1"/>
          </p:nvPr>
        </p:nvSpPr>
        <p:spPr/>
        <p:txBody>
          <a:bodyPr wrap="square" lIns="91440" tIns="45720" rIns="91440" bIns="45720" anchor="t" anchorCtr="0"/>
          <a:lstStyle/>
          <a:p>
            <a:pPr lvl="0" eaLnBrk="1" hangingPunct="1"/>
            <a:endParaRPr lang="zh-CN" altLang="zh-CN"/>
          </a:p>
        </p:txBody>
      </p:sp>
      <p:sp>
        <p:nvSpPr>
          <p:cNvPr id="91141" name="灯片编号占位符 1"/>
          <p:cNvSpPr txBox="1">
            <a:spLocks noGrp="1"/>
          </p:cNvSpPr>
          <p:nvPr>
            <p:ph type="sldNum" sz="quarter" idx="10"/>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en-US" altLang="en-US" sz="1200" b="0"/>
              <a:t>24</a:t>
            </a:fld>
            <a:endParaRPr lang="en-US" altLang="en-US" sz="1200" b="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 文本">
    <p:spTree>
      <p:nvGrpSpPr>
        <p:cNvPr id="1" name=""/>
        <p:cNvGrpSpPr/>
        <p:nvPr/>
      </p:nvGrpSpPr>
      <p:grpSpPr>
        <a:xfrm>
          <a:off x="0" y="0"/>
          <a:ext cx="0" cy="0"/>
        </a:xfrm>
      </p:grpSpPr>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nvGrpSpPr>
      <p:grpSpPr>
        <a:xfrm>
          <a:off x="0" y="0"/>
          <a:ext cx="0" cy="0"/>
        </a:xfrm>
      </p:grpSpPr>
      <p:sp>
        <p:nvSpPr>
          <p:cNvPr id="3" name="日期占位符 2"/>
          <p:cNvSpPr>
            <a:spLocks noGrp="1"/>
          </p:cNvSpPr>
          <p:nvPr>
            <p:ph type="dt" sz="half" idx="10"/>
          </p:nvPr>
        </p:nvSpPr>
        <p:spPr>
          <a:xfrm>
            <a:off x="838200" y="6357462"/>
            <a:ext cx="2743200" cy="365189"/>
          </a:xfrm>
        </p:spPr>
        <p:txBody>
          <a:bodyPr/>
          <a:lstStyle/>
          <a:p>
            <a:fld id="{263DB197-84B0-484E-9C0F-88358ECCB797}" type="datetimeFigureOut">
              <a:rPr lang="zh-CN" altLang="en-US" smtClean="0"/>
              <a:t/>
            </a:fld>
            <a:endParaRPr lang="zh-CN" altLang="en-US"/>
          </a:p>
        </p:txBody>
      </p:sp>
      <p:sp>
        <p:nvSpPr>
          <p:cNvPr id="4" name="页脚占位符 3"/>
          <p:cNvSpPr>
            <a:spLocks noGrp="1"/>
          </p:cNvSpPr>
          <p:nvPr>
            <p:ph type="ftr" sz="quarter" idx="11"/>
          </p:nvPr>
        </p:nvSpPr>
        <p:spPr>
          <a:xfrm>
            <a:off x="4038600" y="6357462"/>
            <a:ext cx="4114800" cy="365189"/>
          </a:xfrm>
        </p:spPr>
        <p:txBody>
          <a:bodyPr/>
          <a:lstStyle/>
          <a:p>
            <a:endParaRPr lang="zh-CN" altLang="en-US"/>
          </a:p>
        </p:txBody>
      </p:sp>
      <p:sp>
        <p:nvSpPr>
          <p:cNvPr id="5" name="灯片编号占位符 4"/>
          <p:cNvSpPr>
            <a:spLocks noGrp="1"/>
          </p:cNvSpPr>
          <p:nvPr>
            <p:ph type="sldNum" sz="quarter" idx="12"/>
          </p:nvPr>
        </p:nvSpPr>
        <p:spPr>
          <a:xfrm>
            <a:off x="8610600" y="6357462"/>
            <a:ext cx="2743200" cy="365189"/>
          </a:xfrm>
        </p:spPr>
        <p:txBody>
          <a:bodyPr/>
          <a:lstStyle/>
          <a:p>
            <a:fld id="{E077DA78-E013-4A8C-AD75-63A150561B10}"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OverTx" preserve="1">
  <p:cSld name="标题和内容在文本之上">
    <p:spTree>
      <p:nvGrpSpPr>
        <p:cNvPr id="1" name=""/>
        <p:cNvGrpSpPr/>
        <p:nvPr/>
      </p:nvGrpSpPr>
      <p:grpSpPr>
        <a:xfrm>
          <a:off x="0" y="0"/>
          <a:ext cx="0" cy="0"/>
        </a:xfrm>
      </p:grpSpPr>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xOverObj" preserve="1">
  <p:cSld name="标题和文本在内容之上">
    <p:spTree>
      <p:nvGrpSpPr>
        <p:cNvPr id="1" name=""/>
        <p:cNvGrpSpPr/>
        <p:nvPr/>
      </p:nvGrpSpPr>
      <p:grpSpPr>
        <a:xfrm>
          <a:off x="0" y="0"/>
          <a:ext cx="0" cy="0"/>
        </a:xfrm>
      </p:grpSpPr>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clipArtAndTx" preserve="1">
  <p:cSld name="标题，剪贴画与文本">
    <p:spTree>
      <p:nvGrpSpPr>
        <p:cNvPr id="1" name=""/>
        <p:cNvGrpSpPr/>
        <p:nvPr/>
      </p:nvGrpSpPr>
      <p:grpSpPr>
        <a:xfrm>
          <a:off x="0" y="0"/>
          <a:ext cx="0" cy="0"/>
        </a:xfrm>
      </p:grpSpPr>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image" Target="file:///D:\qq&#25991;&#20214;\712321467\Image\C2C\Image2\%7b75232B38-A165-1FB7-499C-2E1C792CACB5%7d.png" TargetMode="External" /><Relationship Id="rId17" Type="http://schemas.openxmlformats.org/officeDocument/2006/relationships/image" Target="../media/image1.png" /><Relationship Id="rId18" Type="http://schemas.openxmlformats.org/officeDocument/2006/relationships/image" Target="../media/image2.png" /><Relationship Id="rId19"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a:blip r:embed="rId18"/>
          <a:stretch>
            <a:fillRect/>
          </a:stretch>
        </a:blipFill>
        <a:effectLst/>
      </p:bgPr>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17" r:link="rId16"/>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8035" algn="l" defTabSz="685800" rtl="0" eaLnBrk="1" latinLnBrk="0" hangingPunct="1">
        <a:defRPr sz="1400" kern="1200">
          <a:solidFill>
            <a:schemeClr val="tx1"/>
          </a:solidFill>
          <a:latin typeface="+mn-lt"/>
          <a:ea typeface="+mn-ea"/>
          <a:cs typeface="+mn-cs"/>
        </a:defRPr>
      </a:lvl7pPr>
      <a:lvl8pPr marL="2400935" algn="l" defTabSz="685800" rtl="0" eaLnBrk="1" latinLnBrk="0" hangingPunct="1">
        <a:defRPr sz="1400" kern="1200">
          <a:solidFill>
            <a:schemeClr val="tx1"/>
          </a:solidFill>
          <a:latin typeface="+mn-lt"/>
          <a:ea typeface="+mn-ea"/>
          <a:cs typeface="+mn-cs"/>
        </a:defRPr>
      </a:lvl8pPr>
      <a:lvl9pPr marL="2743835" algn="l" defTabSz="685800" rtl="0" eaLnBrk="1" latinLnBrk="0" hangingPunct="1">
        <a:defRPr sz="14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jpeg" /><Relationship Id="rId3" Type="http://schemas.openxmlformats.org/officeDocument/2006/relationships/tags" Target="../tags/tag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0.xml" /><Relationship Id="rId3" Type="http://schemas.openxmlformats.org/officeDocument/2006/relationships/tags" Target="../tags/tag31.xml" /><Relationship Id="rId4" Type="http://schemas.openxmlformats.org/officeDocument/2006/relationships/tags" Target="../tags/tag32.xml" /><Relationship Id="rId5" Type="http://schemas.openxmlformats.org/officeDocument/2006/relationships/tags" Target="../tags/tag3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4.xml" /><Relationship Id="rId3" Type="http://schemas.openxmlformats.org/officeDocument/2006/relationships/tags" Target="../tags/tag35.xml" /><Relationship Id="rId4" Type="http://schemas.openxmlformats.org/officeDocument/2006/relationships/tags" Target="../tags/tag36.xml" /><Relationship Id="rId5" Type="http://schemas.openxmlformats.org/officeDocument/2006/relationships/tags" Target="../tags/tag37.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42.xml" /><Relationship Id="rId3" Type="http://schemas.openxmlformats.org/officeDocument/2006/relationships/tags" Target="../tags/tag43.xml" /><Relationship Id="rId4" Type="http://schemas.openxmlformats.org/officeDocument/2006/relationships/tags" Target="../tags/tag44.xml" /><Relationship Id="rId5" Type="http://schemas.openxmlformats.org/officeDocument/2006/relationships/tags" Target="../tags/tag45.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46.xml"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tags" Target="../tags/tag49.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50.xml" /><Relationship Id="rId3" Type="http://schemas.openxmlformats.org/officeDocument/2006/relationships/tags" Target="../tags/tag51.xml" /><Relationship Id="rId4" Type="http://schemas.openxmlformats.org/officeDocument/2006/relationships/tags" Target="../tags/tag52.xml" /><Relationship Id="rId5" Type="http://schemas.openxmlformats.org/officeDocument/2006/relationships/tags" Target="../tags/tag53.xml" /><Relationship Id="rId6" Type="http://schemas.openxmlformats.org/officeDocument/2006/relationships/tags" Target="../tags/tag54.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6.png"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tags" Target="../tags/tag57.xml" /><Relationship Id="rId7" Type="http://schemas.openxmlformats.org/officeDocument/2006/relationships/tags" Target="../tags/tag58.xml" /><Relationship Id="rId8" Type="http://schemas.openxmlformats.org/officeDocument/2006/relationships/tags" Target="../tags/tag59.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60.xml" /><Relationship Id="rId3" Type="http://schemas.openxmlformats.org/officeDocument/2006/relationships/tags" Target="../tags/tag61.xml" /><Relationship Id="rId4" Type="http://schemas.openxmlformats.org/officeDocument/2006/relationships/tags" Target="../tags/tag62.xml" /><Relationship Id="rId5" Type="http://schemas.openxmlformats.org/officeDocument/2006/relationships/tags" Target="../tags/tag63.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7.jpeg"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jpe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tags" Target="../tags/tag4.xml" /><Relationship Id="rId6" Type="http://schemas.openxmlformats.org/officeDocument/2006/relationships/tags" Target="../tags/tag5.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68.xml" /><Relationship Id="rId3" Type="http://schemas.openxmlformats.org/officeDocument/2006/relationships/tags" Target="../tags/tag69.xml" /><Relationship Id="rId4" Type="http://schemas.openxmlformats.org/officeDocument/2006/relationships/tags" Target="../tags/tag70.xml" /><Relationship Id="rId5" Type="http://schemas.openxmlformats.org/officeDocument/2006/relationships/tags" Target="../tags/tag71.xml" /><Relationship Id="rId6" Type="http://schemas.openxmlformats.org/officeDocument/2006/relationships/tags" Target="../tags/tag72.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73.xml" /><Relationship Id="rId3" Type="http://schemas.openxmlformats.org/officeDocument/2006/relationships/tags" Target="../tags/tag74.xml" /><Relationship Id="rId4" Type="http://schemas.openxmlformats.org/officeDocument/2006/relationships/tags" Target="../tags/tag75.xml" /><Relationship Id="rId5" Type="http://schemas.openxmlformats.org/officeDocument/2006/relationships/tags" Target="../tags/tag76.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tags" Target="../tags/tag77.xml" /><Relationship Id="rId4" Type="http://schemas.openxmlformats.org/officeDocument/2006/relationships/tags" Target="../tags/tag78.xml" /><Relationship Id="rId5" Type="http://schemas.openxmlformats.org/officeDocument/2006/relationships/tags" Target="../tags/tag79.xml" /><Relationship Id="rId6" Type="http://schemas.openxmlformats.org/officeDocument/2006/relationships/tags" Target="../tags/tag80.xml" /><Relationship Id="rId7" Type="http://schemas.openxmlformats.org/officeDocument/2006/relationships/image" Target="../media/image8.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image" Target="../media/image9.jpeg" /><Relationship Id="rId4" Type="http://schemas.openxmlformats.org/officeDocument/2006/relationships/tags" Target="../tags/tag81.xml" /><Relationship Id="rId5" Type="http://schemas.openxmlformats.org/officeDocument/2006/relationships/tags" Target="../tags/tag82.xml" /><Relationship Id="rId6" Type="http://schemas.openxmlformats.org/officeDocument/2006/relationships/tags" Target="../tags/tag83.xml" /><Relationship Id="rId7" Type="http://schemas.openxmlformats.org/officeDocument/2006/relationships/tags" Target="../tags/tag84.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tags" Target="../tags/tag88.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89.xml" /><Relationship Id="rId3" Type="http://schemas.openxmlformats.org/officeDocument/2006/relationships/tags" Target="../tags/tag90.xml" /><Relationship Id="rId4" Type="http://schemas.openxmlformats.org/officeDocument/2006/relationships/tags" Target="../tags/tag91.xml" /><Relationship Id="rId5" Type="http://schemas.openxmlformats.org/officeDocument/2006/relationships/tags" Target="../tags/tag92.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tags" Target="../tags/tag9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97.xml" /><Relationship Id="rId3" Type="http://schemas.openxmlformats.org/officeDocument/2006/relationships/tags" Target="../tags/tag98.xml" /><Relationship Id="rId4" Type="http://schemas.openxmlformats.org/officeDocument/2006/relationships/tags" Target="../tags/tag99.xml" /><Relationship Id="rId5" Type="http://schemas.openxmlformats.org/officeDocument/2006/relationships/tags" Target="../tags/tag100.xml" /><Relationship Id="rId6" Type="http://schemas.openxmlformats.org/officeDocument/2006/relationships/image" Target="../media/image10.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1.xml" /><Relationship Id="rId3" Type="http://schemas.openxmlformats.org/officeDocument/2006/relationships/tags" Target="../tags/tag102.xml" /><Relationship Id="rId4" Type="http://schemas.openxmlformats.org/officeDocument/2006/relationships/tags" Target="../tags/tag103.xml" /><Relationship Id="rId5" Type="http://schemas.openxmlformats.org/officeDocument/2006/relationships/tags" Target="../tags/tag104.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3.xml" /><Relationship Id="rId11" Type="http://schemas.openxmlformats.org/officeDocument/2006/relationships/tags" Target="../tags/tag114.xml" /><Relationship Id="rId12" Type="http://schemas.openxmlformats.org/officeDocument/2006/relationships/tags" Target="../tags/tag115.xml" /><Relationship Id="rId13" Type="http://schemas.openxmlformats.org/officeDocument/2006/relationships/tags" Target="../tags/tag116.xml" /><Relationship Id="rId14" Type="http://schemas.openxmlformats.org/officeDocument/2006/relationships/tags" Target="../tags/tag117.xml" /><Relationship Id="rId15" Type="http://schemas.openxmlformats.org/officeDocument/2006/relationships/tags" Target="../tags/tag118.xml" /><Relationship Id="rId16" Type="http://schemas.openxmlformats.org/officeDocument/2006/relationships/tags" Target="../tags/tag119.xml" /><Relationship Id="rId2" Type="http://schemas.openxmlformats.org/officeDocument/2006/relationships/tags" Target="../tags/tag105.xml" /><Relationship Id="rId3" Type="http://schemas.openxmlformats.org/officeDocument/2006/relationships/tags" Target="../tags/tag106.xml" /><Relationship Id="rId4" Type="http://schemas.openxmlformats.org/officeDocument/2006/relationships/tags" Target="../tags/tag107.xml" /><Relationship Id="rId5" Type="http://schemas.openxmlformats.org/officeDocument/2006/relationships/tags" Target="../tags/tag108.xml" /><Relationship Id="rId6" Type="http://schemas.openxmlformats.org/officeDocument/2006/relationships/tags" Target="../tags/tag109.xml" /><Relationship Id="rId7" Type="http://schemas.openxmlformats.org/officeDocument/2006/relationships/tags" Target="../tags/tag110.xml" /><Relationship Id="rId8" Type="http://schemas.openxmlformats.org/officeDocument/2006/relationships/tags" Target="../tags/tag111.xml" /><Relationship Id="rId9" Type="http://schemas.openxmlformats.org/officeDocument/2006/relationships/tags" Target="../tags/tag11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6.xml" /><Relationship Id="rId3" Type="http://schemas.openxmlformats.org/officeDocument/2006/relationships/tags" Target="../tags/tag7.xml" /><Relationship Id="rId4" Type="http://schemas.openxmlformats.org/officeDocument/2006/relationships/tags" Target="../tags/tag8.xml" /><Relationship Id="rId5" Type="http://schemas.openxmlformats.org/officeDocument/2006/relationships/tags" Target="../tags/tag9.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0.xml" /><Relationship Id="rId3" Type="http://schemas.openxmlformats.org/officeDocument/2006/relationships/tags" Target="../tags/tag121.xml" /><Relationship Id="rId4" Type="http://schemas.openxmlformats.org/officeDocument/2006/relationships/tags" Target="../tags/tag122.xml" /><Relationship Id="rId5" Type="http://schemas.openxmlformats.org/officeDocument/2006/relationships/tags" Target="../tags/tag123.xml" /><Relationship Id="rId6" Type="http://schemas.openxmlformats.org/officeDocument/2006/relationships/image" Target="../media/image11.jpeg" /><Relationship Id="rId7" Type="http://schemas.openxmlformats.org/officeDocument/2006/relationships/tags" Target="../tags/tag124.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33.xml" /><Relationship Id="rId11" Type="http://schemas.openxmlformats.org/officeDocument/2006/relationships/tags" Target="../tags/tag134.xml" /><Relationship Id="rId12" Type="http://schemas.openxmlformats.org/officeDocument/2006/relationships/tags" Target="../tags/tag135.xml" /><Relationship Id="rId13" Type="http://schemas.openxmlformats.org/officeDocument/2006/relationships/tags" Target="../tags/tag136.xml" /><Relationship Id="rId14" Type="http://schemas.openxmlformats.org/officeDocument/2006/relationships/image" Target="../media/image12.jpeg" /><Relationship Id="rId15" Type="http://schemas.openxmlformats.org/officeDocument/2006/relationships/tags" Target="../tags/tag137.xml" /><Relationship Id="rId16" Type="http://schemas.openxmlformats.org/officeDocument/2006/relationships/hyperlink" Target="http://dxty1917.photo.hexun.com/26732219_d.html" TargetMode="External" /><Relationship Id="rId2" Type="http://schemas.openxmlformats.org/officeDocument/2006/relationships/tags" Target="../tags/tag125.xml" /><Relationship Id="rId3" Type="http://schemas.openxmlformats.org/officeDocument/2006/relationships/tags" Target="../tags/tag126.xml" /><Relationship Id="rId4" Type="http://schemas.openxmlformats.org/officeDocument/2006/relationships/tags" Target="../tags/tag127.xml" /><Relationship Id="rId5" Type="http://schemas.openxmlformats.org/officeDocument/2006/relationships/tags" Target="../tags/tag128.xml" /><Relationship Id="rId6" Type="http://schemas.openxmlformats.org/officeDocument/2006/relationships/tags" Target="../tags/tag129.xml" /><Relationship Id="rId7" Type="http://schemas.openxmlformats.org/officeDocument/2006/relationships/tags" Target="../tags/tag130.xml" /><Relationship Id="rId8" Type="http://schemas.openxmlformats.org/officeDocument/2006/relationships/tags" Target="../tags/tag131.xml" /><Relationship Id="rId9" Type="http://schemas.openxmlformats.org/officeDocument/2006/relationships/tags" Target="../tags/tag132.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46.xml" /><Relationship Id="rId11" Type="http://schemas.openxmlformats.org/officeDocument/2006/relationships/image" Target="../media/image13.jpeg" /><Relationship Id="rId12" Type="http://schemas.openxmlformats.org/officeDocument/2006/relationships/tags" Target="../tags/tag147.xml" /><Relationship Id="rId2" Type="http://schemas.openxmlformats.org/officeDocument/2006/relationships/tags" Target="../tags/tag138.xml" /><Relationship Id="rId3" Type="http://schemas.openxmlformats.org/officeDocument/2006/relationships/tags" Target="../tags/tag139.xml" /><Relationship Id="rId4" Type="http://schemas.openxmlformats.org/officeDocument/2006/relationships/tags" Target="../tags/tag140.xml" /><Relationship Id="rId5" Type="http://schemas.openxmlformats.org/officeDocument/2006/relationships/tags" Target="../tags/tag141.xml" /><Relationship Id="rId6" Type="http://schemas.openxmlformats.org/officeDocument/2006/relationships/tags" Target="../tags/tag142.xml" /><Relationship Id="rId7" Type="http://schemas.openxmlformats.org/officeDocument/2006/relationships/tags" Target="../tags/tag143.xml" /><Relationship Id="rId8" Type="http://schemas.openxmlformats.org/officeDocument/2006/relationships/tags" Target="../tags/tag144.xml" /><Relationship Id="rId9" Type="http://schemas.openxmlformats.org/officeDocument/2006/relationships/tags" Target="../tags/tag145.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14.png" /><Relationship Id="rId3" Type="http://schemas.openxmlformats.org/officeDocument/2006/relationships/tags" Target="../tags/tag148.xml" /><Relationship Id="rId4" Type="http://schemas.openxmlformats.org/officeDocument/2006/relationships/video" Target="../media/media1.mp4" /><Relationship Id="rId5" Type="http://schemas.microsoft.com/office/2007/relationships/media" Target="../media/media1.mp4" /><Relationship Id="rId6" Type="http://schemas.openxmlformats.org/officeDocument/2006/relationships/tags" Target="../tags/tag149.xml" /><Relationship Id="rId7" Type="http://schemas.openxmlformats.org/officeDocument/2006/relationships/tags" Target="../tags/tag150.xml" /><Relationship Id="rId8" Type="http://schemas.openxmlformats.org/officeDocument/2006/relationships/tags" Target="../tags/tag151.xml" /><Relationship Id="rId9" Type="http://schemas.openxmlformats.org/officeDocument/2006/relationships/tags" Target="../tags/tag15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61.xml" /><Relationship Id="rId11" Type="http://schemas.openxmlformats.org/officeDocument/2006/relationships/tags" Target="../tags/tag162.xml" /><Relationship Id="rId12" Type="http://schemas.openxmlformats.org/officeDocument/2006/relationships/image" Target="../media/image15.jpeg" /><Relationship Id="rId13" Type="http://schemas.openxmlformats.org/officeDocument/2006/relationships/tags" Target="../tags/tag163.xml" /><Relationship Id="rId2" Type="http://schemas.openxmlformats.org/officeDocument/2006/relationships/tags" Target="../tags/tag153.xml" /><Relationship Id="rId3" Type="http://schemas.openxmlformats.org/officeDocument/2006/relationships/tags" Target="../tags/tag154.xml" /><Relationship Id="rId4" Type="http://schemas.openxmlformats.org/officeDocument/2006/relationships/tags" Target="../tags/tag155.xml" /><Relationship Id="rId5" Type="http://schemas.openxmlformats.org/officeDocument/2006/relationships/tags" Target="../tags/tag156.xml" /><Relationship Id="rId6" Type="http://schemas.openxmlformats.org/officeDocument/2006/relationships/tags" Target="../tags/tag157.xml" /><Relationship Id="rId7" Type="http://schemas.openxmlformats.org/officeDocument/2006/relationships/tags" Target="../tags/tag158.xml" /><Relationship Id="rId8" Type="http://schemas.openxmlformats.org/officeDocument/2006/relationships/tags" Target="../tags/tag159.xml" /><Relationship Id="rId9" Type="http://schemas.openxmlformats.org/officeDocument/2006/relationships/tags" Target="../tags/tag160.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64.xml" /><Relationship Id="rId3" Type="http://schemas.openxmlformats.org/officeDocument/2006/relationships/tags" Target="../tags/tag165.xml" /><Relationship Id="rId4" Type="http://schemas.openxmlformats.org/officeDocument/2006/relationships/tags" Target="../tags/tag166.xml" /><Relationship Id="rId5" Type="http://schemas.openxmlformats.org/officeDocument/2006/relationships/tags" Target="../tags/tag167.xml" /><Relationship Id="rId6" Type="http://schemas.openxmlformats.org/officeDocument/2006/relationships/tags" Target="../tags/tag168.xml" /><Relationship Id="rId7" Type="http://schemas.openxmlformats.org/officeDocument/2006/relationships/tags" Target="../tags/tag169.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0.xml" /><Relationship Id="rId3" Type="http://schemas.openxmlformats.org/officeDocument/2006/relationships/tags" Target="../tags/tag171.xml" /><Relationship Id="rId4" Type="http://schemas.openxmlformats.org/officeDocument/2006/relationships/tags" Target="../tags/tag172.xml" /><Relationship Id="rId5" Type="http://schemas.openxmlformats.org/officeDocument/2006/relationships/tags" Target="../tags/tag173.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74.xml" /><Relationship Id="rId3" Type="http://schemas.openxmlformats.org/officeDocument/2006/relationships/tags" Target="../tags/tag175.xml" /><Relationship Id="rId4" Type="http://schemas.openxmlformats.org/officeDocument/2006/relationships/tags" Target="../tags/tag176.xml" /><Relationship Id="rId5" Type="http://schemas.openxmlformats.org/officeDocument/2006/relationships/tags" Target="../tags/tag177.xml" /><Relationship Id="rId6" Type="http://schemas.openxmlformats.org/officeDocument/2006/relationships/image" Target="../media/image16.jpeg" /><Relationship Id="rId7" Type="http://schemas.openxmlformats.org/officeDocument/2006/relationships/tags" Target="../tags/tag178.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6.xml" /><Relationship Id="rId2" Type="http://schemas.openxmlformats.org/officeDocument/2006/relationships/tags" Target="../tags/tag179.xml" /><Relationship Id="rId3" Type="http://schemas.openxmlformats.org/officeDocument/2006/relationships/tags" Target="../tags/tag180.xml" /><Relationship Id="rId4" Type="http://schemas.openxmlformats.org/officeDocument/2006/relationships/tags" Target="../tags/tag181.xml" /><Relationship Id="rId5" Type="http://schemas.openxmlformats.org/officeDocument/2006/relationships/tags" Target="../tags/tag182.xml" /><Relationship Id="rId6" Type="http://schemas.openxmlformats.org/officeDocument/2006/relationships/tags" Target="../tags/tag183.xml" /><Relationship Id="rId7" Type="http://schemas.openxmlformats.org/officeDocument/2006/relationships/tags" Target="../tags/tag184.xml" /><Relationship Id="rId8" Type="http://schemas.openxmlformats.org/officeDocument/2006/relationships/tags" Target="../tags/tag185.xml" /><Relationship Id="rId9" Type="http://schemas.openxmlformats.org/officeDocument/2006/relationships/image" Target="../media/image17.jpe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94.xml" /><Relationship Id="rId2" Type="http://schemas.openxmlformats.org/officeDocument/2006/relationships/tags" Target="../tags/tag187.xml" /><Relationship Id="rId3" Type="http://schemas.openxmlformats.org/officeDocument/2006/relationships/tags" Target="../tags/tag188.xml" /><Relationship Id="rId4" Type="http://schemas.openxmlformats.org/officeDocument/2006/relationships/tags" Target="../tags/tag189.xml" /><Relationship Id="rId5" Type="http://schemas.openxmlformats.org/officeDocument/2006/relationships/tags" Target="../tags/tag190.xml" /><Relationship Id="rId6" Type="http://schemas.openxmlformats.org/officeDocument/2006/relationships/tags" Target="../tags/tag191.xml" /><Relationship Id="rId7" Type="http://schemas.openxmlformats.org/officeDocument/2006/relationships/tags" Target="../tags/tag192.xml" /><Relationship Id="rId8" Type="http://schemas.openxmlformats.org/officeDocument/2006/relationships/tags" Target="../tags/tag193.xml" /><Relationship Id="rId9" Type="http://schemas.openxmlformats.org/officeDocument/2006/relationships/image" Target="../media/image18.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xml" /><Relationship Id="rId3" Type="http://schemas.openxmlformats.org/officeDocument/2006/relationships/tags" Target="../tags/tag11.xml" /><Relationship Id="rId4" Type="http://schemas.openxmlformats.org/officeDocument/2006/relationships/tags" Target="../tags/tag12.xml" /><Relationship Id="rId5" Type="http://schemas.openxmlformats.org/officeDocument/2006/relationships/tags" Target="../tags/tag1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02.xml" /><Relationship Id="rId2" Type="http://schemas.openxmlformats.org/officeDocument/2006/relationships/tags" Target="../tags/tag195.xml" /><Relationship Id="rId3" Type="http://schemas.openxmlformats.org/officeDocument/2006/relationships/tags" Target="../tags/tag196.xml" /><Relationship Id="rId4" Type="http://schemas.openxmlformats.org/officeDocument/2006/relationships/tags" Target="../tags/tag197.xml" /><Relationship Id="rId5" Type="http://schemas.openxmlformats.org/officeDocument/2006/relationships/tags" Target="../tags/tag198.xml" /><Relationship Id="rId6" Type="http://schemas.openxmlformats.org/officeDocument/2006/relationships/tags" Target="../tags/tag199.xml" /><Relationship Id="rId7" Type="http://schemas.openxmlformats.org/officeDocument/2006/relationships/tags" Target="../tags/tag200.xml" /><Relationship Id="rId8" Type="http://schemas.openxmlformats.org/officeDocument/2006/relationships/tags" Target="../tags/tag201.xml" /><Relationship Id="rId9" Type="http://schemas.openxmlformats.org/officeDocument/2006/relationships/image" Target="../media/image19.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03.xml" /><Relationship Id="rId3" Type="http://schemas.openxmlformats.org/officeDocument/2006/relationships/tags" Target="../tags/tag204.xml" /><Relationship Id="rId4" Type="http://schemas.openxmlformats.org/officeDocument/2006/relationships/tags" Target="../tags/tag205.xml" /><Relationship Id="rId5" Type="http://schemas.openxmlformats.org/officeDocument/2006/relationships/tags" Target="../tags/tag206.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07.xml" /><Relationship Id="rId3" Type="http://schemas.openxmlformats.org/officeDocument/2006/relationships/tags" Target="../tags/tag208.xml" /><Relationship Id="rId4" Type="http://schemas.openxmlformats.org/officeDocument/2006/relationships/tags" Target="../tags/tag209.xml" /><Relationship Id="rId5" Type="http://schemas.openxmlformats.org/officeDocument/2006/relationships/tags" Target="../tags/tag210.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11.xml" /><Relationship Id="rId3" Type="http://schemas.openxmlformats.org/officeDocument/2006/relationships/tags" Target="../tags/tag212.xml" /><Relationship Id="rId4" Type="http://schemas.openxmlformats.org/officeDocument/2006/relationships/tags" Target="../tags/tag213.xml" /><Relationship Id="rId5" Type="http://schemas.openxmlformats.org/officeDocument/2006/relationships/tags" Target="../tags/tag214.xml" /><Relationship Id="rId6" Type="http://schemas.openxmlformats.org/officeDocument/2006/relationships/tags" Target="../tags/tag215.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16.xml" /><Relationship Id="rId3" Type="http://schemas.openxmlformats.org/officeDocument/2006/relationships/tags" Target="../tags/tag217.xml" /><Relationship Id="rId4" Type="http://schemas.openxmlformats.org/officeDocument/2006/relationships/tags" Target="../tags/tag218.xml" /><Relationship Id="rId5" Type="http://schemas.openxmlformats.org/officeDocument/2006/relationships/tags" Target="../tags/tag219.xml" /><Relationship Id="rId6" Type="http://schemas.openxmlformats.org/officeDocument/2006/relationships/tags" Target="../tags/tag220.xml" /><Relationship Id="rId7" Type="http://schemas.openxmlformats.org/officeDocument/2006/relationships/tags" Target="../tags/tag221.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22.xml" /><Relationship Id="rId3" Type="http://schemas.openxmlformats.org/officeDocument/2006/relationships/tags" Target="../tags/tag223.xml" /><Relationship Id="rId4" Type="http://schemas.openxmlformats.org/officeDocument/2006/relationships/tags" Target="../tags/tag224.xml" /><Relationship Id="rId5" Type="http://schemas.openxmlformats.org/officeDocument/2006/relationships/tags" Target="../tags/tag225.xml" /><Relationship Id="rId6" Type="http://schemas.openxmlformats.org/officeDocument/2006/relationships/tags" Target="../tags/tag226.xml" /><Relationship Id="rId7" Type="http://schemas.openxmlformats.org/officeDocument/2006/relationships/tags" Target="../tags/tag227.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28.xml" /><Relationship Id="rId3" Type="http://schemas.openxmlformats.org/officeDocument/2006/relationships/tags" Target="../tags/tag229.xml" /><Relationship Id="rId4" Type="http://schemas.openxmlformats.org/officeDocument/2006/relationships/tags" Target="../tags/tag230.xml" /><Relationship Id="rId5" Type="http://schemas.openxmlformats.org/officeDocument/2006/relationships/tags" Target="../tags/tag231.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32.xml" /><Relationship Id="rId3" Type="http://schemas.openxmlformats.org/officeDocument/2006/relationships/tags" Target="../tags/tag233.xml" /><Relationship Id="rId4" Type="http://schemas.openxmlformats.org/officeDocument/2006/relationships/tags" Target="../tags/tag234.xml" /><Relationship Id="rId5" Type="http://schemas.openxmlformats.org/officeDocument/2006/relationships/tags" Target="../tags/tag235.xml" /><Relationship Id="rId6" Type="http://schemas.openxmlformats.org/officeDocument/2006/relationships/tags" Target="../tags/tag236.xml" /><Relationship Id="rId7" Type="http://schemas.openxmlformats.org/officeDocument/2006/relationships/image" Target="../media/image20.png" /><Relationship Id="rId8" Type="http://schemas.openxmlformats.org/officeDocument/2006/relationships/tags" Target="../tags/tag237.xml" /><Relationship Id="rId9" Type="http://schemas.openxmlformats.org/officeDocument/2006/relationships/tags" Target="../tags/tag238.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0.png" /><Relationship Id="rId3" Type="http://schemas.openxmlformats.org/officeDocument/2006/relationships/tags" Target="../tags/tag239.xml" /><Relationship Id="rId4" Type="http://schemas.openxmlformats.org/officeDocument/2006/relationships/tags" Target="../tags/tag240.xml" /><Relationship Id="rId5" Type="http://schemas.openxmlformats.org/officeDocument/2006/relationships/tags" Target="../tags/tag241.xml" /><Relationship Id="rId6" Type="http://schemas.openxmlformats.org/officeDocument/2006/relationships/tags" Target="../tags/tag242.xml" /><Relationship Id="rId7" Type="http://schemas.openxmlformats.org/officeDocument/2006/relationships/tags" Target="../tags/tag243.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jpeg" /><Relationship Id="rId3" Type="http://schemas.openxmlformats.org/officeDocument/2006/relationships/tags" Target="../tags/tag244.xml" /><Relationship Id="rId4" Type="http://schemas.openxmlformats.org/officeDocument/2006/relationships/tags" Target="../tags/tag245.xml" /><Relationship Id="rId5" Type="http://schemas.openxmlformats.org/officeDocument/2006/relationships/tags" Target="../tags/tag246.xml" /><Relationship Id="rId6" Type="http://schemas.openxmlformats.org/officeDocument/2006/relationships/tags" Target="../tags/tag247.xml" /><Relationship Id="rId7" Type="http://schemas.openxmlformats.org/officeDocument/2006/relationships/tags" Target="../tags/tag248.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xml" /><Relationship Id="rId3" Type="http://schemas.openxmlformats.org/officeDocument/2006/relationships/tags" Target="../tags/tag15.xml" /><Relationship Id="rId4" Type="http://schemas.openxmlformats.org/officeDocument/2006/relationships/tags" Target="../tags/tag16.xml" /><Relationship Id="rId5" Type="http://schemas.openxmlformats.org/officeDocument/2006/relationships/tags" Target="../tags/tag17.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49.xml" /><Relationship Id="rId3" Type="http://schemas.openxmlformats.org/officeDocument/2006/relationships/tags" Target="../tags/tag250.xml" /><Relationship Id="rId4" Type="http://schemas.openxmlformats.org/officeDocument/2006/relationships/tags" Target="../tags/tag251.xml" /><Relationship Id="rId5" Type="http://schemas.openxmlformats.org/officeDocument/2006/relationships/tags" Target="../tags/tag252.xml" /><Relationship Id="rId6" Type="http://schemas.openxmlformats.org/officeDocument/2006/relationships/tags" Target="../tags/tag253.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54.xml" /><Relationship Id="rId3" Type="http://schemas.openxmlformats.org/officeDocument/2006/relationships/tags" Target="../tags/tag255.xml" /><Relationship Id="rId4" Type="http://schemas.openxmlformats.org/officeDocument/2006/relationships/tags" Target="../tags/tag256.xml" /><Relationship Id="rId5" Type="http://schemas.openxmlformats.org/officeDocument/2006/relationships/tags" Target="../tags/tag257.xml" /><Relationship Id="rId6" Type="http://schemas.openxmlformats.org/officeDocument/2006/relationships/tags" Target="../tags/tag258.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66.xml" /><Relationship Id="rId2" Type="http://schemas.openxmlformats.org/officeDocument/2006/relationships/tags" Target="../tags/tag259.xml" /><Relationship Id="rId3" Type="http://schemas.openxmlformats.org/officeDocument/2006/relationships/tags" Target="../tags/tag260.xml" /><Relationship Id="rId4" Type="http://schemas.openxmlformats.org/officeDocument/2006/relationships/tags" Target="../tags/tag261.xml" /><Relationship Id="rId5" Type="http://schemas.openxmlformats.org/officeDocument/2006/relationships/tags" Target="../tags/tag262.xml" /><Relationship Id="rId6" Type="http://schemas.openxmlformats.org/officeDocument/2006/relationships/tags" Target="../tags/tag263.xml" /><Relationship Id="rId7" Type="http://schemas.openxmlformats.org/officeDocument/2006/relationships/tags" Target="../tags/tag264.xml" /><Relationship Id="rId8" Type="http://schemas.openxmlformats.org/officeDocument/2006/relationships/tags" Target="../tags/tag265.xml" /><Relationship Id="rId9" Type="http://schemas.openxmlformats.org/officeDocument/2006/relationships/image" Target="../media/image21.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67.xml" /><Relationship Id="rId3" Type="http://schemas.openxmlformats.org/officeDocument/2006/relationships/tags" Target="../tags/tag268.xml" /><Relationship Id="rId4" Type="http://schemas.openxmlformats.org/officeDocument/2006/relationships/tags" Target="../tags/tag269.xml" /><Relationship Id="rId5" Type="http://schemas.openxmlformats.org/officeDocument/2006/relationships/tags" Target="../tags/tag270.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271.xml" /><Relationship Id="rId3" Type="http://schemas.openxmlformats.org/officeDocument/2006/relationships/tags" Target="../tags/tag272.xml" /><Relationship Id="rId4" Type="http://schemas.openxmlformats.org/officeDocument/2006/relationships/tags" Target="../tags/tag273.xml" /><Relationship Id="rId5" Type="http://schemas.openxmlformats.org/officeDocument/2006/relationships/tags" Target="../tags/tag274.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75.xml" /><Relationship Id="rId3" Type="http://schemas.openxmlformats.org/officeDocument/2006/relationships/tags" Target="../tags/tag276.xml" /><Relationship Id="rId4" Type="http://schemas.openxmlformats.org/officeDocument/2006/relationships/tags" Target="../tags/tag277.xml" /><Relationship Id="rId5" Type="http://schemas.openxmlformats.org/officeDocument/2006/relationships/tags" Target="../tags/tag278.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79.xml" /><Relationship Id="rId3" Type="http://schemas.openxmlformats.org/officeDocument/2006/relationships/tags" Target="../tags/tag280.xml" /><Relationship Id="rId4" Type="http://schemas.openxmlformats.org/officeDocument/2006/relationships/tags" Target="../tags/tag281.xml" /><Relationship Id="rId5" Type="http://schemas.openxmlformats.org/officeDocument/2006/relationships/tags" Target="../tags/tag28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8.xml" /><Relationship Id="rId3" Type="http://schemas.openxmlformats.org/officeDocument/2006/relationships/tags" Target="../tags/tag19.xml" /><Relationship Id="rId4" Type="http://schemas.openxmlformats.org/officeDocument/2006/relationships/tags" Target="../tags/tag20.xml" /><Relationship Id="rId5" Type="http://schemas.openxmlformats.org/officeDocument/2006/relationships/tags" Target="../tags/tag2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2.xml" /><Relationship Id="rId3" Type="http://schemas.openxmlformats.org/officeDocument/2006/relationships/tags" Target="../tags/tag23.xml" /><Relationship Id="rId4" Type="http://schemas.openxmlformats.org/officeDocument/2006/relationships/tags" Target="../tags/tag24.xml" /><Relationship Id="rId5" Type="http://schemas.openxmlformats.org/officeDocument/2006/relationships/tags" Target="../tags/tag2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6.xml"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tags" Target="../tags/tag29.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01" name="文本框 100" title=""/>
          <p:cNvSpPr txBox="1"/>
          <p:nvPr/>
        </p:nvSpPr>
        <p:spPr>
          <a:xfrm>
            <a:off x="4064000" y="3975417"/>
            <a:ext cx="5080000" cy="368300"/>
          </a:xfrm>
          <a:prstGeom prst="rect">
            <a:avLst/>
          </a:prstGeom>
          <a:noFill/>
          <a:ln w="9525">
            <a:noFill/>
          </a:ln>
        </p:spPr>
        <p:txBody>
          <a:bodyPr>
            <a:spAutoFit/>
          </a:bodyPr>
          <a:lstStyle/>
          <a:p>
            <a:r>
              <a:rPr lang="zh-CN" altLang="en-US" sz="1800"/>
              <a:t> </a:t>
            </a:r>
            <a:endParaRPr lang="zh-CN" altLang="en-US" sz="1800"/>
          </a:p>
        </p:txBody>
      </p:sp>
      <p:sp>
        <p:nvSpPr>
          <p:cNvPr id="102" name="文本框 101" title=""/>
          <p:cNvSpPr txBox="1"/>
          <p:nvPr/>
        </p:nvSpPr>
        <p:spPr>
          <a:xfrm>
            <a:off x="4064000" y="3975417"/>
            <a:ext cx="5080000" cy="368300"/>
          </a:xfrm>
          <a:prstGeom prst="rect">
            <a:avLst/>
          </a:prstGeom>
          <a:noFill/>
          <a:ln w="9525">
            <a:noFill/>
          </a:ln>
        </p:spPr>
        <p:txBody>
          <a:bodyPr>
            <a:spAutoFit/>
          </a:bodyPr>
          <a:lstStyle/>
          <a:p>
            <a:r>
              <a:rPr lang="zh-CN" altLang="en-US" sz="1800"/>
              <a:t> </a:t>
            </a:r>
            <a:endParaRPr lang="zh-CN" altLang="en-US" sz="1800"/>
          </a:p>
        </p:txBody>
      </p:sp>
      <p:pic>
        <p:nvPicPr>
          <p:cNvPr id="3" name="图片 2" title=""/>
          <p:cNvPicPr>
            <a:picLocks noChangeAspect="1"/>
          </p:cNvPicPr>
          <p:nvPr/>
        </p:nvPicPr>
        <p:blipFill>
          <a:blip r:embed="rId2"/>
          <a:stretch>
            <a:fillRect/>
          </a:stretch>
        </p:blipFill>
        <p:spPr>
          <a:xfrm>
            <a:off x="5715000" y="635"/>
            <a:ext cx="3429000" cy="5143500"/>
          </a:xfrm>
          <a:prstGeom prst="rect">
            <a:avLst/>
          </a:prstGeom>
        </p:spPr>
      </p:pic>
      <p:sp>
        <p:nvSpPr>
          <p:cNvPr id="4" name="文本框 3" title=""/>
          <p:cNvSpPr txBox="1"/>
          <p:nvPr/>
        </p:nvSpPr>
        <p:spPr>
          <a:xfrm>
            <a:off x="457200" y="1695450"/>
            <a:ext cx="5038725" cy="1014730"/>
          </a:xfrm>
          <a:prstGeom prst="rect">
            <a:avLst/>
          </a:prstGeom>
          <a:noFill/>
        </p:spPr>
        <p:txBody>
          <a:bodyPr wrap="square" rtlCol="0">
            <a:spAutoFit/>
          </a:bodyPr>
          <a:lstStyle/>
          <a:p>
            <a:r>
              <a:rPr lang="zh-CN" altLang="en-US" sz="6000">
                <a:effectLst>
                  <a:outerShdw blurRad="38100" dist="38100" dir="2700000" algn="tl">
                    <a:srgbClr val="000000">
                      <a:alpha val="43137"/>
                    </a:srgbClr>
                  </a:outerShdw>
                </a:effectLst>
                <a:latin typeface="华文隶书" panose="02010800040101010101" charset="-122"/>
                <a:ea typeface="华文隶书" panose="02010800040101010101" charset="-122"/>
              </a:rPr>
              <a:t>林黛玉进贾府</a:t>
            </a:r>
            <a:endParaRPr lang="zh-CN" altLang="en-US" sz="6000">
              <a:effectLst>
                <a:outerShdw blurRad="38100" dist="38100" dir="2700000" algn="tl">
                  <a:srgbClr val="000000">
                    <a:alpha val="43137"/>
                  </a:srgbClr>
                </a:outerShdw>
              </a:effectLst>
              <a:latin typeface="华文隶书" panose="02010800040101010101" charset="-122"/>
              <a:ea typeface="华文隶书" panose="02010800040101010101" charset="-122"/>
            </a:endParaRPr>
          </a:p>
        </p:txBody>
      </p:sp>
      <p:sp>
        <p:nvSpPr>
          <p:cNvPr id="8" name="文本框 7" title=""/>
          <p:cNvSpPr txBox="1"/>
          <p:nvPr/>
        </p:nvSpPr>
        <p:spPr>
          <a:xfrm>
            <a:off x="2838450" y="2941955"/>
            <a:ext cx="1582420" cy="583565"/>
          </a:xfrm>
          <a:prstGeom prst="rect">
            <a:avLst/>
          </a:prstGeom>
          <a:noFill/>
        </p:spPr>
        <p:txBody>
          <a:bodyPr wrap="square" rtlCol="0">
            <a:spAutoFit/>
          </a:bodyPr>
          <a:lstStyle/>
          <a:p>
            <a:r>
              <a:rPr lang="zh-CN" altLang="en-US" sz="3200">
                <a:latin typeface="华文楷体" panose="02010600040101010101" charset="-122"/>
                <a:ea typeface="华文楷体" panose="02010600040101010101" charset="-122"/>
              </a:rPr>
              <a:t>曹雪芹</a:t>
            </a:r>
            <a:endParaRPr lang="zh-CN" altLang="en-US" sz="3200">
              <a:latin typeface="华文楷体" panose="02010600040101010101" charset="-122"/>
              <a:ea typeface="华文楷体" panose="02010600040101010101" charset="-122"/>
            </a:endParaRPr>
          </a:p>
        </p:txBody>
      </p:sp>
      <p:sp>
        <p:nvSpPr>
          <p:cNvPr id="14" name="圆角矩形 13" title=""/>
          <p:cNvSpPr/>
          <p:nvPr userDrawn="1">
            <p:custDataLst>
              <p:tags r:id="rId3"/>
            </p:custDataLst>
          </p:nvPr>
        </p:nvSpPr>
        <p:spPr bwMode="auto">
          <a:xfrm>
            <a:off x="79375" y="122555"/>
            <a:ext cx="5561965" cy="450850"/>
          </a:xfrm>
          <a:prstGeom prst="roundRect">
            <a:avLst/>
          </a:prstGeom>
          <a:noFill/>
          <a:ln w="9525" cap="flat" cmpd="sng" algn="ctr">
            <a:noFill/>
            <a:prstDash val="solid"/>
            <a:round/>
            <a:headEnd type="none" w="med" len="med"/>
            <a:tailEnd type="none" w="med" len="med"/>
          </a:ln>
        </p:spPr>
        <p:txBody>
          <a:bodyPr vert="horz" wrap="square" lIns="68580" tIns="34290" rIns="68580" bIns="34290" numCol="1" rtlCol="0" anchor="t" anchorCtr="0" compatLnSpc="1"/>
          <a:lstStyle>
            <a:defPPr>
              <a:defRPr lang="en-US"/>
            </a:defPPr>
            <a:lvl1pPr marL="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pitchFamily="49" charset="-122"/>
              </a:defRPr>
            </a:lvl1pPr>
            <a:lvl2pPr marL="4572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pitchFamily="49" charset="-122"/>
              </a:defRPr>
            </a:lvl2pPr>
            <a:lvl3pPr marL="9144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pitchFamily="49" charset="-122"/>
              </a:defRPr>
            </a:lvl3pPr>
            <a:lvl4pPr marL="13716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pitchFamily="49" charset="-122"/>
              </a:defRPr>
            </a:lvl4pPr>
            <a:lvl5pPr marL="1828800" indent="0" algn="l" defTabSz="914400" rtl="0" eaLnBrk="0" fontAlgn="base" hangingPunct="0">
              <a:lnSpc>
                <a:spcPct val="100000"/>
              </a:lnSpc>
              <a:spcBef>
                <a:spcPct val="0"/>
              </a:spcBef>
              <a:spcAft>
                <a:spcPct val="0"/>
              </a:spcAft>
              <a:buClrTx/>
              <a:buSzTx/>
              <a:buFont typeface="Arial" panose="020b0604020202020204" pitchFamily="34" charset="0"/>
              <a:buNone/>
              <a:defRPr kumimoji="0" sz="3000" b="1" i="0" u="none" baseline="0">
                <a:solidFill>
                  <a:schemeClr val="tx1"/>
                </a:solidFill>
                <a:effectLst/>
                <a:latin typeface="Times New Roman" panose="02020603050405020304" pitchFamily="18" charset="0"/>
                <a:ea typeface="黑体" panose="02010609060101010101" pitchFamily="49" charset="-122"/>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0" cap="none" spc="0" normalizeH="0" baseline="0" noProof="0">
                <a:solidFill>
                  <a:schemeClr val="tx1"/>
                </a:solidFill>
                <a:effectLst>
                  <a:outerShdw blurRad="38100" dist="25400" dir="5400000" algn="ctr" rotWithShape="0">
                    <a:srgbClr val="6E747A">
                      <a:alpha val="43000"/>
                    </a:srgbClr>
                  </a:outerShdw>
                </a:effectLst>
                <a:uLnTx/>
                <a:uFillTx/>
                <a:latin typeface="华文楷体" panose="02010600040101010101" charset="-122"/>
                <a:ea typeface="华文楷体" panose="02010600040101010101" charset="-122"/>
              </a:rPr>
              <a:t>【中职专用】统编版·基础模块（上册）</a:t>
            </a:r>
            <a:endParaRPr kumimoji="0" lang="zh-CN" altLang="en-US" sz="2400" b="1" i="0" u="none" strike="noStrike" kern="0" cap="none" spc="0" normalizeH="0" baseline="0" noProof="0">
              <a:solidFill>
                <a:schemeClr val="tx1"/>
              </a:solidFill>
              <a:effectLst>
                <a:outerShdw blurRad="38100" dist="25400" dir="5400000" algn="ctr" rotWithShape="0">
                  <a:srgbClr val="6E747A">
                    <a:alpha val="43000"/>
                  </a:srgbClr>
                </a:outerShdw>
              </a:effectLst>
              <a:uLnTx/>
              <a:uFillTx/>
              <a:latin typeface="华文楷体" panose="02010600040101010101" charset="-122"/>
              <a:ea typeface="华文楷体" panose="02010600040101010101" charset="-122"/>
            </a:endParaRPr>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824990" y="1029970"/>
            <a:ext cx="5829300" cy="1014730"/>
          </a:xfrm>
          <a:prstGeom prst="rect">
            <a:avLst/>
          </a:prstGeom>
          <a:noFill/>
        </p:spPr>
        <p:txBody>
          <a:bodyPr wrap="square" rtlCol="0" anchor="t">
            <a:spAutoFit/>
          </a:bodyPr>
          <a:lstStyle/>
          <a:p>
            <a:r>
              <a:rPr lang="zh-CN" alt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第三回、</a:t>
            </a: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贾雨村夤yín缘复旧职</a:t>
            </a:r>
            <a:b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b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r>
              <a:rPr 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林黛玉抛父进京都</a:t>
            </a:r>
            <a:endPar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endParaRPr>
          </a:p>
        </p:txBody>
      </p:sp>
      <p:sp>
        <p:nvSpPr>
          <p:cNvPr id="3" name="文本框 2" title=""/>
          <p:cNvSpPr txBox="1"/>
          <p:nvPr/>
        </p:nvSpPr>
        <p:spPr>
          <a:xfrm>
            <a:off x="1233805" y="2152650"/>
            <a:ext cx="7323455" cy="1753235"/>
          </a:xfrm>
          <a:prstGeom prst="rect">
            <a:avLst/>
          </a:prstGeom>
          <a:noFill/>
        </p:spPr>
        <p:txBody>
          <a:bodyPr wrap="square" rtlCol="0" anchor="t">
            <a:spAutoFit/>
          </a:bodyPr>
          <a:lstStyle/>
          <a:p>
            <a:pPr indent="457200" algn="l">
              <a:lnSpc>
                <a:spcPct val="150000"/>
              </a:lnSpc>
              <a:spcBef>
                <a:spcPct val="0"/>
              </a:spcBef>
              <a:buClrTx/>
              <a:buSzTx/>
              <a:buFontTx/>
            </a:pPr>
            <a:r>
              <a:rPr lang="zh-CN" altLang="en-US" sz="2400" b="1">
                <a:solidFill>
                  <a:srgbClr val="FF3300"/>
                </a:solidFill>
                <a:latin typeface="华文楷体" panose="02010600040101010101" charset="-122"/>
                <a:ea typeface="华文楷体" panose="02010600040101010101" charset="-122"/>
              </a:rPr>
              <a:t>第三回是介绍小说的典型环境。</a:t>
            </a:r>
            <a:r>
              <a:rPr lang="zh-CN" altLang="en-US" sz="2400" b="1">
                <a:solidFill>
                  <a:schemeClr val="tx1"/>
                </a:solidFill>
                <a:latin typeface="华文楷体" panose="02010600040101010101" charset="-122"/>
                <a:ea typeface="华文楷体" panose="02010600040101010101" charset="-122"/>
              </a:rPr>
              <a:t>通过林黛玉的耳闻目睹对贾府做了第一次直接描写。林黛玉进府的行踪是这一回中介绍贾府人物描写贾府环境的线索。</a:t>
            </a:r>
            <a:endParaRPr lang="zh-CN" altLang="en-US" sz="2400" b="1">
              <a:solidFill>
                <a:schemeClr val="tx1"/>
              </a:solidFill>
              <a:latin typeface="华文楷体" panose="02010600040101010101" charset="-122"/>
              <a:ea typeface="华文楷体" panose="02010600040101010101" charset="-122"/>
            </a:endParaRPr>
          </a:p>
        </p:txBody>
      </p:sp>
      <p:cxnSp>
        <p:nvCxnSpPr>
          <p:cNvPr id="10" name="直接连接符 9"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2" name="组合 11" title=""/>
          <p:cNvGrpSpPr/>
          <p:nvPr/>
        </p:nvGrpSpPr>
        <p:grpSpPr>
          <a:xfrm>
            <a:off x="255905" y="279400"/>
            <a:ext cx="562610" cy="513080"/>
            <a:chOff x="2121873" y="1511588"/>
            <a:chExt cx="445481" cy="469613"/>
          </a:xfrm>
        </p:grpSpPr>
        <p:sp>
          <p:nvSpPr>
            <p:cNvPr id="13" name="矩形 12"/>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824990" y="986790"/>
            <a:ext cx="5829300" cy="1014730"/>
          </a:xfrm>
          <a:prstGeom prst="rect">
            <a:avLst/>
          </a:prstGeom>
          <a:noFill/>
        </p:spPr>
        <p:txBody>
          <a:bodyPr wrap="square" rtlCol="0" anchor="t">
            <a:spAutoFit/>
          </a:bodyPr>
          <a:lstStyle/>
          <a:p>
            <a:r>
              <a:rPr lang="zh-CN" alt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第四回、</a:t>
            </a: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薄命女偏逢薄命郎</a:t>
            </a:r>
            <a:b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b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r>
              <a:rPr 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葫芦僧乱判葫芦案</a:t>
            </a:r>
            <a:endPar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endParaRPr>
          </a:p>
        </p:txBody>
      </p:sp>
      <p:sp>
        <p:nvSpPr>
          <p:cNvPr id="3" name="文本框 2" title=""/>
          <p:cNvSpPr txBox="1"/>
          <p:nvPr/>
        </p:nvSpPr>
        <p:spPr>
          <a:xfrm>
            <a:off x="688340" y="2001520"/>
            <a:ext cx="8005445" cy="2306955"/>
          </a:xfrm>
          <a:prstGeom prst="rect">
            <a:avLst/>
          </a:prstGeom>
          <a:noFill/>
        </p:spPr>
        <p:txBody>
          <a:bodyPr wrap="square" rtlCol="0" anchor="t">
            <a:spAutoFit/>
          </a:bodyPr>
          <a:lstStyle/>
          <a:p>
            <a:pPr indent="457200" algn="l">
              <a:lnSpc>
                <a:spcPct val="150000"/>
              </a:lnSpc>
              <a:spcBef>
                <a:spcPct val="0"/>
              </a:spcBef>
              <a:buClrTx/>
              <a:buSzTx/>
              <a:buFontTx/>
            </a:pPr>
            <a:r>
              <a:rPr lang="zh-CN" altLang="en-US" sz="2400" b="1">
                <a:latin typeface="华文楷体" panose="02010600040101010101" charset="-122"/>
                <a:ea typeface="华文楷体" panose="02010600040101010101" charset="-122"/>
              </a:rPr>
              <a:t>第4回是展现小说更广阔的社会背景。通过《葫芦僧判断葫芦案》介绍了贾、史、王、薛四大家族的关系，把贾府置于一个更广阔的社会背景之中来描写，使之更具有典型意义。同时由薛蟠的案件自然带出宝钗进贾府的情节。</a:t>
            </a:r>
            <a:endParaRPr lang="zh-CN" altLang="en-US" sz="2400" b="1">
              <a:latin typeface="华文楷体" panose="02010600040101010101" charset="-122"/>
              <a:ea typeface="华文楷体" panose="02010600040101010101" charset="-122"/>
            </a:endParaRPr>
          </a:p>
        </p:txBody>
      </p:sp>
      <p:cxnSp>
        <p:nvCxnSpPr>
          <p:cNvPr id="10" name="直接连接符 9"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2" name="组合 11" title=""/>
          <p:cNvGrpSpPr/>
          <p:nvPr/>
        </p:nvGrpSpPr>
        <p:grpSpPr>
          <a:xfrm>
            <a:off x="255905" y="279400"/>
            <a:ext cx="562610" cy="513080"/>
            <a:chOff x="2121873" y="1511588"/>
            <a:chExt cx="445481" cy="469613"/>
          </a:xfrm>
        </p:grpSpPr>
        <p:sp>
          <p:nvSpPr>
            <p:cNvPr id="13" name="矩形 12"/>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898650" y="720090"/>
            <a:ext cx="5829300" cy="1014730"/>
          </a:xfrm>
          <a:prstGeom prst="rect">
            <a:avLst/>
          </a:prstGeom>
          <a:noFill/>
        </p:spPr>
        <p:txBody>
          <a:bodyPr wrap="square" rtlCol="0" anchor="t">
            <a:spAutoFit/>
          </a:bodyPr>
          <a:lstStyle/>
          <a:p>
            <a:r>
              <a:rPr lang="zh-CN" alt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第五回、</a:t>
            </a: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游幻境指迷十二钗 </a:t>
            </a:r>
            <a:b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b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r>
              <a:rPr 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饮仙醪láo曲演红楼梦</a:t>
            </a:r>
            <a:endPar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endParaRPr>
          </a:p>
        </p:txBody>
      </p:sp>
      <p:sp>
        <p:nvSpPr>
          <p:cNvPr id="3" name="文本框 2" title=""/>
          <p:cNvSpPr txBox="1"/>
          <p:nvPr/>
        </p:nvSpPr>
        <p:spPr>
          <a:xfrm>
            <a:off x="284480" y="1657985"/>
            <a:ext cx="8717915" cy="3340735"/>
          </a:xfrm>
          <a:prstGeom prst="rect">
            <a:avLst/>
          </a:prstGeom>
          <a:noFill/>
        </p:spPr>
        <p:txBody>
          <a:bodyPr wrap="square" rtlCol="0" anchor="t">
            <a:spAutoFit/>
          </a:bodyPr>
          <a:lstStyle/>
          <a:p>
            <a:pPr indent="457200" algn="l" fontAlgn="auto">
              <a:lnSpc>
                <a:spcPts val="3620"/>
              </a:lnSpc>
              <a:spcBef>
                <a:spcPct val="0"/>
              </a:spcBef>
              <a:buClrTx/>
              <a:buSzTx/>
              <a:buFontTx/>
            </a:pPr>
            <a:r>
              <a:rPr lang="zh-CN" altLang="en-US" sz="2400" b="1">
                <a:latin typeface="华文楷体" panose="02010600040101010101" charset="-122"/>
                <a:ea typeface="华文楷体" panose="02010600040101010101" charset="-122"/>
              </a:rPr>
              <a:t>第5回是全书的总纲。通过贾宝玉梦游太虚幻境，利用画册、判词及歌曲的形式，隐喻含蓄地将《红楼梦》众多主要人物和次要人物的发展和结局交代出来。《红楼梦》只流传下80回，遗失了结尾，因此，对于《红楼梦》中人物的命运，基本上是依据这些隐喻揣摸出来的。至此，全书的主要人物、环境背景、发展脉络、人物命运基本上交代出来，小说的情节发展便在此基础上展开了。</a:t>
            </a:r>
            <a:endParaRPr lang="zh-CN" altLang="en-US" sz="2400" b="1">
              <a:latin typeface="华文楷体" panose="02010600040101010101" charset="-122"/>
              <a:ea typeface="华文楷体" panose="02010600040101010101" charset="-122"/>
            </a:endParaRPr>
          </a:p>
        </p:txBody>
      </p:sp>
      <p:cxnSp>
        <p:nvCxnSpPr>
          <p:cNvPr id="4" name="直接连接符 3"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Rectangle 2" title=""/>
          <p:cNvSpPr>
            <a:spLocks noGrp="1"/>
          </p:cNvSpPr>
          <p:nvPr/>
        </p:nvSpPr>
        <p:spPr>
          <a:xfrm>
            <a:off x="2995930" y="792480"/>
            <a:ext cx="4096385" cy="647700"/>
          </a:xfrm>
        </p:spPr>
        <p:txBody>
          <a:bodyPr vert="horz" wrap="square" lIns="68588" tIns="34294" rIns="68588" bIns="34294" anchor="ctr"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eaLnBrk="1" hangingPunct="1"/>
            <a:r>
              <a:rPr lang="zh-CN" altLang="en-US" sz="3200">
                <a:solidFill>
                  <a:srgbClr val="000099"/>
                </a:solidFill>
                <a:latin typeface="华文隶书" panose="02010800040101010101" charset="-122"/>
                <a:ea typeface="华文隶书" panose="02010800040101010101" charset="-122"/>
              </a:rPr>
              <a:t>《红楼梦》的影响</a:t>
            </a:r>
            <a:endParaRPr lang="zh-CN" altLang="en-US" sz="3200">
              <a:solidFill>
                <a:srgbClr val="000099"/>
              </a:solidFill>
              <a:latin typeface="华文隶书" panose="02010800040101010101" charset="-122"/>
              <a:ea typeface="华文隶书" panose="02010800040101010101" charset="-122"/>
            </a:endParaRPr>
          </a:p>
        </p:txBody>
      </p:sp>
      <p:sp>
        <p:nvSpPr>
          <p:cNvPr id="14339" name="Rectangle 3" title=""/>
          <p:cNvSpPr/>
          <p:nvPr/>
        </p:nvSpPr>
        <p:spPr>
          <a:xfrm>
            <a:off x="243840" y="1316990"/>
            <a:ext cx="8702040" cy="993775"/>
          </a:xfrm>
          <a:prstGeom prst="rect">
            <a:avLst/>
          </a:prstGeom>
          <a:noFill/>
          <a:ln w="9525">
            <a:noFill/>
          </a:ln>
        </p:spPr>
        <p:txBody>
          <a:bodyPr wrap="square">
            <a:spAutoFit/>
          </a:bodyPr>
          <a:lstStyle/>
          <a:p>
            <a:pPr indent="457200" algn="l" defTabSz="914400">
              <a:lnSpc>
                <a:spcPts val="3520"/>
              </a:lnSpc>
              <a:spcBef>
                <a:spcPct val="0"/>
              </a:spcBef>
              <a:buClrTx/>
              <a:buSzTx/>
              <a:buFontTx/>
              <a:defRPr/>
            </a:pPr>
            <a:r>
              <a:rPr lang="en-US" altLang="zh-CN" sz="3600" b="1">
                <a:solidFill>
                  <a:srgbClr val="FF0000"/>
                </a:solidFill>
                <a:latin typeface="Times New Roman" panose="02020603050405020304" pitchFamily="18" charset="0"/>
                <a:ea typeface="黑体" panose="02010609060101010101" pitchFamily="49" charset="-122"/>
              </a:rPr>
              <a:t>    </a:t>
            </a:r>
            <a:r>
              <a:rPr lang="en-US" altLang="zh-CN" sz="2600" b="1">
                <a:solidFill>
                  <a:schemeClr val="tx1"/>
                </a:solidFill>
                <a:latin typeface="华文楷体" panose="02010600040101010101" charset="-122"/>
                <a:ea typeface="华文楷体" panose="02010600040101010101" charset="-122"/>
                <a:cs typeface="华文楷体" panose="02010600040101010101" charset="-122"/>
              </a:rPr>
              <a:t> </a:t>
            </a:r>
            <a:r>
              <a:rPr lang="en-US" altLang="zh-CN" sz="2400" b="1">
                <a:solidFill>
                  <a:schemeClr val="tx1"/>
                </a:solidFill>
                <a:latin typeface="华文楷体" panose="02010600040101010101" charset="-122"/>
                <a:ea typeface="华文楷体" panose="02010600040101010101" charset="-122"/>
                <a:cs typeface="华文楷体" panose="02010600040101010101" charset="-122"/>
              </a:rPr>
              <a:t>《红楼梦》是世界名著，清代就有“开谈不讲《红楼梦》，虽读诗书也枉然”之说。</a:t>
            </a:r>
            <a:endParaRPr lang="en-US" altLang="zh-CN" sz="2400" b="1">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16390" name="Text Box 6" title=""/>
          <p:cNvSpPr txBox="1">
            <a:spLocks noChangeArrowheads="1"/>
          </p:cNvSpPr>
          <p:nvPr/>
        </p:nvSpPr>
        <p:spPr bwMode="auto">
          <a:xfrm>
            <a:off x="243840" y="2353945"/>
            <a:ext cx="8604250" cy="234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marR="0" indent="457200" defTabSz="914400" fontAlgn="auto">
              <a:lnSpc>
                <a:spcPts val="3520"/>
              </a:lnSpc>
              <a:spcBef>
                <a:spcPct val="0"/>
              </a:spcBef>
              <a:buClrTx/>
              <a:buSzTx/>
              <a:buFontTx/>
              <a:buNone/>
              <a:defRPr/>
            </a:pPr>
            <a:r>
              <a:rPr lang="en-US" altLang="zh-CN" sz="2400" b="1" kern="1200" cap="none" spc="0" normalizeH="0" baseline="0">
                <a:latin typeface="华文楷体" panose="02010600040101010101" charset="-122"/>
                <a:ea typeface="华文楷体" panose="02010600040101010101" charset="-122"/>
                <a:cs typeface="华文楷体" panose="02010600040101010101" charset="-122"/>
              </a:rPr>
              <a:t>红学界有人说：《红楼梦》是中国古今第一奇书，是中国古典小说的金字塔。毛泽东称它是“中国封建社会的百科全书”,还称赞它是“中国的第五大发明”。冯其庸大唱：“大哉《红楼梦》，再论一千年。”王蒙点说：“《红楼梦》是一部令人解脱的书，是一部执着的书”，《红楼梦》与宇宙相通 ……</a:t>
            </a:r>
            <a:endParaRPr lang="en-US" altLang="zh-CN" sz="2400" b="1" kern="1200" cap="none" spc="0" normalizeH="0" baseline="0">
              <a:latin typeface="华文楷体" panose="02010600040101010101" charset="-122"/>
              <a:ea typeface="华文楷体" panose="02010600040101010101" charset="-122"/>
              <a:cs typeface="华文楷体" panose="02010600040101010101" charset="-122"/>
            </a:endParaRPr>
          </a:p>
        </p:txBody>
      </p:sp>
      <p:cxnSp>
        <p:nvCxnSpPr>
          <p:cNvPr id="3" name="直接连接符 2"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0" name="组合 9" title=""/>
          <p:cNvGrpSpPr/>
          <p:nvPr/>
        </p:nvGrpSpPr>
        <p:grpSpPr>
          <a:xfrm>
            <a:off x="255905" y="279400"/>
            <a:ext cx="562610" cy="513080"/>
            <a:chOff x="2121873" y="1511588"/>
            <a:chExt cx="445481" cy="469613"/>
          </a:xfrm>
        </p:grpSpPr>
        <p:sp>
          <p:nvSpPr>
            <p:cNvPr id="11" name="矩形 10"/>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矩形 11"/>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0481" name="矩形 22529" title=""/>
          <p:cNvSpPr/>
          <p:nvPr/>
        </p:nvSpPr>
        <p:spPr>
          <a:xfrm>
            <a:off x="367665" y="242570"/>
            <a:ext cx="3119120" cy="645160"/>
          </a:xfrm>
          <a:prstGeom prst="rect">
            <a:avLst/>
          </a:prstGeom>
          <a:noFill/>
          <a:ln w="9525">
            <a:noFill/>
          </a:ln>
        </p:spPr>
        <p:txBody>
          <a:bodyPr wrap="square">
            <a:spAutoFit/>
          </a:bodyPr>
          <a:lstStyle/>
          <a:p>
            <a:pPr eaLnBrk="1" hangingPunct="1"/>
            <a:r>
              <a:rPr lang="zh-CN" altLang="en-US" sz="3600">
                <a:solidFill>
                  <a:srgbClr val="FF0000"/>
                </a:solidFill>
                <a:latin typeface="华文新魏" panose="02010800040101010101" pitchFamily="2" charset="-122"/>
                <a:ea typeface="华文新魏" panose="02010800040101010101" pitchFamily="2" charset="-122"/>
                <a:cs typeface="华文新魏" panose="02010800040101010101" pitchFamily="2" charset="-122"/>
              </a:rPr>
              <a:t>四大古典名著</a:t>
            </a:r>
            <a:endParaRPr lang="zh-CN" altLang="en-US" sz="3600" b="0">
              <a:solidFill>
                <a:srgbClr val="FF000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20482" name="矩形 22530" title=""/>
          <p:cNvSpPr/>
          <p:nvPr/>
        </p:nvSpPr>
        <p:spPr>
          <a:xfrm>
            <a:off x="1280795" y="1392555"/>
            <a:ext cx="3628390" cy="553085"/>
          </a:xfrm>
          <a:prstGeom prst="rect">
            <a:avLst/>
          </a:prstGeom>
          <a:noFill/>
          <a:ln w="9525">
            <a:noFill/>
          </a:ln>
        </p:spPr>
        <p:txBody>
          <a:bodyPr wrap="square">
            <a:spAutoFit/>
          </a:bodyPr>
          <a:lstStyle/>
          <a:p>
            <a:pPr eaLnBrk="1" hangingPunct="1"/>
            <a:r>
              <a:rPr lang="zh-CN" altLang="zh-CN" sz="3000" b="1">
                <a:solidFill>
                  <a:srgbClr val="002060"/>
                </a:solidFill>
                <a:latin typeface="华文楷体" panose="02010600040101010101" charset="-122"/>
                <a:ea typeface="华文楷体" panose="02010600040101010101" charset="-122"/>
                <a:cs typeface="华文楷体" panose="02010600040101010101" charset="-122"/>
              </a:rPr>
              <a:t>《红楼梦》曹雪芹</a:t>
            </a:r>
            <a:r>
              <a:rPr lang="zh-CN" altLang="en-US" sz="3000" b="1">
                <a:solidFill>
                  <a:srgbClr val="FF0000"/>
                </a:solidFill>
                <a:latin typeface="华文楷体" panose="02010600040101010101" charset="-122"/>
                <a:ea typeface="华文楷体" panose="02010600040101010101" charset="-122"/>
                <a:cs typeface="华文楷体" panose="02010600040101010101" charset="-122"/>
              </a:rPr>
              <a:t> </a:t>
            </a:r>
            <a:endParaRPr lang="zh-CN" altLang="en-US" sz="30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2" name="矩形 22530" title=""/>
          <p:cNvSpPr/>
          <p:nvPr/>
        </p:nvSpPr>
        <p:spPr>
          <a:xfrm>
            <a:off x="1280795" y="2237105"/>
            <a:ext cx="3628390" cy="553085"/>
          </a:xfrm>
          <a:prstGeom prst="rect">
            <a:avLst/>
          </a:prstGeom>
          <a:noFill/>
          <a:ln w="9525">
            <a:noFill/>
          </a:ln>
        </p:spPr>
        <p:txBody>
          <a:bodyPr wrap="square">
            <a:spAutoFit/>
          </a:bodyPr>
          <a:lstStyle/>
          <a:p>
            <a:pPr eaLnBrk="1" hangingPunct="1"/>
            <a:r>
              <a:rPr lang="zh-CN" altLang="zh-CN" sz="3000" b="1">
                <a:solidFill>
                  <a:srgbClr val="00B050"/>
                </a:solidFill>
                <a:latin typeface="华文楷体" panose="02010600040101010101" charset="-122"/>
                <a:ea typeface="华文楷体" panose="02010600040101010101" charset="-122"/>
                <a:cs typeface="华文楷体" panose="02010600040101010101" charset="-122"/>
              </a:rPr>
              <a:t>《西游记》吴承恩</a:t>
            </a:r>
            <a:r>
              <a:rPr lang="zh-CN" altLang="en-US" sz="3000" b="1">
                <a:solidFill>
                  <a:srgbClr val="FF0000"/>
                </a:solidFill>
                <a:latin typeface="华文楷体" panose="02010600040101010101" charset="-122"/>
                <a:ea typeface="华文楷体" panose="02010600040101010101" charset="-122"/>
                <a:cs typeface="华文楷体" panose="02010600040101010101" charset="-122"/>
              </a:rPr>
              <a:t> </a:t>
            </a:r>
            <a:endParaRPr lang="zh-CN" altLang="en-US" sz="30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3" name="矩形 22530" title=""/>
          <p:cNvSpPr/>
          <p:nvPr/>
        </p:nvSpPr>
        <p:spPr>
          <a:xfrm>
            <a:off x="1280795" y="3081655"/>
            <a:ext cx="3628390" cy="553085"/>
          </a:xfrm>
          <a:prstGeom prst="rect">
            <a:avLst/>
          </a:prstGeom>
          <a:noFill/>
          <a:ln w="9525">
            <a:noFill/>
          </a:ln>
        </p:spPr>
        <p:txBody>
          <a:bodyPr wrap="square">
            <a:spAutoFit/>
          </a:bodyPr>
          <a:lstStyle/>
          <a:p>
            <a:pPr eaLnBrk="1" hangingPunct="1"/>
            <a:r>
              <a:rPr lang="zh-CN" altLang="zh-CN" sz="3000" b="1">
                <a:solidFill>
                  <a:srgbClr val="7030A0"/>
                </a:solidFill>
                <a:latin typeface="华文楷体" panose="02010600040101010101" charset="-122"/>
                <a:ea typeface="华文楷体" panose="02010600040101010101" charset="-122"/>
                <a:cs typeface="华文楷体" panose="02010600040101010101" charset="-122"/>
              </a:rPr>
              <a:t>《三国演义》罗贯中</a:t>
            </a:r>
            <a:r>
              <a:rPr lang="zh-CN" altLang="en-US" sz="3000" b="1">
                <a:solidFill>
                  <a:srgbClr val="FF0000"/>
                </a:solidFill>
                <a:latin typeface="华文楷体" panose="02010600040101010101" charset="-122"/>
                <a:ea typeface="华文楷体" panose="02010600040101010101" charset="-122"/>
                <a:cs typeface="华文楷体" panose="02010600040101010101" charset="-122"/>
              </a:rPr>
              <a:t> </a:t>
            </a:r>
            <a:endParaRPr lang="zh-CN" altLang="en-US" sz="30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4" name="矩形 22530" title=""/>
          <p:cNvSpPr/>
          <p:nvPr/>
        </p:nvSpPr>
        <p:spPr>
          <a:xfrm>
            <a:off x="1280795" y="3926205"/>
            <a:ext cx="3628390" cy="553085"/>
          </a:xfrm>
          <a:prstGeom prst="rect">
            <a:avLst/>
          </a:prstGeom>
          <a:noFill/>
          <a:ln w="9525">
            <a:noFill/>
          </a:ln>
        </p:spPr>
        <p:txBody>
          <a:bodyPr wrap="square">
            <a:spAutoFit/>
          </a:bodyPr>
          <a:lstStyle/>
          <a:p>
            <a:pPr eaLnBrk="1" hangingPunct="1"/>
            <a:r>
              <a:rPr lang="zh-CN" altLang="zh-CN" sz="3000" b="1">
                <a:latin typeface="华文楷体" panose="02010600040101010101" charset="-122"/>
                <a:ea typeface="华文楷体" panose="02010600040101010101" charset="-122"/>
                <a:cs typeface="华文楷体" panose="02010600040101010101" charset="-122"/>
              </a:rPr>
              <a:t>《水浒传》施耐庵</a:t>
            </a:r>
            <a:r>
              <a:rPr lang="zh-CN" altLang="en-US" sz="3000" b="1">
                <a:solidFill>
                  <a:srgbClr val="FF0000"/>
                </a:solidFill>
                <a:latin typeface="华文楷体" panose="02010600040101010101" charset="-122"/>
                <a:ea typeface="华文楷体" panose="02010600040101010101" charset="-122"/>
                <a:cs typeface="华文楷体" panose="02010600040101010101" charset="-122"/>
              </a:rPr>
              <a:t> </a:t>
            </a:r>
            <a:endParaRPr lang="zh-CN" altLang="en-US" sz="30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11271" name="云形标注 11270" title=""/>
          <p:cNvSpPr/>
          <p:nvPr/>
        </p:nvSpPr>
        <p:spPr>
          <a:xfrm>
            <a:off x="5855470" y="978047"/>
            <a:ext cx="3059094" cy="1877848"/>
          </a:xfrm>
          <a:prstGeom prst="cloudCallout">
            <a:avLst>
              <a:gd name="adj1" fmla="val -95526"/>
              <a:gd name="adj2" fmla="val -17511"/>
            </a:avLst>
          </a:prstGeom>
          <a:solidFill>
            <a:schemeClr val="bg1"/>
          </a:solidFill>
          <a:ln w="12700" cap="flat" cmpd="sng">
            <a:solidFill>
              <a:schemeClr val="tx1"/>
            </a:solidFill>
            <a:prstDash val="solid"/>
            <a:headEnd type="none" w="med" len="med"/>
            <a:tailEnd type="none" w="med" len="med"/>
          </a:ln>
        </p:spPr>
        <p:txBody>
          <a:bodyPr/>
          <a:lstStyle/>
          <a:p>
            <a:pPr algn="ctr" eaLnBrk="1" hangingPunct="1"/>
            <a:r>
              <a:rPr lang="zh-CN" altLang="en-US" sz="2400">
                <a:solidFill>
                  <a:srgbClr val="FF0000"/>
                </a:solidFill>
                <a:latin typeface="微软雅黑" panose="020b0503020204020204" charset="-122"/>
                <a:ea typeface="微软雅黑" panose="020b0503020204020204" charset="-122"/>
              </a:rPr>
              <a:t>开谈不讲《红楼梦》，纵读诗书也枉然。</a:t>
            </a:r>
            <a:endParaRPr lang="zh-CN" altLang="en-US" sz="2400">
              <a:solidFill>
                <a:srgbClr val="FF0000"/>
              </a:solidFill>
              <a:latin typeface="微软雅黑" panose="020b0503020204020204" charset="-122"/>
              <a:ea typeface="微软雅黑" panose="020b0503020204020204" charset="-122"/>
            </a:endParaRPr>
          </a:p>
        </p:txBody>
      </p:sp>
      <p:pic>
        <p:nvPicPr>
          <p:cNvPr id="7176" name="图片 4" title=""/>
          <p:cNvPicPr>
            <a:picLocks noChangeAspect="1"/>
          </p:cNvPicPr>
          <p:nvPr/>
        </p:nvPicPr>
        <p:blipFill>
          <a:blip r:embed="rId2"/>
          <a:stretch>
            <a:fillRect/>
          </a:stretch>
        </p:blipFill>
        <p:spPr>
          <a:xfrm>
            <a:off x="6123353" y="3023369"/>
            <a:ext cx="2836419" cy="1927859"/>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0481"/>
                                        </p:tgtEl>
                                        <p:attrNameLst>
                                          <p:attrName>style.visibility</p:attrName>
                                        </p:attrNameLst>
                                      </p:cBhvr>
                                      <p:to>
                                        <p:strVal val="visible"/>
                                      </p:to>
                                    </p:set>
                                    <p:animEffect transition="in" filter="fade">
                                      <p:cBhvr>
                                        <p:cTn id="7" dur="770" decel="100000"/>
                                        <p:tgtEl>
                                          <p:spTgt spid="20481"/>
                                        </p:tgtEl>
                                      </p:cBhvr>
                                    </p:animEffect>
                                    <p:animScale>
                                      <p:cBhvr>
                                        <p:cTn id="8" dur="770" decel="100000"/>
                                        <p:tgtEl>
                                          <p:spTgt spid="20481"/>
                                        </p:tgtEl>
                                      </p:cBhvr>
                                      <p:from x="10000" y="10000"/>
                                      <p:to x="200000" y="450000"/>
                                    </p:animScale>
                                    <p:animScale>
                                      <p:cBhvr>
                                        <p:cTn id="9" dur="1230" accel="100000" fill="hold">
                                          <p:stCondLst>
                                            <p:cond delay="770"/>
                                          </p:stCondLst>
                                        </p:cTn>
                                        <p:tgtEl>
                                          <p:spTgt spid="20481"/>
                                        </p:tgtEl>
                                      </p:cBhvr>
                                      <p:from x="200000" y="450000"/>
                                      <p:to x="100000" y="100000"/>
                                    </p:animScale>
                                    <p:set>
                                      <p:cBhvr>
                                        <p:cTn id="10" dur="770" fill="hold"/>
                                        <p:tgtEl>
                                          <p:spTgt spid="20481"/>
                                        </p:tgtEl>
                                        <p:attrNameLst>
                                          <p:attrName>ppt_x</p:attrName>
                                        </p:attrNameLst>
                                      </p:cBhvr>
                                      <p:to>
                                        <p:strVal val="(0.5)"/>
                                      </p:to>
                                    </p:set>
                                    <p:anim from="(0.5)" to="(#ppt_x)" calcmode="lin" valueType="num">
                                      <p:cBhvr>
                                        <p:cTn id="11" dur="1230" accel="100000" fill="hold">
                                          <p:stCondLst>
                                            <p:cond delay="770"/>
                                          </p:stCondLst>
                                        </p:cTn>
                                        <p:tgtEl>
                                          <p:spTgt spid="20481"/>
                                        </p:tgtEl>
                                        <p:attrNameLst>
                                          <p:attrName>ppt_x</p:attrName>
                                        </p:attrNameLst>
                                      </p:cBhvr>
                                    </p:anim>
                                    <p:set>
                                      <p:cBhvr>
                                        <p:cTn id="12" dur="770" fill="hold"/>
                                        <p:tgtEl>
                                          <p:spTgt spid="20481"/>
                                        </p:tgtEl>
                                        <p:attrNameLst>
                                          <p:attrName>ppt_y</p:attrName>
                                        </p:attrNameLst>
                                      </p:cBhvr>
                                      <p:to>
                                        <p:strVal val="(#ppt_y+0.4)"/>
                                      </p:to>
                                    </p:set>
                                    <p:anim from="(#ppt_y+0.4)" to="(#ppt_y)" calcmode="lin" valueType="num">
                                      <p:cBhvr>
                                        <p:cTn id="13" dur="1230" accel="100000" fill="hold">
                                          <p:stCondLst>
                                            <p:cond delay="770"/>
                                          </p:stCondLst>
                                        </p:cTn>
                                        <p:tgtEl>
                                          <p:spTgt spid="20481"/>
                                        </p:tgtEl>
                                        <p:attrNameLst>
                                          <p:attrName>ppt_y</p:attrName>
                                        </p:attrNameLst>
                                      </p:cBhvr>
                                    </p:anim>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482"/>
                                        </p:tgtEl>
                                        <p:attrNameLst>
                                          <p:attrName>style.visibility</p:attrName>
                                        </p:attrNameLst>
                                      </p:cBhvr>
                                      <p:to>
                                        <p:strVal val="visible"/>
                                      </p:to>
                                    </p:set>
                                    <p:anim calcmode="lin" valueType="num">
                                      <p:cBhvr>
                                        <p:cTn id="18" dur="500" fill="hold"/>
                                        <p:tgtEl>
                                          <p:spTgt spid="20482"/>
                                        </p:tgtEl>
                                        <p:attrNameLst>
                                          <p:attrName>ppt_x</p:attrName>
                                        </p:attrNameLst>
                                      </p:cBhvr>
                                      <p:tavLst>
                                        <p:tav tm="0">
                                          <p:val>
                                            <p:strVal val="#ppt_x"/>
                                          </p:val>
                                        </p:tav>
                                        <p:tav tm="100000">
                                          <p:val>
                                            <p:strVal val="#ppt_x"/>
                                          </p:val>
                                        </p:tav>
                                      </p:tavLst>
                                    </p:anim>
                                    <p:anim calcmode="lin" valueType="num">
                                      <p:cBhvr>
                                        <p:cTn id="19"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ppt_x</p:attrName>
                                        </p:attrNameLst>
                                      </p:cBhvr>
                                      <p:tavLst>
                                        <p:tav tm="0">
                                          <p:val>
                                            <p:strVal val="#ppt_x"/>
                                          </p:val>
                                        </p:tav>
                                        <p:tav tm="100000">
                                          <p:val>
                                            <p:strVal val="#ppt_x"/>
                                          </p:val>
                                        </p:tav>
                                      </p:tavLst>
                                    </p:anim>
                                    <p:anim calcmode="lin" valueType="num">
                                      <p:cBhvr>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p:stCondLst>
                              <p:cond delay="0"/>
                            </p:stCondLst>
                            <p:childTnLst>
                              <p:par>
                                <p:cTn id="40" presetID="43" presetClass="entr" presetSubtype="0" fill="hold" grpId="0" nodeType="clickEffect">
                                  <p:stCondLst>
                                    <p:cond delay="0"/>
                                  </p:stCondLst>
                                  <p:childTnLst>
                                    <p:set>
                                      <p:cBhvr>
                                        <p:cTn id="41" dur="1" fill="hold">
                                          <p:stCondLst>
                                            <p:cond delay="0"/>
                                          </p:stCondLst>
                                        </p:cTn>
                                        <p:tgtEl>
                                          <p:spTgt spid="11271"/>
                                        </p:tgtEl>
                                        <p:attrNameLst>
                                          <p:attrName>style.visibility</p:attrName>
                                        </p:attrNameLst>
                                      </p:cBhvr>
                                      <p:to>
                                        <p:strVal val="visible"/>
                                      </p:to>
                                    </p:set>
                                    <p:animEffect transition="in" filter="fade">
                                      <p:cBhvr>
                                        <p:cTn id="42" dur="100"/>
                                        <p:tgtEl>
                                          <p:spTgt spid="11271"/>
                                        </p:tgtEl>
                                      </p:cBhvr>
                                    </p:animEffect>
                                    <p:anim calcmode="lin" valueType="num">
                                      <p:cBhvr>
                                        <p:cTn id="43" dur="400" fill="hold"/>
                                        <p:tgtEl>
                                          <p:spTgt spid="11271"/>
                                        </p:tgtEl>
                                        <p:attrNameLst>
                                          <p:attrName>ppt_x</p:attrName>
                                        </p:attrNameLst>
                                      </p:cBhvr>
                                      <p:tavLst>
                                        <p:tav tm="0">
                                          <p:val>
                                            <p:strVal val="#ppt_x"/>
                                          </p:val>
                                        </p:tav>
                                        <p:tav tm="100000">
                                          <p:val>
                                            <p:strVal val="#ppt_x"/>
                                          </p:val>
                                        </p:tav>
                                      </p:tavLst>
                                    </p:anim>
                                    <p:anim calcmode="lin" valueType="num">
                                      <p:cBhvr>
                                        <p:cTn id="44" dur="400" fill="hold"/>
                                        <p:tgtEl>
                                          <p:spTgt spid="11271"/>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112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112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p:bldP spid="20482" grpId="0"/>
      <p:bldP spid="2" grpId="0"/>
      <p:bldP spid="3" grpId="0"/>
      <p:bldP spid="4" grpId="0"/>
      <p:bldP spid="11271"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561340" y="1336040"/>
            <a:ext cx="8124190" cy="1383665"/>
          </a:xfrm>
          <a:prstGeom prst="rect">
            <a:avLst/>
          </a:prstGeom>
          <a:noFill/>
        </p:spPr>
        <p:txBody>
          <a:bodyPr wrap="square" rtlCol="0" anchor="t">
            <a:spAutoFit/>
          </a:bodyPr>
          <a:lstStyle/>
          <a:p>
            <a:pPr indent="457200" fontAlgn="auto">
              <a:lnSpc>
                <a:spcPct val="150000"/>
              </a:lnSpc>
            </a:pPr>
            <a:r>
              <a:rPr lang="zh-CN" altLang="en-US" sz="2800">
                <a:latin typeface="方正粗黑宋简体" panose="02000000000000000000" charset="-122"/>
                <a:ea typeface="方正粗黑宋简体" panose="02000000000000000000" charset="-122"/>
              </a:rPr>
              <a:t>参考课本注释及批注，阅读全文，画出林黛玉行进路线图，梳理文章结构。</a:t>
            </a:r>
            <a:endParaRPr lang="zh-CN" altLang="en-US" sz="2800">
              <a:latin typeface="方正粗黑宋简体" panose="02000000000000000000" charset="-122"/>
              <a:ea typeface="方正粗黑宋简体" panose="02000000000000000000" charset="-122"/>
            </a:endParaRPr>
          </a:p>
        </p:txBody>
      </p:sp>
      <p:cxnSp>
        <p:nvCxnSpPr>
          <p:cNvPr id="4" name="直接连接符 3" title=""/>
          <p:cNvCxnSpPr/>
          <p:nvPr>
            <p:custDataLst>
              <p:tags r:id="rId2"/>
            </p:custDataLst>
          </p:nvPr>
        </p:nvCxnSpPr>
        <p:spPr>
          <a:xfrm flipV="1">
            <a:off x="921917" y="659570"/>
            <a:ext cx="4136390"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4763770" cy="491490"/>
          </a:xfrm>
          <a:prstGeom prst="rect">
            <a:avLst/>
          </a:prstGeom>
          <a:noFill/>
        </p:spPr>
        <p:txBody>
          <a:bodyPr wrap="square" rtlCol="0">
            <a:spAutoFit/>
          </a:bodyPr>
          <a:lstStyle/>
          <a:p>
            <a:r>
              <a:rPr lang="zh-CN" altLang="en-US" sz="2600" b="1">
                <a:solidFill>
                  <a:srgbClr val="002060"/>
                </a:solidFill>
                <a:latin typeface="华文中宋" panose="02010600040101010101" pitchFamily="2" charset="-122"/>
                <a:ea typeface="华文中宋" panose="02010600040101010101" pitchFamily="2" charset="-122"/>
                <a:sym typeface="+mn-ea"/>
              </a:rPr>
              <a:t>任务三：</a:t>
            </a:r>
            <a:r>
              <a:rPr sz="2600" b="1">
                <a:solidFill>
                  <a:srgbClr val="002060"/>
                </a:solidFill>
                <a:latin typeface="华文中宋" panose="02010600040101010101" pitchFamily="2" charset="-122"/>
                <a:ea typeface="华文中宋" panose="02010600040101010101" pitchFamily="2" charset="-122"/>
                <a:sym typeface="+mn-ea"/>
              </a:rPr>
              <a:t>熟读课文</a:t>
            </a:r>
            <a:r>
              <a:rPr lang="en-US" sz="2600" b="1">
                <a:solidFill>
                  <a:srgbClr val="002060"/>
                </a:solidFill>
                <a:latin typeface="华文中宋" panose="02010600040101010101" pitchFamily="2" charset="-122"/>
                <a:ea typeface="华文中宋" panose="02010600040101010101" pitchFamily="2" charset="-122"/>
                <a:sym typeface="+mn-ea"/>
              </a:rPr>
              <a:t>  </a:t>
            </a:r>
            <a:r>
              <a:rPr lang="zh-CN" altLang="en-US" sz="2600" b="1">
                <a:solidFill>
                  <a:srgbClr val="002060"/>
                </a:solidFill>
                <a:latin typeface="华文中宋" panose="02010600040101010101" pitchFamily="2" charset="-122"/>
                <a:ea typeface="华文中宋" panose="02010600040101010101" pitchFamily="2" charset="-122"/>
                <a:sym typeface="+mn-ea"/>
              </a:rPr>
              <a:t>梳理结构</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2882" name="Text Box 2" title=""/>
          <p:cNvSpPr txBox="1"/>
          <p:nvPr/>
        </p:nvSpPr>
        <p:spPr>
          <a:xfrm>
            <a:off x="818515" y="792480"/>
            <a:ext cx="8023225" cy="4215765"/>
          </a:xfrm>
          <a:prstGeom prst="rect">
            <a:avLst/>
          </a:prstGeom>
          <a:noFill/>
          <a:ln w="9525">
            <a:noFill/>
          </a:ln>
        </p:spPr>
        <p:txBody>
          <a:bodyPr wrap="square">
            <a:spAutoFit/>
          </a:bodyPr>
          <a:lstStyle/>
          <a:p>
            <a:pPr fontAlgn="auto">
              <a:lnSpc>
                <a:spcPts val="4020"/>
              </a:lnSpc>
            </a:pPr>
            <a:r>
              <a:rPr lang="zh-CN" altLang="en-US" sz="2600" b="1">
                <a:solidFill>
                  <a:srgbClr val="0000CC"/>
                </a:solidFill>
                <a:latin typeface="华文楷体" panose="02010600040101010101" charset="-122"/>
                <a:ea typeface="华文楷体" panose="02010600040101010101" charset="-122"/>
                <a:cs typeface="华文楷体" panose="02010600040101010101" charset="-122"/>
              </a:rPr>
              <a:t>阜（</a:t>
            </a:r>
            <a:r>
              <a:rPr lang="en-US" altLang="zh-CN" sz="2600" b="1">
                <a:solidFill>
                  <a:srgbClr val="FF0000"/>
                </a:solidFill>
                <a:latin typeface="华文楷体" panose="02010600040101010101" charset="-122"/>
                <a:ea typeface="华文楷体" panose="02010600040101010101" charset="-122"/>
                <a:cs typeface="华文楷体" panose="02010600040101010101" charset="-122"/>
              </a:rPr>
              <a:t>fù</a:t>
            </a:r>
            <a:r>
              <a:rPr lang="zh-CN" altLang="en-US" sz="2600" b="1">
                <a:solidFill>
                  <a:srgbClr val="0000CC"/>
                </a:solidFill>
                <a:latin typeface="华文楷体" panose="02010600040101010101" charset="-122"/>
                <a:ea typeface="华文楷体" panose="02010600040101010101" charset="-122"/>
                <a:cs typeface="华文楷体" panose="02010600040101010101" charset="-122"/>
              </a:rPr>
              <a:t>）盛     </a:t>
            </a:r>
            <a:r>
              <a:rPr lang="en-US" altLang="zh-CN" sz="2600" b="1">
                <a:solidFill>
                  <a:srgbClr val="0000CC"/>
                </a:solidFill>
                <a:latin typeface="华文楷体" panose="02010600040101010101" charset="-122"/>
                <a:ea typeface="华文楷体" panose="02010600040101010101" charset="-122"/>
                <a:cs typeface="华文楷体" panose="02010600040101010101" charset="-122"/>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rPr>
              <a:t>敕</a:t>
            </a:r>
            <a:r>
              <a:rPr lang="en-US" altLang="zh-CN" sz="2600" b="1">
                <a:solidFill>
                  <a:srgbClr val="0000CC"/>
                </a:solidFill>
                <a:latin typeface="华文楷体" panose="02010600040101010101" charset="-122"/>
                <a:ea typeface="华文楷体" panose="02010600040101010101" charset="-122"/>
                <a:cs typeface="华文楷体" panose="02010600040101010101" charset="-122"/>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rPr>
              <a:t>chì</a:t>
            </a:r>
            <a:r>
              <a:rPr lang="en-US" altLang="zh-CN" sz="2600" b="1">
                <a:solidFill>
                  <a:srgbClr val="0000CC"/>
                </a:solidFill>
                <a:latin typeface="华文楷体" panose="02010600040101010101" charset="-122"/>
                <a:ea typeface="华文楷体" panose="02010600040101010101" charset="-122"/>
                <a:cs typeface="华文楷体" panose="02010600040101010101" charset="-122"/>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rPr>
              <a:t>造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台矶</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jī</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怯</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qiè</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弱  </a:t>
            </a:r>
            <a:endPar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endParaRPr>
          </a:p>
          <a:p>
            <a:pPr fontAlgn="auto">
              <a:lnSpc>
                <a:spcPts val="4020"/>
              </a:lnSpc>
            </a:pP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放诞</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dàn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髻</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jì</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绾</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wǎn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螭</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chī</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endPar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endParaRPr>
          </a:p>
          <a:p>
            <a:pPr fontAlgn="auto">
              <a:lnSpc>
                <a:spcPts val="4020"/>
              </a:lnSpc>
            </a:pP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璎</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yīng</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珞</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luò</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宫绦</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tāo</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裉</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kèn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便</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biàn</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宜        </a:t>
            </a:r>
            <a:endPar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endParaRPr>
          </a:p>
          <a:p>
            <a:pPr fontAlgn="auto">
              <a:lnSpc>
                <a:spcPts val="4020"/>
              </a:lnSpc>
            </a:pP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宸</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chén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翰</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hàn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錾</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zàn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银</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珠玑</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jī</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黼</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fǔ</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黻</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fú</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endPar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endParaRPr>
          </a:p>
          <a:p>
            <a:pPr fontAlgn="auto">
              <a:lnSpc>
                <a:spcPts val="4020"/>
              </a:lnSpc>
            </a:pP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匙</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chí</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箸</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chú</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觚</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gū</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孽</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nìe</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根</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内帏</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wéi</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endPar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endParaRPr>
          </a:p>
          <a:p>
            <a:pPr fontAlgn="auto">
              <a:lnSpc>
                <a:spcPts val="4020"/>
              </a:lnSpc>
            </a:pP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惫</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bèi</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懒</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懵</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měng</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懂 </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韶</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sháo</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光</a:t>
            </a:r>
            <a:endPar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endParaRPr>
          </a:p>
          <a:p>
            <a:pPr fontAlgn="auto">
              <a:lnSpc>
                <a:spcPts val="4020"/>
              </a:lnSpc>
            </a:pP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纨</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wán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绔</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kù</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蹙</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cù</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两</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靥</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yè</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杜撰</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zhuàn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endPar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endParaRPr>
          </a:p>
          <a:p>
            <a:pPr fontAlgn="auto">
              <a:lnSpc>
                <a:spcPts val="4020"/>
              </a:lnSpc>
            </a:pP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忖 </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cǔn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度</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盥</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en-US"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guàn</a:t>
            </a:r>
            <a:r>
              <a:rPr lang="en-US" altLang="zh-CN" sz="2600" b="1">
                <a:solidFill>
                  <a:srgbClr val="0000CC"/>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沐</a:t>
            </a:r>
            <a:endParaRPr lang="en-US" altLang="zh-CN" sz="2600" b="1">
              <a:solidFill>
                <a:srgbClr val="0000CC"/>
              </a:solidFill>
              <a:latin typeface="华文楷体" panose="02010600040101010101" charset="-122"/>
              <a:ea typeface="华文楷体" panose="02010600040101010101" charset="-122"/>
              <a:cs typeface="华文楷体" panose="02010600040101010101" charset="-122"/>
            </a:endParaRPr>
          </a:p>
        </p:txBody>
      </p:sp>
      <p:cxnSp>
        <p:nvCxnSpPr>
          <p:cNvPr id="4" name="直接连接符 3" title=""/>
          <p:cNvCxnSpPr/>
          <p:nvPr>
            <p:custDataLst>
              <p:tags r:id="rId2"/>
            </p:custDataLst>
          </p:nvPr>
        </p:nvCxnSpPr>
        <p:spPr>
          <a:xfrm flipV="1">
            <a:off x="921917" y="659570"/>
            <a:ext cx="4136390"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4763770" cy="491490"/>
          </a:xfrm>
          <a:prstGeom prst="rect">
            <a:avLst/>
          </a:prstGeom>
          <a:noFill/>
        </p:spPr>
        <p:txBody>
          <a:bodyPr wrap="square" rtlCol="0">
            <a:spAutoFit/>
          </a:bodyPr>
          <a:lstStyle/>
          <a:p>
            <a:r>
              <a:rPr lang="zh-CN" altLang="en-US" sz="2600" b="1">
                <a:solidFill>
                  <a:srgbClr val="002060"/>
                </a:solidFill>
                <a:latin typeface="华文中宋" panose="02010600040101010101" pitchFamily="2" charset="-122"/>
                <a:ea typeface="华文中宋" panose="02010600040101010101" pitchFamily="2" charset="-122"/>
                <a:sym typeface="+mn-ea"/>
              </a:rPr>
              <a:t>任务三：</a:t>
            </a:r>
            <a:r>
              <a:rPr sz="2600" b="1">
                <a:solidFill>
                  <a:srgbClr val="002060"/>
                </a:solidFill>
                <a:latin typeface="华文中宋" panose="02010600040101010101" pitchFamily="2" charset="-122"/>
                <a:ea typeface="华文中宋" panose="02010600040101010101" pitchFamily="2" charset="-122"/>
                <a:sym typeface="+mn-ea"/>
              </a:rPr>
              <a:t>熟读课文</a:t>
            </a:r>
            <a:r>
              <a:rPr lang="en-US" sz="2600" b="1">
                <a:solidFill>
                  <a:srgbClr val="002060"/>
                </a:solidFill>
                <a:latin typeface="华文中宋" panose="02010600040101010101" pitchFamily="2" charset="-122"/>
                <a:ea typeface="华文中宋" panose="02010600040101010101" pitchFamily="2" charset="-122"/>
                <a:sym typeface="+mn-ea"/>
              </a:rPr>
              <a:t>  </a:t>
            </a:r>
            <a:r>
              <a:rPr lang="zh-CN" altLang="en-US" sz="2600" b="1">
                <a:solidFill>
                  <a:srgbClr val="002060"/>
                </a:solidFill>
                <a:latin typeface="华文中宋" panose="02010600040101010101" pitchFamily="2" charset="-122"/>
                <a:ea typeface="华文中宋" panose="02010600040101010101" pitchFamily="2" charset="-122"/>
                <a:sym typeface="+mn-ea"/>
              </a:rPr>
              <a:t>梳理结构</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4035" name="Text Box 3" title=""/>
          <p:cNvSpPr txBox="1"/>
          <p:nvPr>
            <p:custDataLst>
              <p:tags r:id="rId6"/>
            </p:custDataLst>
          </p:nvPr>
        </p:nvSpPr>
        <p:spPr>
          <a:xfrm>
            <a:off x="110490" y="1695450"/>
            <a:ext cx="708025" cy="1753235"/>
          </a:xfrm>
          <a:prstGeom prst="rect">
            <a:avLst/>
          </a:prstGeom>
          <a:noFill/>
          <a:ln w="9525">
            <a:noFill/>
          </a:ln>
        </p:spPr>
        <p:txBody>
          <a:bodyPr wrap="square">
            <a:spAutoFit/>
          </a:bodyPr>
          <a:lstStyle/>
          <a:p>
            <a:pPr algn="ctr">
              <a:spcBef>
                <a:spcPct val="50000"/>
              </a:spcBef>
            </a:pPr>
            <a:r>
              <a:rPr lang="zh-CN" altLang="en-US" sz="3600" b="1">
                <a:gradFill>
                  <a:gsLst>
                    <a:gs pos="0">
                      <a:srgbClr val="012D86"/>
                    </a:gs>
                    <a:gs pos="100000">
                      <a:srgbClr val="0E2557"/>
                    </a:gs>
                  </a:gsLst>
                  <a:lin scaled="0"/>
                </a:gradFill>
                <a:effectLst>
                  <a:outerShdw blurRad="38100" dist="38100" dir="2700000" algn="tl">
                    <a:srgbClr val="000000">
                      <a:alpha val="43137"/>
                    </a:srgbClr>
                  </a:outerShdw>
                </a:effectLst>
                <a:latin typeface="华文隶书" panose="02010800040101010101" charset="-122"/>
                <a:ea typeface="华文隶书" panose="02010800040101010101" charset="-122"/>
              </a:rPr>
              <a:t>正字音</a:t>
            </a:r>
            <a:endParaRPr lang="en-US" altLang="zh-CN" sz="3600" b="1">
              <a:gradFill>
                <a:gsLst>
                  <a:gs pos="0">
                    <a:srgbClr val="012D86"/>
                  </a:gs>
                  <a:gs pos="100000">
                    <a:srgbClr val="0E2557"/>
                  </a:gs>
                </a:gsLst>
                <a:lin scaled="0"/>
              </a:gradFill>
              <a:effectLst>
                <a:outerShdw blurRad="38100" dist="38100" dir="2700000" algn="tl">
                  <a:srgbClr val="000000">
                    <a:alpha val="43137"/>
                  </a:srgbClr>
                </a:outerShdw>
              </a:effectLst>
              <a:latin typeface="华文隶书" panose="02010800040101010101" charset="-122"/>
              <a:ea typeface="华文隶书" panose="020108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box(in)">
                                      <p:cBhvr>
                                        <p:cTn id="7" dur="5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1202" name="Picture 2" title=""/>
          <p:cNvPicPr>
            <a:picLocks noChangeAspect="1"/>
          </p:cNvPicPr>
          <p:nvPr/>
        </p:nvPicPr>
        <p:blipFill>
          <a:blip r:embed="rId3">
            <a:lum bright="-6000" contrast="46000"/>
          </a:blip>
          <a:srcRect r="6370" b="3391"/>
          <a:stretch>
            <a:fillRect/>
          </a:stretch>
        </p:blipFill>
        <p:spPr>
          <a:xfrm>
            <a:off x="1485265" y="776605"/>
            <a:ext cx="7185660" cy="4289425"/>
          </a:xfrm>
          <a:prstGeom prst="rect">
            <a:avLst/>
          </a:prstGeom>
          <a:noFill/>
          <a:ln w="9525">
            <a:noFill/>
          </a:ln>
        </p:spPr>
      </p:pic>
      <p:sp>
        <p:nvSpPr>
          <p:cNvPr id="57348" name="Line 4" title=""/>
          <p:cNvSpPr/>
          <p:nvPr/>
        </p:nvSpPr>
        <p:spPr>
          <a:xfrm flipH="1">
            <a:off x="3234055" y="5019040"/>
            <a:ext cx="4754245" cy="635"/>
          </a:xfrm>
          <a:prstGeom prst="line">
            <a:avLst/>
          </a:prstGeom>
          <a:ln w="50800" cap="flat" cmpd="sng">
            <a:solidFill>
              <a:srgbClr val="FF0000"/>
            </a:solidFill>
            <a:prstDash val="solid"/>
            <a:headEnd type="none" w="med" len="med"/>
            <a:tailEnd type="triangle" w="med" len="med"/>
          </a:ln>
        </p:spPr>
        <p:txBody>
          <a:bodyPr/>
          <a:lstStyle/>
          <a:p/>
        </p:txBody>
      </p:sp>
      <p:sp>
        <p:nvSpPr>
          <p:cNvPr id="57349" name="Line 5" title=""/>
          <p:cNvSpPr/>
          <p:nvPr/>
        </p:nvSpPr>
        <p:spPr>
          <a:xfrm flipH="1" flipV="1">
            <a:off x="3359785" y="2682875"/>
            <a:ext cx="635" cy="590550"/>
          </a:xfrm>
          <a:prstGeom prst="line">
            <a:avLst/>
          </a:prstGeom>
          <a:ln w="50800" cap="flat" cmpd="sng">
            <a:solidFill>
              <a:srgbClr val="FF0000"/>
            </a:solidFill>
            <a:prstDash val="solid"/>
            <a:headEnd type="none" w="med" len="med"/>
            <a:tailEnd type="triangle" w="med" len="med"/>
          </a:ln>
        </p:spPr>
        <p:txBody>
          <a:bodyPr/>
          <a:lstStyle/>
          <a:p/>
        </p:txBody>
      </p:sp>
      <p:sp>
        <p:nvSpPr>
          <p:cNvPr id="57350" name="Line 6" title=""/>
          <p:cNvSpPr/>
          <p:nvPr/>
        </p:nvSpPr>
        <p:spPr>
          <a:xfrm flipH="1">
            <a:off x="3474720" y="2720975"/>
            <a:ext cx="635" cy="594995"/>
          </a:xfrm>
          <a:prstGeom prst="line">
            <a:avLst/>
          </a:prstGeom>
          <a:ln w="57150" cap="flat" cmpd="sng">
            <a:solidFill>
              <a:srgbClr val="00B050"/>
            </a:solidFill>
            <a:prstDash val="solid"/>
            <a:headEnd type="none" w="med" len="med"/>
            <a:tailEnd type="triangle" w="med" len="med"/>
          </a:ln>
        </p:spPr>
        <p:txBody>
          <a:bodyPr/>
          <a:lstStyle/>
          <a:p/>
        </p:txBody>
      </p:sp>
      <p:sp>
        <p:nvSpPr>
          <p:cNvPr id="57351" name="Line 7" title=""/>
          <p:cNvSpPr/>
          <p:nvPr/>
        </p:nvSpPr>
        <p:spPr>
          <a:xfrm>
            <a:off x="3408045" y="4895215"/>
            <a:ext cx="4076700" cy="8255"/>
          </a:xfrm>
          <a:prstGeom prst="line">
            <a:avLst/>
          </a:prstGeom>
          <a:ln w="53975" cap="flat" cmpd="sng">
            <a:solidFill>
              <a:srgbClr val="00B050"/>
            </a:solidFill>
            <a:prstDash val="solid"/>
            <a:headEnd type="none" w="med" len="med"/>
            <a:tailEnd type="triangle" w="med" len="med"/>
          </a:ln>
        </p:spPr>
        <p:txBody>
          <a:bodyPr/>
          <a:lstStyle/>
          <a:p/>
        </p:txBody>
      </p:sp>
      <p:sp>
        <p:nvSpPr>
          <p:cNvPr id="57352" name="Line 8" title=""/>
          <p:cNvSpPr/>
          <p:nvPr/>
        </p:nvSpPr>
        <p:spPr>
          <a:xfrm flipV="1">
            <a:off x="7431405" y="2839720"/>
            <a:ext cx="1270" cy="2016760"/>
          </a:xfrm>
          <a:prstGeom prst="line">
            <a:avLst/>
          </a:prstGeom>
          <a:ln w="57150" cap="flat" cmpd="sng">
            <a:solidFill>
              <a:srgbClr val="00B050"/>
            </a:solidFill>
            <a:prstDash val="solid"/>
            <a:headEnd type="none" w="med" len="med"/>
            <a:tailEnd type="triangle" w="med" len="med"/>
          </a:ln>
        </p:spPr>
        <p:txBody>
          <a:bodyPr/>
          <a:lstStyle/>
          <a:p/>
        </p:txBody>
      </p:sp>
      <p:sp>
        <p:nvSpPr>
          <p:cNvPr id="57353" name="Line 9" title=""/>
          <p:cNvSpPr/>
          <p:nvPr/>
        </p:nvSpPr>
        <p:spPr>
          <a:xfrm>
            <a:off x="7335520" y="2926715"/>
            <a:ext cx="635" cy="1864995"/>
          </a:xfrm>
          <a:prstGeom prst="line">
            <a:avLst/>
          </a:prstGeom>
          <a:ln w="53975" cap="flat" cmpd="sng">
            <a:solidFill>
              <a:srgbClr val="0000FF"/>
            </a:solidFill>
            <a:prstDash val="solid"/>
            <a:headEnd type="none" w="med" len="med"/>
            <a:tailEnd type="triangle" w="med" len="med"/>
          </a:ln>
        </p:spPr>
        <p:txBody>
          <a:bodyPr/>
          <a:lstStyle/>
          <a:p/>
        </p:txBody>
      </p:sp>
      <p:sp>
        <p:nvSpPr>
          <p:cNvPr id="57354" name="Line 10" title=""/>
          <p:cNvSpPr/>
          <p:nvPr/>
        </p:nvSpPr>
        <p:spPr>
          <a:xfrm flipH="1">
            <a:off x="3408680" y="4765675"/>
            <a:ext cx="3927475" cy="24765"/>
          </a:xfrm>
          <a:prstGeom prst="line">
            <a:avLst/>
          </a:prstGeom>
          <a:ln w="50800" cap="flat" cmpd="sng">
            <a:solidFill>
              <a:srgbClr val="0000FF"/>
            </a:solidFill>
            <a:prstDash val="solid"/>
            <a:headEnd type="none" w="med" len="med"/>
            <a:tailEnd type="triangle" w="med" len="med"/>
          </a:ln>
        </p:spPr>
        <p:txBody>
          <a:bodyPr/>
          <a:lstStyle/>
          <a:p/>
        </p:txBody>
      </p:sp>
      <p:sp>
        <p:nvSpPr>
          <p:cNvPr id="57355" name="Line 11" title=""/>
          <p:cNvSpPr/>
          <p:nvPr/>
        </p:nvSpPr>
        <p:spPr>
          <a:xfrm flipV="1">
            <a:off x="3548380" y="3856990"/>
            <a:ext cx="6985" cy="877570"/>
          </a:xfrm>
          <a:prstGeom prst="line">
            <a:avLst/>
          </a:prstGeom>
          <a:ln w="53975" cap="flat" cmpd="sng">
            <a:solidFill>
              <a:srgbClr val="0000FF"/>
            </a:solidFill>
            <a:prstDash val="solid"/>
            <a:headEnd type="none" w="med" len="med"/>
            <a:tailEnd type="triangle" w="med" len="med"/>
          </a:ln>
        </p:spPr>
        <p:txBody>
          <a:bodyPr/>
          <a:lstStyle/>
          <a:p/>
        </p:txBody>
      </p:sp>
      <p:sp>
        <p:nvSpPr>
          <p:cNvPr id="57356" name="Line 12" title=""/>
          <p:cNvSpPr/>
          <p:nvPr/>
        </p:nvSpPr>
        <p:spPr>
          <a:xfrm flipV="1">
            <a:off x="4234180" y="3599180"/>
            <a:ext cx="1203325" cy="6985"/>
          </a:xfrm>
          <a:prstGeom prst="line">
            <a:avLst/>
          </a:prstGeom>
          <a:ln w="60325" cap="flat" cmpd="sng">
            <a:solidFill>
              <a:srgbClr val="0000FF"/>
            </a:solidFill>
            <a:prstDash val="solid"/>
            <a:headEnd type="none" w="med" len="med"/>
            <a:tailEnd type="triangle" w="med" len="med"/>
          </a:ln>
        </p:spPr>
        <p:txBody>
          <a:bodyPr/>
          <a:lstStyle/>
          <a:p/>
        </p:txBody>
      </p:sp>
      <p:sp>
        <p:nvSpPr>
          <p:cNvPr id="57357" name="Line 13" title=""/>
          <p:cNvSpPr/>
          <p:nvPr/>
        </p:nvSpPr>
        <p:spPr>
          <a:xfrm flipH="1" flipV="1">
            <a:off x="5339715" y="2839720"/>
            <a:ext cx="17145" cy="791210"/>
          </a:xfrm>
          <a:prstGeom prst="line">
            <a:avLst/>
          </a:prstGeom>
          <a:ln w="50800" cap="flat" cmpd="sng">
            <a:solidFill>
              <a:srgbClr val="0000FF"/>
            </a:solidFill>
            <a:prstDash val="solid"/>
            <a:headEnd type="none" w="med" len="med"/>
            <a:tailEnd type="triangle" w="med" len="med"/>
          </a:ln>
        </p:spPr>
        <p:txBody>
          <a:bodyPr/>
          <a:lstStyle/>
          <a:p/>
        </p:txBody>
      </p:sp>
      <p:sp>
        <p:nvSpPr>
          <p:cNvPr id="57358" name="Line 14" title=""/>
          <p:cNvSpPr/>
          <p:nvPr/>
        </p:nvSpPr>
        <p:spPr>
          <a:xfrm>
            <a:off x="5339715" y="2839720"/>
            <a:ext cx="1031875" cy="635"/>
          </a:xfrm>
          <a:prstGeom prst="line">
            <a:avLst/>
          </a:prstGeom>
          <a:ln w="53975" cap="flat" cmpd="sng">
            <a:solidFill>
              <a:srgbClr val="0000FF"/>
            </a:solidFill>
            <a:prstDash val="solid"/>
            <a:headEnd type="none" w="med" len="med"/>
            <a:tailEnd type="triangle" w="med" len="med"/>
          </a:ln>
        </p:spPr>
        <p:txBody>
          <a:bodyPr/>
          <a:lstStyle/>
          <a:p/>
        </p:txBody>
      </p:sp>
      <p:sp>
        <p:nvSpPr>
          <p:cNvPr id="57359" name="Line 15" title=""/>
          <p:cNvSpPr/>
          <p:nvPr/>
        </p:nvSpPr>
        <p:spPr>
          <a:xfrm flipH="1" flipV="1">
            <a:off x="6371590" y="1637665"/>
            <a:ext cx="635" cy="1202055"/>
          </a:xfrm>
          <a:prstGeom prst="line">
            <a:avLst/>
          </a:prstGeom>
          <a:ln w="53975" cap="flat" cmpd="sng">
            <a:solidFill>
              <a:srgbClr val="FF00FF"/>
            </a:solidFill>
            <a:prstDash val="solid"/>
            <a:headEnd type="none" w="med" len="med"/>
            <a:tailEnd type="triangle" w="med" len="med"/>
          </a:ln>
        </p:spPr>
        <p:txBody>
          <a:bodyPr/>
          <a:lstStyle/>
          <a:p/>
        </p:txBody>
      </p:sp>
      <p:sp>
        <p:nvSpPr>
          <p:cNvPr id="57360" name="Line 16" title=""/>
          <p:cNvSpPr/>
          <p:nvPr/>
        </p:nvSpPr>
        <p:spPr>
          <a:xfrm flipH="1">
            <a:off x="3283585" y="1638300"/>
            <a:ext cx="3155950" cy="635"/>
          </a:xfrm>
          <a:prstGeom prst="line">
            <a:avLst/>
          </a:prstGeom>
          <a:ln w="57150" cap="flat" cmpd="sng">
            <a:solidFill>
              <a:srgbClr val="FF00FF"/>
            </a:solidFill>
            <a:prstDash val="solid"/>
            <a:headEnd type="none" w="med" len="med"/>
            <a:tailEnd type="triangle" w="med" len="med"/>
          </a:ln>
        </p:spPr>
        <p:txBody>
          <a:bodyPr/>
          <a:lstStyle/>
          <a:p/>
        </p:txBody>
      </p:sp>
      <p:sp>
        <p:nvSpPr>
          <p:cNvPr id="57361" name="Line 17" title=""/>
          <p:cNvSpPr/>
          <p:nvPr/>
        </p:nvSpPr>
        <p:spPr>
          <a:xfrm>
            <a:off x="3359785" y="1637665"/>
            <a:ext cx="1905" cy="894080"/>
          </a:xfrm>
          <a:prstGeom prst="line">
            <a:avLst/>
          </a:prstGeom>
          <a:ln w="66675" cap="flat" cmpd="sng">
            <a:solidFill>
              <a:srgbClr val="FF00FF"/>
            </a:solidFill>
            <a:prstDash val="solid"/>
            <a:headEnd type="none" w="med" len="med"/>
            <a:tailEnd type="triangle" w="med" len="med"/>
          </a:ln>
        </p:spPr>
        <p:txBody>
          <a:bodyPr/>
          <a:lstStyle/>
          <a:p/>
        </p:txBody>
      </p:sp>
      <p:sp>
        <p:nvSpPr>
          <p:cNvPr id="51218" name="Line 18" title=""/>
          <p:cNvSpPr/>
          <p:nvPr/>
        </p:nvSpPr>
        <p:spPr>
          <a:xfrm>
            <a:off x="652145" y="2860040"/>
            <a:ext cx="685800" cy="635"/>
          </a:xfrm>
          <a:prstGeom prst="line">
            <a:avLst/>
          </a:prstGeom>
          <a:ln w="66675" cap="flat" cmpd="sng">
            <a:solidFill>
              <a:srgbClr val="FF0000"/>
            </a:solidFill>
            <a:prstDash val="solid"/>
            <a:headEnd type="none" w="med" len="med"/>
            <a:tailEnd type="triangle" w="med" len="med"/>
          </a:ln>
        </p:spPr>
        <p:txBody>
          <a:bodyPr/>
          <a:lstStyle/>
          <a:p/>
        </p:txBody>
      </p:sp>
      <p:sp>
        <p:nvSpPr>
          <p:cNvPr id="51219" name="Line 19" title=""/>
          <p:cNvSpPr/>
          <p:nvPr/>
        </p:nvSpPr>
        <p:spPr>
          <a:xfrm>
            <a:off x="677545" y="3489325"/>
            <a:ext cx="680720" cy="635"/>
          </a:xfrm>
          <a:prstGeom prst="line">
            <a:avLst/>
          </a:prstGeom>
          <a:ln w="66675" cap="flat" cmpd="sng">
            <a:solidFill>
              <a:srgbClr val="00B050"/>
            </a:solidFill>
            <a:prstDash val="solid"/>
            <a:headEnd type="none" w="med" len="med"/>
            <a:tailEnd type="triangle" w="med" len="med"/>
          </a:ln>
        </p:spPr>
        <p:txBody>
          <a:bodyPr/>
          <a:lstStyle/>
          <a:p/>
        </p:txBody>
      </p:sp>
      <p:sp>
        <p:nvSpPr>
          <p:cNvPr id="51220" name="Line 20" title=""/>
          <p:cNvSpPr/>
          <p:nvPr/>
        </p:nvSpPr>
        <p:spPr>
          <a:xfrm>
            <a:off x="677545" y="4098925"/>
            <a:ext cx="685800" cy="635"/>
          </a:xfrm>
          <a:prstGeom prst="line">
            <a:avLst/>
          </a:prstGeom>
          <a:ln w="66675" cap="flat" cmpd="sng">
            <a:solidFill>
              <a:srgbClr val="0000FF"/>
            </a:solidFill>
            <a:prstDash val="solid"/>
            <a:headEnd type="none" w="med" len="med"/>
            <a:tailEnd type="triangle" w="med" len="med"/>
          </a:ln>
        </p:spPr>
        <p:txBody>
          <a:bodyPr/>
          <a:lstStyle/>
          <a:p/>
        </p:txBody>
      </p:sp>
      <p:sp>
        <p:nvSpPr>
          <p:cNvPr id="51221" name="Line 21" title=""/>
          <p:cNvSpPr/>
          <p:nvPr/>
        </p:nvSpPr>
        <p:spPr>
          <a:xfrm>
            <a:off x="657860" y="4796155"/>
            <a:ext cx="680085" cy="635"/>
          </a:xfrm>
          <a:prstGeom prst="line">
            <a:avLst/>
          </a:prstGeom>
          <a:ln w="66675" cap="flat" cmpd="sng">
            <a:solidFill>
              <a:srgbClr val="FF00FF"/>
            </a:solidFill>
            <a:prstDash val="solid"/>
            <a:headEnd type="none" w="med" len="med"/>
            <a:tailEnd type="triangle" w="med" len="med"/>
          </a:ln>
        </p:spPr>
        <p:txBody>
          <a:bodyPr/>
          <a:lstStyle/>
          <a:p/>
        </p:txBody>
      </p:sp>
      <p:sp>
        <p:nvSpPr>
          <p:cNvPr id="51222" name="WordArt 22" title=""/>
          <p:cNvSpPr/>
          <p:nvPr/>
        </p:nvSpPr>
        <p:spPr>
          <a:xfrm>
            <a:off x="443865" y="2469515"/>
            <a:ext cx="789305" cy="234315"/>
          </a:xfrm>
          <a:prstGeom prst="rect">
            <a:avLst/>
          </a:prstGeom>
        </p:spPr>
        <p:txBody>
          <a:bodyPr wrap="none" fromWordArt="1">
            <a:noAutofit/>
          </a:bodyPr>
          <a:lstStyle/>
          <a:p>
            <a:pPr algn="ctr" eaLnBrk="0" hangingPunct="0">
              <a:buClrTx/>
              <a:buSzTx/>
              <a:buFontTx/>
            </a:pPr>
            <a:r>
              <a:rPr lang="zh-CN" altLang="en-US" sz="1900" b="1">
                <a:latin typeface="华文中宋" panose="02010600040101010101" pitchFamily="2" charset="-122"/>
                <a:ea typeface="华文中宋" panose="02010600040101010101" pitchFamily="2" charset="-122"/>
                <a:cs typeface="华文新魏" panose="02010800040101010101" pitchFamily="2" charset="-122"/>
              </a:rPr>
              <a:t>见贾母</a:t>
            </a:r>
            <a:endParaRPr lang="zh-CN" altLang="en-US" sz="1900" b="1">
              <a:latin typeface="华文中宋" panose="02010600040101010101" pitchFamily="2" charset="-122"/>
              <a:ea typeface="华文中宋" panose="02010600040101010101" pitchFamily="2" charset="-122"/>
              <a:cs typeface="华文新魏" panose="02010800040101010101" pitchFamily="2" charset="-122"/>
            </a:endParaRPr>
          </a:p>
        </p:txBody>
      </p:sp>
      <p:sp>
        <p:nvSpPr>
          <p:cNvPr id="51223" name="WordArt 23" title=""/>
          <p:cNvSpPr/>
          <p:nvPr/>
        </p:nvSpPr>
        <p:spPr>
          <a:xfrm>
            <a:off x="443865" y="3095625"/>
            <a:ext cx="821690" cy="250190"/>
          </a:xfrm>
          <a:prstGeom prst="rect">
            <a:avLst/>
          </a:prstGeom>
        </p:spPr>
        <p:txBody>
          <a:bodyPr wrap="none" fromWordArt="1">
            <a:noAutofit/>
          </a:bodyPr>
          <a:lstStyle/>
          <a:p>
            <a:pPr algn="ctr" eaLnBrk="0" hangingPunct="0">
              <a:buClrTx/>
              <a:buSzTx/>
              <a:buFontTx/>
            </a:pPr>
            <a:r>
              <a:rPr lang="zh-CN" altLang="en-US" sz="2000" b="1">
                <a:latin typeface="华文中宋" panose="02010600040101010101" pitchFamily="2" charset="-122"/>
                <a:ea typeface="华文中宋" panose="02010600040101010101" pitchFamily="2" charset="-122"/>
                <a:cs typeface="华文新魏" panose="02010800040101010101" pitchFamily="2" charset="-122"/>
              </a:rPr>
              <a:t>见贾赦</a:t>
            </a:r>
            <a:endParaRPr lang="zh-CN" altLang="en-US" sz="2000" b="1">
              <a:latin typeface="华文中宋" panose="02010600040101010101" pitchFamily="2" charset="-122"/>
              <a:ea typeface="华文中宋" panose="02010600040101010101" pitchFamily="2" charset="-122"/>
              <a:cs typeface="华文新魏" panose="02010800040101010101" pitchFamily="2" charset="-122"/>
            </a:endParaRPr>
          </a:p>
        </p:txBody>
      </p:sp>
      <p:sp>
        <p:nvSpPr>
          <p:cNvPr id="51224" name="WordArt 24" title=""/>
          <p:cNvSpPr/>
          <p:nvPr/>
        </p:nvSpPr>
        <p:spPr>
          <a:xfrm>
            <a:off x="443865" y="3737610"/>
            <a:ext cx="836930" cy="237490"/>
          </a:xfrm>
          <a:prstGeom prst="rect">
            <a:avLst/>
          </a:prstGeom>
        </p:spPr>
        <p:txBody>
          <a:bodyPr wrap="none" fromWordArt="1">
            <a:noAutofit/>
          </a:bodyPr>
          <a:lstStyle/>
          <a:p>
            <a:pPr algn="ctr" eaLnBrk="0" hangingPunct="0">
              <a:buClrTx/>
              <a:buSzTx/>
              <a:buFontTx/>
            </a:pPr>
            <a:r>
              <a:rPr lang="zh-CN" altLang="en-US" sz="2000" b="1">
                <a:latin typeface="华文中宋" panose="02010600040101010101" pitchFamily="2" charset="-122"/>
                <a:ea typeface="华文中宋" panose="02010600040101010101" pitchFamily="2" charset="-122"/>
                <a:cs typeface="华文新魏" panose="02010800040101010101" pitchFamily="2" charset="-122"/>
              </a:rPr>
              <a:t>见贾政</a:t>
            </a:r>
            <a:endParaRPr lang="zh-CN" altLang="en-US" sz="2000" b="1">
              <a:latin typeface="华文中宋" panose="02010600040101010101" pitchFamily="2" charset="-122"/>
              <a:ea typeface="华文中宋" panose="02010600040101010101" pitchFamily="2" charset="-122"/>
              <a:cs typeface="华文新魏" panose="02010800040101010101" pitchFamily="2" charset="-122"/>
            </a:endParaRPr>
          </a:p>
        </p:txBody>
      </p:sp>
      <p:sp>
        <p:nvSpPr>
          <p:cNvPr id="51225" name="WordArt 25" title=""/>
          <p:cNvSpPr/>
          <p:nvPr/>
        </p:nvSpPr>
        <p:spPr>
          <a:xfrm>
            <a:off x="443865" y="4366895"/>
            <a:ext cx="829310" cy="289560"/>
          </a:xfrm>
          <a:prstGeom prst="rect">
            <a:avLst/>
          </a:prstGeom>
        </p:spPr>
        <p:txBody>
          <a:bodyPr wrap="none" fromWordArt="1">
            <a:noAutofit/>
          </a:bodyPr>
          <a:lstStyle/>
          <a:p>
            <a:pPr algn="ctr" eaLnBrk="0" hangingPunct="0">
              <a:buClrTx/>
              <a:buSzTx/>
              <a:buFontTx/>
            </a:pPr>
            <a:r>
              <a:rPr lang="zh-CN" altLang="en-US" sz="2000">
                <a:latin typeface="华文中宋" panose="02010600040101010101" pitchFamily="2" charset="-122"/>
                <a:ea typeface="华文中宋" panose="02010600040101010101" pitchFamily="2" charset="-122"/>
                <a:cs typeface="华文新魏" panose="02010800040101010101" pitchFamily="2" charset="-122"/>
              </a:rPr>
              <a:t>去吃饭</a:t>
            </a:r>
            <a:endParaRPr lang="zh-CN" altLang="en-US" sz="2000">
              <a:latin typeface="华文中宋" panose="02010600040101010101" pitchFamily="2" charset="-122"/>
              <a:ea typeface="华文中宋" panose="02010600040101010101" pitchFamily="2" charset="-122"/>
              <a:cs typeface="华文新魏" panose="02010800040101010101" pitchFamily="2" charset="-122"/>
            </a:endParaRPr>
          </a:p>
        </p:txBody>
      </p:sp>
      <p:cxnSp>
        <p:nvCxnSpPr>
          <p:cNvPr id="3" name="直接连接符 2" title=""/>
          <p:cNvCxnSpPr/>
          <p:nvPr/>
        </p:nvCxnSpPr>
        <p:spPr>
          <a:xfrm>
            <a:off x="3284220" y="3963670"/>
            <a:ext cx="3175" cy="105537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title=""/>
          <p:cNvCxnSpPr/>
          <p:nvPr/>
        </p:nvCxnSpPr>
        <p:spPr>
          <a:xfrm>
            <a:off x="2633980" y="3958590"/>
            <a:ext cx="664845" cy="50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title=""/>
          <p:cNvCxnSpPr/>
          <p:nvPr/>
        </p:nvCxnSpPr>
        <p:spPr>
          <a:xfrm>
            <a:off x="2636520" y="3247390"/>
            <a:ext cx="10160" cy="74358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title=""/>
          <p:cNvCxnSpPr/>
          <p:nvPr/>
        </p:nvCxnSpPr>
        <p:spPr>
          <a:xfrm>
            <a:off x="2633980" y="3243580"/>
            <a:ext cx="727710" cy="381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title=""/>
          <p:cNvCxnSpPr/>
          <p:nvPr/>
        </p:nvCxnSpPr>
        <p:spPr>
          <a:xfrm>
            <a:off x="3481070" y="3260725"/>
            <a:ext cx="743585" cy="127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直接连接符 7" title=""/>
          <p:cNvCxnSpPr/>
          <p:nvPr/>
        </p:nvCxnSpPr>
        <p:spPr>
          <a:xfrm>
            <a:off x="4170045" y="3277870"/>
            <a:ext cx="635" cy="58928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直接连接符 8" title=""/>
          <p:cNvCxnSpPr/>
          <p:nvPr/>
        </p:nvCxnSpPr>
        <p:spPr>
          <a:xfrm>
            <a:off x="3431540" y="3871595"/>
            <a:ext cx="791210" cy="1460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直接连接符 9" title=""/>
          <p:cNvCxnSpPr/>
          <p:nvPr/>
        </p:nvCxnSpPr>
        <p:spPr>
          <a:xfrm flipV="1">
            <a:off x="3408045" y="3858260"/>
            <a:ext cx="635" cy="103695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Line 11" title=""/>
          <p:cNvSpPr/>
          <p:nvPr/>
        </p:nvSpPr>
        <p:spPr>
          <a:xfrm>
            <a:off x="3655695" y="3964940"/>
            <a:ext cx="565785" cy="1905"/>
          </a:xfrm>
          <a:prstGeom prst="line">
            <a:avLst/>
          </a:prstGeom>
          <a:ln w="53975" cap="flat" cmpd="sng">
            <a:solidFill>
              <a:srgbClr val="0000FF"/>
            </a:solidFill>
            <a:prstDash val="solid"/>
            <a:headEnd type="none" w="med" len="med"/>
            <a:tailEnd type="triangle" w="med" len="med"/>
          </a:ln>
        </p:spPr>
        <p:txBody>
          <a:bodyPr/>
          <a:lstStyle/>
          <a:p/>
        </p:txBody>
      </p:sp>
      <p:sp>
        <p:nvSpPr>
          <p:cNvPr id="12" name="Line 11" title=""/>
          <p:cNvSpPr/>
          <p:nvPr/>
        </p:nvSpPr>
        <p:spPr>
          <a:xfrm flipV="1">
            <a:off x="4223385" y="3599180"/>
            <a:ext cx="24130" cy="351155"/>
          </a:xfrm>
          <a:prstGeom prst="line">
            <a:avLst/>
          </a:prstGeom>
          <a:ln w="53975" cap="flat" cmpd="sng">
            <a:solidFill>
              <a:srgbClr val="0000FF"/>
            </a:solidFill>
            <a:prstDash val="solid"/>
            <a:headEnd type="none" w="med" len="med"/>
            <a:tailEnd type="triangle" w="med" len="med"/>
          </a:ln>
        </p:spPr>
        <p:txBody>
          <a:bodyPr/>
          <a:lstStyle/>
          <a:p/>
        </p:txBody>
      </p:sp>
      <p:cxnSp>
        <p:nvCxnSpPr>
          <p:cNvPr id="14" name="直接连接符 13" title=""/>
          <p:cNvCxnSpPr/>
          <p:nvPr>
            <p:custDataLst>
              <p:tags r:id="rId4"/>
            </p:custDataLst>
          </p:nvPr>
        </p:nvCxnSpPr>
        <p:spPr>
          <a:xfrm flipV="1">
            <a:off x="921917" y="659570"/>
            <a:ext cx="4136390"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custDataLst>
              <p:tags r:id="rId5"/>
            </p:custDataLst>
          </p:nvPr>
        </p:nvSpPr>
        <p:spPr>
          <a:xfrm>
            <a:off x="818515" y="116205"/>
            <a:ext cx="4763770" cy="491490"/>
          </a:xfrm>
          <a:prstGeom prst="rect">
            <a:avLst/>
          </a:prstGeom>
          <a:noFill/>
        </p:spPr>
        <p:txBody>
          <a:bodyPr wrap="square" rtlCol="0">
            <a:spAutoFit/>
          </a:bodyPr>
          <a:lstStyle/>
          <a:p>
            <a:r>
              <a:rPr lang="zh-CN" altLang="en-US" sz="2600" b="1">
                <a:solidFill>
                  <a:srgbClr val="002060"/>
                </a:solidFill>
                <a:latin typeface="华文中宋" panose="02010600040101010101" pitchFamily="2" charset="-122"/>
                <a:ea typeface="华文中宋" panose="02010600040101010101" pitchFamily="2" charset="-122"/>
                <a:sym typeface="+mn-ea"/>
              </a:rPr>
              <a:t>任务三：</a:t>
            </a:r>
            <a:r>
              <a:rPr sz="2600" b="1">
                <a:solidFill>
                  <a:srgbClr val="002060"/>
                </a:solidFill>
                <a:latin typeface="华文中宋" panose="02010600040101010101" pitchFamily="2" charset="-122"/>
                <a:ea typeface="华文中宋" panose="02010600040101010101" pitchFamily="2" charset="-122"/>
                <a:sym typeface="+mn-ea"/>
              </a:rPr>
              <a:t>熟读课文</a:t>
            </a:r>
            <a:r>
              <a:rPr lang="en-US" sz="2600" b="1">
                <a:solidFill>
                  <a:srgbClr val="002060"/>
                </a:solidFill>
                <a:latin typeface="华文中宋" panose="02010600040101010101" pitchFamily="2" charset="-122"/>
                <a:ea typeface="华文中宋" panose="02010600040101010101" pitchFamily="2" charset="-122"/>
                <a:sym typeface="+mn-ea"/>
              </a:rPr>
              <a:t>  </a:t>
            </a:r>
            <a:r>
              <a:rPr lang="zh-CN" altLang="en-US" sz="2600" b="1">
                <a:solidFill>
                  <a:srgbClr val="002060"/>
                </a:solidFill>
                <a:latin typeface="华文中宋" panose="02010600040101010101" pitchFamily="2" charset="-122"/>
                <a:ea typeface="华文中宋" panose="02010600040101010101" pitchFamily="2" charset="-122"/>
                <a:sym typeface="+mn-ea"/>
              </a:rPr>
              <a:t>梳理结构</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6" name="组合 15" title=""/>
          <p:cNvGrpSpPr/>
          <p:nvPr/>
        </p:nvGrpSpPr>
        <p:grpSpPr>
          <a:xfrm>
            <a:off x="255905" y="279400"/>
            <a:ext cx="562610" cy="513080"/>
            <a:chOff x="2121873" y="1511588"/>
            <a:chExt cx="445481" cy="469613"/>
          </a:xfrm>
        </p:grpSpPr>
        <p:sp>
          <p:nvSpPr>
            <p:cNvPr id="17" name="矩形 16"/>
            <p:cNvSpPr/>
            <p:nvPr>
              <p:custDataLst>
                <p:tags r:id="rId6"/>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custDataLst>
                <p:tags r:id="rId7"/>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Text Box 3" title=""/>
          <p:cNvSpPr txBox="1"/>
          <p:nvPr>
            <p:custDataLst>
              <p:tags r:id="rId8"/>
            </p:custDataLst>
          </p:nvPr>
        </p:nvSpPr>
        <p:spPr>
          <a:xfrm>
            <a:off x="1485265" y="792480"/>
            <a:ext cx="613410" cy="2178050"/>
          </a:xfrm>
          <a:prstGeom prst="rect">
            <a:avLst/>
          </a:prstGeom>
          <a:noFill/>
          <a:ln w="9525">
            <a:noFill/>
          </a:ln>
        </p:spPr>
        <p:txBody>
          <a:bodyPr vert="eaVert" wrap="square">
            <a:spAutoFit/>
          </a:bodyPr>
          <a:lstStyle/>
          <a:p>
            <a:pPr indent="0" fontAlgn="auto">
              <a:spcBef>
                <a:spcPct val="0"/>
              </a:spcBef>
            </a:pPr>
            <a:r>
              <a:rPr lang="en-US" altLang="zh-CN" sz="2800">
                <a:solidFill>
                  <a:srgbClr val="FF0000"/>
                </a:solidFill>
                <a:latin typeface="方正粗黑宋简体" panose="02000000000000000000" charset="-122"/>
                <a:ea typeface="方正粗黑宋简体" panose="02000000000000000000" charset="-122"/>
                <a:cs typeface="方正粗黑宋简体" panose="02000000000000000000" charset="-122"/>
              </a:rPr>
              <a:t>  </a:t>
            </a:r>
            <a:r>
              <a:rPr lang="zh-CN" altLang="en-US" sz="2800">
                <a:solidFill>
                  <a:schemeClr val="tx1"/>
                </a:solidFill>
                <a:latin typeface="方正粗黑宋简体" panose="02000000000000000000" charset="-122"/>
                <a:ea typeface="方正粗黑宋简体" panose="02000000000000000000" charset="-122"/>
                <a:cs typeface="方正粗黑宋简体" panose="02000000000000000000" charset="-122"/>
              </a:rPr>
              <a:t>行进线路图</a:t>
            </a:r>
            <a:endParaRPr lang="zh-CN" altLang="en-US" sz="2800">
              <a:solidFill>
                <a:schemeClr val="tx1"/>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1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57348"/>
                                        </p:tgtEl>
                                        <p:attrNameLst>
                                          <p:attrName>style.visibility</p:attrName>
                                        </p:attrNameLst>
                                      </p:cBhvr>
                                      <p:to>
                                        <p:strVal val="visible"/>
                                      </p:to>
                                    </p:set>
                                    <p:animEffect transition="in" filter="wipe(right)">
                                      <p:cBhvr>
                                        <p:cTn id="13" dur="500"/>
                                        <p:tgtEl>
                                          <p:spTgt spid="57348"/>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7349"/>
                                        </p:tgtEl>
                                        <p:attrNameLst>
                                          <p:attrName>style.visibility</p:attrName>
                                        </p:attrNameLst>
                                      </p:cBhvr>
                                      <p:to>
                                        <p:strVal val="visible"/>
                                      </p:to>
                                    </p:set>
                                    <p:animEffect transition="in" filter="wipe(down)">
                                      <p:cBhvr>
                                        <p:cTn id="34" dur="500"/>
                                        <p:tgtEl>
                                          <p:spTgt spid="57349"/>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2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21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57350"/>
                                        </p:tgtEl>
                                        <p:attrNameLst>
                                          <p:attrName>style.visibility</p:attrName>
                                        </p:attrNameLst>
                                      </p:cBhvr>
                                      <p:to>
                                        <p:strVal val="visible"/>
                                      </p:to>
                                    </p:set>
                                    <p:animEffect transition="in" filter="wipe(up)">
                                      <p:cBhvr>
                                        <p:cTn id="45" dur="500"/>
                                        <p:tgtEl>
                                          <p:spTgt spid="57350"/>
                                        </p:tgtEl>
                                      </p:cBhvr>
                                    </p:animEffect>
                                  </p:childTnLst>
                                </p:cTn>
                              </p:par>
                            </p:childTnLst>
                          </p:cTn>
                        </p:par>
                      </p:childTnLst>
                    </p:cTn>
                  </p:par>
                  <p:par>
                    <p:cTn id="46" fill="hold" nodeType="clickPar">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7351"/>
                                        </p:tgtEl>
                                        <p:attrNameLst>
                                          <p:attrName>style.visibility</p:attrName>
                                        </p:attrNameLst>
                                      </p:cBhvr>
                                      <p:to>
                                        <p:strVal val="visible"/>
                                      </p:to>
                                    </p:set>
                                    <p:animEffect transition="in" filter="wipe(left)">
                                      <p:cBhvr>
                                        <p:cTn id="66" dur="500"/>
                                        <p:tgtEl>
                                          <p:spTgt spid="57351"/>
                                        </p:tgtEl>
                                      </p:cBhvr>
                                    </p:animEffect>
                                  </p:childTnLst>
                                </p:cTn>
                              </p:par>
                            </p:childTnLst>
                          </p:cTn>
                        </p:par>
                      </p:childTnLst>
                    </p:cTn>
                  </p:par>
                  <p:par>
                    <p:cTn id="67" fill="hold" nodeType="clickPar">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7352"/>
                                        </p:tgtEl>
                                        <p:attrNameLst>
                                          <p:attrName>style.visibility</p:attrName>
                                        </p:attrNameLst>
                                      </p:cBhvr>
                                      <p:to>
                                        <p:strVal val="visible"/>
                                      </p:to>
                                    </p:set>
                                    <p:animEffect transition="in" filter="wipe(down)">
                                      <p:cBhvr>
                                        <p:cTn id="71" dur="500"/>
                                        <p:tgtEl>
                                          <p:spTgt spid="57352"/>
                                        </p:tgtEl>
                                      </p:cBhvr>
                                    </p:animEffect>
                                  </p:childTnLst>
                                </p:cTn>
                              </p:par>
                            </p:childTnLst>
                          </p:cTn>
                        </p:par>
                      </p:childTnLst>
                    </p:cTn>
                  </p:par>
                  <p:par>
                    <p:cTn id="72" fill="hold" nodeType="clickPar">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1224"/>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1220"/>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57353"/>
                                        </p:tgtEl>
                                        <p:attrNameLst>
                                          <p:attrName>style.visibility</p:attrName>
                                        </p:attrNameLst>
                                      </p:cBhvr>
                                      <p:to>
                                        <p:strVal val="visible"/>
                                      </p:to>
                                    </p:set>
                                    <p:animEffect transition="in" filter="wipe(up)">
                                      <p:cBhvr>
                                        <p:cTn id="82" dur="500"/>
                                        <p:tgtEl>
                                          <p:spTgt spid="57353"/>
                                        </p:tgtEl>
                                      </p:cBhvr>
                                    </p:animEffect>
                                  </p:childTnLst>
                                </p:cTn>
                              </p:par>
                            </p:childTnLst>
                          </p:cTn>
                        </p:par>
                      </p:childTnLst>
                    </p:cTn>
                  </p:par>
                  <p:par>
                    <p:cTn id="83" fill="hold" nodeType="clickPar">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57354"/>
                                        </p:tgtEl>
                                        <p:attrNameLst>
                                          <p:attrName>style.visibility</p:attrName>
                                        </p:attrNameLst>
                                      </p:cBhvr>
                                      <p:to>
                                        <p:strVal val="visible"/>
                                      </p:to>
                                    </p:set>
                                    <p:animEffect transition="in" filter="wipe(right)">
                                      <p:cBhvr>
                                        <p:cTn id="87" dur="500"/>
                                        <p:tgtEl>
                                          <p:spTgt spid="57354"/>
                                        </p:tgtEl>
                                      </p:cBhvr>
                                    </p:animEffect>
                                  </p:childTnLst>
                                </p:cTn>
                              </p:par>
                            </p:childTnLst>
                          </p:cTn>
                        </p:par>
                      </p:childTnLst>
                    </p:cTn>
                  </p:par>
                  <p:par>
                    <p:cTn id="88" fill="hold" nodeType="clickPar">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57355"/>
                                        </p:tgtEl>
                                        <p:attrNameLst>
                                          <p:attrName>style.visibility</p:attrName>
                                        </p:attrNameLst>
                                      </p:cBhvr>
                                      <p:to>
                                        <p:strVal val="visible"/>
                                      </p:to>
                                    </p:set>
                                    <p:animEffect transition="in" filter="wipe(down)">
                                      <p:cBhvr>
                                        <p:cTn id="92" dur="500"/>
                                        <p:tgtEl>
                                          <p:spTgt spid="57355"/>
                                        </p:tgtEl>
                                      </p:cBhvr>
                                    </p:animEffect>
                                  </p:childTnLst>
                                </p:cTn>
                              </p:par>
                            </p:childTnLst>
                          </p:cTn>
                        </p:par>
                      </p:childTnLst>
                    </p:cTn>
                  </p:par>
                  <p:par>
                    <p:cTn id="93" fill="hold" nodeType="clickPar">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down)">
                                      <p:cBhvr>
                                        <p:cTn id="97" dur="500"/>
                                        <p:tgtEl>
                                          <p:spTgt spid="11"/>
                                        </p:tgtEl>
                                      </p:cBhvr>
                                    </p:animEffect>
                                  </p:childTnLst>
                                </p:cTn>
                              </p:par>
                            </p:childTnLst>
                          </p:cTn>
                        </p:par>
                      </p:childTnLst>
                    </p:cTn>
                  </p:par>
                  <p:par>
                    <p:cTn id="98" fill="hold" nodeType="clickPar">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wipe(down)">
                                      <p:cBhvr>
                                        <p:cTn id="102" dur="500"/>
                                        <p:tgtEl>
                                          <p:spTgt spid="12"/>
                                        </p:tgtEl>
                                      </p:cBhvr>
                                    </p:animEffect>
                                  </p:childTnLst>
                                </p:cTn>
                              </p:par>
                            </p:childTnLst>
                          </p:cTn>
                        </p:par>
                      </p:childTnLst>
                    </p:cTn>
                  </p:par>
                  <p:par>
                    <p:cTn id="103" fill="hold" nodeType="clickPar">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57356"/>
                                        </p:tgtEl>
                                        <p:attrNameLst>
                                          <p:attrName>style.visibility</p:attrName>
                                        </p:attrNameLst>
                                      </p:cBhvr>
                                      <p:to>
                                        <p:strVal val="visible"/>
                                      </p:to>
                                    </p:set>
                                    <p:animEffect transition="in" filter="wipe(left)">
                                      <p:cBhvr>
                                        <p:cTn id="107" dur="500"/>
                                        <p:tgtEl>
                                          <p:spTgt spid="57356"/>
                                        </p:tgtEl>
                                      </p:cBhvr>
                                    </p:animEffect>
                                  </p:childTnLst>
                                </p:cTn>
                              </p:par>
                            </p:childTnLst>
                          </p:cTn>
                        </p:par>
                      </p:childTnLst>
                    </p:cTn>
                  </p:par>
                  <p:par>
                    <p:cTn id="108" fill="hold" nodeType="clickPar">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57357"/>
                                        </p:tgtEl>
                                        <p:attrNameLst>
                                          <p:attrName>style.visibility</p:attrName>
                                        </p:attrNameLst>
                                      </p:cBhvr>
                                      <p:to>
                                        <p:strVal val="visible"/>
                                      </p:to>
                                    </p:set>
                                    <p:animEffect transition="in" filter="wipe(down)">
                                      <p:cBhvr>
                                        <p:cTn id="112" dur="500"/>
                                        <p:tgtEl>
                                          <p:spTgt spid="57357"/>
                                        </p:tgtEl>
                                      </p:cBhvr>
                                    </p:animEffect>
                                  </p:childTnLst>
                                </p:cTn>
                              </p:par>
                            </p:childTnLst>
                          </p:cTn>
                        </p:par>
                      </p:childTnLst>
                    </p:cTn>
                  </p:par>
                  <p:par>
                    <p:cTn id="113" fill="hold" nodeType="clickPar">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57358"/>
                                        </p:tgtEl>
                                        <p:attrNameLst>
                                          <p:attrName>style.visibility</p:attrName>
                                        </p:attrNameLst>
                                      </p:cBhvr>
                                      <p:to>
                                        <p:strVal val="visible"/>
                                      </p:to>
                                    </p:set>
                                    <p:animEffect transition="in" filter="wipe(left)">
                                      <p:cBhvr>
                                        <p:cTn id="117" dur="500"/>
                                        <p:tgtEl>
                                          <p:spTgt spid="57358"/>
                                        </p:tgtEl>
                                      </p:cBhvr>
                                    </p:animEffect>
                                  </p:childTnLst>
                                </p:cTn>
                              </p:par>
                            </p:childTnLst>
                          </p:cTn>
                        </p:par>
                      </p:childTnLst>
                    </p:cTn>
                  </p:par>
                  <p:par>
                    <p:cTn id="118" fill="hold" nodeType="clickPar">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51225"/>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51221"/>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57359"/>
                                        </p:tgtEl>
                                        <p:attrNameLst>
                                          <p:attrName>style.visibility</p:attrName>
                                        </p:attrNameLst>
                                      </p:cBhvr>
                                      <p:to>
                                        <p:strVal val="visible"/>
                                      </p:to>
                                    </p:set>
                                    <p:animEffect transition="in" filter="wipe(down)">
                                      <p:cBhvr>
                                        <p:cTn id="128" dur="500"/>
                                        <p:tgtEl>
                                          <p:spTgt spid="57359"/>
                                        </p:tgtEl>
                                      </p:cBhvr>
                                    </p:animEffect>
                                  </p:childTnLst>
                                </p:cTn>
                              </p:par>
                            </p:childTnLst>
                          </p:cTn>
                        </p:par>
                      </p:childTnLst>
                    </p:cTn>
                  </p:par>
                  <p:par>
                    <p:cTn id="129" fill="hold" nodeType="clickPar">
                      <p:stCondLst>
                        <p:cond delay="indefinite"/>
                      </p:stCondLst>
                      <p:childTnLst>
                        <p:par>
                          <p:cTn id="130" fill="hold">
                            <p:stCondLst>
                              <p:cond delay="0"/>
                            </p:stCondLst>
                            <p:childTnLst>
                              <p:par>
                                <p:cTn id="131" presetID="22" presetClass="entr" presetSubtype="2" fill="hold" nodeType="clickEffect">
                                  <p:stCondLst>
                                    <p:cond delay="0"/>
                                  </p:stCondLst>
                                  <p:childTnLst>
                                    <p:set>
                                      <p:cBhvr>
                                        <p:cTn id="132" dur="1" fill="hold">
                                          <p:stCondLst>
                                            <p:cond delay="0"/>
                                          </p:stCondLst>
                                        </p:cTn>
                                        <p:tgtEl>
                                          <p:spTgt spid="57360"/>
                                        </p:tgtEl>
                                        <p:attrNameLst>
                                          <p:attrName>style.visibility</p:attrName>
                                        </p:attrNameLst>
                                      </p:cBhvr>
                                      <p:to>
                                        <p:strVal val="visible"/>
                                      </p:to>
                                    </p:set>
                                    <p:animEffect transition="in" filter="wipe(right)">
                                      <p:cBhvr>
                                        <p:cTn id="133" dur="500"/>
                                        <p:tgtEl>
                                          <p:spTgt spid="57360"/>
                                        </p:tgtEl>
                                      </p:cBhvr>
                                    </p:animEffect>
                                  </p:childTnLst>
                                </p:cTn>
                              </p:par>
                            </p:childTnLst>
                          </p:cTn>
                        </p:par>
                      </p:childTnLst>
                    </p:cTn>
                  </p:par>
                  <p:par>
                    <p:cTn id="134" fill="hold" nodeType="clickPar">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6"/>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p:stCondLst>
                              <p:cond delay="0"/>
                            </p:stCondLst>
                            <p:childTnLst>
                              <p:par>
                                <p:cTn id="140" presetID="22" presetClass="entr" presetSubtype="1" fill="hold" nodeType="clickEffect">
                                  <p:stCondLst>
                                    <p:cond delay="0"/>
                                  </p:stCondLst>
                                  <p:childTnLst>
                                    <p:set>
                                      <p:cBhvr>
                                        <p:cTn id="141" dur="1" fill="hold">
                                          <p:stCondLst>
                                            <p:cond delay="0"/>
                                          </p:stCondLst>
                                        </p:cTn>
                                        <p:tgtEl>
                                          <p:spTgt spid="57361"/>
                                        </p:tgtEl>
                                        <p:attrNameLst>
                                          <p:attrName>style.visibility</p:attrName>
                                        </p:attrNameLst>
                                      </p:cBhvr>
                                      <p:to>
                                        <p:strVal val="visible"/>
                                      </p:to>
                                    </p:set>
                                    <p:animEffect transition="in" filter="wipe(up)">
                                      <p:cBhvr>
                                        <p:cTn id="142" dur="500"/>
                                        <p:tgtEl>
                                          <p:spTgt spid="57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2" grpId="0"/>
      <p:bldP spid="51223" grpId="0"/>
      <p:bldP spid="51224" grpId="0"/>
      <p:bldP spid="51225"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4035" name="Text Box 3" title=""/>
          <p:cNvSpPr txBox="1"/>
          <p:nvPr/>
        </p:nvSpPr>
        <p:spPr>
          <a:xfrm>
            <a:off x="153670" y="1418590"/>
            <a:ext cx="708025" cy="2306955"/>
          </a:xfrm>
          <a:prstGeom prst="rect">
            <a:avLst/>
          </a:prstGeom>
          <a:noFill/>
          <a:ln w="9525">
            <a:noFill/>
          </a:ln>
        </p:spPr>
        <p:txBody>
          <a:bodyPr wrap="square">
            <a:spAutoFit/>
          </a:bodyPr>
          <a:lstStyle/>
          <a:p>
            <a:pPr algn="ctr">
              <a:spcBef>
                <a:spcPct val="50000"/>
              </a:spcBef>
            </a:pPr>
            <a:r>
              <a:rPr lang="zh-CN" altLang="en-US" sz="3600" b="1">
                <a:gradFill>
                  <a:gsLst>
                    <a:gs pos="0">
                      <a:srgbClr val="012D86"/>
                    </a:gs>
                    <a:gs pos="100000">
                      <a:srgbClr val="0E2557"/>
                    </a:gs>
                  </a:gsLst>
                  <a:lin scaled="0"/>
                </a:gradFill>
                <a:effectLst>
                  <a:outerShdw blurRad="38100" dist="38100" dir="2700000" algn="tl">
                    <a:srgbClr val="000000">
                      <a:alpha val="43137"/>
                    </a:srgbClr>
                  </a:outerShdw>
                </a:effectLst>
                <a:latin typeface="华文隶书" panose="02010800040101010101" charset="-122"/>
                <a:ea typeface="华文隶书" panose="02010800040101010101" charset="-122"/>
              </a:rPr>
              <a:t>课文结构</a:t>
            </a:r>
            <a:endParaRPr lang="en-US" altLang="zh-CN" sz="3600" b="1">
              <a:gradFill>
                <a:gsLst>
                  <a:gs pos="0">
                    <a:srgbClr val="012D86"/>
                  </a:gs>
                  <a:gs pos="100000">
                    <a:srgbClr val="0E2557"/>
                  </a:gs>
                </a:gsLst>
                <a:lin scaled="0"/>
              </a:gradFill>
              <a:effectLst>
                <a:outerShdw blurRad="38100" dist="38100" dir="2700000" algn="tl">
                  <a:srgbClr val="000000">
                    <a:alpha val="43137"/>
                  </a:srgbClr>
                </a:outerShdw>
              </a:effectLst>
              <a:latin typeface="华文隶书" panose="02010800040101010101" charset="-122"/>
              <a:ea typeface="华文隶书" panose="02010800040101010101" charset="-122"/>
            </a:endParaRPr>
          </a:p>
        </p:txBody>
      </p:sp>
      <p:sp>
        <p:nvSpPr>
          <p:cNvPr id="2" name="文本框 1" title=""/>
          <p:cNvSpPr txBox="1"/>
          <p:nvPr/>
        </p:nvSpPr>
        <p:spPr>
          <a:xfrm>
            <a:off x="861695" y="679450"/>
            <a:ext cx="7954645" cy="3784600"/>
          </a:xfrm>
          <a:prstGeom prst="rect">
            <a:avLst/>
          </a:prstGeom>
          <a:noFill/>
        </p:spPr>
        <p:txBody>
          <a:bodyPr wrap="square" rtlCol="0" anchor="t">
            <a:spAutoFit/>
          </a:bodyPr>
          <a:lstStyle/>
          <a:p>
            <a:pPr indent="457200" fontAlgn="auto">
              <a:lnSpc>
                <a:spcPts val="2880"/>
              </a:lnSpc>
              <a:spcBef>
                <a:spcPct val="0"/>
              </a:spcBef>
            </a:pP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第一部分（</a:t>
            </a:r>
            <a:r>
              <a:rPr lang="en-US" altLang="zh-CN"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1</a:t>
            </a: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）故事的开端，林黛玉来到了荣国府。这部分着重描写环境。</a:t>
            </a:r>
            <a:endPar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ts val="2880"/>
              </a:lnSpc>
              <a:spcBef>
                <a:spcPct val="0"/>
              </a:spcBef>
            </a:pP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第二部分（</a:t>
            </a:r>
            <a:r>
              <a:rPr lang="en-US" altLang="zh-CN"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2~14</a:t>
            </a: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）故事情节的发展与高潮，通过林黛玉初进贾府的所见所闻，介绍贾府的环境和府中人物。</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endParaRPr>
          </a:p>
          <a:p>
            <a:pPr indent="457200" fontAlgn="auto">
              <a:lnSpc>
                <a:spcPts val="2880"/>
              </a:lnSpc>
              <a:spcBef>
                <a:spcPct val="0"/>
              </a:spcBef>
            </a:pPr>
            <a:r>
              <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rPr>
              <a:t>第一层（</a:t>
            </a:r>
            <a:r>
              <a:rPr lang="en-US" altLang="zh-CN" sz="2400" b="1">
                <a:solidFill>
                  <a:schemeClr val="tx1"/>
                </a:solidFill>
                <a:latin typeface="华文楷体" panose="02010600040101010101" charset="-122"/>
                <a:ea typeface="华文楷体" panose="02010600040101010101" charset="-122"/>
                <a:cs typeface="华文楷体" panose="02010600040101010101" charset="-122"/>
                <a:sym typeface="+mn-ea"/>
              </a:rPr>
              <a:t>2~4</a:t>
            </a:r>
            <a:r>
              <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rPr>
              <a:t>）写林黛玉拜见贾母与王夫人、邢夫人等。</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endParaRPr>
          </a:p>
          <a:p>
            <a:pPr indent="457200" fontAlgn="auto">
              <a:lnSpc>
                <a:spcPts val="2880"/>
              </a:lnSpc>
              <a:spcBef>
                <a:spcPct val="0"/>
              </a:spcBef>
            </a:pPr>
            <a:r>
              <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rPr>
              <a:t>第二层（</a:t>
            </a:r>
            <a:r>
              <a:rPr lang="en-US" altLang="zh-CN" sz="2400" b="1">
                <a:solidFill>
                  <a:schemeClr val="tx1"/>
                </a:solidFill>
                <a:latin typeface="华文楷体" panose="02010600040101010101" charset="-122"/>
                <a:ea typeface="华文楷体" panose="02010600040101010101" charset="-122"/>
                <a:cs typeface="华文楷体" panose="02010600040101010101" charset="-122"/>
                <a:sym typeface="+mn-ea"/>
              </a:rPr>
              <a:t>5~6</a:t>
            </a:r>
            <a:r>
              <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rPr>
              <a:t>）写林黛玉见王熙凤。</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endParaRPr>
          </a:p>
          <a:p>
            <a:pPr indent="457200" fontAlgn="auto">
              <a:lnSpc>
                <a:spcPts val="2880"/>
              </a:lnSpc>
              <a:spcBef>
                <a:spcPct val="0"/>
              </a:spcBef>
            </a:pPr>
            <a:r>
              <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rPr>
              <a:t>第三层（</a:t>
            </a:r>
            <a:r>
              <a:rPr lang="en-US" altLang="zh-CN" sz="2400" b="1">
                <a:solidFill>
                  <a:schemeClr val="tx1"/>
                </a:solidFill>
                <a:latin typeface="华文楷体" panose="02010600040101010101" charset="-122"/>
                <a:ea typeface="华文楷体" panose="02010600040101010101" charset="-122"/>
                <a:cs typeface="华文楷体" panose="02010600040101010101" charset="-122"/>
                <a:sym typeface="+mn-ea"/>
              </a:rPr>
              <a:t>7~11</a:t>
            </a:r>
            <a:r>
              <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rPr>
              <a:t>）写林黛玉见贾赦、贾政，王夫人介绍贾宝玉。</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endParaRPr>
          </a:p>
          <a:p>
            <a:pPr indent="457200" fontAlgn="auto">
              <a:lnSpc>
                <a:spcPts val="2880"/>
              </a:lnSpc>
              <a:spcBef>
                <a:spcPct val="0"/>
              </a:spcBef>
            </a:pPr>
            <a:r>
              <a:rPr lang="en-US" altLang="zh-CN" sz="2400" b="1">
                <a:solidFill>
                  <a:schemeClr val="tx1"/>
                </a:solidFill>
                <a:latin typeface="华文楷体" panose="02010600040101010101" charset="-122"/>
                <a:ea typeface="华文楷体" panose="02010600040101010101" charset="-122"/>
                <a:cs typeface="华文楷体" panose="02010600040101010101" charset="-122"/>
                <a:sym typeface="+mn-ea"/>
              </a:rPr>
              <a:t> </a:t>
            </a:r>
            <a:r>
              <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rPr>
              <a:t>第四层（</a:t>
            </a:r>
            <a:r>
              <a:rPr lang="en-US" altLang="zh-CN" sz="2400" b="1">
                <a:solidFill>
                  <a:schemeClr val="tx1"/>
                </a:solidFill>
                <a:latin typeface="华文楷体" panose="02010600040101010101" charset="-122"/>
                <a:ea typeface="华文楷体" panose="02010600040101010101" charset="-122"/>
                <a:cs typeface="华文楷体" panose="02010600040101010101" charset="-122"/>
                <a:sym typeface="+mn-ea"/>
              </a:rPr>
              <a:t>12~14</a:t>
            </a:r>
            <a:r>
              <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rPr>
              <a:t>）写林黛玉初次见到贾宝玉。</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endParaRPr>
          </a:p>
          <a:p>
            <a:pPr indent="457200" fontAlgn="auto">
              <a:lnSpc>
                <a:spcPts val="2880"/>
              </a:lnSpc>
              <a:spcBef>
                <a:spcPct val="0"/>
              </a:spcBef>
            </a:pP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第三部分（</a:t>
            </a:r>
            <a:r>
              <a:rPr lang="en-US" altLang="zh-CN"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15~16</a:t>
            </a:r>
            <a:r>
              <a:rPr lang="zh-CN" altLang="en-US" sz="24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）故事的结尾，为林黛玉安排住处。</a:t>
            </a:r>
            <a:endParaRPr lang="zh-CN" altLang="en-US" sz="2400">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3" name="文本框 2" title=""/>
          <p:cNvSpPr txBox="1"/>
          <p:nvPr/>
        </p:nvSpPr>
        <p:spPr>
          <a:xfrm>
            <a:off x="1687830" y="4595495"/>
            <a:ext cx="6660515" cy="434975"/>
          </a:xfrm>
          <a:prstGeom prst="rect">
            <a:avLst/>
          </a:prstGeom>
          <a:noFill/>
        </p:spPr>
        <p:txBody>
          <a:bodyPr wrap="square" rtlCol="0">
            <a:spAutoFit/>
          </a:bodyPr>
          <a:lstStyle/>
          <a:p>
            <a:pPr fontAlgn="auto">
              <a:lnSpc>
                <a:spcPts val="2680"/>
              </a:lnSpc>
              <a:spcBef>
                <a:spcPct val="0"/>
              </a:spcBef>
            </a:pPr>
            <a:r>
              <a:rPr lang="zh-CN" altLang="en-US" sz="2800" b="1">
                <a:solidFill>
                  <a:srgbClr val="FF0000"/>
                </a:solidFill>
                <a:latin typeface="华文新魏" panose="02010800040101010101" pitchFamily="2" charset="-122"/>
                <a:ea typeface="华文新魏" panose="02010800040101010101" pitchFamily="2" charset="-122"/>
                <a:sym typeface="+mn-ea"/>
              </a:rPr>
              <a:t>以林黛玉进贾府的行踪为线索展开情节</a:t>
            </a:r>
            <a:endParaRPr lang="zh-CN" altLang="en-US" sz="2800" b="1">
              <a:solidFill>
                <a:srgbClr val="FF0000"/>
              </a:solidFill>
              <a:latin typeface="华文新魏" panose="02010800040101010101" pitchFamily="2" charset="-122"/>
              <a:ea typeface="华文新魏" panose="02010800040101010101" pitchFamily="2" charset="-122"/>
              <a:sym typeface="+mn-ea"/>
            </a:endParaRPr>
          </a:p>
        </p:txBody>
      </p:sp>
      <p:cxnSp>
        <p:nvCxnSpPr>
          <p:cNvPr id="4" name="直接连接符 3" title=""/>
          <p:cNvCxnSpPr/>
          <p:nvPr>
            <p:custDataLst>
              <p:tags r:id="rId2"/>
            </p:custDataLst>
          </p:nvPr>
        </p:nvCxnSpPr>
        <p:spPr>
          <a:xfrm flipV="1">
            <a:off x="921917" y="659570"/>
            <a:ext cx="4136390"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4763770" cy="491490"/>
          </a:xfrm>
          <a:prstGeom prst="rect">
            <a:avLst/>
          </a:prstGeom>
          <a:noFill/>
        </p:spPr>
        <p:txBody>
          <a:bodyPr wrap="square" rtlCol="0">
            <a:spAutoFit/>
          </a:bodyPr>
          <a:lstStyle/>
          <a:p>
            <a:r>
              <a:rPr lang="zh-CN" altLang="en-US" sz="2600" b="1">
                <a:solidFill>
                  <a:srgbClr val="002060"/>
                </a:solidFill>
                <a:latin typeface="华文中宋" panose="02010600040101010101" pitchFamily="2" charset="-122"/>
                <a:ea typeface="华文中宋" panose="02010600040101010101" pitchFamily="2" charset="-122"/>
                <a:sym typeface="+mn-ea"/>
              </a:rPr>
              <a:t>任务三：</a:t>
            </a:r>
            <a:r>
              <a:rPr sz="2600" b="1">
                <a:solidFill>
                  <a:srgbClr val="002060"/>
                </a:solidFill>
                <a:latin typeface="华文中宋" panose="02010600040101010101" pitchFamily="2" charset="-122"/>
                <a:ea typeface="华文中宋" panose="02010600040101010101" pitchFamily="2" charset="-122"/>
                <a:sym typeface="+mn-ea"/>
              </a:rPr>
              <a:t>熟读课文</a:t>
            </a:r>
            <a:r>
              <a:rPr lang="en-US" sz="2600" b="1">
                <a:solidFill>
                  <a:srgbClr val="002060"/>
                </a:solidFill>
                <a:latin typeface="华文中宋" panose="02010600040101010101" pitchFamily="2" charset="-122"/>
                <a:ea typeface="华文中宋" panose="02010600040101010101" pitchFamily="2" charset="-122"/>
                <a:sym typeface="+mn-ea"/>
              </a:rPr>
              <a:t>  </a:t>
            </a:r>
            <a:r>
              <a:rPr lang="zh-CN" altLang="en-US" sz="2600" b="1">
                <a:solidFill>
                  <a:srgbClr val="002060"/>
                </a:solidFill>
                <a:latin typeface="华文中宋" panose="02010600040101010101" pitchFamily="2" charset="-122"/>
                <a:ea typeface="华文中宋" panose="02010600040101010101" pitchFamily="2" charset="-122"/>
                <a:sym typeface="+mn-ea"/>
              </a:rPr>
              <a:t>梳理结构</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0241" name="矩形 11265" title=""/>
          <p:cNvSpPr/>
          <p:nvPr/>
        </p:nvSpPr>
        <p:spPr>
          <a:xfrm>
            <a:off x="2055163" y="888291"/>
            <a:ext cx="4483256" cy="598805"/>
          </a:xfrm>
          <a:prstGeom prst="rect">
            <a:avLst/>
          </a:prstGeom>
          <a:noFill/>
          <a:ln w="9525">
            <a:noFill/>
          </a:ln>
        </p:spPr>
        <p:txBody>
          <a:bodyPr>
            <a:spAutoFit/>
          </a:bodyPr>
          <a:lstStyle/>
          <a:p>
            <a:r>
              <a:rPr lang="zh-CN" altLang="en-US" sz="3300">
                <a:gradFill>
                  <a:gsLst>
                    <a:gs pos="0">
                      <a:srgbClr val="012D86"/>
                    </a:gs>
                    <a:gs pos="100000">
                      <a:srgbClr val="0E2557"/>
                    </a:gs>
                  </a:gsLst>
                  <a:lin scaled="0"/>
                </a:gra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华文新魏" panose="02010800040101010101" pitchFamily="2" charset="-122"/>
              </a:rPr>
              <a:t>本文在红楼梦中的作用</a:t>
            </a:r>
            <a:r>
              <a:rPr lang="zh-CN" altLang="en-US" sz="2700" b="0">
                <a:gradFill>
                  <a:gsLst>
                    <a:gs pos="0">
                      <a:srgbClr val="012D86"/>
                    </a:gs>
                    <a:gs pos="100000">
                      <a:srgbClr val="0E2557"/>
                    </a:gs>
                  </a:gsLst>
                  <a:lin scaled="0"/>
                </a:gra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华文新魏" panose="02010800040101010101" pitchFamily="2" charset="-122"/>
              </a:rPr>
              <a:t> </a:t>
            </a:r>
            <a:endParaRPr lang="zh-CN" altLang="en-US" sz="2700" b="0">
              <a:gradFill>
                <a:gsLst>
                  <a:gs pos="0">
                    <a:srgbClr val="012D86"/>
                  </a:gs>
                  <a:gs pos="100000">
                    <a:srgbClr val="0E2557"/>
                  </a:gs>
                </a:gsLst>
                <a:lin scaled="0"/>
              </a:gra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0243" name="矩形 11267" title=""/>
          <p:cNvSpPr/>
          <p:nvPr/>
        </p:nvSpPr>
        <p:spPr>
          <a:xfrm>
            <a:off x="384810" y="3416300"/>
            <a:ext cx="6153785" cy="491490"/>
          </a:xfrm>
          <a:prstGeom prst="rect">
            <a:avLst/>
          </a:prstGeom>
          <a:noFill/>
          <a:ln w="9525">
            <a:noFill/>
          </a:ln>
        </p:spPr>
        <p:txBody>
          <a:bodyPr wrap="square">
            <a:spAutoFit/>
          </a:bodyPr>
          <a:lstStyle/>
          <a:p>
            <a:pPr indent="457200" fontAlgn="auto"/>
            <a:r>
              <a:rPr lang="zh-CN" altLang="en-US" sz="2600" b="1">
                <a:solidFill>
                  <a:schemeClr val="tx1"/>
                </a:solidFill>
                <a:latin typeface="华文楷体" panose="02010600040101010101" charset="-122"/>
                <a:ea typeface="华文楷体" panose="02010600040101010101" charset="-122"/>
                <a:cs typeface="华文楷体" panose="02010600040101010101" charset="-122"/>
              </a:rPr>
              <a:t>第一次描写小说中的一批</a:t>
            </a:r>
            <a:r>
              <a:rPr lang="zh-CN" altLang="en-US" sz="2600" b="1">
                <a:solidFill>
                  <a:srgbClr val="0000FF"/>
                </a:solidFill>
                <a:latin typeface="华文楷体" panose="02010600040101010101" charset="-122"/>
                <a:ea typeface="华文楷体" panose="02010600040101010101" charset="-122"/>
                <a:cs typeface="华文楷体" panose="02010600040101010101" charset="-122"/>
              </a:rPr>
              <a:t>主要人物 </a:t>
            </a:r>
            <a:endParaRPr lang="zh-CN" altLang="en-US" sz="2600" b="1">
              <a:solidFill>
                <a:srgbClr val="0000FF"/>
              </a:solidFill>
              <a:latin typeface="华文楷体" panose="02010600040101010101" charset="-122"/>
              <a:ea typeface="华文楷体" panose="02010600040101010101" charset="-122"/>
              <a:cs typeface="华文楷体" panose="02010600040101010101" charset="-122"/>
            </a:endParaRPr>
          </a:p>
        </p:txBody>
      </p:sp>
      <p:sp>
        <p:nvSpPr>
          <p:cNvPr id="10244" name="矩形 11268" title=""/>
          <p:cNvSpPr/>
          <p:nvPr/>
        </p:nvSpPr>
        <p:spPr>
          <a:xfrm>
            <a:off x="384810" y="3926205"/>
            <a:ext cx="6304915" cy="891540"/>
          </a:xfrm>
          <a:prstGeom prst="rect">
            <a:avLst/>
          </a:prstGeom>
          <a:noFill/>
          <a:ln w="9525">
            <a:noFill/>
          </a:ln>
        </p:spPr>
        <p:txBody>
          <a:bodyPr wrap="square">
            <a:spAutoFit/>
          </a:bodyPr>
          <a:lstStyle/>
          <a:p>
            <a:pPr indent="457200" algn="just" fontAlgn="auto"/>
            <a:r>
              <a:rPr lang="zh-CN" altLang="en-US" sz="2600" b="1">
                <a:solidFill>
                  <a:schemeClr val="tx1"/>
                </a:solidFill>
                <a:latin typeface="华文楷体" panose="02010600040101010101" charset="-122"/>
                <a:ea typeface="华文楷体" panose="02010600040101010101" charset="-122"/>
              </a:rPr>
              <a:t>第一次描写了小说主人公</a:t>
            </a:r>
            <a:r>
              <a:rPr lang="zh-CN" altLang="en-US" sz="2600" b="1">
                <a:solidFill>
                  <a:srgbClr val="0000FF"/>
                </a:solidFill>
                <a:latin typeface="华文楷体" panose="02010600040101010101" charset="-122"/>
                <a:ea typeface="华文楷体" panose="02010600040101010101" charset="-122"/>
              </a:rPr>
              <a:t>贾宝玉与林黛玉的首次相对</a:t>
            </a:r>
            <a:endParaRPr lang="zh-CN" altLang="en-US" sz="2600" b="1">
              <a:solidFill>
                <a:srgbClr val="0000FF"/>
              </a:solidFill>
              <a:latin typeface="华文楷体" panose="02010600040101010101" charset="-122"/>
              <a:ea typeface="华文楷体" panose="02010600040101010101" charset="-122"/>
            </a:endParaRPr>
          </a:p>
        </p:txBody>
      </p:sp>
      <p:pic>
        <p:nvPicPr>
          <p:cNvPr id="14342" name="图片 1" title=""/>
          <p:cNvPicPr>
            <a:picLocks noChangeAspect="1"/>
          </p:cNvPicPr>
          <p:nvPr/>
        </p:nvPicPr>
        <p:blipFill>
          <a:blip r:embed="rId2"/>
          <a:stretch>
            <a:fillRect/>
          </a:stretch>
        </p:blipFill>
        <p:spPr>
          <a:xfrm>
            <a:off x="6886575" y="3116580"/>
            <a:ext cx="2114550" cy="1804035"/>
          </a:xfrm>
          <a:prstGeom prst="rect">
            <a:avLst/>
          </a:prstGeom>
          <a:noFill/>
          <a:ln w="9525">
            <a:noFill/>
          </a:ln>
        </p:spPr>
      </p:pic>
      <p:sp>
        <p:nvSpPr>
          <p:cNvPr id="2" name="文本框 1" title=""/>
          <p:cNvSpPr txBox="1"/>
          <p:nvPr/>
        </p:nvSpPr>
        <p:spPr>
          <a:xfrm>
            <a:off x="384810" y="2506345"/>
            <a:ext cx="6419850" cy="891540"/>
          </a:xfrm>
          <a:prstGeom prst="rect">
            <a:avLst/>
          </a:prstGeom>
          <a:noFill/>
        </p:spPr>
        <p:txBody>
          <a:bodyPr wrap="square" rtlCol="0" anchor="t">
            <a:spAutoFit/>
          </a:bodyPr>
          <a:lstStyle/>
          <a:p>
            <a:pPr indent="457200" fontAlgn="auto"/>
            <a:r>
              <a:rPr lang="zh-CN" altLang="en-US" sz="2600" b="1">
                <a:solidFill>
                  <a:schemeClr val="tx1"/>
                </a:solidFill>
                <a:latin typeface="华文楷体" panose="02010600040101010101" charset="-122"/>
                <a:ea typeface="华文楷体" panose="02010600040101010101" charset="-122"/>
                <a:cs typeface="华文楷体" panose="02010600040101010101" charset="-122"/>
                <a:sym typeface="+mn-ea"/>
              </a:rPr>
              <a:t>第一次展现了小说中众多人物所活动的</a:t>
            </a:r>
            <a:r>
              <a:rPr lang="zh-CN" altLang="en-US" sz="2600" b="1">
                <a:solidFill>
                  <a:srgbClr val="0000FF"/>
                </a:solidFill>
                <a:latin typeface="华文楷体" panose="02010600040101010101" charset="-122"/>
                <a:ea typeface="华文楷体" panose="02010600040101010101" charset="-122"/>
                <a:cs typeface="华文楷体" panose="02010600040101010101" charset="-122"/>
                <a:sym typeface="+mn-ea"/>
              </a:rPr>
              <a:t>典型环境</a:t>
            </a:r>
            <a:r>
              <a:rPr lang="en-US" altLang="zh-CN" sz="2600" b="1">
                <a:solidFill>
                  <a:srgbClr val="0000FF"/>
                </a:solidFill>
                <a:latin typeface="华文楷体" panose="02010600040101010101" charset="-122"/>
                <a:ea typeface="华文楷体" panose="02010600040101010101" charset="-122"/>
                <a:cs typeface="华文楷体" panose="02010600040101010101" charset="-122"/>
                <a:sym typeface="+mn-ea"/>
              </a:rPr>
              <a:t>——</a:t>
            </a:r>
            <a:r>
              <a:rPr lang="zh-CN" altLang="en-US" sz="2600" b="1">
                <a:solidFill>
                  <a:srgbClr val="0000FF"/>
                </a:solidFill>
                <a:latin typeface="华文楷体" panose="02010600040101010101" charset="-122"/>
                <a:ea typeface="华文楷体" panose="02010600040101010101" charset="-122"/>
                <a:cs typeface="华文楷体" panose="02010600040101010101" charset="-122"/>
                <a:sym typeface="+mn-ea"/>
              </a:rPr>
              <a:t>贾府</a:t>
            </a:r>
            <a:r>
              <a:rPr lang="zh-CN" altLang="en-US" sz="2600" b="1">
                <a:solidFill>
                  <a:srgbClr val="FF0000"/>
                </a:solidFill>
                <a:latin typeface="华文楷体" panose="02010600040101010101" charset="-122"/>
                <a:ea typeface="华文楷体" panose="02010600040101010101" charset="-122"/>
                <a:cs typeface="华文楷体" panose="02010600040101010101" charset="-122"/>
                <a:sym typeface="+mn-ea"/>
              </a:rPr>
              <a:t> </a:t>
            </a:r>
            <a:endParaRPr lang="zh-CN" altLang="en-US" sz="26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3" name="文本框 2" title=""/>
          <p:cNvSpPr txBox="1"/>
          <p:nvPr/>
        </p:nvSpPr>
        <p:spPr>
          <a:xfrm>
            <a:off x="384810" y="1596390"/>
            <a:ext cx="8323580" cy="891540"/>
          </a:xfrm>
          <a:prstGeom prst="rect">
            <a:avLst/>
          </a:prstGeom>
          <a:noFill/>
        </p:spPr>
        <p:txBody>
          <a:bodyPr wrap="square" rtlCol="0" anchor="t">
            <a:spAutoFit/>
          </a:bodyPr>
          <a:lstStyle/>
          <a:p>
            <a:pPr indent="457200" fontAlgn="auto"/>
            <a:r>
              <a:rPr lang="zh-CN" altLang="zh-CN" sz="2600" b="1">
                <a:latin typeface="华文楷体" panose="02010600040101010101" charset="-122"/>
                <a:ea typeface="华文楷体" panose="02010600040101010101" charset="-122"/>
                <a:cs typeface="华文楷体" panose="02010600040101010101" charset="-122"/>
                <a:sym typeface="+mn-ea"/>
              </a:rPr>
              <a:t>课文选自《红楼梦》第三回，标题</a:t>
            </a:r>
            <a:r>
              <a:rPr lang="zh-CN" altLang="en-US" sz="26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zh-CN" sz="2600" b="1">
                <a:solidFill>
                  <a:srgbClr val="FF0000"/>
                </a:solidFill>
                <a:latin typeface="华文楷体" panose="02010600040101010101" charset="-122"/>
                <a:ea typeface="华文楷体" panose="02010600040101010101" charset="-122"/>
                <a:cs typeface="华文楷体" panose="02010600040101010101" charset="-122"/>
                <a:sym typeface="+mn-ea"/>
              </a:rPr>
              <a:t>林黛玉进贾府</a:t>
            </a:r>
            <a:r>
              <a:rPr lang="zh-CN" altLang="en-US" sz="26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zh-CN" sz="2600" b="1">
                <a:latin typeface="华文楷体" panose="02010600040101010101" charset="-122"/>
                <a:ea typeface="华文楷体" panose="02010600040101010101" charset="-122"/>
                <a:cs typeface="华文楷体" panose="02010600040101010101" charset="-122"/>
                <a:sym typeface="+mn-ea"/>
              </a:rPr>
              <a:t>是编者根据节选内容拟的。</a:t>
            </a:r>
            <a:endParaRPr lang="zh-CN" altLang="zh-CN" sz="2600" b="1">
              <a:latin typeface="华文楷体" panose="02010600040101010101" charset="-122"/>
              <a:ea typeface="华文楷体" panose="02010600040101010101" charset="-122"/>
              <a:cs typeface="华文楷体" panose="02010600040101010101" charset="-122"/>
              <a:sym typeface="+mn-ea"/>
            </a:endParaRPr>
          </a:p>
        </p:txBody>
      </p:sp>
      <p:cxnSp>
        <p:nvCxnSpPr>
          <p:cNvPr id="4" name="直接连接符 3" title=""/>
          <p:cNvCxnSpPr/>
          <p:nvPr>
            <p:custDataLst>
              <p:tags r:id="rId3"/>
            </p:custDataLst>
          </p:nvPr>
        </p:nvCxnSpPr>
        <p:spPr>
          <a:xfrm flipV="1">
            <a:off x="921917" y="659570"/>
            <a:ext cx="4136390"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4"/>
            </p:custDataLst>
          </p:nvPr>
        </p:nvSpPr>
        <p:spPr>
          <a:xfrm>
            <a:off x="818515" y="116205"/>
            <a:ext cx="4763770" cy="491490"/>
          </a:xfrm>
          <a:prstGeom prst="rect">
            <a:avLst/>
          </a:prstGeom>
          <a:noFill/>
        </p:spPr>
        <p:txBody>
          <a:bodyPr wrap="square" rtlCol="0">
            <a:spAutoFit/>
          </a:bodyPr>
          <a:lstStyle/>
          <a:p>
            <a:r>
              <a:rPr lang="zh-CN" altLang="en-US" sz="2600" b="1">
                <a:solidFill>
                  <a:srgbClr val="002060"/>
                </a:solidFill>
                <a:latin typeface="华文中宋" panose="02010600040101010101" pitchFamily="2" charset="-122"/>
                <a:ea typeface="华文中宋" panose="02010600040101010101" pitchFamily="2" charset="-122"/>
                <a:sym typeface="+mn-ea"/>
              </a:rPr>
              <a:t>任务三：</a:t>
            </a:r>
            <a:r>
              <a:rPr sz="2600" b="1">
                <a:solidFill>
                  <a:srgbClr val="002060"/>
                </a:solidFill>
                <a:latin typeface="华文中宋" panose="02010600040101010101" pitchFamily="2" charset="-122"/>
                <a:ea typeface="华文中宋" panose="02010600040101010101" pitchFamily="2" charset="-122"/>
                <a:sym typeface="+mn-ea"/>
              </a:rPr>
              <a:t>熟读课文</a:t>
            </a:r>
            <a:r>
              <a:rPr lang="en-US" sz="2600" b="1">
                <a:solidFill>
                  <a:srgbClr val="002060"/>
                </a:solidFill>
                <a:latin typeface="华文中宋" panose="02010600040101010101" pitchFamily="2" charset="-122"/>
                <a:ea typeface="华文中宋" panose="02010600040101010101" pitchFamily="2" charset="-122"/>
                <a:sym typeface="+mn-ea"/>
              </a:rPr>
              <a:t>  </a:t>
            </a:r>
            <a:r>
              <a:rPr lang="zh-CN" altLang="en-US" sz="2600" b="1">
                <a:solidFill>
                  <a:srgbClr val="002060"/>
                </a:solidFill>
                <a:latin typeface="华文中宋" panose="02010600040101010101" pitchFamily="2" charset="-122"/>
                <a:ea typeface="华文中宋" panose="02010600040101010101" pitchFamily="2" charset="-122"/>
                <a:sym typeface="+mn-ea"/>
              </a:rPr>
              <a:t>梳理结构</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5"/>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6"/>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243"/>
                                        </p:tgtEl>
                                        <p:attrNameLst>
                                          <p:attrName>style.visibility</p:attrName>
                                        </p:attrNameLst>
                                      </p:cBhvr>
                                      <p:to>
                                        <p:strVal val="visible"/>
                                      </p:to>
                                    </p:set>
                                    <p:anim calcmode="lin" valueType="num">
                                      <p:cBhvr>
                                        <p:cTn id="11" dur="500" fill="hold"/>
                                        <p:tgtEl>
                                          <p:spTgt spid="10243"/>
                                        </p:tgtEl>
                                        <p:attrNameLst>
                                          <p:attrName>ppt_x</p:attrName>
                                        </p:attrNameLst>
                                      </p:cBhvr>
                                      <p:tavLst>
                                        <p:tav tm="0">
                                          <p:val>
                                            <p:strVal val="#ppt_x"/>
                                          </p:val>
                                        </p:tav>
                                        <p:tav tm="100000">
                                          <p:val>
                                            <p:strVal val="#ppt_x"/>
                                          </p:val>
                                        </p:tav>
                                      </p:tavLst>
                                    </p:anim>
                                    <p:anim calcmode="lin" valueType="num">
                                      <p:cBhvr>
                                        <p:cTn id="12"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244"/>
                                        </p:tgtEl>
                                        <p:attrNameLst>
                                          <p:attrName>style.visibility</p:attrName>
                                        </p:attrNameLst>
                                      </p:cBhvr>
                                      <p:to>
                                        <p:strVal val="visible"/>
                                      </p:to>
                                    </p:set>
                                    <p:anim calcmode="lin" valueType="num">
                                      <p:cBhvr>
                                        <p:cTn id="17" dur="500" fill="hold"/>
                                        <p:tgtEl>
                                          <p:spTgt spid="10244"/>
                                        </p:tgtEl>
                                        <p:attrNameLst>
                                          <p:attrName>ppt_x</p:attrName>
                                        </p:attrNameLst>
                                      </p:cBhvr>
                                      <p:tavLst>
                                        <p:tav tm="0">
                                          <p:val>
                                            <p:strVal val="#ppt_x"/>
                                          </p:val>
                                        </p:tav>
                                        <p:tav tm="100000">
                                          <p:val>
                                            <p:strVal val="#ppt_x"/>
                                          </p:val>
                                        </p:tav>
                                      </p:tavLst>
                                    </p:anim>
                                    <p:anim calcmode="lin" valueType="num">
                                      <p:cBhvr>
                                        <p:cTn id="1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2"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0245" name="Picture 7" title=""/>
          <p:cNvPicPr>
            <a:picLocks noChangeAspect="1"/>
          </p:cNvPicPr>
          <p:nvPr/>
        </p:nvPicPr>
        <p:blipFill>
          <a:blip r:embed="rId2"/>
          <a:stretch>
            <a:fillRect/>
          </a:stretch>
        </p:blipFill>
        <p:spPr>
          <a:xfrm>
            <a:off x="521970" y="1024890"/>
            <a:ext cx="2146300" cy="2975610"/>
          </a:xfrm>
          <a:prstGeom prst="ellipse">
            <a:avLst/>
          </a:prstGeom>
          <a:noFill/>
          <a:ln w="57150" cap="flat" cmpd="sng">
            <a:noFill/>
            <a:prstDash val="solid"/>
            <a:miter/>
            <a:headEnd type="none" w="med" len="med"/>
            <a:tailEnd type="none" w="med" len="med"/>
          </a:ln>
        </p:spPr>
      </p:pic>
      <p:sp>
        <p:nvSpPr>
          <p:cNvPr id="2" name="文本框 1" title=""/>
          <p:cNvSpPr txBox="1"/>
          <p:nvPr/>
        </p:nvSpPr>
        <p:spPr>
          <a:xfrm>
            <a:off x="3228340" y="885190"/>
            <a:ext cx="5594985" cy="3743325"/>
          </a:xfrm>
          <a:prstGeom prst="rect">
            <a:avLst/>
          </a:prstGeom>
          <a:noFill/>
        </p:spPr>
        <p:txBody>
          <a:bodyPr wrap="square" rtlCol="0" anchor="t">
            <a:spAutoFit/>
          </a:bodyPr>
          <a:lstStyle/>
          <a:p>
            <a:pPr marR="0" indent="457200" defTabSz="914400" fontAlgn="auto">
              <a:lnSpc>
                <a:spcPts val="3560"/>
              </a:lnSpc>
              <a:spcBef>
                <a:spcPct val="0"/>
              </a:spcBef>
              <a:buClrTx/>
              <a:buSzTx/>
              <a:buFontTx/>
              <a:buNone/>
              <a:defRPr/>
            </a:pPr>
            <a:r>
              <a:rPr kumimoji="1" sz="2400" b="1" noProof="0" smtClean="0">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rPr>
              <a:t>曹雪芹</a:t>
            </a:r>
            <a:r>
              <a:rPr kumimoji="1" lang="zh-CN" sz="2400" b="1" noProof="0" smtClean="0">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rPr>
              <a:t>，</a:t>
            </a:r>
            <a:r>
              <a:rPr kumimoji="1" sz="2400" b="1" noProof="0" smtClean="0">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rPr>
              <a:t> </a:t>
            </a:r>
            <a:r>
              <a:rPr kumimoji="1" sz="2400" b="1" noProof="0" smtClean="0">
                <a:solidFill>
                  <a:srgbClr val="FF0000"/>
                </a:solidFill>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rPr>
              <a:t>名霑，字梦阮，号雪芹，又号芹圃、芹溪</a:t>
            </a:r>
            <a:r>
              <a:rPr kumimoji="1" sz="2400" b="1" noProof="0" smtClean="0">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rPr>
              <a:t>。曹雪芹的一生经历了曹家由兴盛到衰败的过程，早年过着豪华的公子生活，晚年却穷愁潦倒，卖字画度日，生活于贫困之中。巨大的变故使其对社会有了深刻的认识，“披阅十载，增删五次”，创作了我国古典小说中最伟大的现实主义作品《红楼梦》。</a:t>
            </a:r>
            <a:endParaRPr kumimoji="1" sz="2400" b="1" noProof="0" smtClean="0">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endParaRPr>
          </a:p>
        </p:txBody>
      </p:sp>
      <p:sp>
        <p:nvSpPr>
          <p:cNvPr id="3" name="文本框 2" title=""/>
          <p:cNvSpPr txBox="1"/>
          <p:nvPr/>
        </p:nvSpPr>
        <p:spPr>
          <a:xfrm>
            <a:off x="166370" y="4051935"/>
            <a:ext cx="2566035" cy="891540"/>
          </a:xfrm>
          <a:prstGeom prst="rect">
            <a:avLst/>
          </a:prstGeom>
          <a:noFill/>
        </p:spPr>
        <p:txBody>
          <a:bodyPr wrap="square" rtlCol="0" anchor="t">
            <a:spAutoFit/>
          </a:bodyPr>
          <a:lstStyle/>
          <a:p>
            <a:pPr algn="ctr"/>
            <a:r>
              <a:rPr kumimoji="1" sz="2600" b="1" noProof="0" smtClean="0">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rPr>
              <a:t>曹雪芹</a:t>
            </a:r>
            <a:endParaRPr kumimoji="1" sz="2600" b="1" noProof="0" smtClean="0">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endParaRPr>
          </a:p>
          <a:p>
            <a:pPr algn="ctr"/>
            <a:r>
              <a:rPr kumimoji="1" sz="2600" b="1" noProof="0" smtClean="0">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rPr>
              <a:t>（约1715—1763）</a:t>
            </a:r>
            <a:endParaRPr kumimoji="1" lang="zh-CN" altLang="en-US" sz="2600" b="1" noProof="0" smtClean="0">
              <a:effectLst>
                <a:outerShdw blurRad="38100" dist="38100" dir="2700000" algn="tl">
                  <a:srgbClr val="C0C0C0"/>
                </a:outerShdw>
              </a:effectLst>
              <a:latin typeface="华文楷体" panose="02010600040101010101" charset="-122"/>
              <a:ea typeface="华文楷体" panose="02010600040101010101" charset="-122"/>
              <a:cs typeface="华文楷体" panose="02010600040101010101" charset="-122"/>
              <a:sym typeface="+mn-ea"/>
            </a:endParaRPr>
          </a:p>
        </p:txBody>
      </p:sp>
      <p:cxnSp>
        <p:nvCxnSpPr>
          <p:cNvPr id="4" name="直接连接符 3" title=""/>
          <p:cNvCxnSpPr/>
          <p:nvPr>
            <p:custDataLst>
              <p:tags r:id="rId3"/>
            </p:custDataLst>
          </p:nvPr>
        </p:nvCxnSpPr>
        <p:spPr>
          <a:xfrm>
            <a:off x="921917" y="699575"/>
            <a:ext cx="2842895" cy="381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文本框 4" title=""/>
          <p:cNvSpPr txBox="1"/>
          <p:nvPr>
            <p:custDataLst>
              <p:tags r:id="rId4"/>
            </p:custDataLst>
          </p:nvPr>
        </p:nvSpPr>
        <p:spPr>
          <a:xfrm>
            <a:off x="922020" y="184785"/>
            <a:ext cx="2948940" cy="491490"/>
          </a:xfrm>
          <a:prstGeom prst="rect">
            <a:avLst/>
          </a:prstGeom>
          <a:noFill/>
        </p:spPr>
        <p:txBody>
          <a:bodyPr wrap="square" rtlCol="0">
            <a:spAutoFit/>
          </a:bodyPr>
          <a:lstStyle/>
          <a:p>
            <a:r>
              <a:rPr lang="zh-CN" altLang="en-US" sz="2600" b="1">
                <a:solidFill>
                  <a:srgbClr val="002060"/>
                </a:solidFill>
                <a:latin typeface="华文中宋" panose="02010600040101010101" pitchFamily="2" charset="-122"/>
                <a:ea typeface="华文中宋" panose="02010600040101010101" pitchFamily="2" charset="-122"/>
                <a:sym typeface="+mn-ea"/>
              </a:rPr>
              <a:t>任务一：</a:t>
            </a:r>
            <a:r>
              <a:rPr lang="zh-CN" sz="2600" b="1">
                <a:solidFill>
                  <a:srgbClr val="002060"/>
                </a:solidFill>
                <a:latin typeface="华文中宋" panose="02010600040101010101" pitchFamily="2" charset="-122"/>
                <a:ea typeface="华文中宋" panose="02010600040101010101" pitchFamily="2" charset="-122"/>
                <a:sym typeface="+mn-ea"/>
              </a:rPr>
              <a:t>认识作者</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6" name="组合 5" title=""/>
          <p:cNvGrpSpPr/>
          <p:nvPr/>
        </p:nvGrpSpPr>
        <p:grpSpPr>
          <a:xfrm>
            <a:off x="255905" y="279400"/>
            <a:ext cx="562610" cy="513080"/>
            <a:chOff x="2121873" y="1511588"/>
            <a:chExt cx="445481" cy="469613"/>
          </a:xfrm>
        </p:grpSpPr>
        <p:sp>
          <p:nvSpPr>
            <p:cNvPr id="7" name="矩形 6"/>
            <p:cNvSpPr/>
            <p:nvPr>
              <p:custDataLst>
                <p:tags r:id="rId5"/>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p:custDataLst>
                <p:tags r:id="rId6"/>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59570"/>
            <a:ext cx="4136390"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5345430" cy="491490"/>
          </a:xfrm>
          <a:prstGeom prst="rect">
            <a:avLst/>
          </a:prstGeom>
          <a:noFill/>
        </p:spPr>
        <p:txBody>
          <a:bodyPr wrap="square" rtlCol="0">
            <a:spAutoFit/>
          </a:bodyPr>
          <a:lstStyle/>
          <a:p>
            <a:r>
              <a:rPr lang="zh-CN" altLang="en-US" sz="2600" b="1">
                <a:solidFill>
                  <a:srgbClr val="002060"/>
                </a:solidFill>
                <a:latin typeface="华文中宋" panose="02010600040101010101" pitchFamily="2" charset="-122"/>
                <a:ea typeface="华文中宋" panose="02010600040101010101" pitchFamily="2" charset="-122"/>
                <a:sym typeface="+mn-ea"/>
              </a:rPr>
              <a:t>任务四：</a:t>
            </a:r>
            <a:r>
              <a:rPr lang="zh-CN" sz="2600" b="1">
                <a:solidFill>
                  <a:srgbClr val="002060"/>
                </a:solidFill>
                <a:latin typeface="华文中宋" panose="02010600040101010101" pitchFamily="2" charset="-122"/>
                <a:ea typeface="华文中宋" panose="02010600040101010101" pitchFamily="2" charset="-122"/>
                <a:sym typeface="+mn-ea"/>
              </a:rPr>
              <a:t>环境描写和人物形象分析</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文本框 1" title=""/>
          <p:cNvSpPr txBox="1"/>
          <p:nvPr>
            <p:custDataLst>
              <p:tags r:id="rId6"/>
            </p:custDataLst>
          </p:nvPr>
        </p:nvSpPr>
        <p:spPr>
          <a:xfrm>
            <a:off x="823595" y="1334770"/>
            <a:ext cx="7307580" cy="2306955"/>
          </a:xfrm>
          <a:prstGeom prst="rect">
            <a:avLst/>
          </a:prstGeom>
          <a:noFill/>
        </p:spPr>
        <p:txBody>
          <a:bodyPr wrap="square" rtlCol="0" anchor="t">
            <a:spAutoFit/>
          </a:bodyPr>
          <a:lstStyle/>
          <a:p>
            <a:pPr indent="457200" fontAlgn="auto">
              <a:lnSpc>
                <a:spcPct val="150000"/>
              </a:lnSpc>
            </a:pPr>
            <a:r>
              <a:rPr lang="zh-CN" altLang="zh-CN" sz="3200">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以林黛玉第一天进贾府这一事件为中</a:t>
            </a:r>
            <a:endParaRPr lang="zh-CN" altLang="zh-CN" sz="3200">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endParaRPr>
          </a:p>
          <a:p>
            <a:pPr indent="457200" fontAlgn="auto">
              <a:lnSpc>
                <a:spcPct val="150000"/>
              </a:lnSpc>
            </a:pPr>
            <a:r>
              <a:rPr lang="zh-CN" altLang="zh-CN" sz="3200">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心，以林黛玉第一天进贾府的行踪和所见所闻为线素，介绍贾府</a:t>
            </a:r>
            <a:r>
              <a:rPr lang="zh-CN" altLang="zh-CN" sz="3200">
                <a:solidFill>
                  <a:srgbClr val="FF0000"/>
                </a:solidFill>
                <a:latin typeface="华文新魏" panose="02010800040101010101" pitchFamily="2" charset="-122"/>
                <a:ea typeface="华文新魏" panose="02010800040101010101" pitchFamily="2" charset="-122"/>
                <a:cs typeface="华文新魏" panose="02010800040101010101" pitchFamily="2" charset="-122"/>
                <a:sym typeface="+mn-ea"/>
              </a:rPr>
              <a:t>环境和人物</a:t>
            </a:r>
            <a:r>
              <a:rPr lang="zh-CN" altLang="zh-CN" sz="3200">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a:t>
            </a:r>
            <a:endParaRPr lang="zh-CN" altLang="zh-CN" sz="3200">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Tree>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典型环境</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文本框 1" title=""/>
          <p:cNvSpPr txBox="1"/>
          <p:nvPr/>
        </p:nvSpPr>
        <p:spPr>
          <a:xfrm>
            <a:off x="649605" y="978535"/>
            <a:ext cx="8254365" cy="3322955"/>
          </a:xfrm>
          <a:prstGeom prst="rect">
            <a:avLst/>
          </a:prstGeom>
          <a:noFill/>
        </p:spPr>
        <p:txBody>
          <a:bodyPr wrap="square" rtlCol="0" anchor="t">
            <a:spAutoFit/>
          </a:bodyPr>
          <a:lstStyle/>
          <a:p>
            <a:pPr indent="457200" fontAlgn="auto">
              <a:lnSpc>
                <a:spcPct val="150000"/>
              </a:lnSpc>
            </a:pPr>
            <a:r>
              <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课文交代“林黛玉常听得母亲说过，他外祖母家与别家不同”。</a:t>
            </a:r>
            <a:r>
              <a:rPr lang="zh-CN" altLang="en-US" sz="2800" b="1">
                <a:latin typeface="华文中宋" panose="02010600040101010101" pitchFamily="2" charset="-122"/>
                <a:ea typeface="华文中宋" panose="02010600040101010101" pitchFamily="2" charset="-122"/>
                <a:cs typeface="华文中宋" panose="02010600040101010101" pitchFamily="2" charset="-122"/>
                <a:sym typeface="+mn-ea"/>
              </a:rPr>
              <a:t>到底有何不同，</a:t>
            </a:r>
            <a:r>
              <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她是从哪些方面看到、感受到</a:t>
            </a:r>
            <a:r>
              <a:rPr lang="en-US" altLang="zh-CN"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与别家不同”的呢？</a:t>
            </a:r>
            <a:r>
              <a:rPr lang="zh-CN" altLang="en-US" sz="2800" b="1">
                <a:latin typeface="华文中宋" panose="02010600040101010101" pitchFamily="2" charset="-122"/>
                <a:ea typeface="华文中宋" panose="02010600040101010101" pitchFamily="2" charset="-122"/>
                <a:cs typeface="华文中宋" panose="02010600040101010101" pitchFamily="2" charset="-122"/>
                <a:sym typeface="+mn-ea"/>
              </a:rPr>
              <a:t>就让我们通过她的视线来领略贾府这一环境下具有怎样的生活和等级礼法。</a:t>
            </a:r>
            <a:endPar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95235" name="Text Box 3" title=""/>
          <p:cNvSpPr txBox="1"/>
          <p:nvPr/>
        </p:nvSpPr>
        <p:spPr>
          <a:xfrm>
            <a:off x="570230" y="1619250"/>
            <a:ext cx="8228965" cy="1420495"/>
          </a:xfrm>
          <a:prstGeom prst="rect">
            <a:avLst/>
          </a:prstGeom>
          <a:solidFill>
            <a:schemeClr val="accent5">
              <a:lumMod val="20000"/>
              <a:lumOff val="80000"/>
            </a:schemeClr>
          </a:solidFill>
          <a:ln w="31750" cap="flat" cmpd="sng">
            <a:noFill/>
            <a:prstDash val="solid"/>
            <a:miter/>
            <a:headEnd type="none" w="med" len="med"/>
            <a:tailEnd type="none" w="med" len="med"/>
          </a:ln>
          <a:effectLst>
            <a:innerShdw blurRad="63500" dist="50800" dir="2700000">
              <a:prstClr val="black">
                <a:alpha val="50000"/>
              </a:prstClr>
            </a:innerShdw>
          </a:effectLst>
          <a:extLst>
            <a:ext uri="{909E8E84-426E-40DD-AFC4-6F175D3DCCD1}">
              <a14:hiddenFill xmlns:a14="http://schemas.microsoft.com/office/drawing/2010/main">
                <a:solidFill>
                  <a:srgbClr val="CCFFFF"/>
                </a:solidFill>
              </a14:hiddenFill>
            </a:ext>
          </a:extLst>
        </p:spPr>
        <p:txBody>
          <a:bodyPr wrap="square">
            <a:spAutoFit/>
          </a:bodyPr>
          <a:lstStyle/>
          <a:p>
            <a:pPr indent="0" fontAlgn="auto">
              <a:lnSpc>
                <a:spcPct val="120000"/>
              </a:lnSpc>
              <a:spcBef>
                <a:spcPct val="0"/>
              </a:spcBef>
            </a:pPr>
            <a:r>
              <a:rPr lang="en-US" altLang="zh-CN" sz="2400">
                <a:latin typeface="Times New Roman" panose="02020603050405020304" pitchFamily="18" charset="0"/>
                <a:ea typeface="楷体_GB2312" pitchFamily="49" charset="-122"/>
              </a:rPr>
              <a:t>      </a:t>
            </a:r>
            <a:r>
              <a:rPr lang="zh-CN" altLang="en-US" sz="2400" b="1">
                <a:latin typeface="华文楷体" panose="02010600040101010101" charset="-122"/>
                <a:ea typeface="华文楷体" panose="02010600040101010101" charset="-122"/>
                <a:cs typeface="华文楷体" panose="02010600040101010101" charset="-122"/>
              </a:rPr>
              <a:t>黛玉看到宁、荣二府相隔不远，都是三间</a:t>
            </a:r>
            <a:r>
              <a:rPr lang="zh-CN" altLang="en-US" sz="2400" b="1">
                <a:solidFill>
                  <a:srgbClr val="F2040A"/>
                </a:solidFill>
                <a:latin typeface="华文楷体" panose="02010600040101010101" charset="-122"/>
                <a:ea typeface="华文楷体" panose="02010600040101010101" charset="-122"/>
                <a:cs typeface="华文楷体" panose="02010600040101010101" charset="-122"/>
              </a:rPr>
              <a:t>兽头大门</a:t>
            </a:r>
            <a:r>
              <a:rPr lang="zh-CN" altLang="en-US" sz="2400" b="1">
                <a:latin typeface="华文楷体" panose="02010600040101010101" charset="-122"/>
                <a:ea typeface="华文楷体" panose="02010600040101010101" charset="-122"/>
                <a:cs typeface="华文楷体" panose="02010600040101010101" charset="-122"/>
              </a:rPr>
              <a:t>，两边蹲着两个</a:t>
            </a:r>
            <a:r>
              <a:rPr lang="zh-CN" altLang="en-US" sz="2400" b="1">
                <a:solidFill>
                  <a:srgbClr val="F2040A"/>
                </a:solidFill>
                <a:latin typeface="华文楷体" panose="02010600040101010101" charset="-122"/>
                <a:ea typeface="华文楷体" panose="02010600040101010101" charset="-122"/>
                <a:cs typeface="华文楷体" panose="02010600040101010101" charset="-122"/>
              </a:rPr>
              <a:t>大石狮子</a:t>
            </a:r>
            <a:r>
              <a:rPr lang="zh-CN" altLang="en-US" sz="2400" b="1">
                <a:latin typeface="华文楷体" panose="02010600040101010101" charset="-122"/>
                <a:ea typeface="华文楷体" panose="02010600040101010101" charset="-122"/>
                <a:cs typeface="华文楷体" panose="02010600040101010101" charset="-122"/>
              </a:rPr>
              <a:t>，门上悬有大书</a:t>
            </a:r>
            <a:r>
              <a:rPr lang="zh-CN" altLang="en-US" sz="2400" b="1">
                <a:solidFill>
                  <a:srgbClr val="F2040A"/>
                </a:solidFill>
                <a:latin typeface="华文楷体" panose="02010600040101010101" charset="-122"/>
                <a:ea typeface="华文楷体" panose="02010600040101010101" charset="-122"/>
                <a:cs typeface="华文楷体" panose="02010600040101010101" charset="-122"/>
              </a:rPr>
              <a:t>“敕造”的匾额</a:t>
            </a:r>
            <a:r>
              <a:rPr lang="zh-CN" altLang="en-US" sz="2400" b="1">
                <a:latin typeface="华文楷体" panose="02010600040101010101" charset="-122"/>
                <a:ea typeface="华文楷体" panose="02010600040101010101" charset="-122"/>
                <a:cs typeface="华文楷体" panose="02010600040101010101" charset="-122"/>
              </a:rPr>
              <a:t>，门前有“</a:t>
            </a:r>
            <a:r>
              <a:rPr lang="zh-CN" altLang="en-US" sz="2400" b="1">
                <a:solidFill>
                  <a:srgbClr val="F2040A"/>
                </a:solidFill>
                <a:latin typeface="华文楷体" panose="02010600040101010101" charset="-122"/>
                <a:ea typeface="华文楷体" panose="02010600040101010101" charset="-122"/>
                <a:cs typeface="华文楷体" panose="02010600040101010101" charset="-122"/>
              </a:rPr>
              <a:t>华冠丽服”的侍役。</a:t>
            </a:r>
            <a:r>
              <a:rPr lang="zh-CN" altLang="en-US" sz="2400" b="1">
                <a:solidFill>
                  <a:schemeClr val="tx1"/>
                </a:solidFill>
                <a:latin typeface="华文楷体" panose="02010600040101010101" charset="-122"/>
                <a:ea typeface="华文楷体" panose="02010600040101010101" charset="-122"/>
                <a:cs typeface="华文楷体" panose="02010600040101010101" charset="-122"/>
              </a:rPr>
              <a:t>（第1段）</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22531" name="Rectangle 4" title=""/>
          <p:cNvSpPr/>
          <p:nvPr/>
        </p:nvSpPr>
        <p:spPr>
          <a:xfrm>
            <a:off x="457200" y="983615"/>
            <a:ext cx="8455025" cy="521970"/>
          </a:xfrm>
          <a:prstGeom prst="rect">
            <a:avLst/>
          </a:prstGeom>
          <a:noFill/>
          <a:ln w="9525">
            <a:noFill/>
          </a:ln>
        </p:spPr>
        <p:txBody>
          <a:bodyPr wrap="square">
            <a:spAutoFit/>
          </a:bodyPr>
          <a:lstStyle/>
          <a:p>
            <a:pPr eaLnBrk="1" hangingPunct="1">
              <a:spcBef>
                <a:spcPct val="50000"/>
              </a:spcBef>
            </a:pPr>
            <a:r>
              <a:rPr lang="zh-CN" altLang="en-US" sz="2800" b="1">
                <a:solidFill>
                  <a:srgbClr val="0000FF"/>
                </a:solidFill>
                <a:effectLst>
                  <a:outerShdw blurRad="38100" dist="38100" dir="2700000" algn="tl">
                    <a:srgbClr val="000000">
                      <a:alpha val="43137"/>
                    </a:srgbClr>
                  </a:outerShdw>
                </a:effectLst>
                <a:latin typeface="幼圆" panose="02010509060101010101" charset="-122"/>
                <a:ea typeface="幼圆" panose="02010509060101010101" charset="-122"/>
                <a:cs typeface="华文新魏" panose="02010800040101010101" pitchFamily="2" charset="-122"/>
              </a:rPr>
              <a:t>林黛玉来到贾府门前看到了什么情况？体现了什么？</a:t>
            </a:r>
            <a:r>
              <a:rPr lang="zh-CN" altLang="en-US" sz="2800" b="1">
                <a:solidFill>
                  <a:srgbClr val="0000FF"/>
                </a:solidFill>
                <a:latin typeface="华文新魏" panose="02010800040101010101" pitchFamily="2" charset="-122"/>
                <a:ea typeface="华文新魏" panose="02010800040101010101" pitchFamily="2" charset="-122"/>
                <a:cs typeface="华文新魏" panose="02010800040101010101" pitchFamily="2" charset="-122"/>
              </a:rPr>
              <a:t> </a:t>
            </a:r>
            <a:endParaRPr lang="zh-CN" altLang="en-US" sz="2800" b="1">
              <a:solidFill>
                <a:srgbClr val="0000FF"/>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95238" name="Text Box 6" title=""/>
          <p:cNvSpPr txBox="1"/>
          <p:nvPr/>
        </p:nvSpPr>
        <p:spPr>
          <a:xfrm>
            <a:off x="625475" y="3277235"/>
            <a:ext cx="2669540" cy="521970"/>
          </a:xfrm>
          <a:prstGeom prst="rect">
            <a:avLst/>
          </a:prstGeom>
          <a:noFill/>
          <a:ln w="9525" cap="flat" cmpd="sng">
            <a:noFill/>
            <a:prstDash val="solid"/>
            <a:miter/>
            <a:headEnd type="none" w="med" len="med"/>
            <a:tailEnd type="none" w="med" len="med"/>
          </a:ln>
          <a:extLst>
            <a:ext uri="{909E8E84-426E-40DD-AFC4-6F175D3DCCD1}">
              <a14:hiddenFill xmlns:a14="http://schemas.microsoft.com/office/drawing/2010/main">
                <a:solidFill>
                  <a:srgbClr val="EFF6A8"/>
                </a:solidFill>
              </a14:hiddenFill>
            </a:ext>
          </a:extLst>
        </p:spPr>
        <p:txBody>
          <a:bodyPr wrap="square">
            <a:spAutoFit/>
          </a:bodyPr>
          <a:lstStyle/>
          <a:p>
            <a:pPr eaLnBrk="1" hangingPunct="1">
              <a:spcBef>
                <a:spcPct val="50000"/>
              </a:spcBef>
            </a:pPr>
            <a:r>
              <a:rPr lang="zh-CN" altLang="en-US" sz="2800" b="1">
                <a:solidFill>
                  <a:srgbClr val="FD0303"/>
                </a:solidFill>
                <a:latin typeface="华文新魏" panose="02010800040101010101" pitchFamily="2" charset="-122"/>
                <a:ea typeface="华文新魏" panose="02010800040101010101" pitchFamily="2" charset="-122"/>
              </a:rPr>
              <a:t>外观宏伟</a:t>
            </a:r>
            <a:endParaRPr lang="zh-CN" altLang="en-US" sz="2800" b="1">
              <a:solidFill>
                <a:srgbClr val="FD0303"/>
              </a:solidFill>
              <a:latin typeface="华文新魏" panose="02010800040101010101" pitchFamily="2" charset="-122"/>
              <a:ea typeface="华文新魏" panose="02010800040101010101" pitchFamily="2" charset="-122"/>
            </a:endParaRPr>
          </a:p>
        </p:txBody>
      </p:sp>
      <p:sp>
        <p:nvSpPr>
          <p:cNvPr id="95239" name="Text Box 7" title=""/>
          <p:cNvSpPr txBox="1"/>
          <p:nvPr/>
        </p:nvSpPr>
        <p:spPr>
          <a:xfrm>
            <a:off x="457200" y="3866515"/>
            <a:ext cx="6219825" cy="953135"/>
          </a:xfrm>
          <a:prstGeom prst="rect">
            <a:avLst/>
          </a:prstGeom>
          <a:noFill/>
          <a:ln w="9525" cap="flat" cmpd="sng">
            <a:noFill/>
            <a:prstDash val="solid"/>
            <a:miter/>
            <a:headEnd type="none" w="med" len="med"/>
            <a:tailEnd type="none" w="med" len="med"/>
          </a:ln>
          <a:effectLst>
            <a:outerShdw blurRad="50800" dist="38100" algn="l" rotWithShape="0">
              <a:prstClr val="black">
                <a:alpha val="40000"/>
              </a:prstClr>
            </a:outerShdw>
          </a:effectLst>
          <a:extLst>
            <a:ext uri="{909E8E84-426E-40DD-AFC4-6F175D3DCCD1}">
              <a14:hiddenFill xmlns:a14="http://schemas.microsoft.com/office/drawing/2010/main">
                <a:solidFill>
                  <a:srgbClr val="EFF6A8"/>
                </a:solidFill>
              </a14:hiddenFill>
            </a:ext>
          </a:extLst>
        </p:spPr>
        <p:txBody>
          <a:bodyPr wrap="square">
            <a:spAutoFit/>
          </a:bodyPr>
          <a:lstStyle/>
          <a:p>
            <a:pPr indent="457200" fontAlgn="auto">
              <a:spcBef>
                <a:spcPct val="0"/>
              </a:spcBef>
            </a:pPr>
            <a:r>
              <a:rPr lang="zh-CN" altLang="en-US" sz="2800" b="1">
                <a:latin typeface="华文新魏" panose="02010800040101010101" pitchFamily="2" charset="-122"/>
                <a:ea typeface="华文新魏" panose="02010800040101010101" pitchFamily="2" charset="-122"/>
              </a:rPr>
              <a:t>显示出贵族之家的</a:t>
            </a:r>
            <a:r>
              <a:rPr lang="zh-CN" altLang="en-US" sz="2800" b="1">
                <a:solidFill>
                  <a:srgbClr val="FD0303"/>
                </a:solidFill>
                <a:latin typeface="华文新魏" panose="02010800040101010101" pitchFamily="2" charset="-122"/>
                <a:ea typeface="华文新魏" panose="02010800040101010101" pitchFamily="2" charset="-122"/>
              </a:rPr>
              <a:t>豪华、气派、威严和显赫</a:t>
            </a:r>
            <a:r>
              <a:rPr lang="zh-CN" altLang="en-US" sz="2800" b="1">
                <a:solidFill>
                  <a:srgbClr val="FF3300"/>
                </a:solidFill>
                <a:latin typeface="华文新魏" panose="02010800040101010101" pitchFamily="2" charset="-122"/>
                <a:ea typeface="华文新魏" panose="02010800040101010101" pitchFamily="2" charset="-122"/>
              </a:rPr>
              <a:t>。</a:t>
            </a:r>
            <a:endParaRPr lang="zh-CN" altLang="en-US" sz="2800" b="1">
              <a:solidFill>
                <a:srgbClr val="FF3300"/>
              </a:solidFill>
              <a:latin typeface="华文新魏" panose="02010800040101010101" pitchFamily="2" charset="-122"/>
              <a:ea typeface="华文新魏" panose="02010800040101010101" pitchFamily="2" charset="-122"/>
            </a:endParaRPr>
          </a:p>
        </p:txBody>
      </p:sp>
      <p:cxnSp>
        <p:nvCxnSpPr>
          <p:cNvPr id="4" name="直接连接符 3" title=""/>
          <p:cNvCxnSpPr/>
          <p:nvPr>
            <p:custDataLst>
              <p:tags r:id="rId3"/>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4"/>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典型环境</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5"/>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6"/>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2" name="图片 1" title=""/>
          <p:cNvPicPr>
            <a:picLocks noChangeAspect="1"/>
          </p:cNvPicPr>
          <p:nvPr/>
        </p:nvPicPr>
        <p:blipFill>
          <a:blip r:embed="rId7"/>
          <a:srcRect t="2258"/>
          <a:stretch>
            <a:fillRect/>
          </a:stretch>
        </p:blipFill>
        <p:spPr>
          <a:xfrm>
            <a:off x="6677025" y="3277235"/>
            <a:ext cx="2305050" cy="16960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95235"/>
                                        </p:tgtEl>
                                        <p:attrNameLst>
                                          <p:attrName>style.visibility</p:attrName>
                                        </p:attrNameLst>
                                      </p:cBhvr>
                                      <p:to>
                                        <p:strVal val="visible"/>
                                      </p:to>
                                    </p:set>
                                    <p:animEffect transition="in" filter="box(in)">
                                      <p:cBhvr>
                                        <p:cTn id="11" dur="500"/>
                                        <p:tgtEl>
                                          <p:spTgt spid="95235"/>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95238"/>
                                        </p:tgtEl>
                                        <p:attrNameLst>
                                          <p:attrName>style.visibility</p:attrName>
                                        </p:attrNameLst>
                                      </p:cBhvr>
                                      <p:to>
                                        <p:strVal val="visible"/>
                                      </p:to>
                                    </p:set>
                                    <p:animEffect transition="in" filter="box(in)">
                                      <p:cBhvr>
                                        <p:cTn id="16" dur="500"/>
                                        <p:tgtEl>
                                          <p:spTgt spid="95238"/>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5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P spid="95238" grpId="0" animBg="1"/>
      <p:bldP spid="22531" grpId="0"/>
      <p:bldP spid="95239"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4578" name="Rectangle 4" title=""/>
          <p:cNvSpPr/>
          <p:nvPr/>
        </p:nvSpPr>
        <p:spPr>
          <a:xfrm>
            <a:off x="556895" y="852805"/>
            <a:ext cx="7752715" cy="521970"/>
          </a:xfrm>
          <a:prstGeom prst="rect">
            <a:avLst/>
          </a:prstGeom>
          <a:noFill/>
          <a:ln w="9525">
            <a:noFill/>
          </a:ln>
        </p:spPr>
        <p:txBody>
          <a:bodyPr wrap="square">
            <a:spAutoFit/>
          </a:bodyPr>
          <a:lstStyle/>
          <a:p>
            <a:pPr algn="l" eaLnBrk="1" hangingPunct="1">
              <a:spcBef>
                <a:spcPct val="50000"/>
              </a:spcBef>
              <a:buClrTx/>
              <a:buSzTx/>
              <a:buFontTx/>
            </a:pPr>
            <a:r>
              <a:rPr lang="zh-CN" altLang="en-US" sz="2800" b="1">
                <a:solidFill>
                  <a:srgbClr val="0000FF"/>
                </a:solidFill>
                <a:effectLst>
                  <a:outerShdw blurRad="38100" dist="38100" dir="2700000" algn="tl">
                    <a:srgbClr val="000000">
                      <a:alpha val="43137"/>
                    </a:srgbClr>
                  </a:outerShdw>
                </a:effectLst>
                <a:latin typeface="幼圆" panose="02010509060101010101" charset="-122"/>
                <a:ea typeface="幼圆" panose="02010509060101010101" charset="-122"/>
                <a:cs typeface="华文新魏" panose="02010800040101010101" pitchFamily="2" charset="-122"/>
              </a:rPr>
              <a:t>进入贾府到贾母住处，林黛玉看到了什么？</a:t>
            </a:r>
            <a:endParaRPr lang="zh-CN" altLang="en-US" sz="2800" b="1">
              <a:solidFill>
                <a:srgbClr val="0000FF"/>
              </a:solidFill>
              <a:effectLst>
                <a:outerShdw blurRad="38100" dist="38100" dir="2700000" algn="tl">
                  <a:srgbClr val="000000">
                    <a:alpha val="43137"/>
                  </a:srgbClr>
                </a:outerShdw>
              </a:effectLst>
              <a:latin typeface="幼圆" panose="02010509060101010101" charset="-122"/>
              <a:ea typeface="幼圆" panose="02010509060101010101" charset="-122"/>
              <a:cs typeface="华文新魏" panose="02010800040101010101" pitchFamily="2" charset="-122"/>
            </a:endParaRPr>
          </a:p>
        </p:txBody>
      </p:sp>
      <p:sp>
        <p:nvSpPr>
          <p:cNvPr id="97285" name="Text Box 5" title=""/>
          <p:cNvSpPr txBox="1"/>
          <p:nvPr/>
        </p:nvSpPr>
        <p:spPr>
          <a:xfrm>
            <a:off x="450215" y="3898900"/>
            <a:ext cx="1884680" cy="521970"/>
          </a:xfrm>
          <a:prstGeom prst="rect">
            <a:avLst/>
          </a:prstGeom>
          <a:noFill/>
          <a:ln w="9525" cap="flat" cmpd="sng">
            <a:noFill/>
            <a:prstDash val="solid"/>
            <a:miter/>
            <a:headEnd type="none" w="med" len="med"/>
            <a:tailEnd type="none" w="med" len="med"/>
          </a:ln>
          <a:extLst>
            <a:ext uri="{909E8E84-426E-40DD-AFC4-6F175D3DCCD1}">
              <a14:hiddenFill xmlns:a14="http://schemas.microsoft.com/office/drawing/2010/main">
                <a:solidFill>
                  <a:srgbClr val="EFF6A8"/>
                </a:solidFill>
              </a14:hiddenFill>
            </a:ext>
          </a:extLst>
        </p:spPr>
        <p:txBody>
          <a:bodyPr wrap="square">
            <a:spAutoFit/>
          </a:bodyPr>
          <a:lstStyle/>
          <a:p>
            <a:pPr eaLnBrk="1" hangingPunct="1">
              <a:spcBef>
                <a:spcPct val="50000"/>
              </a:spcBef>
            </a:pPr>
            <a:r>
              <a:rPr lang="zh-CN" altLang="en-US" sz="2800" b="1">
                <a:solidFill>
                  <a:srgbClr val="FD0303"/>
                </a:solidFill>
                <a:latin typeface="华文新魏" panose="02010800040101010101" pitchFamily="2" charset="-122"/>
                <a:ea typeface="华文新魏" panose="02010800040101010101" pitchFamily="2" charset="-122"/>
              </a:rPr>
              <a:t>布局讲究</a:t>
            </a:r>
            <a:endParaRPr lang="zh-CN" altLang="en-US" sz="2800" b="1">
              <a:solidFill>
                <a:srgbClr val="FD0303"/>
              </a:solidFill>
              <a:latin typeface="华文新魏" panose="02010800040101010101" pitchFamily="2" charset="-122"/>
              <a:ea typeface="华文新魏" panose="02010800040101010101" pitchFamily="2" charset="-122"/>
            </a:endParaRPr>
          </a:p>
        </p:txBody>
      </p:sp>
      <p:sp>
        <p:nvSpPr>
          <p:cNvPr id="97286" name="Text Box 6" title=""/>
          <p:cNvSpPr txBox="1"/>
          <p:nvPr/>
        </p:nvSpPr>
        <p:spPr>
          <a:xfrm>
            <a:off x="292735" y="1558925"/>
            <a:ext cx="8558530" cy="1642110"/>
          </a:xfrm>
          <a:prstGeom prst="rect">
            <a:avLst/>
          </a:prstGeom>
          <a:solidFill>
            <a:schemeClr val="accent5">
              <a:lumMod val="20000"/>
              <a:lumOff val="80000"/>
            </a:schemeClr>
          </a:solidFill>
          <a:ln w="28575" cap="flat" cmpd="sng">
            <a:noFill/>
            <a:prstDash val="solid"/>
            <a:miter/>
            <a:headEnd type="none" w="med" len="med"/>
            <a:tailEnd type="none" w="med" len="med"/>
          </a:ln>
          <a:effectLst>
            <a:innerShdw blurRad="63500" dist="50800" dir="2700000">
              <a:prstClr val="black">
                <a:alpha val="50000"/>
              </a:prstClr>
            </a:innerShdw>
          </a:effectLst>
          <a:extLst>
            <a:ext uri="{909E8E84-426E-40DD-AFC4-6F175D3DCCD1}">
              <a14:hiddenFill xmlns:a14="http://schemas.microsoft.com/office/drawing/2010/main">
                <a:solidFill>
                  <a:srgbClr val="CCFFFF"/>
                </a:solidFill>
              </a14:hiddenFill>
            </a:ext>
          </a:extLst>
        </p:spPr>
        <p:txBody>
          <a:bodyPr wrap="square">
            <a:spAutoFit/>
          </a:bodyPr>
          <a:lstStyle/>
          <a:p>
            <a:pPr indent="0" fontAlgn="auto">
              <a:lnSpc>
                <a:spcPct val="120000"/>
              </a:lnSpc>
            </a:pPr>
            <a:r>
              <a:rPr lang="en-US" altLang="zh-CN" sz="2400">
                <a:latin typeface="楷体_GB2312" pitchFamily="49" charset="-122"/>
                <a:ea typeface="楷体_GB2312" pitchFamily="49" charset="-122"/>
              </a:rPr>
              <a:t>   </a:t>
            </a:r>
            <a:r>
              <a:rPr lang="en-US" altLang="zh-CN" sz="2000">
                <a:latin typeface="微软雅黑" panose="020b0503020204020204" charset="-122"/>
                <a:ea typeface="微软雅黑" panose="020b0503020204020204" charset="-122"/>
              </a:rPr>
              <a:t> </a:t>
            </a:r>
            <a:r>
              <a:rPr lang="zh-CN" altLang="en-US" sz="2000" b="1">
                <a:latin typeface="华文楷体" panose="02010600040101010101" charset="-122"/>
                <a:ea typeface="华文楷体" panose="02010600040101010101" charset="-122"/>
                <a:cs typeface="华文楷体" panose="02010600040101010101" charset="-122"/>
              </a:rPr>
              <a:t>从荣府西角门进去，走“一箭之地”，转至</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垂花门</a:t>
            </a:r>
            <a:r>
              <a:rPr lang="zh-CN" altLang="en-US" sz="2000" b="1">
                <a:latin typeface="华文楷体" panose="02010600040101010101" charset="-122"/>
                <a:ea typeface="华文楷体" panose="02010600040101010101" charset="-122"/>
                <a:cs typeface="华文楷体" panose="02010600040101010101" charset="-122"/>
              </a:rPr>
              <a:t>，过穿堂，绕</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插屏</a:t>
            </a:r>
            <a:r>
              <a:rPr lang="zh-CN" altLang="en-US" sz="2000" b="1">
                <a:latin typeface="华文楷体" panose="02010600040101010101" charset="-122"/>
                <a:ea typeface="华文楷体" panose="02010600040101010101" charset="-122"/>
                <a:cs typeface="华文楷体" panose="02010600040101010101" charset="-122"/>
              </a:rPr>
              <a:t>，再经三间过厅，后面方是贾母居住的正房大院。“正面</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五间上房，皆</a:t>
            </a:r>
            <a:r>
              <a:rPr lang="zh-CN" altLang="en-US" sz="2000" b="1">
                <a:solidFill>
                  <a:srgbClr val="F2040A"/>
                </a:solidFill>
                <a:latin typeface="华文楷体" panose="02010600040101010101" charset="-122"/>
                <a:ea typeface="华文楷体" panose="02010600040101010101" charset="-122"/>
                <a:cs typeface="华文楷体" panose="02010600040101010101" charset="-122"/>
              </a:rPr>
              <a:t>雕梁画栋</a:t>
            </a:r>
            <a:r>
              <a:rPr lang="zh-CN" altLang="en-US" sz="2000" b="1">
                <a:latin typeface="华文楷体" panose="02010600040101010101" charset="-122"/>
                <a:ea typeface="华文楷体" panose="02010600040101010101" charset="-122"/>
                <a:cs typeface="华文楷体" panose="02010600040101010101" charset="-122"/>
              </a:rPr>
              <a:t>，两边</a:t>
            </a:r>
            <a:r>
              <a:rPr lang="zh-CN" altLang="en-US" sz="2000" b="1">
                <a:solidFill>
                  <a:srgbClr val="FD0303"/>
                </a:solidFill>
                <a:latin typeface="华文楷体" panose="02010600040101010101" charset="-122"/>
                <a:ea typeface="华文楷体" panose="02010600040101010101" charset="-122"/>
                <a:cs typeface="华文楷体" panose="02010600040101010101" charset="-122"/>
              </a:rPr>
              <a:t>穿山游廊厢房</a:t>
            </a:r>
            <a:r>
              <a:rPr lang="zh-CN" altLang="en-US" sz="2000" b="1">
                <a:latin typeface="华文楷体" panose="02010600040101010101" charset="-122"/>
                <a:ea typeface="华文楷体" panose="02010600040101010101" charset="-122"/>
                <a:cs typeface="华文楷体" panose="02010600040101010101" charset="-122"/>
              </a:rPr>
              <a:t>，挂着</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各色鹦鹉、画眉等鸟雀</a:t>
            </a:r>
            <a:r>
              <a:rPr lang="zh-CN" altLang="en-US" sz="2000" b="1">
                <a:latin typeface="华文楷体" panose="02010600040101010101" charset="-122"/>
                <a:ea typeface="华文楷体" panose="02010600040101010101" charset="-122"/>
                <a:cs typeface="华文楷体" panose="02010600040101010101" charset="-122"/>
              </a:rPr>
              <a:t>。”这样穿堂过厅一路行来，仆役、婆子、丫环</a:t>
            </a:r>
            <a:r>
              <a:rPr lang="zh-CN" altLang="en-US" sz="2000" b="1">
                <a:solidFill>
                  <a:srgbClr val="F2040A"/>
                </a:solidFill>
                <a:latin typeface="华文楷体" panose="02010600040101010101" charset="-122"/>
                <a:ea typeface="华文楷体" panose="02010600040101010101" charset="-122"/>
                <a:cs typeface="华文楷体" panose="02010600040101010101" charset="-122"/>
              </a:rPr>
              <a:t>轮番更换</a:t>
            </a:r>
            <a:r>
              <a:rPr lang="zh-CN" altLang="en-US" sz="2000" b="1">
                <a:latin typeface="华文楷体" panose="02010600040101010101" charset="-122"/>
                <a:ea typeface="华文楷体" panose="02010600040101010101" charset="-122"/>
                <a:cs typeface="华文楷体" panose="02010600040101010101" charset="-122"/>
              </a:rPr>
              <a:t>。（第1段）</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97290" name="Text Box 10" title=""/>
          <p:cNvSpPr txBox="1"/>
          <p:nvPr/>
        </p:nvSpPr>
        <p:spPr>
          <a:xfrm>
            <a:off x="556895" y="4420870"/>
            <a:ext cx="4180205" cy="521970"/>
          </a:xfrm>
          <a:prstGeom prst="rect">
            <a:avLst/>
          </a:prstGeom>
          <a:noFill/>
          <a:ln w="9525" cap="flat" cmpd="sng">
            <a:noFill/>
            <a:prstDash val="solid"/>
            <a:miter/>
            <a:headEnd type="none" w="med" len="med"/>
            <a:tailEnd type="none" w="med" len="med"/>
          </a:ln>
          <a:extLst>
            <a:ext uri="{909E8E84-426E-40DD-AFC4-6F175D3DCCD1}">
              <a14:hiddenFill xmlns:a14="http://schemas.microsoft.com/office/drawing/2010/main">
                <a:solidFill>
                  <a:srgbClr val="EFF6A8"/>
                </a:solidFill>
              </a14:hiddenFill>
            </a:ext>
          </a:extLst>
        </p:spPr>
        <p:txBody>
          <a:bodyPr wrap="square">
            <a:spAutoFit/>
          </a:bodyPr>
          <a:lstStyle/>
          <a:p>
            <a:pPr eaLnBrk="1" hangingPunct="1">
              <a:spcBef>
                <a:spcPct val="50000"/>
              </a:spcBef>
            </a:pPr>
            <a:r>
              <a:rPr lang="zh-CN" altLang="en-US" sz="2800" b="1">
                <a:solidFill>
                  <a:srgbClr val="FD0303"/>
                </a:solidFill>
                <a:latin typeface="华文新魏" panose="02010800040101010101" pitchFamily="2" charset="-122"/>
                <a:ea typeface="华文新魏" panose="02010800040101010101" pitchFamily="2" charset="-122"/>
              </a:rPr>
              <a:t>设施轩峻，儒雅，有情趣</a:t>
            </a:r>
            <a:endParaRPr lang="zh-CN" altLang="en-US" sz="2800" b="1">
              <a:solidFill>
                <a:srgbClr val="FD0303"/>
              </a:solidFill>
              <a:latin typeface="华文新魏" panose="02010800040101010101" pitchFamily="2" charset="-122"/>
              <a:ea typeface="华文新魏" panose="02010800040101010101" pitchFamily="2" charset="-122"/>
            </a:endParaRPr>
          </a:p>
        </p:txBody>
      </p:sp>
      <p:pic>
        <p:nvPicPr>
          <p:cNvPr id="25603" name="图片 12290" title=""/>
          <p:cNvPicPr>
            <a:picLocks noChangeAspect="1"/>
          </p:cNvPicPr>
          <p:nvPr/>
        </p:nvPicPr>
        <p:blipFill>
          <a:blip r:embed="rId3"/>
          <a:stretch>
            <a:fillRect/>
          </a:stretch>
        </p:blipFill>
        <p:spPr>
          <a:xfrm>
            <a:off x="6791960" y="3571240"/>
            <a:ext cx="2234565" cy="1572895"/>
          </a:xfrm>
          <a:prstGeom prst="rect">
            <a:avLst/>
          </a:prstGeom>
          <a:noFill/>
          <a:ln w="9525">
            <a:noFill/>
          </a:ln>
        </p:spPr>
      </p:pic>
      <p:cxnSp>
        <p:nvCxnSpPr>
          <p:cNvPr id="4" name="直接连接符 3" title=""/>
          <p:cNvCxnSpPr/>
          <p:nvPr>
            <p:custDataLst>
              <p:tags r:id="rId4"/>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5"/>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典型环境</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6"/>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7"/>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97286"/>
                                        </p:tgtEl>
                                        <p:attrNameLst>
                                          <p:attrName>style.visibility</p:attrName>
                                        </p:attrNameLst>
                                      </p:cBhvr>
                                      <p:to>
                                        <p:strVal val="visible"/>
                                      </p:to>
                                    </p:set>
                                    <p:animEffect transition="in" filter="box(in)">
                                      <p:cBhvr>
                                        <p:cTn id="11" dur="500"/>
                                        <p:tgtEl>
                                          <p:spTgt spid="97286"/>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97285"/>
                                        </p:tgtEl>
                                        <p:attrNameLst>
                                          <p:attrName>style.visibility</p:attrName>
                                        </p:attrNameLst>
                                      </p:cBhvr>
                                      <p:to>
                                        <p:strVal val="visible"/>
                                      </p:to>
                                    </p:set>
                                    <p:anim calcmode="discrete" valueType="clr">
                                      <p:cBhvr override="childStyle">
                                        <p:cTn id="16" dur="80"/>
                                        <p:tgtEl>
                                          <p:spTgt spid="97285"/>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97285"/>
                                        </p:tgtEl>
                                        <p:attrNameLst>
                                          <p:attrName>fillcolor</p:attrName>
                                        </p:attrNameLst>
                                      </p:cBhvr>
                                      <p:tavLst>
                                        <p:tav tm="0">
                                          <p:val>
                                            <p:clrVal>
                                              <a:schemeClr val="accent2"/>
                                            </p:clrVal>
                                          </p:val>
                                        </p:tav>
                                        <p:tav tm="50000">
                                          <p:val>
                                            <p:clrVal>
                                              <a:schemeClr val="hlink"/>
                                            </p:clrVal>
                                          </p:val>
                                        </p:tav>
                                      </p:tavLst>
                                    </p:anim>
                                    <p:set>
                                      <p:cBhvr>
                                        <p:cTn id="18" dur="80"/>
                                        <p:tgtEl>
                                          <p:spTgt spid="97285"/>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97290"/>
                                        </p:tgtEl>
                                        <p:attrNameLst>
                                          <p:attrName>style.visibility</p:attrName>
                                        </p:attrNameLst>
                                      </p:cBhvr>
                                      <p:to>
                                        <p:strVal val="visible"/>
                                      </p:to>
                                    </p:set>
                                    <p:anim calcmode="discrete" valueType="clr">
                                      <p:cBhvr override="childStyle">
                                        <p:cTn id="23" dur="80"/>
                                        <p:tgtEl>
                                          <p:spTgt spid="97290"/>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97290"/>
                                        </p:tgtEl>
                                        <p:attrNameLst>
                                          <p:attrName>fillcolor</p:attrName>
                                        </p:attrNameLst>
                                      </p:cBhvr>
                                      <p:tavLst>
                                        <p:tav tm="0">
                                          <p:val>
                                            <p:clrVal>
                                              <a:schemeClr val="accent2"/>
                                            </p:clrVal>
                                          </p:val>
                                        </p:tav>
                                        <p:tav tm="50000">
                                          <p:val>
                                            <p:clrVal>
                                              <a:schemeClr val="hlink"/>
                                            </p:clrVal>
                                          </p:val>
                                        </p:tav>
                                      </p:tavLst>
                                    </p:anim>
                                    <p:set>
                                      <p:cBhvr>
                                        <p:cTn id="25" dur="80"/>
                                        <p:tgtEl>
                                          <p:spTgt spid="972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animBg="1"/>
      <p:bldP spid="97286" grpId="0" animBg="1"/>
      <p:bldP spid="97290" grpId="0" animBg="1"/>
      <p:bldP spid="24578"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6626" name="Text Box 2" title=""/>
          <p:cNvSpPr txBox="1"/>
          <p:nvPr/>
        </p:nvSpPr>
        <p:spPr>
          <a:xfrm>
            <a:off x="2180930" y="1869512"/>
            <a:ext cx="5200102" cy="368300"/>
          </a:xfrm>
          <a:prstGeom prst="rect">
            <a:avLst/>
          </a:prstGeom>
          <a:noFill/>
          <a:ln w="9525">
            <a:noFill/>
          </a:ln>
        </p:spPr>
        <p:txBody>
          <a:bodyPr>
            <a:spAutoFit/>
          </a:bodyPr>
          <a:lstStyle/>
          <a:p>
            <a:pPr eaLnBrk="1" hangingPunct="1"/>
            <a:endParaRPr lang="zh-CN" altLang="zh-CN" sz="1800">
              <a:latin typeface="Times New Roman" panose="02020603050405020304" pitchFamily="18" charset="0"/>
            </a:endParaRPr>
          </a:p>
        </p:txBody>
      </p:sp>
      <p:sp>
        <p:nvSpPr>
          <p:cNvPr id="2" name="Rectangle 4" title=""/>
          <p:cNvSpPr/>
          <p:nvPr/>
        </p:nvSpPr>
        <p:spPr>
          <a:xfrm>
            <a:off x="1354009" y="750502"/>
            <a:ext cx="6212257" cy="521970"/>
          </a:xfrm>
          <a:prstGeom prst="rect">
            <a:avLst/>
          </a:prstGeom>
          <a:noFill/>
          <a:ln w="9525">
            <a:noFill/>
          </a:ln>
        </p:spPr>
        <p:txBody>
          <a:bodyPr>
            <a:spAutoFit/>
          </a:bodyPr>
          <a:lstStyle/>
          <a:p>
            <a:pPr algn="l" eaLnBrk="1" hangingPunct="1">
              <a:spcBef>
                <a:spcPct val="50000"/>
              </a:spcBef>
              <a:buClrTx/>
              <a:buSzTx/>
              <a:buFontTx/>
            </a:pPr>
            <a:r>
              <a:rPr lang="zh-CN" altLang="en-US" sz="2800" b="1">
                <a:solidFill>
                  <a:srgbClr val="0000FF"/>
                </a:solidFill>
                <a:effectLst>
                  <a:outerShdw blurRad="38100" dist="38100" dir="2700000" algn="tl">
                    <a:srgbClr val="000000">
                      <a:alpha val="43137"/>
                    </a:srgbClr>
                  </a:outerShdw>
                </a:effectLst>
                <a:latin typeface="幼圆" panose="02010509060101010101" charset="-122"/>
                <a:ea typeface="幼圆" panose="02010509060101010101" charset="-122"/>
                <a:cs typeface="华文新魏" panose="02010800040101010101" pitchFamily="2" charset="-122"/>
              </a:rPr>
              <a:t>黛玉去拜见二舅舅时又看到了什么？</a:t>
            </a:r>
            <a:endParaRPr lang="zh-CN" altLang="en-US" sz="2800" b="1">
              <a:solidFill>
                <a:srgbClr val="0000FF"/>
              </a:solidFill>
              <a:effectLst>
                <a:outerShdw blurRad="38100" dist="38100" dir="2700000" algn="tl">
                  <a:srgbClr val="000000">
                    <a:alpha val="43137"/>
                  </a:srgbClr>
                </a:outerShdw>
              </a:effectLst>
              <a:latin typeface="幼圆" panose="02010509060101010101" charset="-122"/>
              <a:ea typeface="幼圆" panose="02010509060101010101" charset="-122"/>
              <a:cs typeface="华文新魏" panose="02010800040101010101" pitchFamily="2" charset="-122"/>
            </a:endParaRPr>
          </a:p>
        </p:txBody>
      </p:sp>
      <p:sp>
        <p:nvSpPr>
          <p:cNvPr id="99334" name="Text Box 6" title=""/>
          <p:cNvSpPr txBox="1"/>
          <p:nvPr/>
        </p:nvSpPr>
        <p:spPr>
          <a:xfrm>
            <a:off x="251460" y="1402080"/>
            <a:ext cx="8641080" cy="3068955"/>
          </a:xfrm>
          <a:prstGeom prst="rect">
            <a:avLst/>
          </a:prstGeom>
          <a:solidFill>
            <a:schemeClr val="accent5">
              <a:lumMod val="20000"/>
              <a:lumOff val="80000"/>
            </a:schemeClr>
          </a:solidFill>
          <a:ln w="28575" cap="flat" cmpd="sng">
            <a:noFill/>
            <a:prstDash val="solid"/>
            <a:miter/>
            <a:headEnd type="none" w="med" len="med"/>
            <a:tailEnd type="none" w="med" len="med"/>
          </a:ln>
          <a:effectLst>
            <a:innerShdw blurRad="63500" dist="50800" dir="2700000">
              <a:prstClr val="black">
                <a:alpha val="50000"/>
              </a:prstClr>
            </a:innerShdw>
          </a:effectLst>
          <a:extLst>
            <a:ext uri="{909E8E84-426E-40DD-AFC4-6F175D3DCCD1}">
              <a14:hiddenFill xmlns:a14="http://schemas.microsoft.com/office/drawing/2010/main">
                <a:solidFill>
                  <a:srgbClr val="CCFFFF"/>
                </a:solidFill>
              </a14:hiddenFill>
            </a:ext>
          </a:extLst>
        </p:spPr>
        <p:txBody>
          <a:bodyPr wrap="square">
            <a:spAutoFit/>
          </a:bodyPr>
          <a:lstStyle/>
          <a:p>
            <a:pPr fontAlgn="auto">
              <a:lnSpc>
                <a:spcPts val="2580"/>
              </a:lnSpc>
              <a:spcBef>
                <a:spcPct val="0"/>
              </a:spcBef>
            </a:pPr>
            <a:r>
              <a:rPr lang="en-US" altLang="zh-CN" sz="2100">
                <a:latin typeface="楷体_GB2312" pitchFamily="49" charset="-122"/>
                <a:ea typeface="楷体_GB2312" pitchFamily="49" charset="-122"/>
              </a:rPr>
              <a:t>  </a:t>
            </a:r>
            <a:r>
              <a:rPr lang="en-US" altLang="zh-CN" sz="2100">
                <a:latin typeface="微软雅黑" panose="020b0503020204020204" charset="-122"/>
                <a:ea typeface="微软雅黑" panose="020b0503020204020204" charset="-122"/>
              </a:rPr>
              <a:t> </a:t>
            </a:r>
            <a:r>
              <a:rPr lang="zh-CN" altLang="en-US" sz="2000" b="1">
                <a:latin typeface="华文楷体" panose="02010600040101010101" charset="-122"/>
                <a:ea typeface="华文楷体" panose="02010600040101010101" charset="-122"/>
                <a:cs typeface="华文楷体" panose="02010600040101010101" charset="-122"/>
              </a:rPr>
              <a:t>往东，“穿过一个东西的穿堂，向南</a:t>
            </a:r>
            <a:r>
              <a:rPr lang="zh-CN" altLang="en-US" sz="2000" b="1">
                <a:solidFill>
                  <a:srgbClr val="FD0303"/>
                </a:solidFill>
                <a:latin typeface="华文楷体" panose="02010600040101010101" charset="-122"/>
                <a:ea typeface="华文楷体" panose="02010600040101010101" charset="-122"/>
                <a:cs typeface="华文楷体" panose="02010600040101010101" charset="-122"/>
              </a:rPr>
              <a:t>大厅</a:t>
            </a:r>
            <a:r>
              <a:rPr lang="zh-CN" altLang="en-US" sz="2000" b="1">
                <a:latin typeface="华文楷体" panose="02010600040101010101" charset="-122"/>
                <a:ea typeface="华文楷体" panose="02010600040101010101" charset="-122"/>
                <a:cs typeface="华文楷体" panose="02010600040101010101" charset="-122"/>
              </a:rPr>
              <a:t>之后，仪门内</a:t>
            </a:r>
            <a:r>
              <a:rPr lang="zh-CN" altLang="en-US" sz="2000" b="1">
                <a:solidFill>
                  <a:srgbClr val="FD0303"/>
                </a:solidFill>
                <a:latin typeface="华文楷体" panose="02010600040101010101" charset="-122"/>
                <a:ea typeface="华文楷体" panose="02010600040101010101" charset="-122"/>
                <a:cs typeface="华文楷体" panose="02010600040101010101" charset="-122"/>
              </a:rPr>
              <a:t>大院落</a:t>
            </a:r>
            <a:r>
              <a:rPr lang="zh-CN" altLang="en-US" sz="2000" b="1">
                <a:latin typeface="华文楷体" panose="02010600040101010101" charset="-122"/>
                <a:ea typeface="华文楷体" panose="02010600040101010101" charset="-122"/>
                <a:cs typeface="华文楷体" panose="02010600040101010101" charset="-122"/>
              </a:rPr>
              <a:t>，上面五间</a:t>
            </a:r>
            <a:r>
              <a:rPr lang="zh-CN" altLang="en-US" sz="2000" b="1">
                <a:solidFill>
                  <a:srgbClr val="FD0303"/>
                </a:solidFill>
                <a:latin typeface="华文楷体" panose="02010600040101010101" charset="-122"/>
                <a:ea typeface="华文楷体" panose="02010600040101010101" charset="-122"/>
                <a:cs typeface="华文楷体" panose="02010600040101010101" charset="-122"/>
              </a:rPr>
              <a:t>大正房</a:t>
            </a:r>
            <a:r>
              <a:rPr lang="zh-CN" altLang="en-US" sz="2000" b="1">
                <a:latin typeface="华文楷体" panose="02010600040101010101" charset="-122"/>
                <a:ea typeface="华文楷体" panose="02010600040101010101" charset="-122"/>
                <a:cs typeface="华文楷体" panose="02010600040101010101" charset="-122"/>
              </a:rPr>
              <a:t>，两边厢房鹿顶耳房钻山，</a:t>
            </a:r>
            <a:r>
              <a:rPr lang="zh-CN" altLang="en-US" sz="2000" b="1">
                <a:solidFill>
                  <a:srgbClr val="FD0303"/>
                </a:solidFill>
                <a:latin typeface="华文楷体" panose="02010600040101010101" charset="-122"/>
                <a:ea typeface="华文楷体" panose="02010600040101010101" charset="-122"/>
                <a:cs typeface="华文楷体" panose="02010600040101010101" charset="-122"/>
              </a:rPr>
              <a:t>四通八达</a:t>
            </a:r>
            <a:r>
              <a:rPr lang="zh-CN" altLang="en-US" sz="2000" b="1">
                <a:latin typeface="华文楷体" panose="02010600040101010101" charset="-122"/>
                <a:ea typeface="华文楷体" panose="02010600040101010101" charset="-122"/>
                <a:cs typeface="华文楷体" panose="02010600040101010101" charset="-122"/>
              </a:rPr>
              <a:t>，</a:t>
            </a:r>
            <a:r>
              <a:rPr lang="zh-CN" altLang="en-US" sz="2000" b="1">
                <a:solidFill>
                  <a:srgbClr val="F2040A"/>
                </a:solidFill>
                <a:latin typeface="华文楷体" panose="02010600040101010101" charset="-122"/>
                <a:ea typeface="华文楷体" panose="02010600040101010101" charset="-122"/>
                <a:cs typeface="华文楷体" panose="02010600040101010101" charset="-122"/>
              </a:rPr>
              <a:t>轩昂壮丽</a:t>
            </a:r>
            <a:r>
              <a:rPr lang="zh-CN" altLang="en-US" sz="2000" b="1">
                <a:latin typeface="华文楷体" panose="02010600040101010101" charset="-122"/>
                <a:ea typeface="华文楷体" panose="02010600040101010101" charset="-122"/>
                <a:cs typeface="华文楷体" panose="02010600040101010101" charset="-122"/>
              </a:rPr>
              <a:t>”。堂屋中迎面“一个</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赤金九龙青地大匾</a:t>
            </a:r>
            <a:r>
              <a:rPr lang="zh-CN" altLang="en-US" sz="2000" b="1">
                <a:latin typeface="华文楷体" panose="02010600040101010101" charset="-122"/>
                <a:ea typeface="华文楷体" panose="02010600040101010101" charset="-122"/>
                <a:cs typeface="华文楷体" panose="02010600040101010101" charset="-122"/>
              </a:rPr>
              <a:t>，匾上写着</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斗大的三个大字，是‘荣禧堂’，</a:t>
            </a:r>
            <a:r>
              <a:rPr lang="zh-CN" altLang="en-US" sz="2000" b="1">
                <a:latin typeface="华文楷体" panose="02010600040101010101" charset="-122"/>
                <a:ea typeface="华文楷体" panose="02010600040101010101" charset="-122"/>
                <a:cs typeface="华文楷体" panose="02010600040101010101" charset="-122"/>
              </a:rPr>
              <a:t>后有一行小字：‘某年月日，书赐荣国公贾源</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，又有‘万几</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宸翰</a:t>
            </a:r>
            <a:r>
              <a:rPr lang="zh-CN" altLang="en-US" sz="2000" b="1">
                <a:latin typeface="华文楷体" panose="02010600040101010101" charset="-122"/>
                <a:ea typeface="华文楷体" panose="02010600040101010101" charset="-122"/>
                <a:cs typeface="华文楷体" panose="02010600040101010101" charset="-122"/>
              </a:rPr>
              <a:t>之宝</a:t>
            </a:r>
            <a:r>
              <a:rPr lang="en-US" altLang="zh-CN" sz="2000" b="1">
                <a:latin typeface="华文楷体" panose="02010600040101010101" charset="-122"/>
                <a:ea typeface="华文楷体" panose="02010600040101010101" charset="-122"/>
                <a:cs typeface="华文楷体" panose="02010600040101010101" charset="-122"/>
              </a:rPr>
              <a:t>’</a:t>
            </a:r>
            <a:r>
              <a:rPr lang="zh-CN" altLang="en-US" sz="2000" b="1">
                <a:latin typeface="华文楷体" panose="02010600040101010101" charset="-122"/>
                <a:ea typeface="华文楷体" panose="02010600040101010101" charset="-122"/>
                <a:cs typeface="华文楷体" panose="02010600040101010101" charset="-122"/>
              </a:rPr>
              <a:t>。”</a:t>
            </a:r>
            <a:r>
              <a:rPr lang="zh-CN" altLang="en-US" sz="2000" b="1">
                <a:solidFill>
                  <a:srgbClr val="F2040A"/>
                </a:solidFill>
                <a:latin typeface="华文楷体" panose="02010600040101010101" charset="-122"/>
                <a:ea typeface="华文楷体" panose="02010600040101010101" charset="-122"/>
                <a:cs typeface="华文楷体" panose="02010600040101010101" charset="-122"/>
              </a:rPr>
              <a:t>屋内摆设</a:t>
            </a:r>
            <a:r>
              <a:rPr lang="zh-CN" altLang="en-US" sz="2000" b="1">
                <a:latin typeface="华文楷体" panose="02010600040101010101" charset="-122"/>
                <a:ea typeface="华文楷体" panose="02010600040101010101" charset="-122"/>
                <a:cs typeface="华文楷体" panose="02010600040101010101" charset="-122"/>
              </a:rPr>
              <a:t>有</a:t>
            </a:r>
            <a:r>
              <a:rPr lang="zh-CN" altLang="en-US" sz="2000" b="1">
                <a:solidFill>
                  <a:srgbClr val="F2040A"/>
                </a:solidFill>
                <a:latin typeface="华文楷体" panose="02010600040101010101" charset="-122"/>
                <a:ea typeface="华文楷体" panose="02010600040101010101" charset="-122"/>
                <a:cs typeface="华文楷体" panose="02010600040101010101" charset="-122"/>
              </a:rPr>
              <a:t>名贵</a:t>
            </a:r>
            <a:r>
              <a:rPr lang="zh-CN" altLang="en-US" sz="2000" b="1">
                <a:latin typeface="华文楷体" panose="02010600040101010101" charset="-122"/>
                <a:ea typeface="华文楷体" panose="02010600040101010101" charset="-122"/>
                <a:cs typeface="华文楷体" panose="02010600040101010101" charset="-122"/>
              </a:rPr>
              <a:t>的家具，</a:t>
            </a:r>
            <a:r>
              <a:rPr lang="zh-CN" altLang="en-US" sz="2000" b="1">
                <a:solidFill>
                  <a:srgbClr val="F2040A"/>
                </a:solidFill>
                <a:latin typeface="华文楷体" panose="02010600040101010101" charset="-122"/>
                <a:ea typeface="华文楷体" panose="02010600040101010101" charset="-122"/>
                <a:cs typeface="华文楷体" panose="02010600040101010101" charset="-122"/>
              </a:rPr>
              <a:t>珍贵</a:t>
            </a:r>
            <a:r>
              <a:rPr lang="zh-CN" altLang="en-US" sz="2000" b="1">
                <a:latin typeface="华文楷体" panose="02010600040101010101" charset="-122"/>
                <a:ea typeface="华文楷体" panose="02010600040101010101" charset="-122"/>
                <a:cs typeface="华文楷体" panose="02010600040101010101" charset="-122"/>
              </a:rPr>
              <a:t>的字画、古玩。“又有一副对联，乃</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乌木联牌</a:t>
            </a:r>
            <a:r>
              <a:rPr lang="zh-CN" altLang="en-US" sz="2000" b="1">
                <a:latin typeface="华文楷体" panose="02010600040101010101" charset="-122"/>
                <a:ea typeface="华文楷体" panose="02010600040101010101" charset="-122"/>
                <a:cs typeface="华文楷体" panose="02010600040101010101" charset="-122"/>
              </a:rPr>
              <a:t>，</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镶着装银的字迹</a:t>
            </a:r>
            <a:r>
              <a:rPr lang="zh-CN" altLang="en-US" sz="2000" b="1">
                <a:latin typeface="华文楷体" panose="02010600040101010101" charset="-122"/>
                <a:ea typeface="华文楷体" panose="02010600040101010101" charset="-122"/>
                <a:cs typeface="华文楷体" panose="02010600040101010101" charset="-122"/>
              </a:rPr>
              <a:t>，道是：座上珠讥昭日月，堂前黼黻焕烟霞。”由堂屋进入东耳房， 这里是起居室，</a:t>
            </a:r>
            <a:r>
              <a:rPr lang="zh-CN" altLang="en-US" sz="2000" b="1">
                <a:solidFill>
                  <a:srgbClr val="FD0303"/>
                </a:solidFill>
                <a:latin typeface="华文楷体" panose="02010600040101010101" charset="-122"/>
                <a:ea typeface="华文楷体" panose="02010600040101010101" charset="-122"/>
                <a:cs typeface="华文楷体" panose="02010600040101010101" charset="-122"/>
              </a:rPr>
              <a:t>另有一番布置</a:t>
            </a:r>
            <a:r>
              <a:rPr lang="zh-CN" altLang="en-US" sz="2000" b="1">
                <a:latin typeface="华文楷体" panose="02010600040101010101" charset="-122"/>
                <a:ea typeface="华文楷体" panose="02010600040101010101" charset="-122"/>
                <a:cs typeface="华文楷体" panose="02010600040101010101" charset="-122"/>
              </a:rPr>
              <a:t>，再到东廊三间小正房王夫人的住室，又</a:t>
            </a:r>
            <a:r>
              <a:rPr lang="zh-CN" altLang="en-US" sz="2000" b="1">
                <a:solidFill>
                  <a:srgbClr val="FD0303"/>
                </a:solidFill>
                <a:latin typeface="华文楷体" panose="02010600040101010101" charset="-122"/>
                <a:ea typeface="华文楷体" panose="02010600040101010101" charset="-122"/>
                <a:cs typeface="华文楷体" panose="02010600040101010101" charset="-122"/>
              </a:rPr>
              <a:t>别有摆设</a:t>
            </a:r>
            <a:r>
              <a:rPr lang="zh-CN" altLang="en-US" sz="2000" b="1">
                <a:latin typeface="华文楷体" panose="02010600040101010101" charset="-122"/>
                <a:ea typeface="华文楷体" panose="02010600040101010101" charset="-122"/>
                <a:cs typeface="华文楷体" panose="02010600040101010101" charset="-122"/>
              </a:rPr>
              <a:t>。这</a:t>
            </a:r>
            <a:r>
              <a:rPr lang="zh-CN" altLang="en-US" sz="2000" b="1">
                <a:solidFill>
                  <a:srgbClr val="F2040A"/>
                </a:solidFill>
                <a:latin typeface="华文楷体" panose="02010600040101010101" charset="-122"/>
                <a:ea typeface="华文楷体" panose="02010600040101010101" charset="-122"/>
                <a:cs typeface="华文楷体" panose="02010600040101010101" charset="-122"/>
              </a:rPr>
              <a:t>宏伟豪华</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的府第</a:t>
            </a:r>
            <a:r>
              <a:rPr lang="zh-CN" altLang="en-US" sz="2000" b="1">
                <a:latin typeface="华文楷体" panose="02010600040101010101" charset="-122"/>
                <a:ea typeface="华文楷体" panose="02010600040101010101" charset="-122"/>
                <a:cs typeface="华文楷体" panose="02010600040101010101" charset="-122"/>
              </a:rPr>
              <a:t>，那</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皇帝御书</a:t>
            </a:r>
            <a:r>
              <a:rPr lang="zh-CN" altLang="en-US" sz="2000" b="1">
                <a:solidFill>
                  <a:srgbClr val="FD0303"/>
                </a:solidFill>
                <a:latin typeface="华文楷体" panose="02010600040101010101" charset="-122"/>
                <a:ea typeface="华文楷体" panose="02010600040101010101" charset="-122"/>
                <a:cs typeface="华文楷体" panose="02010600040101010101" charset="-122"/>
              </a:rPr>
              <a:t>大匾</a:t>
            </a:r>
            <a:r>
              <a:rPr lang="zh-CN" altLang="en-US" sz="2000" b="1">
                <a:latin typeface="华文楷体" panose="02010600040101010101" charset="-122"/>
                <a:ea typeface="华文楷体" panose="02010600040101010101" charset="-122"/>
                <a:cs typeface="华文楷体" panose="02010600040101010101" charset="-122"/>
              </a:rPr>
              <a:t>，</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郡王手题对联</a:t>
            </a:r>
            <a:r>
              <a:rPr lang="zh-CN" altLang="en-US" sz="2000" b="1">
                <a:latin typeface="华文楷体" panose="02010600040101010101" charset="-122"/>
                <a:ea typeface="华文楷体" panose="02010600040101010101" charset="-122"/>
                <a:cs typeface="华文楷体" panose="02010600040101010101" charset="-122"/>
              </a:rPr>
              <a:t>，以及</a:t>
            </a:r>
            <a:r>
              <a:rPr lang="zh-CN" altLang="en-US" sz="2000" b="1">
                <a:solidFill>
                  <a:srgbClr val="F2040A"/>
                </a:solidFill>
                <a:latin typeface="华文楷体" panose="02010600040101010101" charset="-122"/>
                <a:ea typeface="华文楷体" panose="02010600040101010101" charset="-122"/>
                <a:cs typeface="华文楷体" panose="02010600040101010101" charset="-122"/>
              </a:rPr>
              <a:t>等级分明</a:t>
            </a:r>
            <a:r>
              <a:rPr lang="zh-CN" altLang="en-US" sz="2000" b="1">
                <a:solidFill>
                  <a:srgbClr val="FF0000"/>
                </a:solidFill>
                <a:latin typeface="华文楷体" panose="02010600040101010101" charset="-122"/>
                <a:ea typeface="华文楷体" panose="02010600040101010101" charset="-122"/>
                <a:cs typeface="华文楷体" panose="02010600040101010101" charset="-122"/>
              </a:rPr>
              <a:t>的礼仪</a:t>
            </a:r>
            <a:r>
              <a:rPr lang="zh-CN" altLang="en-US" sz="2000" b="1">
                <a:latin typeface="华文楷体" panose="02010600040101010101" charset="-122"/>
                <a:ea typeface="华文楷体" panose="02010600040101010101" charset="-122"/>
                <a:cs typeface="华文楷体" panose="02010600040101010101" charset="-122"/>
              </a:rPr>
              <a:t>，的确与别家不同。（第</a:t>
            </a:r>
            <a:r>
              <a:rPr lang="en-US" altLang="zh-CN" sz="2000" b="1">
                <a:latin typeface="华文楷体" panose="02010600040101010101" charset="-122"/>
                <a:ea typeface="华文楷体" panose="02010600040101010101" charset="-122"/>
                <a:cs typeface="华文楷体" panose="02010600040101010101" charset="-122"/>
              </a:rPr>
              <a:t>8</a:t>
            </a:r>
            <a:r>
              <a:rPr lang="zh-CN" altLang="en-US" sz="2000" b="1">
                <a:latin typeface="华文楷体" panose="02010600040101010101" charset="-122"/>
                <a:ea typeface="华文楷体" panose="02010600040101010101" charset="-122"/>
                <a:cs typeface="华文楷体" panose="02010600040101010101" charset="-122"/>
              </a:rPr>
              <a:t>段）   </a:t>
            </a:r>
            <a:endParaRPr lang="zh-CN" altLang="en-US" sz="2000" b="1">
              <a:latin typeface="华文楷体" panose="02010600040101010101" charset="-122"/>
              <a:ea typeface="华文楷体" panose="02010600040101010101" charset="-122"/>
              <a:cs typeface="华文楷体" panose="02010600040101010101" charset="-122"/>
            </a:endParaRPr>
          </a:p>
        </p:txBody>
      </p:sp>
      <p:sp>
        <p:nvSpPr>
          <p:cNvPr id="99335" name="Text Box 7" title=""/>
          <p:cNvSpPr txBox="1"/>
          <p:nvPr/>
        </p:nvSpPr>
        <p:spPr>
          <a:xfrm>
            <a:off x="4323309" y="4623914"/>
            <a:ext cx="3618756" cy="460375"/>
          </a:xfrm>
          <a:prstGeom prst="rect">
            <a:avLst/>
          </a:prstGeom>
          <a:noFill/>
          <a:ln w="9525" cap="flat" cmpd="sng">
            <a:noFill/>
            <a:prstDash val="solid"/>
            <a:miter/>
            <a:headEnd type="none" w="med" len="med"/>
            <a:tailEnd type="none" w="med" len="med"/>
          </a:ln>
          <a:extLst>
            <a:ext uri="{909E8E84-426E-40DD-AFC4-6F175D3DCCD1}">
              <a14:hiddenFill xmlns:a14="http://schemas.microsoft.com/office/drawing/2010/main">
                <a:solidFill>
                  <a:srgbClr val="EEFEA0"/>
                </a:solidFill>
              </a14:hiddenFill>
            </a:ext>
          </a:extLst>
        </p:spPr>
        <p:txBody>
          <a:bodyPr>
            <a:spAutoFit/>
          </a:bodyPr>
          <a:lstStyle/>
          <a:p>
            <a:pPr eaLnBrk="1" hangingPunct="1"/>
            <a:r>
              <a:rPr lang="zh-CN" altLang="en-US" sz="2400" b="1">
                <a:solidFill>
                  <a:srgbClr val="FF0000"/>
                </a:solidFill>
                <a:latin typeface="华文新魏" panose="02010800040101010101" pitchFamily="2" charset="-122"/>
                <a:ea typeface="华文新魏" panose="02010800040101010101" pitchFamily="2" charset="-122"/>
              </a:rPr>
              <a:t>轩昂壮丽，得上恩宠</a:t>
            </a:r>
            <a:endParaRPr lang="zh-CN" altLang="en-US" sz="2400" b="1">
              <a:solidFill>
                <a:srgbClr val="FF0000"/>
              </a:solidFill>
              <a:latin typeface="华文新魏" panose="02010800040101010101" pitchFamily="2" charset="-122"/>
              <a:ea typeface="华文新魏" panose="02010800040101010101" pitchFamily="2" charset="-122"/>
            </a:endParaRPr>
          </a:p>
        </p:txBody>
      </p:sp>
      <p:sp>
        <p:nvSpPr>
          <p:cNvPr id="99336" name="Text Box 8" title=""/>
          <p:cNvSpPr txBox="1"/>
          <p:nvPr/>
        </p:nvSpPr>
        <p:spPr>
          <a:xfrm>
            <a:off x="2001114" y="4600736"/>
            <a:ext cx="1675416" cy="506730"/>
          </a:xfrm>
          <a:prstGeom prst="rect">
            <a:avLst/>
          </a:prstGeom>
          <a:noFill/>
          <a:ln w="9525" cap="flat" cmpd="sng">
            <a:noFill/>
            <a:prstDash val="solid"/>
            <a:miter/>
            <a:headEnd type="none" w="med" len="med"/>
            <a:tailEnd type="none" w="med" len="med"/>
          </a:ln>
          <a:extLst>
            <a:ext uri="{909E8E84-426E-40DD-AFC4-6F175D3DCCD1}">
              <a14:hiddenFill xmlns:a14="http://schemas.microsoft.com/office/drawing/2010/main">
                <a:solidFill>
                  <a:srgbClr val="EEFEA0"/>
                </a:solidFill>
              </a14:hiddenFill>
            </a:ext>
          </a:extLst>
        </p:spPr>
        <p:txBody>
          <a:bodyPr>
            <a:spAutoFit/>
          </a:bodyPr>
          <a:lstStyle/>
          <a:p>
            <a:pPr eaLnBrk="1" hangingPunct="1"/>
            <a:r>
              <a:rPr lang="zh-CN" altLang="en-US" sz="2700" b="1">
                <a:solidFill>
                  <a:srgbClr val="FF0000"/>
                </a:solidFill>
                <a:latin typeface="华文新魏" panose="02010800040101010101" pitchFamily="2" charset="-122"/>
                <a:ea typeface="华文新魏" panose="02010800040101010101" pitchFamily="2" charset="-122"/>
              </a:rPr>
              <a:t>陈设华贵</a:t>
            </a:r>
            <a:endParaRPr lang="zh-CN" altLang="en-US" sz="2700" b="1">
              <a:solidFill>
                <a:srgbClr val="FF0000"/>
              </a:solidFill>
              <a:latin typeface="华文新魏" panose="02010800040101010101" pitchFamily="2" charset="-122"/>
              <a:ea typeface="华文新魏" panose="02010800040101010101" pitchFamily="2" charset="-122"/>
            </a:endParaRPr>
          </a:p>
        </p:txBody>
      </p:sp>
      <p:cxnSp>
        <p:nvCxnSpPr>
          <p:cNvPr id="4" name="直接连接符 3" title=""/>
          <p:cNvCxnSpPr/>
          <p:nvPr>
            <p:custDataLst>
              <p:tags r:id="rId3"/>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4"/>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典型环境</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5"/>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6"/>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99334"/>
                                        </p:tgtEl>
                                        <p:attrNameLst>
                                          <p:attrName>style.visibility</p:attrName>
                                        </p:attrNameLst>
                                      </p:cBhvr>
                                      <p:to>
                                        <p:strVal val="visible"/>
                                      </p:to>
                                    </p:set>
                                    <p:animEffect transition="in" filter="box(in)">
                                      <p:cBhvr>
                                        <p:cTn id="11" dur="500"/>
                                        <p:tgtEl>
                                          <p:spTgt spid="99334"/>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99336"/>
                                        </p:tgtEl>
                                        <p:attrNameLst>
                                          <p:attrName>style.visibility</p:attrName>
                                        </p:attrNameLst>
                                      </p:cBhvr>
                                      <p:to>
                                        <p:strVal val="visible"/>
                                      </p:to>
                                    </p:set>
                                    <p:anim calcmode="discrete" valueType="clr">
                                      <p:cBhvr override="childStyle">
                                        <p:cTn id="16" dur="80"/>
                                        <p:tgtEl>
                                          <p:spTgt spid="99336"/>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99336"/>
                                        </p:tgtEl>
                                        <p:attrNameLst>
                                          <p:attrName>fillcolor</p:attrName>
                                        </p:attrNameLst>
                                      </p:cBhvr>
                                      <p:tavLst>
                                        <p:tav tm="0">
                                          <p:val>
                                            <p:clrVal>
                                              <a:schemeClr val="accent2"/>
                                            </p:clrVal>
                                          </p:val>
                                        </p:tav>
                                        <p:tav tm="50000">
                                          <p:val>
                                            <p:clrVal>
                                              <a:schemeClr val="hlink"/>
                                            </p:clrVal>
                                          </p:val>
                                        </p:tav>
                                      </p:tavLst>
                                    </p:anim>
                                    <p:set>
                                      <p:cBhvr>
                                        <p:cTn id="18" dur="80"/>
                                        <p:tgtEl>
                                          <p:spTgt spid="99336"/>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99335"/>
                                        </p:tgtEl>
                                        <p:attrNameLst>
                                          <p:attrName>style.visibility</p:attrName>
                                        </p:attrNameLst>
                                      </p:cBhvr>
                                      <p:to>
                                        <p:strVal val="visible"/>
                                      </p:to>
                                    </p:set>
                                    <p:anim calcmode="discrete" valueType="clr">
                                      <p:cBhvr override="childStyle">
                                        <p:cTn id="23" dur="80"/>
                                        <p:tgtEl>
                                          <p:spTgt spid="9933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99335"/>
                                        </p:tgtEl>
                                        <p:attrNameLst>
                                          <p:attrName>fillcolor</p:attrName>
                                        </p:attrNameLst>
                                      </p:cBhvr>
                                      <p:tavLst>
                                        <p:tav tm="0">
                                          <p:val>
                                            <p:clrVal>
                                              <a:schemeClr val="accent2"/>
                                            </p:clrVal>
                                          </p:val>
                                        </p:tav>
                                        <p:tav tm="50000">
                                          <p:val>
                                            <p:clrVal>
                                              <a:schemeClr val="hlink"/>
                                            </p:clrVal>
                                          </p:val>
                                        </p:tav>
                                      </p:tavLst>
                                    </p:anim>
                                    <p:set>
                                      <p:cBhvr>
                                        <p:cTn id="25" dur="80"/>
                                        <p:tgtEl>
                                          <p:spTgt spid="993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animBg="1"/>
      <p:bldP spid="99335" grpId="0" animBg="1"/>
      <p:bldP spid="99336" grpId="0" animBg="1"/>
      <p:bldP spid="2"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290" name="Rectangle 2" title=""/>
          <p:cNvSpPr>
            <a:spLocks noGrp="1"/>
          </p:cNvSpPr>
          <p:nvPr>
            <p:ph type="title" idx="4294967295"/>
          </p:nvPr>
        </p:nvSpPr>
        <p:spPr>
          <a:xfrm>
            <a:off x="6615430" y="4598670"/>
            <a:ext cx="2433320" cy="448945"/>
          </a:xfrm>
        </p:spPr>
        <p:txBody>
          <a:bodyPr vert="horz" wrap="square" lIns="68588" tIns="34294" rIns="68588" bIns="34294" anchor="ctr" anchorCtr="0"/>
          <a:lstStyle/>
          <a:p>
            <a:pPr fontAlgn="auto">
              <a:lnSpc>
                <a:spcPct val="100000"/>
              </a:lnSpc>
            </a:pPr>
            <a:r>
              <a:rPr lang="zh-CN" altLang="en-US" sz="2700" b="1">
                <a:solidFill>
                  <a:srgbClr val="FF0000"/>
                </a:solidFill>
                <a:latin typeface="微软雅黑" panose="020b0503020204020204" charset="-122"/>
                <a:ea typeface="微软雅黑" panose="020b0503020204020204" charset="-122"/>
              </a:rPr>
              <a:t>贾府的“软件”</a:t>
            </a:r>
            <a:r>
              <a:rPr lang="zh-CN" altLang="en-US" sz="2700">
                <a:solidFill>
                  <a:srgbClr val="FF0000"/>
                </a:solidFill>
                <a:latin typeface="华文新魏" panose="02010800040101010101" pitchFamily="2" charset="-122"/>
                <a:ea typeface="华文新魏" panose="02010800040101010101" pitchFamily="2" charset="-122"/>
              </a:rPr>
              <a:t> </a:t>
            </a:r>
            <a:endParaRPr lang="zh-CN" altLang="en-US" sz="2700">
              <a:solidFill>
                <a:srgbClr val="FF0000"/>
              </a:solidFill>
              <a:latin typeface="华文新魏" panose="02010800040101010101" pitchFamily="2" charset="-122"/>
              <a:ea typeface="华文新魏" panose="02010800040101010101" pitchFamily="2" charset="-122"/>
            </a:endParaRPr>
          </a:p>
        </p:txBody>
      </p:sp>
      <p:sp>
        <p:nvSpPr>
          <p:cNvPr id="12292" name="文本框 12291" title=""/>
          <p:cNvSpPr txBox="1"/>
          <p:nvPr/>
        </p:nvSpPr>
        <p:spPr>
          <a:xfrm>
            <a:off x="507365" y="915035"/>
            <a:ext cx="8279765" cy="553085"/>
          </a:xfrm>
          <a:prstGeom prst="rect">
            <a:avLst/>
          </a:prstGeom>
          <a:noFill/>
          <a:ln w="9525">
            <a:noFill/>
          </a:ln>
        </p:spPr>
        <p:txBody>
          <a:bodyPr wrap="square">
            <a:spAutoFit/>
          </a:bodyPr>
          <a:lstStyle/>
          <a:p>
            <a:pPr algn="l" eaLnBrk="1" hangingPunct="1">
              <a:spcBef>
                <a:spcPct val="50000"/>
              </a:spcBef>
              <a:buClrTx/>
              <a:buSzTx/>
              <a:buFontTx/>
            </a:pPr>
            <a:r>
              <a:rPr lang="en-US" altLang="zh-CN" sz="3000" b="1">
                <a:solidFill>
                  <a:srgbClr val="0000FF"/>
                </a:solidFill>
                <a:effectLst>
                  <a:outerShdw blurRad="38100" dist="38100" dir="2700000" algn="tl">
                    <a:srgbClr val="000000">
                      <a:alpha val="43137"/>
                    </a:srgbClr>
                  </a:outerShdw>
                </a:effectLst>
                <a:latin typeface="幼圆" panose="02010509060101010101" charset="-122"/>
                <a:ea typeface="幼圆" panose="02010509060101010101" charset="-122"/>
                <a:cs typeface="华文新魏" panose="02010800040101010101" pitchFamily="2" charset="-122"/>
              </a:rPr>
              <a:t> </a:t>
            </a:r>
            <a:r>
              <a:rPr lang="zh-CN" altLang="en-US" sz="2400" b="1">
                <a:solidFill>
                  <a:srgbClr val="0000FF"/>
                </a:solidFill>
                <a:effectLst/>
                <a:latin typeface="方正粗黑宋简体" panose="02000000000000000000" charset="-122"/>
                <a:ea typeface="方正粗黑宋简体" panose="02000000000000000000" charset="-122"/>
                <a:cs typeface="华文新魏" panose="02010800040101010101" pitchFamily="2" charset="-122"/>
              </a:rPr>
              <a:t>除此之外，还见了众亲戚，这些人又给黛玉怎样的感受呢？</a:t>
            </a:r>
            <a:endParaRPr lang="zh-CN" altLang="en-US" sz="2400" b="1">
              <a:solidFill>
                <a:srgbClr val="0000FF"/>
              </a:solidFill>
              <a:effectLst/>
              <a:latin typeface="方正粗黑宋简体" panose="02000000000000000000" charset="-122"/>
              <a:ea typeface="方正粗黑宋简体" panose="02000000000000000000" charset="-122"/>
              <a:cs typeface="华文新魏" panose="02010800040101010101" pitchFamily="2" charset="-122"/>
            </a:endParaRPr>
          </a:p>
        </p:txBody>
      </p:sp>
      <p:sp>
        <p:nvSpPr>
          <p:cNvPr id="3" name="文本框 2" title=""/>
          <p:cNvSpPr txBox="1"/>
          <p:nvPr/>
        </p:nvSpPr>
        <p:spPr>
          <a:xfrm>
            <a:off x="343535" y="1529715"/>
            <a:ext cx="8552815" cy="2861310"/>
          </a:xfrm>
          <a:prstGeom prst="rect">
            <a:avLst/>
          </a:prstGeom>
          <a:noFill/>
        </p:spPr>
        <p:txBody>
          <a:bodyPr wrap="square" rtlCol="0" anchor="t">
            <a:spAutoFit/>
          </a:bodyPr>
          <a:lstStyle/>
          <a:p>
            <a:pPr indent="457200" fontAlgn="auto">
              <a:lnSpc>
                <a:spcPct val="100000"/>
              </a:lnSpc>
              <a:buNone/>
            </a:pPr>
            <a:r>
              <a:rPr lang="zh-CN" altLang="en-US" sz="2000" b="1">
                <a:solidFill>
                  <a:srgbClr val="FF0000"/>
                </a:solidFill>
                <a:latin typeface="华文楷体" panose="02010600040101010101" charset="-122"/>
                <a:ea typeface="华文楷体" panose="02010600040101010101" charset="-122"/>
                <a:cs typeface="华文楷体" panose="02010600040101010101" charset="-122"/>
                <a:sym typeface="+mn-ea"/>
              </a:rPr>
              <a:t>非凡的服饰。</a:t>
            </a:r>
            <a:r>
              <a:rPr lang="zh-CN" altLang="en-US" sz="2000" b="1">
                <a:latin typeface="华文楷体" panose="02010600040101010101" charset="-122"/>
                <a:ea typeface="华文楷体" panose="02010600040101010101" charset="-122"/>
                <a:cs typeface="华文楷体" panose="02010600040101010101" charset="-122"/>
                <a:sym typeface="+mn-ea"/>
              </a:rPr>
              <a:t>如王熙凤的衣饰打扮“彩绣辉煌”，贾宝玉、王夫人等乃至仆妇下人，“包装”都是很“精良”。 </a:t>
            </a:r>
            <a:endParaRPr lang="zh-CN" altLang="en-US" sz="2000" b="1">
              <a:latin typeface="华文楷体" panose="02010600040101010101" charset="-122"/>
              <a:ea typeface="华文楷体" panose="02010600040101010101" charset="-122"/>
              <a:cs typeface="华文楷体" panose="02010600040101010101" charset="-122"/>
            </a:endParaRPr>
          </a:p>
          <a:p>
            <a:pPr indent="457200" fontAlgn="auto">
              <a:lnSpc>
                <a:spcPct val="100000"/>
              </a:lnSpc>
              <a:buNone/>
            </a:pPr>
            <a:r>
              <a:rPr lang="zh-CN" altLang="en-US" sz="2000" b="1">
                <a:solidFill>
                  <a:srgbClr val="FF0000"/>
                </a:solidFill>
                <a:latin typeface="华文楷体" panose="02010600040101010101" charset="-122"/>
                <a:ea typeface="华文楷体" panose="02010600040101010101" charset="-122"/>
                <a:cs typeface="华文楷体" panose="02010600040101010101" charset="-122"/>
                <a:sym typeface="+mn-ea"/>
              </a:rPr>
              <a:t>骄矜的气质。</a:t>
            </a:r>
            <a:r>
              <a:rPr lang="zh-CN" altLang="en-US" sz="2000" b="1">
                <a:latin typeface="华文楷体" panose="02010600040101010101" charset="-122"/>
                <a:ea typeface="华文楷体" panose="02010600040101010101" charset="-122"/>
                <a:cs typeface="华文楷体" panose="02010600040101010101" charset="-122"/>
                <a:sym typeface="+mn-ea"/>
              </a:rPr>
              <a:t>贾母、邢夫人、王夫人、李纨、三春等人，身上都有一种骄矜之气。 </a:t>
            </a:r>
            <a:endParaRPr lang="zh-CN" altLang="en-US" sz="2000" b="1">
              <a:latin typeface="华文楷体" panose="02010600040101010101" charset="-122"/>
              <a:ea typeface="华文楷体" panose="02010600040101010101" charset="-122"/>
              <a:cs typeface="华文楷体" panose="02010600040101010101" charset="-122"/>
            </a:endParaRPr>
          </a:p>
          <a:p>
            <a:pPr indent="457200" fontAlgn="auto">
              <a:lnSpc>
                <a:spcPct val="100000"/>
              </a:lnSpc>
              <a:buNone/>
            </a:pPr>
            <a:r>
              <a:rPr lang="zh-CN" altLang="en-US" sz="2000" b="1">
                <a:solidFill>
                  <a:srgbClr val="FF0000"/>
                </a:solidFill>
                <a:latin typeface="华文楷体" panose="02010600040101010101" charset="-122"/>
                <a:ea typeface="华文楷体" panose="02010600040101010101" charset="-122"/>
                <a:cs typeface="华文楷体" panose="02010600040101010101" charset="-122"/>
                <a:sym typeface="+mn-ea"/>
              </a:rPr>
              <a:t>繁琐的礼节。</a:t>
            </a:r>
            <a:r>
              <a:rPr lang="zh-CN" altLang="en-US" sz="2000" b="1">
                <a:latin typeface="华文楷体" panose="02010600040101010101" charset="-122"/>
                <a:ea typeface="华文楷体" panose="02010600040101010101" charset="-122"/>
                <a:cs typeface="华文楷体" panose="02010600040101010101" charset="-122"/>
                <a:sym typeface="+mn-ea"/>
              </a:rPr>
              <a:t>如用饭时，“李氏捧饭，熙凤安箸，王夫人进羹”，十分讲位次；丫鬟旁边执着拂尘，李纨、熙凤二人立于案旁“布让”，“寂然”吃饭，吃过了漱口洗手，之后吃茶。一套仪节，均不得乱来。</a:t>
            </a:r>
            <a:endParaRPr lang="zh-CN" altLang="en-US" sz="2000" b="1">
              <a:latin typeface="华文楷体" panose="02010600040101010101" charset="-122"/>
              <a:ea typeface="华文楷体" panose="02010600040101010101" charset="-122"/>
              <a:cs typeface="华文楷体" panose="02010600040101010101" charset="-122"/>
            </a:endParaRPr>
          </a:p>
          <a:p>
            <a:pPr indent="457200" fontAlgn="auto">
              <a:lnSpc>
                <a:spcPct val="100000"/>
              </a:lnSpc>
              <a:buNone/>
            </a:pPr>
            <a:r>
              <a:rPr lang="zh-CN" altLang="en-US" sz="2000" b="1">
                <a:latin typeface="华文楷体" panose="02010600040101010101" charset="-122"/>
                <a:ea typeface="华文楷体" panose="02010600040101010101" charset="-122"/>
                <a:cs typeface="华文楷体" panose="02010600040101010101" charset="-122"/>
                <a:sym typeface="+mn-ea"/>
              </a:rPr>
              <a:t>由此，我们不难看出，贾府的富贵尊荣，不仅是物质的，还有礼教的；不仅写出了</a:t>
            </a:r>
            <a:r>
              <a:rPr lang="zh-CN" altLang="en-US" sz="2000" b="1">
                <a:solidFill>
                  <a:srgbClr val="FF0000"/>
                </a:solidFill>
                <a:latin typeface="华文楷体" panose="02010600040101010101" charset="-122"/>
                <a:ea typeface="华文楷体" panose="02010600040101010101" charset="-122"/>
                <a:cs typeface="华文楷体" panose="02010600040101010101" charset="-122"/>
                <a:sym typeface="+mn-ea"/>
              </a:rPr>
              <a:t>富贵尊荣</a:t>
            </a:r>
            <a:r>
              <a:rPr lang="zh-CN" altLang="en-US" sz="2000" b="1">
                <a:latin typeface="华文楷体" panose="02010600040101010101" charset="-122"/>
                <a:ea typeface="华文楷体" panose="02010600040101010101" charset="-122"/>
                <a:cs typeface="华文楷体" panose="02010600040101010101" charset="-122"/>
                <a:sym typeface="+mn-ea"/>
              </a:rPr>
              <a:t>，也写出了封建社会的</a:t>
            </a:r>
            <a:r>
              <a:rPr lang="zh-CN" altLang="en-US" sz="2000" b="1">
                <a:solidFill>
                  <a:srgbClr val="FF0000"/>
                </a:solidFill>
                <a:latin typeface="华文楷体" panose="02010600040101010101" charset="-122"/>
                <a:ea typeface="华文楷体" panose="02010600040101010101" charset="-122"/>
                <a:cs typeface="华文楷体" panose="02010600040101010101" charset="-122"/>
                <a:sym typeface="+mn-ea"/>
              </a:rPr>
              <a:t>等级森严</a:t>
            </a:r>
            <a:r>
              <a:rPr lang="zh-CN" altLang="en-US" sz="2000" b="1">
                <a:latin typeface="华文楷体" panose="02010600040101010101" charset="-122"/>
                <a:ea typeface="华文楷体" panose="02010600040101010101" charset="-122"/>
                <a:cs typeface="华文楷体" panose="02010600040101010101" charset="-122"/>
                <a:sym typeface="+mn-ea"/>
              </a:rPr>
              <a:t>。 </a:t>
            </a:r>
            <a:endParaRPr lang="zh-CN" altLang="en-US" sz="2000" b="1">
              <a:latin typeface="华文楷体" panose="02010600040101010101" charset="-122"/>
              <a:ea typeface="华文楷体" panose="02010600040101010101" charset="-122"/>
              <a:cs typeface="华文楷体" panose="02010600040101010101" charset="-122"/>
              <a:sym typeface="+mn-ea"/>
            </a:endParaRPr>
          </a:p>
        </p:txBody>
      </p:sp>
      <p:cxnSp>
        <p:nvCxnSpPr>
          <p:cNvPr id="4" name="直接连接符 3" title=""/>
          <p:cNvCxnSpPr/>
          <p:nvPr>
            <p:custDataLst>
              <p:tags r:id="rId2"/>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典型环境</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ppt_x</p:attrName>
                                        </p:attrNameLst>
                                      </p:cBhvr>
                                      <p:tavLst>
                                        <p:tav tm="0">
                                          <p:val>
                                            <p:strVal val="#ppt_x"/>
                                          </p:val>
                                        </p:tav>
                                        <p:tav tm="100000">
                                          <p:val>
                                            <p:strVal val="#ppt_x"/>
                                          </p:val>
                                        </p:tav>
                                      </p:tavLst>
                                    </p:anim>
                                    <p:anim calcmode="lin" valueType="num">
                                      <p:cBhvr>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9699" name="AutoShape 5" title=""/>
          <p:cNvSpPr/>
          <p:nvPr/>
        </p:nvSpPr>
        <p:spPr>
          <a:xfrm rot="10800000">
            <a:off x="3036570" y="1044575"/>
            <a:ext cx="207645" cy="1089660"/>
          </a:xfrm>
          <a:prstGeom prst="leftBrace">
            <a:avLst>
              <a:gd name="adj1" fmla="val 41388"/>
              <a:gd name="adj2" fmla="val 50000"/>
            </a:avLst>
          </a:prstGeom>
          <a:noFill/>
          <a:ln w="31750" cap="flat" cmpd="sng">
            <a:solidFill>
              <a:schemeClr val="tx1"/>
            </a:solidFill>
            <a:prstDash val="solid"/>
            <a:headEnd type="none" w="med" len="med"/>
            <a:tailEnd type="none" w="med" len="med"/>
          </a:ln>
        </p:spPr>
        <p:txBody>
          <a:bodyPr wrap="none" anchor="ctr" anchorCtr="0"/>
          <a:lstStyle/>
          <a:p>
            <a:pPr eaLnBrk="1" hangingPunct="1"/>
            <a:endParaRPr lang="zh-CN" altLang="zh-CN" sz="2400">
              <a:solidFill>
                <a:srgbClr val="006666"/>
              </a:solidFill>
              <a:latin typeface="Arial" panose="020b0604020202020204" pitchFamily="34" charset="0"/>
              <a:ea typeface="黑体" panose="02010609060101010101" pitchFamily="49" charset="-122"/>
            </a:endParaRPr>
          </a:p>
        </p:txBody>
      </p:sp>
      <p:sp>
        <p:nvSpPr>
          <p:cNvPr id="29700" name="AutoShape 6" title=""/>
          <p:cNvSpPr/>
          <p:nvPr/>
        </p:nvSpPr>
        <p:spPr>
          <a:xfrm rot="10800000">
            <a:off x="3020695" y="2656205"/>
            <a:ext cx="207645" cy="1066800"/>
          </a:xfrm>
          <a:prstGeom prst="leftBrace">
            <a:avLst>
              <a:gd name="adj1" fmla="val 41388"/>
              <a:gd name="adj2" fmla="val 50000"/>
            </a:avLst>
          </a:prstGeom>
          <a:noFill/>
          <a:ln w="31750" cap="flat" cmpd="sng">
            <a:solidFill>
              <a:schemeClr val="tx1"/>
            </a:solidFill>
            <a:prstDash val="solid"/>
            <a:headEnd type="none" w="med" len="med"/>
            <a:tailEnd type="none" w="med" len="med"/>
          </a:ln>
        </p:spPr>
        <p:txBody>
          <a:bodyPr wrap="none" anchor="ctr" anchorCtr="0"/>
          <a:lstStyle/>
          <a:p>
            <a:pPr eaLnBrk="1" hangingPunct="1"/>
            <a:endParaRPr lang="zh-CN" altLang="zh-CN" sz="2400">
              <a:solidFill>
                <a:srgbClr val="006666"/>
              </a:solidFill>
              <a:latin typeface="Arial" panose="020b0604020202020204" pitchFamily="34" charset="0"/>
              <a:ea typeface="黑体" panose="02010609060101010101" pitchFamily="49" charset="-122"/>
            </a:endParaRPr>
          </a:p>
        </p:txBody>
      </p:sp>
      <p:sp>
        <p:nvSpPr>
          <p:cNvPr id="29701" name="AutoShape 7" title=""/>
          <p:cNvSpPr/>
          <p:nvPr/>
        </p:nvSpPr>
        <p:spPr>
          <a:xfrm rot="10800000">
            <a:off x="939165" y="1056640"/>
            <a:ext cx="416560" cy="2729230"/>
          </a:xfrm>
          <a:prstGeom prst="rightBrace">
            <a:avLst>
              <a:gd name="adj1" fmla="val 60276"/>
              <a:gd name="adj2" fmla="val 49310"/>
            </a:avLst>
          </a:prstGeom>
          <a:noFill/>
          <a:ln w="31750" cap="flat" cmpd="sng">
            <a:solidFill>
              <a:schemeClr val="tx1"/>
            </a:solidFill>
            <a:prstDash val="solid"/>
            <a:headEnd type="none" w="med" len="med"/>
            <a:tailEnd type="none" w="med" len="med"/>
          </a:ln>
        </p:spPr>
        <p:txBody>
          <a:bodyPr wrap="none" anchor="ctr" anchorCtr="0"/>
          <a:lstStyle/>
          <a:p>
            <a:pPr eaLnBrk="1" hangingPunct="1"/>
            <a:endParaRPr lang="zh-CN" altLang="zh-CN" sz="2400">
              <a:solidFill>
                <a:srgbClr val="006666"/>
              </a:solidFill>
              <a:latin typeface="Arial" panose="020b0604020202020204" pitchFamily="34" charset="0"/>
              <a:ea typeface="黑体" panose="02010609060101010101" pitchFamily="49" charset="-122"/>
            </a:endParaRPr>
          </a:p>
        </p:txBody>
      </p:sp>
      <p:sp>
        <p:nvSpPr>
          <p:cNvPr id="2" name="文本框 1" title=""/>
          <p:cNvSpPr txBox="1"/>
          <p:nvPr/>
        </p:nvSpPr>
        <p:spPr>
          <a:xfrm>
            <a:off x="415290" y="2006600"/>
            <a:ext cx="474345" cy="829945"/>
          </a:xfrm>
          <a:prstGeom prst="rect">
            <a:avLst/>
          </a:prstGeom>
          <a:noFill/>
        </p:spPr>
        <p:txBody>
          <a:bodyPr wrap="square" rtlCol="0">
            <a:spAutoFit/>
          </a:bodyPr>
          <a:lstStyle/>
          <a:p>
            <a:r>
              <a:rPr lang="zh-CN" altLang="en-US" sz="2400" b="1">
                <a:solidFill>
                  <a:srgbClr val="000000"/>
                </a:solidFill>
                <a:latin typeface="微软雅黑" panose="020b0503020204020204" charset="-122"/>
                <a:ea typeface="微软雅黑" panose="020b0503020204020204" charset="-122"/>
                <a:sym typeface="+mn-ea"/>
              </a:rPr>
              <a:t>贾府</a:t>
            </a:r>
            <a:endParaRPr lang="zh-CN" altLang="en-US" sz="2400" b="1">
              <a:solidFill>
                <a:srgbClr val="000000"/>
              </a:solidFill>
              <a:latin typeface="微软雅黑" panose="020b0503020204020204" charset="-122"/>
              <a:ea typeface="微软雅黑" panose="020b0503020204020204" charset="-122"/>
              <a:sym typeface="+mn-ea"/>
            </a:endParaRPr>
          </a:p>
        </p:txBody>
      </p:sp>
      <p:sp>
        <p:nvSpPr>
          <p:cNvPr id="3" name="文本框 2" title=""/>
          <p:cNvSpPr txBox="1"/>
          <p:nvPr/>
        </p:nvSpPr>
        <p:spPr>
          <a:xfrm>
            <a:off x="1405255" y="933450"/>
            <a:ext cx="1769745" cy="460375"/>
          </a:xfrm>
          <a:prstGeom prst="rect">
            <a:avLst/>
          </a:prstGeom>
          <a:noFill/>
        </p:spPr>
        <p:txBody>
          <a:bodyPr wrap="square" rtlCol="0">
            <a:spAutoFit/>
          </a:bodyPr>
          <a:lstStyle/>
          <a:p>
            <a:r>
              <a:rPr lang="zh-CN" altLang="en-US" sz="2400" b="1">
                <a:solidFill>
                  <a:srgbClr val="000000"/>
                </a:solidFill>
                <a:latin typeface="微软雅黑" panose="020b0503020204020204" charset="-122"/>
                <a:ea typeface="微软雅黑" panose="020b0503020204020204" charset="-122"/>
                <a:sym typeface="+mn-ea"/>
              </a:rPr>
              <a:t>宏伟的外观</a:t>
            </a:r>
            <a:endParaRPr lang="zh-CN" altLang="en-US" sz="2400" b="1">
              <a:solidFill>
                <a:srgbClr val="000000"/>
              </a:solidFill>
              <a:latin typeface="微软雅黑" panose="020b0503020204020204" charset="-122"/>
              <a:ea typeface="微软雅黑" panose="020b0503020204020204" charset="-122"/>
              <a:sym typeface="+mn-ea"/>
            </a:endParaRPr>
          </a:p>
        </p:txBody>
      </p:sp>
      <p:sp>
        <p:nvSpPr>
          <p:cNvPr id="4" name="文本框 3" title=""/>
          <p:cNvSpPr txBox="1"/>
          <p:nvPr/>
        </p:nvSpPr>
        <p:spPr>
          <a:xfrm>
            <a:off x="1405255" y="1376680"/>
            <a:ext cx="1769110" cy="460375"/>
          </a:xfrm>
          <a:prstGeom prst="rect">
            <a:avLst/>
          </a:prstGeom>
          <a:noFill/>
        </p:spPr>
        <p:txBody>
          <a:bodyPr wrap="square" rtlCol="0">
            <a:spAutoFit/>
          </a:bodyPr>
          <a:lstStyle/>
          <a:p>
            <a:r>
              <a:rPr lang="zh-CN" altLang="en-US" sz="2400" b="1">
                <a:solidFill>
                  <a:srgbClr val="000000"/>
                </a:solidFill>
                <a:latin typeface="微软雅黑" panose="020b0503020204020204" charset="-122"/>
                <a:ea typeface="微软雅黑" panose="020b0503020204020204" charset="-122"/>
                <a:sym typeface="+mn-ea"/>
              </a:rPr>
              <a:t>讲究的布局 </a:t>
            </a:r>
            <a:endParaRPr lang="zh-CN" altLang="en-US" sz="2400" b="1">
              <a:solidFill>
                <a:srgbClr val="000000"/>
              </a:solidFill>
              <a:latin typeface="微软雅黑" panose="020b0503020204020204" charset="-122"/>
              <a:ea typeface="微软雅黑" panose="020b0503020204020204" charset="-122"/>
              <a:sym typeface="+mn-ea"/>
            </a:endParaRPr>
          </a:p>
        </p:txBody>
      </p:sp>
      <p:sp>
        <p:nvSpPr>
          <p:cNvPr id="5" name="文本框 4" title=""/>
          <p:cNvSpPr txBox="1"/>
          <p:nvPr/>
        </p:nvSpPr>
        <p:spPr>
          <a:xfrm>
            <a:off x="1405255" y="1819910"/>
            <a:ext cx="1768475" cy="460375"/>
          </a:xfrm>
          <a:prstGeom prst="rect">
            <a:avLst/>
          </a:prstGeom>
          <a:noFill/>
        </p:spPr>
        <p:txBody>
          <a:bodyPr wrap="square" rtlCol="0">
            <a:spAutoFit/>
          </a:bodyPr>
          <a:lstStyle/>
          <a:p>
            <a:r>
              <a:rPr lang="zh-CN" altLang="en-US" sz="2400" b="1">
                <a:solidFill>
                  <a:srgbClr val="000000"/>
                </a:solidFill>
                <a:latin typeface="微软雅黑" panose="020b0503020204020204" charset="-122"/>
                <a:ea typeface="微软雅黑" panose="020b0503020204020204" charset="-122"/>
                <a:sym typeface="+mn-ea"/>
              </a:rPr>
              <a:t>华贵的陈设 </a:t>
            </a:r>
            <a:endParaRPr lang="zh-CN" altLang="en-US" sz="2400" b="1">
              <a:solidFill>
                <a:srgbClr val="000000"/>
              </a:solidFill>
              <a:latin typeface="微软雅黑" panose="020b0503020204020204" charset="-122"/>
              <a:ea typeface="微软雅黑" panose="020b0503020204020204" charset="-122"/>
              <a:sym typeface="+mn-ea"/>
            </a:endParaRPr>
          </a:p>
        </p:txBody>
      </p:sp>
      <p:sp>
        <p:nvSpPr>
          <p:cNvPr id="6" name="文本框 5" title=""/>
          <p:cNvSpPr txBox="1"/>
          <p:nvPr/>
        </p:nvSpPr>
        <p:spPr>
          <a:xfrm>
            <a:off x="3223895" y="1358900"/>
            <a:ext cx="1600835" cy="460375"/>
          </a:xfrm>
          <a:prstGeom prst="rect">
            <a:avLst/>
          </a:prstGeom>
          <a:noFill/>
        </p:spPr>
        <p:txBody>
          <a:bodyPr wrap="square" rtlCol="0">
            <a:spAutoFit/>
          </a:bodyPr>
          <a:lstStyle/>
          <a:p>
            <a:r>
              <a:rPr lang="zh-CN" altLang="en-US" sz="2400" b="1">
                <a:solidFill>
                  <a:srgbClr val="000000"/>
                </a:solidFill>
                <a:latin typeface="微软雅黑" panose="020b0503020204020204" charset="-122"/>
                <a:ea typeface="微软雅黑" panose="020b0503020204020204" charset="-122"/>
                <a:sym typeface="+mn-ea"/>
              </a:rPr>
              <a:t> 富贵尊荣 </a:t>
            </a:r>
            <a:endParaRPr lang="zh-CN" altLang="en-US" sz="2400" b="1">
              <a:solidFill>
                <a:srgbClr val="000000"/>
              </a:solidFill>
              <a:latin typeface="微软雅黑" panose="020b0503020204020204" charset="-122"/>
              <a:ea typeface="微软雅黑" panose="020b0503020204020204" charset="-122"/>
              <a:sym typeface="+mn-ea"/>
            </a:endParaRPr>
          </a:p>
        </p:txBody>
      </p:sp>
      <p:sp>
        <p:nvSpPr>
          <p:cNvPr id="7" name="文本框 6" title=""/>
          <p:cNvSpPr txBox="1"/>
          <p:nvPr/>
        </p:nvSpPr>
        <p:spPr>
          <a:xfrm>
            <a:off x="1389380" y="2520950"/>
            <a:ext cx="1756410" cy="460375"/>
          </a:xfrm>
          <a:prstGeom prst="rect">
            <a:avLst/>
          </a:prstGeom>
          <a:noFill/>
        </p:spPr>
        <p:txBody>
          <a:bodyPr wrap="square" rtlCol="0">
            <a:spAutoFit/>
          </a:bodyPr>
          <a:lstStyle/>
          <a:p>
            <a:r>
              <a:rPr lang="zh-CN" altLang="en-US" sz="2400" b="1">
                <a:solidFill>
                  <a:srgbClr val="000000"/>
                </a:solidFill>
                <a:latin typeface="微软雅黑" panose="020b0503020204020204" charset="-122"/>
                <a:ea typeface="微软雅黑" panose="020b0503020204020204" charset="-122"/>
                <a:sym typeface="+mn-ea"/>
              </a:rPr>
              <a:t>非凡的服饰  </a:t>
            </a:r>
            <a:endParaRPr lang="zh-CN" altLang="en-US" sz="2400" b="1">
              <a:solidFill>
                <a:srgbClr val="000000"/>
              </a:solidFill>
              <a:latin typeface="微软雅黑" panose="020b0503020204020204" charset="-122"/>
              <a:ea typeface="微软雅黑" panose="020b0503020204020204" charset="-122"/>
              <a:sym typeface="+mn-ea"/>
            </a:endParaRPr>
          </a:p>
        </p:txBody>
      </p:sp>
      <p:sp>
        <p:nvSpPr>
          <p:cNvPr id="8" name="文本框 7" title=""/>
          <p:cNvSpPr txBox="1"/>
          <p:nvPr/>
        </p:nvSpPr>
        <p:spPr>
          <a:xfrm>
            <a:off x="3293110" y="2981325"/>
            <a:ext cx="1531620" cy="460375"/>
          </a:xfrm>
          <a:prstGeom prst="rect">
            <a:avLst/>
          </a:prstGeom>
          <a:noFill/>
        </p:spPr>
        <p:txBody>
          <a:bodyPr wrap="square" rtlCol="0">
            <a:spAutoFit/>
          </a:bodyPr>
          <a:lstStyle/>
          <a:p>
            <a:pPr algn="just" eaLnBrk="1" hangingPunct="1">
              <a:buNone/>
            </a:pPr>
            <a:r>
              <a:rPr lang="zh-CN" altLang="en-US" sz="2400" b="1">
                <a:solidFill>
                  <a:srgbClr val="000000"/>
                </a:solidFill>
                <a:latin typeface="微软雅黑" panose="020b0503020204020204" charset="-122"/>
                <a:ea typeface="微软雅黑" panose="020b0503020204020204" charset="-122"/>
                <a:sym typeface="+mn-ea"/>
              </a:rPr>
              <a:t> 威严袭人 </a:t>
            </a:r>
            <a:endParaRPr lang="zh-CN" altLang="en-US" sz="2400" b="1">
              <a:solidFill>
                <a:srgbClr val="000000"/>
              </a:solidFill>
              <a:latin typeface="微软雅黑" panose="020b0503020204020204" charset="-122"/>
              <a:ea typeface="微软雅黑" panose="020b0503020204020204" charset="-122"/>
              <a:sym typeface="+mn-ea"/>
            </a:endParaRPr>
          </a:p>
        </p:txBody>
      </p:sp>
      <p:sp>
        <p:nvSpPr>
          <p:cNvPr id="9" name="文本框 8" title=""/>
          <p:cNvSpPr txBox="1"/>
          <p:nvPr/>
        </p:nvSpPr>
        <p:spPr>
          <a:xfrm>
            <a:off x="1389380" y="3407410"/>
            <a:ext cx="1712595" cy="460375"/>
          </a:xfrm>
          <a:prstGeom prst="rect">
            <a:avLst/>
          </a:prstGeom>
          <a:noFill/>
        </p:spPr>
        <p:txBody>
          <a:bodyPr wrap="square" rtlCol="0">
            <a:spAutoFit/>
          </a:bodyPr>
          <a:lstStyle/>
          <a:p>
            <a:r>
              <a:rPr lang="zh-CN" altLang="en-US" sz="2400" b="1">
                <a:solidFill>
                  <a:srgbClr val="000000"/>
                </a:solidFill>
                <a:latin typeface="微软雅黑" panose="020b0503020204020204" charset="-122"/>
                <a:ea typeface="微软雅黑" panose="020b0503020204020204" charset="-122"/>
                <a:sym typeface="+mn-ea"/>
              </a:rPr>
              <a:t>繁琐的仪节</a:t>
            </a:r>
            <a:endParaRPr lang="zh-CN" altLang="en-US" sz="2400" b="1">
              <a:solidFill>
                <a:srgbClr val="000000"/>
              </a:solidFill>
              <a:latin typeface="微软雅黑" panose="020b0503020204020204" charset="-122"/>
              <a:ea typeface="微软雅黑" panose="020b0503020204020204" charset="-122"/>
              <a:sym typeface="+mn-ea"/>
            </a:endParaRPr>
          </a:p>
        </p:txBody>
      </p:sp>
      <p:sp>
        <p:nvSpPr>
          <p:cNvPr id="10" name="文本框 9" title=""/>
          <p:cNvSpPr txBox="1"/>
          <p:nvPr/>
        </p:nvSpPr>
        <p:spPr>
          <a:xfrm>
            <a:off x="1389380" y="2964180"/>
            <a:ext cx="1712595" cy="460375"/>
          </a:xfrm>
          <a:prstGeom prst="rect">
            <a:avLst/>
          </a:prstGeom>
          <a:noFill/>
        </p:spPr>
        <p:txBody>
          <a:bodyPr wrap="square" rtlCol="0">
            <a:spAutoFit/>
          </a:bodyPr>
          <a:lstStyle/>
          <a:p>
            <a:pPr algn="just" eaLnBrk="1" hangingPunct="1">
              <a:buNone/>
            </a:pPr>
            <a:r>
              <a:rPr lang="zh-CN" altLang="en-US" sz="2400" b="1">
                <a:solidFill>
                  <a:srgbClr val="000000"/>
                </a:solidFill>
                <a:latin typeface="微软雅黑" panose="020b0503020204020204" charset="-122"/>
                <a:ea typeface="微软雅黑" panose="020b0503020204020204" charset="-122"/>
                <a:sym typeface="+mn-ea"/>
              </a:rPr>
              <a:t>骄矜的气质 </a:t>
            </a:r>
            <a:endParaRPr lang="zh-CN" altLang="en-US" sz="2400" b="1">
              <a:solidFill>
                <a:srgbClr val="000000"/>
              </a:solidFill>
              <a:latin typeface="微软雅黑" panose="020b0503020204020204" charset="-122"/>
              <a:ea typeface="微软雅黑" panose="020b0503020204020204" charset="-122"/>
              <a:sym typeface="+mn-ea"/>
            </a:endParaRPr>
          </a:p>
        </p:txBody>
      </p:sp>
      <p:sp>
        <p:nvSpPr>
          <p:cNvPr id="226307" name="Text Box 3" title=""/>
          <p:cNvSpPr txBox="1"/>
          <p:nvPr/>
        </p:nvSpPr>
        <p:spPr>
          <a:xfrm>
            <a:off x="5991225" y="2375428"/>
            <a:ext cx="2811145" cy="521970"/>
          </a:xfrm>
          <a:prstGeom prst="rect">
            <a:avLst/>
          </a:prstGeom>
          <a:noFill/>
          <a:ln w="9525">
            <a:noFill/>
          </a:ln>
        </p:spPr>
        <p:txBody>
          <a:bodyPr wrap="square">
            <a:spAutoFit/>
          </a:bodyPr>
          <a:lstStyle/>
          <a:p>
            <a:pPr>
              <a:spcBef>
                <a:spcPct val="50000"/>
              </a:spcBef>
            </a:pPr>
            <a:r>
              <a:rPr lang="en-US" altLang="zh-CN"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3</a:t>
            </a:r>
            <a:r>
              <a:rPr lang="zh-CN" altLang="en-US"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、华贵的陈设</a:t>
            </a:r>
            <a:endParaRPr lang="zh-CN" altLang="en-US"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226308" name="Rectangle 4" title=""/>
          <p:cNvSpPr/>
          <p:nvPr/>
        </p:nvSpPr>
        <p:spPr>
          <a:xfrm>
            <a:off x="5991225" y="3040908"/>
            <a:ext cx="2529205" cy="953135"/>
          </a:xfrm>
          <a:prstGeom prst="rect">
            <a:avLst/>
          </a:prstGeom>
          <a:noFill/>
          <a:ln w="9525">
            <a:noFill/>
          </a:ln>
        </p:spPr>
        <p:txBody>
          <a:bodyPr wrap="square">
            <a:spAutoFit/>
          </a:bodyPr>
          <a:lstStyle/>
          <a:p>
            <a:r>
              <a:rPr lang="en-US" altLang="zh-CN"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4</a:t>
            </a:r>
            <a:r>
              <a:rPr lang="zh-CN" altLang="en-US"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、等级森严的人际关系</a:t>
            </a:r>
            <a:endParaRPr lang="zh-CN" altLang="en-US"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226310" name="Rectangle 6" title=""/>
          <p:cNvSpPr/>
          <p:nvPr/>
        </p:nvSpPr>
        <p:spPr>
          <a:xfrm>
            <a:off x="5991225" y="1044468"/>
            <a:ext cx="2507615" cy="521970"/>
          </a:xfrm>
          <a:prstGeom prst="rect">
            <a:avLst/>
          </a:prstGeom>
          <a:noFill/>
          <a:ln w="9525">
            <a:noFill/>
          </a:ln>
        </p:spPr>
        <p:txBody>
          <a:bodyPr wrap="none">
            <a:spAutoFit/>
          </a:bodyPr>
          <a:lstStyle/>
          <a:p>
            <a:pPr>
              <a:spcBef>
                <a:spcPct val="50000"/>
              </a:spcBef>
            </a:pPr>
            <a:r>
              <a:rPr lang="en-US" altLang="zh-CN"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1</a:t>
            </a:r>
            <a:r>
              <a:rPr lang="zh-CN" altLang="en-US"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、宏观的外观</a:t>
            </a:r>
            <a:endParaRPr lang="zh-CN" altLang="en-US"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226311" name="Rectangle 7" title=""/>
          <p:cNvSpPr/>
          <p:nvPr/>
        </p:nvSpPr>
        <p:spPr>
          <a:xfrm>
            <a:off x="5991225" y="1709948"/>
            <a:ext cx="2507615" cy="521970"/>
          </a:xfrm>
          <a:prstGeom prst="rect">
            <a:avLst/>
          </a:prstGeom>
          <a:noFill/>
          <a:ln w="9525">
            <a:noFill/>
          </a:ln>
        </p:spPr>
        <p:txBody>
          <a:bodyPr wrap="none">
            <a:spAutoFit/>
          </a:bodyPr>
          <a:lstStyle/>
          <a:p>
            <a:r>
              <a:rPr lang="en-US" altLang="zh-CN"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2</a:t>
            </a:r>
            <a:r>
              <a:rPr lang="zh-CN" altLang="en-US"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、讲究的布局</a:t>
            </a:r>
            <a:endParaRPr lang="zh-CN" altLang="en-US" sz="28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2" name="文本框 11" title=""/>
          <p:cNvSpPr txBox="1"/>
          <p:nvPr/>
        </p:nvSpPr>
        <p:spPr>
          <a:xfrm>
            <a:off x="340995" y="4476750"/>
            <a:ext cx="8549005" cy="460375"/>
          </a:xfrm>
          <a:prstGeom prst="rect">
            <a:avLst/>
          </a:prstGeom>
          <a:noFill/>
        </p:spPr>
        <p:txBody>
          <a:bodyPr wrap="square" rtlCol="0" anchor="t">
            <a:spAutoFit/>
          </a:bodyPr>
          <a:lstStyle/>
          <a:p>
            <a:pPr indent="0" fontAlgn="auto"/>
            <a:r>
              <a:rPr lang="zh-CN" altLang="en-US" sz="2400" b="1">
                <a:solidFill>
                  <a:srgbClr val="FF0000"/>
                </a:solidFill>
                <a:latin typeface="方正粗黑宋简体" panose="02000000000000000000" charset="-122"/>
                <a:ea typeface="方正粗黑宋简体" panose="02000000000000000000" charset="-122"/>
                <a:cs typeface="方正粗黑宋简体" panose="02000000000000000000" charset="-122"/>
              </a:rPr>
              <a:t>“步步留心，时时在意， 不肯轻易多说一句话，多行一步路”</a:t>
            </a:r>
            <a:endParaRPr lang="zh-CN" altLang="en-US" sz="2400" b="1">
              <a:solidFill>
                <a:srgbClr val="FF0000"/>
              </a:solidFill>
              <a:latin typeface="方正粗黑宋简体" panose="02000000000000000000" charset="-122"/>
              <a:ea typeface="方正粗黑宋简体" panose="02000000000000000000" charset="-122"/>
              <a:cs typeface="方正粗黑宋简体" panose="02000000000000000000" charset="-122"/>
            </a:endParaRPr>
          </a:p>
        </p:txBody>
      </p:sp>
      <p:cxnSp>
        <p:nvCxnSpPr>
          <p:cNvPr id="13" name="直接连接符 12" title=""/>
          <p:cNvCxnSpPr/>
          <p:nvPr>
            <p:custDataLst>
              <p:tags r:id="rId2"/>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custDataLst>
              <p:tags r:id="rId3"/>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典型环境</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5" name="组合 14" title=""/>
          <p:cNvGrpSpPr/>
          <p:nvPr/>
        </p:nvGrpSpPr>
        <p:grpSpPr>
          <a:xfrm>
            <a:off x="255905" y="279400"/>
            <a:ext cx="562610" cy="513080"/>
            <a:chOff x="2121873" y="1511588"/>
            <a:chExt cx="445481" cy="469613"/>
          </a:xfrm>
        </p:grpSpPr>
        <p:sp>
          <p:nvSpPr>
            <p:cNvPr id="16" name="矩形 15"/>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7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70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26310"/>
                                        </p:tgtEl>
                                        <p:attrNameLst>
                                          <p:attrName>style.visibility</p:attrName>
                                        </p:attrNameLst>
                                      </p:cBhvr>
                                      <p:to>
                                        <p:strVal val="visible"/>
                                      </p:to>
                                    </p:set>
                                    <p:anim calcmode="lin" valueType="num">
                                      <p:cBhvr additive="base">
                                        <p:cTn id="51" dur="500" fill="hold"/>
                                        <p:tgtEl>
                                          <p:spTgt spid="226310"/>
                                        </p:tgtEl>
                                        <p:attrNameLst>
                                          <p:attrName>ppt_x</p:attrName>
                                        </p:attrNameLst>
                                      </p:cBhvr>
                                      <p:tavLst>
                                        <p:tav tm="0">
                                          <p:val>
                                            <p:strVal val="0-#ppt_w/2"/>
                                          </p:val>
                                        </p:tav>
                                        <p:tav tm="100000">
                                          <p:val>
                                            <p:strVal val="#ppt_x"/>
                                          </p:val>
                                        </p:tav>
                                      </p:tavLst>
                                    </p:anim>
                                    <p:anim calcmode="lin" valueType="num">
                                      <p:cBhvr additive="base">
                                        <p:cTn id="52" dur="500" fill="hold"/>
                                        <p:tgtEl>
                                          <p:spTgt spid="226310"/>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226311"/>
                                        </p:tgtEl>
                                        <p:attrNameLst>
                                          <p:attrName>style.visibility</p:attrName>
                                        </p:attrNameLst>
                                      </p:cBhvr>
                                      <p:to>
                                        <p:strVal val="visible"/>
                                      </p:to>
                                    </p:set>
                                    <p:anim calcmode="lin" valueType="num">
                                      <p:cBhvr additive="base">
                                        <p:cTn id="57" dur="500" fill="hold"/>
                                        <p:tgtEl>
                                          <p:spTgt spid="226311"/>
                                        </p:tgtEl>
                                        <p:attrNameLst>
                                          <p:attrName>ppt_x</p:attrName>
                                        </p:attrNameLst>
                                      </p:cBhvr>
                                      <p:tavLst>
                                        <p:tav tm="0">
                                          <p:val>
                                            <p:strVal val="1+#ppt_w/2"/>
                                          </p:val>
                                        </p:tav>
                                        <p:tav tm="100000">
                                          <p:val>
                                            <p:strVal val="#ppt_x"/>
                                          </p:val>
                                        </p:tav>
                                      </p:tavLst>
                                    </p:anim>
                                    <p:anim calcmode="lin" valueType="num">
                                      <p:cBhvr additive="base">
                                        <p:cTn id="58" dur="500" fill="hold"/>
                                        <p:tgtEl>
                                          <p:spTgt spid="226311"/>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26307"/>
                                        </p:tgtEl>
                                        <p:attrNameLst>
                                          <p:attrName>style.visibility</p:attrName>
                                        </p:attrNameLst>
                                      </p:cBhvr>
                                      <p:to>
                                        <p:strVal val="visible"/>
                                      </p:to>
                                    </p:set>
                                    <p:anim calcmode="lin" valueType="num">
                                      <p:cBhvr additive="base">
                                        <p:cTn id="63" dur="500" fill="hold"/>
                                        <p:tgtEl>
                                          <p:spTgt spid="226307"/>
                                        </p:tgtEl>
                                        <p:attrNameLst>
                                          <p:attrName>ppt_x</p:attrName>
                                        </p:attrNameLst>
                                      </p:cBhvr>
                                      <p:tavLst>
                                        <p:tav tm="0">
                                          <p:val>
                                            <p:strVal val="#ppt_x"/>
                                          </p:val>
                                        </p:tav>
                                        <p:tav tm="100000">
                                          <p:val>
                                            <p:strVal val="#ppt_x"/>
                                          </p:val>
                                        </p:tav>
                                      </p:tavLst>
                                    </p:anim>
                                    <p:anim calcmode="lin" valueType="num">
                                      <p:cBhvr additive="base">
                                        <p:cTn id="64" dur="500" fill="hold"/>
                                        <p:tgtEl>
                                          <p:spTgt spid="226307"/>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p:stCondLst>
                              <p:cond delay="0"/>
                            </p:stCondLst>
                            <p:childTnLst>
                              <p:par>
                                <p:cTn id="67" presetID="17" presetClass="entr" presetSubtype="10" fill="hold" grpId="0" nodeType="clickEffect">
                                  <p:stCondLst>
                                    <p:cond delay="0"/>
                                  </p:stCondLst>
                                  <p:childTnLst>
                                    <p:set>
                                      <p:cBhvr>
                                        <p:cTn id="68" dur="1" fill="hold">
                                          <p:stCondLst>
                                            <p:cond delay="0"/>
                                          </p:stCondLst>
                                        </p:cTn>
                                        <p:tgtEl>
                                          <p:spTgt spid="226308"/>
                                        </p:tgtEl>
                                        <p:attrNameLst>
                                          <p:attrName>style.visibility</p:attrName>
                                        </p:attrNameLst>
                                      </p:cBhvr>
                                      <p:to>
                                        <p:strVal val="visible"/>
                                      </p:to>
                                    </p:set>
                                    <p:anim calcmode="lin" valueType="num">
                                      <p:cBhvr>
                                        <p:cTn id="69" dur="500" fill="hold"/>
                                        <p:tgtEl>
                                          <p:spTgt spid="226308"/>
                                        </p:tgtEl>
                                        <p:attrNameLst>
                                          <p:attrName>ppt_w</p:attrName>
                                        </p:attrNameLst>
                                      </p:cBhvr>
                                      <p:tavLst>
                                        <p:tav tm="0">
                                          <p:val>
                                            <p:fltVal val="0"/>
                                          </p:val>
                                        </p:tav>
                                        <p:tav tm="100000">
                                          <p:val>
                                            <p:strVal val="#ppt_w"/>
                                          </p:val>
                                        </p:tav>
                                      </p:tavLst>
                                    </p:anim>
                                    <p:anim calcmode="lin" valueType="num">
                                      <p:cBhvr>
                                        <p:cTn id="70" dur="500" fill="hold"/>
                                        <p:tgtEl>
                                          <p:spTgt spid="226308"/>
                                        </p:tgtEl>
                                        <p:attrNameLst>
                                          <p:attrName>ppt_h</p:attrName>
                                        </p:attrNameLst>
                                      </p:cBhvr>
                                      <p:tavLst>
                                        <p:tav tm="0">
                                          <p:val>
                                            <p:strVal val="#ppt_h"/>
                                          </p:val>
                                        </p:tav>
                                        <p:tav tm="100000">
                                          <p:val>
                                            <p:strVal val="#ppt_h"/>
                                          </p:val>
                                        </p:tav>
                                      </p:tavLst>
                                    </p:anim>
                                  </p:childTnLst>
                                </p:cTn>
                              </p:par>
                            </p:childTnLst>
                          </p:cTn>
                        </p:par>
                      </p:childTnLst>
                    </p:cTn>
                  </p:par>
                  <p:par>
                    <p:cTn id="71" fill="hold" nodeType="clickPar">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701" grpId="0" animBg="1"/>
      <p:bldP spid="3" grpId="0"/>
      <p:bldP spid="4" grpId="0"/>
      <p:bldP spid="5" grpId="0"/>
      <p:bldP spid="29699" grpId="0" animBg="1"/>
      <p:bldP spid="6" grpId="0"/>
      <p:bldP spid="7" grpId="0"/>
      <p:bldP spid="10" grpId="0"/>
      <p:bldP spid="9" grpId="0"/>
      <p:bldP spid="29700" grpId="0" animBg="1"/>
      <p:bldP spid="8" grpId="0"/>
      <p:bldP spid="226307" grpId="0"/>
      <p:bldP spid="226308" grpId="0"/>
      <p:bldP spid="226310" grpId="0"/>
      <p:bldP spid="226311" grpId="0"/>
      <p:bldP spid="12"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1746" name="矩形 16387" title=""/>
          <p:cNvSpPr/>
          <p:nvPr/>
        </p:nvSpPr>
        <p:spPr>
          <a:xfrm>
            <a:off x="255905" y="979170"/>
            <a:ext cx="8716645" cy="891540"/>
          </a:xfrm>
          <a:prstGeom prst="rect">
            <a:avLst/>
          </a:prstGeom>
          <a:noFill/>
          <a:ln w="9525">
            <a:noFill/>
          </a:ln>
        </p:spPr>
        <p:txBody>
          <a:bodyPr wrap="square">
            <a:spAutoFit/>
          </a:bodyPr>
          <a:lstStyle/>
          <a:p>
            <a:pPr algn="l" fontAlgn="auto">
              <a:spcBef>
                <a:spcPct val="50000"/>
              </a:spcBef>
              <a:buClrTx/>
              <a:buSzTx/>
              <a:buFontTx/>
            </a:pPr>
            <a:r>
              <a:rPr lang="en-US" altLang="zh-CN" sz="2600" b="1">
                <a:solidFill>
                  <a:srgbClr val="0000FF"/>
                </a:solidFill>
                <a:effectLst>
                  <a:outerShdw blurRad="38100" dist="38100" dir="2700000" algn="tl">
                    <a:srgbClr val="000000">
                      <a:alpha val="43137"/>
                    </a:srgbClr>
                  </a:outerShdw>
                </a:effectLst>
                <a:latin typeface="幼圆" panose="02010509060101010101" charset="-122"/>
                <a:ea typeface="幼圆" panose="02010509060101010101" charset="-122"/>
                <a:cs typeface="华文新魏" panose="02010800040101010101" pitchFamily="2" charset="-122"/>
              </a:rPr>
              <a:t>    </a:t>
            </a:r>
            <a:r>
              <a:rPr lang="zh-CN" altLang="en-US" sz="2600" b="1">
                <a:solidFill>
                  <a:srgbClr val="0000FF"/>
                </a:solidFill>
                <a:effectLst>
                  <a:outerShdw blurRad="38100" dist="38100" dir="2700000" algn="tl">
                    <a:srgbClr val="000000">
                      <a:alpha val="43137"/>
                    </a:srgbClr>
                  </a:outerShdw>
                </a:effectLst>
                <a:latin typeface="幼圆" panose="02010509060101010101" charset="-122"/>
                <a:ea typeface="幼圆" panose="02010509060101010101" charset="-122"/>
                <a:cs typeface="华文新魏" panose="02010800040101010101" pitchFamily="2" charset="-122"/>
              </a:rPr>
              <a:t>课文《林黛玉进贾府》中的环境描写，究竟具有哪些作用呢?</a:t>
            </a:r>
            <a:endParaRPr lang="zh-CN" altLang="en-US" sz="2600" b="1">
              <a:solidFill>
                <a:srgbClr val="0000FF"/>
              </a:solidFill>
              <a:effectLst>
                <a:outerShdw blurRad="38100" dist="38100" dir="2700000" algn="tl">
                  <a:srgbClr val="000000">
                    <a:alpha val="43137"/>
                  </a:srgbClr>
                </a:outerShdw>
              </a:effectLst>
              <a:latin typeface="幼圆" panose="02010509060101010101" charset="-122"/>
              <a:ea typeface="幼圆" panose="02010509060101010101" charset="-122"/>
              <a:cs typeface="华文新魏" panose="02010800040101010101" pitchFamily="2" charset="-122"/>
            </a:endParaRPr>
          </a:p>
        </p:txBody>
      </p:sp>
      <p:sp>
        <p:nvSpPr>
          <p:cNvPr id="2" name="文本框 1" title=""/>
          <p:cNvSpPr txBox="1"/>
          <p:nvPr/>
        </p:nvSpPr>
        <p:spPr>
          <a:xfrm>
            <a:off x="203835" y="1972945"/>
            <a:ext cx="8484870" cy="2749550"/>
          </a:xfrm>
          <a:prstGeom prst="rect">
            <a:avLst/>
          </a:prstGeom>
          <a:noFill/>
        </p:spPr>
        <p:txBody>
          <a:bodyPr wrap="square" rtlCol="0" anchor="t">
            <a:spAutoFit/>
          </a:bodyPr>
          <a:lstStyle/>
          <a:p>
            <a:pPr indent="457200" fontAlgn="auto">
              <a:lnSpc>
                <a:spcPct val="120000"/>
              </a:lnSpc>
              <a:buNone/>
            </a:pPr>
            <a:r>
              <a:rPr lang="zh-CN" altLang="en-US" sz="24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en-US" altLang="zh-CN" sz="24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4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）为人物活动，情节展开提供场景；为后面的情节做铺垫。</a:t>
            </a:r>
            <a:r>
              <a:rPr lang="en-US" altLang="zh-CN"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情节、环境</a:t>
            </a:r>
            <a:r>
              <a:rPr lang="en-US" altLang="zh-CN"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a:t>
            </a:r>
            <a:endParaRPr lang="en-US" altLang="zh-CN"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indent="457200" fontAlgn="auto">
              <a:lnSpc>
                <a:spcPct val="120000"/>
              </a:lnSpc>
              <a:buNone/>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（2）展示日常生活情景，显示贵族生活的豪华奢侈，为后文贾家没落埋下伏笔。</a:t>
            </a:r>
            <a:r>
              <a:rPr lang="zh-CN" altLang="en-US"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（主题）</a:t>
            </a:r>
            <a:endParaRPr lang="zh-CN" altLang="en-US"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indent="457200" fontAlgn="auto">
              <a:lnSpc>
                <a:spcPct val="120000"/>
              </a:lnSpc>
              <a:buNone/>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（3）地位身份的象征，人物关系的显现。</a:t>
            </a:r>
            <a:r>
              <a:rPr lang="zh-CN" altLang="en-US"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（人物）</a:t>
            </a:r>
            <a:endParaRPr lang="zh-CN" altLang="en-US"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indent="457200" fontAlgn="auto">
              <a:lnSpc>
                <a:spcPct val="120000"/>
              </a:lnSpc>
              <a:buNone/>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（4）人物个性品格和生活情趣的写照。</a:t>
            </a:r>
            <a:r>
              <a:rPr lang="zh-CN" altLang="en-US"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rPr>
              <a:t>（人物）</a:t>
            </a:r>
            <a:endParaRPr lang="zh-CN" altLang="en-US" sz="24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cxnSp>
        <p:nvCxnSpPr>
          <p:cNvPr id="13" name="直接连接符 12" title=""/>
          <p:cNvCxnSpPr/>
          <p:nvPr>
            <p:custDataLst>
              <p:tags r:id="rId2"/>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custDataLst>
              <p:tags r:id="rId3"/>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典型环境</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5" name="组合 14" title=""/>
          <p:cNvGrpSpPr/>
          <p:nvPr/>
        </p:nvGrpSpPr>
        <p:grpSpPr>
          <a:xfrm>
            <a:off x="255905" y="279400"/>
            <a:ext cx="562610" cy="513080"/>
            <a:chOff x="2121873" y="1511588"/>
            <a:chExt cx="445481" cy="469613"/>
          </a:xfrm>
        </p:grpSpPr>
        <p:sp>
          <p:nvSpPr>
            <p:cNvPr id="16" name="矩形 15"/>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3" name="Picture 3"/>
          <p:cNvPicPr>
            <a:picLocks noChangeAspect="1"/>
          </p:cNvPicPr>
          <p:nvPr/>
        </p:nvPicPr>
        <p:blipFill>
          <a:blip r:embed="rId6"/>
          <a:stretch>
            <a:fillRect/>
          </a:stretch>
        </p:blipFill>
        <p:spPr>
          <a:xfrm flipH="1">
            <a:off x="12192000" y="10604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383540" y="1071245"/>
            <a:ext cx="8108950" cy="3002280"/>
          </a:xfrm>
          <a:prstGeom prst="rect">
            <a:avLst/>
          </a:prstGeom>
          <a:noFill/>
        </p:spPr>
        <p:txBody>
          <a:bodyPr wrap="square" rtlCol="0" anchor="t">
            <a:spAutoFit/>
          </a:bodyPr>
          <a:lstStyle/>
          <a:p>
            <a:pPr indent="457200" fontAlgn="auto">
              <a:lnSpc>
                <a:spcPts val="4540"/>
              </a:lnSpc>
            </a:pPr>
            <a:r>
              <a:rPr lang="zh-CN" altLang="zh-CN" sz="3200">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这是一部把爱情写到极致的传世经典。这是中国文学史上最凄美缠绵，哀婉绝伦的爱情故事。那么这两位史上最诗意玲珑的男女主角：贾宝玉和林黛玉的初次见面是什么样的情景？现在我们就来分析主要人物形象。</a:t>
            </a:r>
            <a:endParaRPr lang="zh-CN" altLang="zh-CN" sz="3200">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cxnSp>
        <p:nvCxnSpPr>
          <p:cNvPr id="4" name="直接连接符 3" title=""/>
          <p:cNvCxnSpPr/>
          <p:nvPr>
            <p:custDataLst>
              <p:tags r:id="rId2"/>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 name="文本框 2" title=""/>
          <p:cNvSpPr txBox="1"/>
          <p:nvPr>
            <p:custDataLst>
              <p:tags r:id="rId6"/>
            </p:custDataLst>
          </p:nvPr>
        </p:nvSpPr>
        <p:spPr>
          <a:xfrm>
            <a:off x="1057275" y="1466215"/>
            <a:ext cx="1642110" cy="521970"/>
          </a:xfrm>
          <a:prstGeom prst="rect">
            <a:avLst/>
          </a:prstGeom>
          <a:noFill/>
        </p:spPr>
        <p:txBody>
          <a:bodyPr wrap="square" rtlCol="0" anchor="t">
            <a:spAutoFit/>
          </a:bodyPr>
          <a:lstStyle/>
          <a:p>
            <a:r>
              <a:rPr lang="zh-CN" altLang="en-US" sz="2800" b="1">
                <a:solidFill>
                  <a:schemeClr val="tx1"/>
                </a:solidFill>
              </a:rPr>
              <a:t>人物描写</a:t>
            </a:r>
            <a:endParaRPr lang="zh-CN" altLang="en-US" sz="2800" b="1">
              <a:solidFill>
                <a:schemeClr val="tx1"/>
              </a:solidFill>
            </a:endParaRPr>
          </a:p>
        </p:txBody>
      </p:sp>
      <p:sp>
        <p:nvSpPr>
          <p:cNvPr id="66565" name="Rectangle 3077" title=""/>
          <p:cNvSpPr/>
          <p:nvPr>
            <p:custDataLst>
              <p:tags r:id="rId7"/>
            </p:custDataLst>
          </p:nvPr>
        </p:nvSpPr>
        <p:spPr>
          <a:xfrm>
            <a:off x="2894330" y="1067435"/>
            <a:ext cx="1559560" cy="506730"/>
          </a:xfrm>
          <a:prstGeom prst="rect">
            <a:avLst/>
          </a:prstGeom>
          <a:noFill/>
          <a:ln w="9525">
            <a:noFill/>
          </a:ln>
        </p:spPr>
        <p:txBody>
          <a:bodyPr wrap="square">
            <a:spAutoFit/>
          </a:bodyPr>
          <a:lstStyle/>
          <a:p>
            <a:pPr eaLnBrk="1" hangingPunct="1"/>
            <a:r>
              <a:rPr lang="zh-CN" altLang="en-US" sz="2700">
                <a:solidFill>
                  <a:schemeClr val="tx1"/>
                </a:solidFill>
                <a:latin typeface="黑体" panose="02010609060101010101" pitchFamily="49" charset="-122"/>
                <a:ea typeface="黑体" panose="02010609060101010101" pitchFamily="49" charset="-122"/>
                <a:cs typeface="黑体" panose="02010609060101010101" pitchFamily="49" charset="-122"/>
              </a:rPr>
              <a:t>正面描写 </a:t>
            </a:r>
            <a:endParaRPr lang="zh-CN" altLang="en-US" sz="270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66567" name="Rectangle 3079" title=""/>
          <p:cNvSpPr/>
          <p:nvPr>
            <p:custDataLst>
              <p:tags r:id="rId8"/>
            </p:custDataLst>
          </p:nvPr>
        </p:nvSpPr>
        <p:spPr>
          <a:xfrm>
            <a:off x="4794885" y="424815"/>
            <a:ext cx="2044065" cy="491490"/>
          </a:xfrm>
          <a:prstGeom prst="rect">
            <a:avLst/>
          </a:prstGeom>
          <a:noFill/>
          <a:ln w="9525">
            <a:noFill/>
          </a:ln>
        </p:spPr>
        <p:txBody>
          <a:bodyPr wrap="square">
            <a:spAutoFit/>
          </a:bodyPr>
          <a:lstStyle/>
          <a:p>
            <a:pPr eaLnBrk="1" hangingPunct="1"/>
            <a:r>
              <a:rPr lang="en-US" altLang="zh-CN" sz="2600">
                <a:solidFill>
                  <a:schemeClr val="tx1"/>
                </a:solidFill>
                <a:latin typeface="Times New Roman" panose="02020603050405020304" pitchFamily="18" charset="0"/>
                <a:ea typeface="华文新魏" panose="02010800040101010101" pitchFamily="2" charset="-122"/>
              </a:rPr>
              <a:t>1</a:t>
            </a:r>
            <a:r>
              <a:rPr lang="zh-CN" altLang="en-US" sz="2600">
                <a:solidFill>
                  <a:schemeClr val="tx1"/>
                </a:solidFill>
                <a:latin typeface="Times New Roman" panose="02020603050405020304" pitchFamily="18" charset="0"/>
                <a:ea typeface="华文新魏" panose="02010800040101010101" pitchFamily="2" charset="-122"/>
              </a:rPr>
              <a:t>、肖像描写</a:t>
            </a:r>
            <a:r>
              <a:rPr lang="zh-CN" altLang="en-US" sz="2600">
                <a:solidFill>
                  <a:schemeClr val="tx1"/>
                </a:solidFill>
                <a:latin typeface="Trebuchet MS" panose="020b0603020202020204" pitchFamily="34" charset="0"/>
                <a:ea typeface="华文新魏" panose="02010800040101010101" pitchFamily="2" charset="-122"/>
              </a:rPr>
              <a:t> </a:t>
            </a:r>
            <a:endParaRPr lang="zh-CN" altLang="en-US" sz="2600">
              <a:solidFill>
                <a:schemeClr val="tx1"/>
              </a:solidFill>
              <a:latin typeface="Trebuchet MS" panose="020b0603020202020204" pitchFamily="34" charset="0"/>
              <a:ea typeface="华文新魏" panose="02010800040101010101" pitchFamily="2" charset="-122"/>
            </a:endParaRPr>
          </a:p>
        </p:txBody>
      </p:sp>
      <p:sp>
        <p:nvSpPr>
          <p:cNvPr id="66569" name="Rectangle 3081" title=""/>
          <p:cNvSpPr/>
          <p:nvPr>
            <p:custDataLst>
              <p:tags r:id="rId9"/>
            </p:custDataLst>
          </p:nvPr>
        </p:nvSpPr>
        <p:spPr>
          <a:xfrm>
            <a:off x="4794885" y="825500"/>
            <a:ext cx="2044065" cy="491490"/>
          </a:xfrm>
          <a:prstGeom prst="rect">
            <a:avLst/>
          </a:prstGeom>
          <a:noFill/>
          <a:ln w="9525">
            <a:noFill/>
          </a:ln>
        </p:spPr>
        <p:txBody>
          <a:bodyPr wrap="square">
            <a:spAutoFit/>
          </a:bodyPr>
          <a:lstStyle/>
          <a:p>
            <a:pPr eaLnBrk="1" hangingPunct="1"/>
            <a:r>
              <a:rPr lang="en-US" altLang="zh-CN" sz="2600">
                <a:solidFill>
                  <a:schemeClr val="tx1"/>
                </a:solidFill>
                <a:latin typeface="Times New Roman" panose="02020603050405020304" pitchFamily="18" charset="0"/>
                <a:ea typeface="华文新魏" panose="02010800040101010101" pitchFamily="2" charset="-122"/>
              </a:rPr>
              <a:t>2</a:t>
            </a:r>
            <a:r>
              <a:rPr lang="zh-CN" altLang="en-US" sz="2600">
                <a:solidFill>
                  <a:schemeClr val="tx1"/>
                </a:solidFill>
                <a:latin typeface="Times New Roman" panose="02020603050405020304" pitchFamily="18" charset="0"/>
                <a:ea typeface="华文新魏" panose="02010800040101010101" pitchFamily="2" charset="-122"/>
              </a:rPr>
              <a:t>、语言描写</a:t>
            </a:r>
            <a:r>
              <a:rPr lang="zh-CN" altLang="en-US" sz="2600">
                <a:solidFill>
                  <a:schemeClr val="tx1"/>
                </a:solidFill>
                <a:latin typeface="Trebuchet MS" panose="020b0603020202020204" pitchFamily="34" charset="0"/>
                <a:ea typeface="华文新魏" panose="02010800040101010101" pitchFamily="2" charset="-122"/>
              </a:rPr>
              <a:t> </a:t>
            </a:r>
            <a:endParaRPr lang="zh-CN" altLang="en-US" sz="2600">
              <a:solidFill>
                <a:schemeClr val="tx1"/>
              </a:solidFill>
              <a:latin typeface="Trebuchet MS" panose="020b0603020202020204" pitchFamily="34" charset="0"/>
              <a:ea typeface="华文新魏" panose="02010800040101010101" pitchFamily="2" charset="-122"/>
            </a:endParaRPr>
          </a:p>
        </p:txBody>
      </p:sp>
      <p:sp>
        <p:nvSpPr>
          <p:cNvPr id="66570" name="Rectangle 3082" title=""/>
          <p:cNvSpPr/>
          <p:nvPr>
            <p:custDataLst>
              <p:tags r:id="rId10"/>
            </p:custDataLst>
          </p:nvPr>
        </p:nvSpPr>
        <p:spPr>
          <a:xfrm>
            <a:off x="4794885" y="1226185"/>
            <a:ext cx="2043430" cy="491490"/>
          </a:xfrm>
          <a:prstGeom prst="rect">
            <a:avLst/>
          </a:prstGeom>
          <a:noFill/>
          <a:ln w="9525">
            <a:noFill/>
          </a:ln>
        </p:spPr>
        <p:txBody>
          <a:bodyPr wrap="square">
            <a:spAutoFit/>
          </a:bodyPr>
          <a:lstStyle/>
          <a:p>
            <a:pPr eaLnBrk="1" hangingPunct="1"/>
            <a:r>
              <a:rPr lang="en-US" altLang="zh-CN" sz="2600">
                <a:solidFill>
                  <a:schemeClr val="tx1"/>
                </a:solidFill>
                <a:latin typeface="Times New Roman" panose="02020603050405020304" pitchFamily="18" charset="0"/>
                <a:ea typeface="华文新魏" panose="02010800040101010101" pitchFamily="2" charset="-122"/>
              </a:rPr>
              <a:t>3</a:t>
            </a:r>
            <a:r>
              <a:rPr lang="zh-CN" altLang="en-US" sz="2600">
                <a:solidFill>
                  <a:schemeClr val="tx1"/>
                </a:solidFill>
                <a:latin typeface="Times New Roman" panose="02020603050405020304" pitchFamily="18" charset="0"/>
                <a:ea typeface="华文新魏" panose="02010800040101010101" pitchFamily="2" charset="-122"/>
              </a:rPr>
              <a:t>、行动描写</a:t>
            </a:r>
            <a:r>
              <a:rPr lang="zh-CN" altLang="en-US" sz="2600">
                <a:solidFill>
                  <a:schemeClr val="tx1"/>
                </a:solidFill>
                <a:latin typeface="Trebuchet MS" panose="020b0603020202020204" pitchFamily="34" charset="0"/>
                <a:ea typeface="华文新魏" panose="02010800040101010101" pitchFamily="2" charset="-122"/>
              </a:rPr>
              <a:t> </a:t>
            </a:r>
            <a:endParaRPr lang="zh-CN" altLang="en-US" sz="2600">
              <a:solidFill>
                <a:schemeClr val="tx1"/>
              </a:solidFill>
              <a:latin typeface="Trebuchet MS" panose="020b0603020202020204" pitchFamily="34" charset="0"/>
              <a:ea typeface="华文新魏" panose="02010800040101010101" pitchFamily="2" charset="-122"/>
            </a:endParaRPr>
          </a:p>
        </p:txBody>
      </p:sp>
      <p:sp>
        <p:nvSpPr>
          <p:cNvPr id="66571" name="Rectangle 3083" title=""/>
          <p:cNvSpPr/>
          <p:nvPr>
            <p:custDataLst>
              <p:tags r:id="rId11"/>
            </p:custDataLst>
          </p:nvPr>
        </p:nvSpPr>
        <p:spPr>
          <a:xfrm>
            <a:off x="4794885" y="1626870"/>
            <a:ext cx="2044065" cy="491490"/>
          </a:xfrm>
          <a:prstGeom prst="rect">
            <a:avLst/>
          </a:prstGeom>
          <a:noFill/>
          <a:ln w="9525">
            <a:noFill/>
          </a:ln>
        </p:spPr>
        <p:txBody>
          <a:bodyPr wrap="square">
            <a:spAutoFit/>
          </a:bodyPr>
          <a:lstStyle/>
          <a:p>
            <a:pPr eaLnBrk="1" hangingPunct="1"/>
            <a:r>
              <a:rPr lang="en-US" altLang="zh-CN" sz="2600">
                <a:solidFill>
                  <a:schemeClr val="tx1"/>
                </a:solidFill>
                <a:latin typeface="Times New Roman" panose="02020603050405020304" pitchFamily="18" charset="0"/>
                <a:ea typeface="华文新魏" panose="02010800040101010101" pitchFamily="2" charset="-122"/>
              </a:rPr>
              <a:t>4</a:t>
            </a:r>
            <a:r>
              <a:rPr lang="zh-CN" altLang="en-US" sz="2600">
                <a:solidFill>
                  <a:schemeClr val="tx1"/>
                </a:solidFill>
                <a:latin typeface="Times New Roman" panose="02020603050405020304" pitchFamily="18" charset="0"/>
                <a:ea typeface="华文新魏" panose="02010800040101010101" pitchFamily="2" charset="-122"/>
              </a:rPr>
              <a:t>、心理描写</a:t>
            </a:r>
            <a:r>
              <a:rPr lang="zh-CN" altLang="en-US" sz="2600">
                <a:solidFill>
                  <a:schemeClr val="tx1"/>
                </a:solidFill>
                <a:latin typeface="Trebuchet MS" panose="020b0603020202020204" pitchFamily="34" charset="0"/>
                <a:ea typeface="华文新魏" panose="02010800040101010101" pitchFamily="2" charset="-122"/>
              </a:rPr>
              <a:t> </a:t>
            </a:r>
            <a:endParaRPr lang="zh-CN" altLang="en-US" sz="2600">
              <a:solidFill>
                <a:schemeClr val="tx1"/>
              </a:solidFill>
              <a:latin typeface="Trebuchet MS" panose="020b0603020202020204" pitchFamily="34" charset="0"/>
              <a:ea typeface="华文新魏" panose="02010800040101010101" pitchFamily="2" charset="-122"/>
            </a:endParaRPr>
          </a:p>
        </p:txBody>
      </p:sp>
      <p:sp>
        <p:nvSpPr>
          <p:cNvPr id="66574" name="Rectangle 3086" title=""/>
          <p:cNvSpPr/>
          <p:nvPr>
            <p:custDataLst>
              <p:tags r:id="rId12"/>
            </p:custDataLst>
          </p:nvPr>
        </p:nvSpPr>
        <p:spPr>
          <a:xfrm>
            <a:off x="2969260" y="1897380"/>
            <a:ext cx="1679575" cy="506730"/>
          </a:xfrm>
          <a:prstGeom prst="rect">
            <a:avLst/>
          </a:prstGeom>
          <a:noFill/>
          <a:ln w="9525">
            <a:noFill/>
          </a:ln>
        </p:spPr>
        <p:txBody>
          <a:bodyPr wrap="square">
            <a:spAutoFit/>
          </a:bodyPr>
          <a:lstStyle/>
          <a:p>
            <a:pPr eaLnBrk="1" hangingPunct="1"/>
            <a:r>
              <a:rPr lang="zh-CN" altLang="en-US" sz="2700">
                <a:solidFill>
                  <a:schemeClr val="tx1"/>
                </a:solidFill>
                <a:latin typeface="黑体" panose="02010609060101010101" pitchFamily="49" charset="-122"/>
                <a:ea typeface="黑体" panose="02010609060101010101" pitchFamily="49" charset="-122"/>
                <a:cs typeface="黑体" panose="02010609060101010101" pitchFamily="49" charset="-122"/>
              </a:rPr>
              <a:t>侧面描写 </a:t>
            </a:r>
            <a:endParaRPr lang="zh-CN" altLang="en-US" sz="270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66566" name="AutoShape 3078" title=""/>
          <p:cNvSpPr/>
          <p:nvPr>
            <p:custDataLst>
              <p:tags r:id="rId13"/>
            </p:custDataLst>
          </p:nvPr>
        </p:nvSpPr>
        <p:spPr>
          <a:xfrm>
            <a:off x="2730500" y="1226185"/>
            <a:ext cx="238760" cy="1163955"/>
          </a:xfrm>
          <a:prstGeom prst="leftBrace">
            <a:avLst>
              <a:gd name="adj1" fmla="val 42857"/>
              <a:gd name="adj2" fmla="val 50000"/>
            </a:avLst>
          </a:prstGeom>
          <a:noFill/>
          <a:ln w="28575" cap="flat" cmpd="sng">
            <a:solidFill>
              <a:schemeClr val="tx1"/>
            </a:solidFill>
            <a:prstDash val="solid"/>
            <a:headEnd type="none" w="med" len="med"/>
            <a:tailEnd type="none" w="med" len="med"/>
          </a:ln>
        </p:spPr>
        <p:txBody>
          <a:bodyPr wrap="none" anchor="ctr" anchorCtr="0"/>
          <a:lstStyle/>
          <a:p>
            <a:pPr algn="ctr" eaLnBrk="1" hangingPunct="1"/>
            <a:endParaRPr lang="zh-CN" altLang="zh-CN" sz="1800" b="0">
              <a:solidFill>
                <a:schemeClr val="tx1"/>
              </a:solidFill>
              <a:latin typeface="Times New Roman" panose="02020603050405020304" pitchFamily="18" charset="0"/>
            </a:endParaRPr>
          </a:p>
        </p:txBody>
      </p:sp>
      <p:sp>
        <p:nvSpPr>
          <p:cNvPr id="2" name="AutoShape 3078" title=""/>
          <p:cNvSpPr/>
          <p:nvPr>
            <p:custDataLst>
              <p:tags r:id="rId14"/>
            </p:custDataLst>
          </p:nvPr>
        </p:nvSpPr>
        <p:spPr>
          <a:xfrm>
            <a:off x="4648835" y="637540"/>
            <a:ext cx="206375" cy="1265555"/>
          </a:xfrm>
          <a:prstGeom prst="leftBrace">
            <a:avLst>
              <a:gd name="adj1" fmla="val 42857"/>
              <a:gd name="adj2" fmla="val 50000"/>
            </a:avLst>
          </a:prstGeom>
          <a:noFill/>
          <a:ln w="28575" cap="flat" cmpd="sng">
            <a:solidFill>
              <a:schemeClr val="tx1"/>
            </a:solidFill>
            <a:prstDash val="solid"/>
            <a:headEnd type="none" w="med" len="med"/>
            <a:tailEnd type="none" w="med" len="med"/>
          </a:ln>
        </p:spPr>
        <p:txBody>
          <a:bodyPr wrap="none" anchor="ctr" anchorCtr="0"/>
          <a:lstStyle/>
          <a:p>
            <a:pPr algn="ctr" eaLnBrk="1" hangingPunct="1"/>
            <a:endParaRPr lang="zh-CN" altLang="zh-CN" sz="1800" b="0">
              <a:solidFill>
                <a:schemeClr val="tx1"/>
              </a:solidFill>
              <a:latin typeface="Times New Roman" panose="02020603050405020304" pitchFamily="18" charset="0"/>
            </a:endParaRPr>
          </a:p>
        </p:txBody>
      </p:sp>
      <p:sp>
        <p:nvSpPr>
          <p:cNvPr id="5" name="文本框 4" title=""/>
          <p:cNvSpPr txBox="1"/>
          <p:nvPr>
            <p:custDataLst>
              <p:tags r:id="rId15"/>
            </p:custDataLst>
          </p:nvPr>
        </p:nvSpPr>
        <p:spPr>
          <a:xfrm>
            <a:off x="310515" y="3248660"/>
            <a:ext cx="8386445" cy="1691640"/>
          </a:xfrm>
          <a:prstGeom prst="rect">
            <a:avLst/>
          </a:prstGeom>
          <a:noFill/>
        </p:spPr>
        <p:txBody>
          <a:bodyPr wrap="square" rtlCol="0" anchor="t">
            <a:spAutoFit/>
          </a:bodyPr>
          <a:lstStyle/>
          <a:p>
            <a:pPr indent="457200" fontAlgn="auto">
              <a:lnSpc>
                <a:spcPct val="100000"/>
              </a:lnSpc>
            </a:pPr>
            <a:r>
              <a:rPr lang="zh-CN" altLang="en-US" sz="2600">
                <a:latin typeface="华文新魏" panose="02010800040101010101" pitchFamily="2" charset="-122"/>
                <a:ea typeface="华文新魏" panose="02010800040101010101" pitchFamily="2" charset="-122"/>
                <a:cs typeface="华文新魏" panose="02010800040101010101" pitchFamily="2" charset="-122"/>
              </a:rPr>
              <a:t>①先在原文中找出有关这个人物肖像、 心理、 动作、神态以及细节描写。</a:t>
            </a:r>
            <a:endParaRPr lang="zh-CN" altLang="en-US" sz="2600">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00000"/>
              </a:lnSpc>
            </a:pPr>
            <a:r>
              <a:rPr lang="zh-CN" altLang="en-US" sz="2600">
                <a:latin typeface="华文新魏" panose="02010800040101010101" pitchFamily="2" charset="-122"/>
                <a:ea typeface="华文新魏" panose="02010800040101010101" pitchFamily="2" charset="-122"/>
                <a:cs typeface="华文新魏" panose="02010800040101010101" pitchFamily="2" charset="-122"/>
              </a:rPr>
              <a:t>②由相关描写对应抽象出人物性格</a:t>
            </a:r>
            <a:endParaRPr lang="zh-CN" altLang="en-US" sz="2600">
              <a:latin typeface="华文新魏" panose="02010800040101010101" pitchFamily="2" charset="-122"/>
              <a:ea typeface="华文新魏" panose="02010800040101010101" pitchFamily="2" charset="-122"/>
              <a:cs typeface="华文新魏" panose="02010800040101010101" pitchFamily="2" charset="-122"/>
            </a:endParaRPr>
          </a:p>
          <a:p>
            <a:pPr indent="457200" fontAlgn="auto">
              <a:lnSpc>
                <a:spcPct val="100000"/>
              </a:lnSpc>
            </a:pPr>
            <a:r>
              <a:rPr lang="zh-CN" altLang="en-US" sz="2600">
                <a:latin typeface="华文新魏" panose="02010800040101010101" pitchFamily="2" charset="-122"/>
                <a:ea typeface="华文新魏" panose="02010800040101010101" pitchFamily="2" charset="-122"/>
                <a:cs typeface="华文新魏" panose="02010800040101010101" pitchFamily="2" charset="-122"/>
              </a:rPr>
              <a:t>③最后总结归纳。</a:t>
            </a:r>
            <a:endParaRPr lang="zh-CN" altLang="en-US" sz="260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0" name="文本框 9" title=""/>
          <p:cNvSpPr txBox="1"/>
          <p:nvPr>
            <p:custDataLst>
              <p:tags r:id="rId16"/>
            </p:custDataLst>
          </p:nvPr>
        </p:nvSpPr>
        <p:spPr>
          <a:xfrm>
            <a:off x="528955" y="2572385"/>
            <a:ext cx="4616450" cy="521970"/>
          </a:xfrm>
          <a:prstGeom prst="rect">
            <a:avLst/>
          </a:prstGeom>
          <a:noFill/>
        </p:spPr>
        <p:txBody>
          <a:bodyPr wrap="square" rtlCol="0">
            <a:spAutoFit/>
          </a:bodyPr>
          <a:lstStyle/>
          <a:p>
            <a:r>
              <a:rPr lang="zh-CN" altLang="en-US" sz="2800" b="1">
                <a:solidFill>
                  <a:srgbClr val="00B0F0"/>
                </a:solidFill>
                <a:sym typeface="+mn-ea"/>
              </a:rPr>
              <a:t>分析小说人物形象步骤：</a:t>
            </a:r>
            <a:endParaRPr lang="zh-CN" altLang="en-US" sz="2800" b="1">
              <a:solidFill>
                <a:srgbClr val="00B0F0"/>
              </a:soli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5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57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P spid="66567" grpId="0"/>
      <p:bldP spid="66569" grpId="0"/>
      <p:bldP spid="66570" grpId="0"/>
      <p:bldP spid="66571" grpId="0"/>
      <p:bldP spid="66574" grpId="0"/>
      <p:bldP spid="66566" grpId="0" animBg="1"/>
      <p:bldP spid="2"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3970" name="文本框 83969" title=""/>
          <p:cNvSpPr txBox="1"/>
          <p:nvPr/>
        </p:nvSpPr>
        <p:spPr>
          <a:xfrm>
            <a:off x="507365" y="871855"/>
            <a:ext cx="8289290" cy="2668905"/>
          </a:xfrm>
          <a:prstGeom prst="rect">
            <a:avLst/>
          </a:prstGeom>
          <a:noFill/>
          <a:ln w="9525">
            <a:noFill/>
          </a:ln>
        </p:spPr>
        <p:txBody>
          <a:bodyPr wrap="square">
            <a:spAutoFit/>
          </a:bodyPr>
          <a:lstStyle/>
          <a:p>
            <a:pPr fontAlgn="auto">
              <a:lnSpc>
                <a:spcPts val="4020"/>
              </a:lnSpc>
              <a:spcBef>
                <a:spcPct val="0"/>
              </a:spcBef>
            </a:pPr>
            <a:r>
              <a:rPr lang="en-US" altLang="zh-CN" sz="3200">
                <a:solidFill>
                  <a:srgbClr val="FF0000"/>
                </a:solidFill>
                <a:latin typeface="Times New Roman" panose="02020603050405020304" pitchFamily="18" charset="0"/>
                <a:ea typeface="华文行楷" panose="02010800040101010101" pitchFamily="2" charset="-122"/>
              </a:rPr>
              <a:t>    </a:t>
            </a:r>
            <a:r>
              <a:rPr lang="en-US" altLang="zh-CN" sz="2400" b="1">
                <a:solidFill>
                  <a:srgbClr val="000000"/>
                </a:solidFill>
                <a:latin typeface="华文楷体" panose="02010600040101010101" charset="-122"/>
                <a:ea typeface="华文楷体" panose="02010600040101010101" charset="-122"/>
              </a:rPr>
              <a:t>《</a:t>
            </a:r>
            <a:r>
              <a:rPr lang="zh-CN" altLang="en-US" sz="2400" b="1">
                <a:solidFill>
                  <a:srgbClr val="000000"/>
                </a:solidFill>
                <a:latin typeface="华文楷体" panose="02010600040101010101" charset="-122"/>
                <a:ea typeface="华文楷体" panose="02010600040101010101" charset="-122"/>
              </a:rPr>
              <a:t>红楼梦</a:t>
            </a:r>
            <a:r>
              <a:rPr lang="en-US" altLang="zh-CN" sz="2400" b="1">
                <a:solidFill>
                  <a:srgbClr val="000000"/>
                </a:solidFill>
                <a:latin typeface="华文楷体" panose="02010600040101010101" charset="-122"/>
                <a:ea typeface="华文楷体" panose="02010600040101010101" charset="-122"/>
              </a:rPr>
              <a:t>》</a:t>
            </a:r>
            <a:r>
              <a:rPr lang="zh-CN" altLang="en-US" sz="2400" b="1">
                <a:solidFill>
                  <a:srgbClr val="000000"/>
                </a:solidFill>
                <a:latin typeface="华文楷体" panose="02010600040101010101" charset="-122"/>
                <a:ea typeface="华文楷体" panose="02010600040101010101" charset="-122"/>
              </a:rPr>
              <a:t>， 又称《石头记》《情僧录》《风月宝鉴》《金陵十二钗》《金玉缘》。</a:t>
            </a:r>
            <a:endParaRPr lang="zh-CN" altLang="en-US" sz="2400" b="1">
              <a:solidFill>
                <a:srgbClr val="000000"/>
              </a:solidFill>
              <a:latin typeface="华文楷体" panose="02010600040101010101" charset="-122"/>
              <a:ea typeface="华文楷体" panose="02010600040101010101" charset="-122"/>
            </a:endParaRPr>
          </a:p>
          <a:p>
            <a:pPr fontAlgn="auto">
              <a:lnSpc>
                <a:spcPts val="4020"/>
              </a:lnSpc>
              <a:spcBef>
                <a:spcPct val="0"/>
              </a:spcBef>
            </a:pPr>
            <a:r>
              <a:rPr lang="en-US" altLang="zh-CN" sz="2400" b="1">
                <a:solidFill>
                  <a:srgbClr val="000000"/>
                </a:solidFill>
                <a:latin typeface="华文楷体" panose="02010600040101010101" charset="-122"/>
                <a:ea typeface="华文楷体" panose="02010600040101010101" charset="-122"/>
              </a:rPr>
              <a:t>        </a:t>
            </a:r>
            <a:r>
              <a:rPr lang="zh-CN" altLang="en-US" sz="2400" b="1">
                <a:solidFill>
                  <a:srgbClr val="000000"/>
                </a:solidFill>
                <a:latin typeface="华文楷体" panose="02010600040101010101" charset="-122"/>
                <a:ea typeface="华文楷体" panose="02010600040101010101" charset="-122"/>
              </a:rPr>
              <a:t>全书以</a:t>
            </a:r>
            <a:r>
              <a:rPr lang="zh-CN" altLang="en-US" sz="2400" b="1">
                <a:solidFill>
                  <a:srgbClr val="FF0000"/>
                </a:solidFill>
                <a:latin typeface="华文楷体" panose="02010600040101010101" charset="-122"/>
                <a:ea typeface="华文楷体" panose="02010600040101010101" charset="-122"/>
              </a:rPr>
              <a:t>贾、史、王、薛</a:t>
            </a:r>
            <a:r>
              <a:rPr lang="zh-CN" altLang="en-US" sz="2400" b="1">
                <a:solidFill>
                  <a:srgbClr val="000000"/>
                </a:solidFill>
                <a:latin typeface="华文楷体" panose="02010600040101010101" charset="-122"/>
                <a:ea typeface="华文楷体" panose="02010600040101010101" charset="-122"/>
              </a:rPr>
              <a:t>四大家族的兴衰为背景，以</a:t>
            </a:r>
            <a:r>
              <a:rPr lang="zh-CN" altLang="en-US" sz="2400" b="1">
                <a:solidFill>
                  <a:srgbClr val="FF0000"/>
                </a:solidFill>
                <a:latin typeface="华文楷体" panose="02010600040101010101" charset="-122"/>
                <a:ea typeface="华文楷体" panose="02010600040101010101" charset="-122"/>
              </a:rPr>
              <a:t>林黛玉</a:t>
            </a:r>
            <a:r>
              <a:rPr lang="zh-CN" altLang="en-US" sz="2400" b="1">
                <a:solidFill>
                  <a:srgbClr val="000000"/>
                </a:solidFill>
                <a:latin typeface="华文楷体" panose="02010600040101010101" charset="-122"/>
                <a:ea typeface="华文楷体" panose="02010600040101010101" charset="-122"/>
              </a:rPr>
              <a:t>和</a:t>
            </a:r>
            <a:r>
              <a:rPr lang="zh-CN" altLang="en-US" sz="2400" b="1">
                <a:solidFill>
                  <a:srgbClr val="FF0000"/>
                </a:solidFill>
                <a:latin typeface="华文楷体" panose="02010600040101010101" charset="-122"/>
                <a:ea typeface="华文楷体" panose="02010600040101010101" charset="-122"/>
              </a:rPr>
              <a:t>贾宝玉</a:t>
            </a:r>
            <a:r>
              <a:rPr lang="zh-CN" altLang="en-US" sz="2400" b="1">
                <a:solidFill>
                  <a:srgbClr val="000000"/>
                </a:solidFill>
                <a:latin typeface="华文楷体" panose="02010600040101010101" charset="-122"/>
                <a:ea typeface="华文楷体" panose="02010600040101010101" charset="-122"/>
              </a:rPr>
              <a:t>的爱情故事为中心，揭露了封建统治阶级的罪恶和腐朽本质，揭示了封建社会必然崩溃的历史发展趋势。</a:t>
            </a:r>
            <a:endParaRPr lang="zh-CN" altLang="en-US" sz="2400" b="1">
              <a:solidFill>
                <a:srgbClr val="000000"/>
              </a:solidFill>
              <a:latin typeface="华文楷体" panose="02010600040101010101" charset="-122"/>
              <a:ea typeface="华文楷体" panose="02010600040101010101" charset="-122"/>
            </a:endParaRPr>
          </a:p>
        </p:txBody>
      </p:sp>
      <p:sp>
        <p:nvSpPr>
          <p:cNvPr id="83971" name="文本框 83970" title=""/>
          <p:cNvSpPr txBox="1"/>
          <p:nvPr/>
        </p:nvSpPr>
        <p:spPr>
          <a:xfrm>
            <a:off x="551498" y="3883025"/>
            <a:ext cx="7499350" cy="579120"/>
          </a:xfrm>
          <a:prstGeom prst="rect">
            <a:avLst/>
          </a:prstGeom>
          <a:noFill/>
          <a:ln w="9525">
            <a:noFill/>
          </a:ln>
        </p:spPr>
        <p:txBody>
          <a:bodyPr wrap="none">
            <a:spAutoFit/>
          </a:bodyPr>
          <a:lstStyle/>
          <a:p>
            <a:pPr eaLnBrk="1" hangingPunct="1"/>
            <a:r>
              <a:rPr lang="en-US" altLang="zh-CN" sz="3200">
                <a:solidFill>
                  <a:srgbClr val="002060"/>
                </a:solidFill>
                <a:latin typeface="Times New Roman" panose="02020603050405020304" pitchFamily="18" charset="0"/>
                <a:ea typeface="华文行楷" panose="02010800040101010101" pitchFamily="2" charset="-122"/>
              </a:rPr>
              <a:t>《</a:t>
            </a:r>
            <a:r>
              <a:rPr lang="zh-CN" altLang="en-US" sz="3200">
                <a:solidFill>
                  <a:srgbClr val="002060"/>
                </a:solidFill>
                <a:latin typeface="Times New Roman" panose="02020603050405020304" pitchFamily="18" charset="0"/>
                <a:ea typeface="华文行楷" panose="02010800040101010101" pitchFamily="2" charset="-122"/>
              </a:rPr>
              <a:t>红楼梦</a:t>
            </a:r>
            <a:r>
              <a:rPr lang="en-US" altLang="zh-CN" sz="3200">
                <a:solidFill>
                  <a:srgbClr val="002060"/>
                </a:solidFill>
                <a:latin typeface="Times New Roman" panose="02020603050405020304" pitchFamily="18" charset="0"/>
                <a:ea typeface="华文行楷" panose="02010800040101010101" pitchFamily="2" charset="-122"/>
              </a:rPr>
              <a:t>》</a:t>
            </a:r>
            <a:r>
              <a:rPr lang="zh-CN" altLang="en-US" sz="3200">
                <a:solidFill>
                  <a:srgbClr val="002060"/>
                </a:solidFill>
                <a:latin typeface="Times New Roman" panose="02020603050405020304" pitchFamily="18" charset="0"/>
                <a:ea typeface="华文行楷" panose="02010800040101010101" pitchFamily="2" charset="-122"/>
              </a:rPr>
              <a:t>是中国封建社会的百科全书。</a:t>
            </a:r>
            <a:endParaRPr lang="zh-CN" altLang="en-US" sz="3200">
              <a:solidFill>
                <a:srgbClr val="002060"/>
              </a:solidFill>
              <a:latin typeface="Times New Roman" panose="02020603050405020304" pitchFamily="18" charset="0"/>
              <a:ea typeface="华文行楷" panose="02010800040101010101" pitchFamily="2" charset="-122"/>
            </a:endParaRPr>
          </a:p>
        </p:txBody>
      </p:sp>
      <p:sp>
        <p:nvSpPr>
          <p:cNvPr id="83972" name="文本框 83971" title=""/>
          <p:cNvSpPr txBox="1"/>
          <p:nvPr/>
        </p:nvSpPr>
        <p:spPr>
          <a:xfrm>
            <a:off x="551498" y="4491990"/>
            <a:ext cx="7092950" cy="579120"/>
          </a:xfrm>
          <a:prstGeom prst="rect">
            <a:avLst/>
          </a:prstGeom>
          <a:noFill/>
          <a:ln w="9525">
            <a:noFill/>
          </a:ln>
        </p:spPr>
        <p:txBody>
          <a:bodyPr wrap="none">
            <a:spAutoFit/>
          </a:bodyPr>
          <a:lstStyle/>
          <a:p>
            <a:pPr eaLnBrk="1" hangingPunct="1"/>
            <a:r>
              <a:rPr lang="en-US" altLang="zh-CN" sz="3200">
                <a:solidFill>
                  <a:srgbClr val="FF0000"/>
                </a:solidFill>
                <a:latin typeface="Times New Roman" panose="02020603050405020304" pitchFamily="18" charset="0"/>
                <a:ea typeface="华文行楷" panose="02010800040101010101" pitchFamily="2" charset="-122"/>
              </a:rPr>
              <a:t>《</a:t>
            </a:r>
            <a:r>
              <a:rPr lang="zh-CN" altLang="en-US" sz="3200">
                <a:solidFill>
                  <a:srgbClr val="FF0000"/>
                </a:solidFill>
                <a:latin typeface="Times New Roman" panose="02020603050405020304" pitchFamily="18" charset="0"/>
                <a:ea typeface="华文行楷" panose="02010800040101010101" pitchFamily="2" charset="-122"/>
              </a:rPr>
              <a:t>红楼梦</a:t>
            </a:r>
            <a:r>
              <a:rPr lang="en-US" altLang="zh-CN" sz="3200">
                <a:solidFill>
                  <a:srgbClr val="FF0000"/>
                </a:solidFill>
                <a:latin typeface="Times New Roman" panose="02020603050405020304" pitchFamily="18" charset="0"/>
                <a:ea typeface="华文行楷" panose="02010800040101010101" pitchFamily="2" charset="-122"/>
              </a:rPr>
              <a:t>》</a:t>
            </a:r>
            <a:r>
              <a:rPr lang="zh-CN" altLang="en-US" sz="3200">
                <a:solidFill>
                  <a:srgbClr val="FF0000"/>
                </a:solidFill>
                <a:latin typeface="Times New Roman" panose="02020603050405020304" pitchFamily="18" charset="0"/>
                <a:ea typeface="华文行楷" panose="02010800040101010101" pitchFamily="2" charset="-122"/>
              </a:rPr>
              <a:t>是中国古典小说的最高峰。</a:t>
            </a:r>
            <a:endParaRPr lang="zh-CN" altLang="en-US" sz="3200">
              <a:solidFill>
                <a:srgbClr val="FF0000"/>
              </a:solidFill>
              <a:latin typeface="Times New Roman" panose="02020603050405020304" pitchFamily="18" charset="0"/>
              <a:ea typeface="华文行楷" panose="02010800040101010101" pitchFamily="2" charset="-122"/>
            </a:endParaRPr>
          </a:p>
        </p:txBody>
      </p:sp>
      <p:cxnSp>
        <p:nvCxnSpPr>
          <p:cNvPr id="2" name="直接连接符 1"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9" name="组合 8" title=""/>
          <p:cNvGrpSpPr/>
          <p:nvPr/>
        </p:nvGrpSpPr>
        <p:grpSpPr>
          <a:xfrm>
            <a:off x="255905" y="279400"/>
            <a:ext cx="562610" cy="513080"/>
            <a:chOff x="2121873" y="1511588"/>
            <a:chExt cx="445481" cy="469613"/>
          </a:xfrm>
        </p:grpSpPr>
        <p:sp>
          <p:nvSpPr>
            <p:cNvPr id="10" name="矩形 9"/>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矩形 10"/>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blinds(horizontal)">
                                      <p:cBhvr>
                                        <p:cTn id="7" dur="500"/>
                                        <p:tgtEl>
                                          <p:spTgt spid="8397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3971"/>
                                        </p:tgtEl>
                                        <p:attrNameLst>
                                          <p:attrName>style.visibility</p:attrName>
                                        </p:attrNameLst>
                                      </p:cBhvr>
                                      <p:to>
                                        <p:strVal val="visible"/>
                                      </p:to>
                                    </p:set>
                                    <p:anim calcmode="lin" valueType="num">
                                      <p:cBhvr>
                                        <p:cTn id="12" dur="500" fill="hold"/>
                                        <p:tgtEl>
                                          <p:spTgt spid="83971"/>
                                        </p:tgtEl>
                                        <p:attrNameLst>
                                          <p:attrName>ppt_x</p:attrName>
                                        </p:attrNameLst>
                                      </p:cBhvr>
                                      <p:tavLst>
                                        <p:tav tm="0">
                                          <p:val>
                                            <p:strVal val="0-#ppt_w/2"/>
                                          </p:val>
                                        </p:tav>
                                        <p:tav tm="100000">
                                          <p:val>
                                            <p:strVal val="#ppt_x"/>
                                          </p:val>
                                        </p:tav>
                                      </p:tavLst>
                                    </p:anim>
                                    <p:anim calcmode="lin" valueType="num">
                                      <p:cBhvr>
                                        <p:cTn id="13" dur="500" fill="hold"/>
                                        <p:tgtEl>
                                          <p:spTgt spid="8397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3972"/>
                                        </p:tgtEl>
                                        <p:attrNameLst>
                                          <p:attrName>style.visibility</p:attrName>
                                        </p:attrNameLst>
                                      </p:cBhvr>
                                      <p:to>
                                        <p:strVal val="visible"/>
                                      </p:to>
                                    </p:set>
                                    <p:anim calcmode="lin" valueType="num">
                                      <p:cBhvr>
                                        <p:cTn id="18" dur="500" fill="hold"/>
                                        <p:tgtEl>
                                          <p:spTgt spid="83972"/>
                                        </p:tgtEl>
                                        <p:attrNameLst>
                                          <p:attrName>ppt_x</p:attrName>
                                        </p:attrNameLst>
                                      </p:cBhvr>
                                      <p:tavLst>
                                        <p:tav tm="0">
                                          <p:val>
                                            <p:strVal val="#ppt_x"/>
                                          </p:val>
                                        </p:tav>
                                        <p:tav tm="100000">
                                          <p:val>
                                            <p:strVal val="#ppt_x"/>
                                          </p:val>
                                        </p:tav>
                                      </p:tavLst>
                                    </p:anim>
                                    <p:anim calcmode="lin" valueType="num">
                                      <p:cBhvr>
                                        <p:cTn id="19" dur="500" fill="hold"/>
                                        <p:tgtEl>
                                          <p:spTgt spid="83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p:bldP spid="83972"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人物形象（王熙凤）</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35850" name="Picture 11" title=""/>
          <p:cNvPicPr>
            <a:picLocks noChangeAspect="1"/>
          </p:cNvPicPr>
          <p:nvPr>
            <p:custDataLst>
              <p:tags r:id="rId7"/>
            </p:custDataLst>
          </p:nvPr>
        </p:nvPicPr>
        <p:blipFill>
          <a:blip r:embed="rId6"/>
          <a:stretch>
            <a:fillRect/>
          </a:stretch>
        </p:blipFill>
        <p:spPr>
          <a:xfrm>
            <a:off x="70485" y="984885"/>
            <a:ext cx="2858135" cy="3502025"/>
          </a:xfrm>
          <a:prstGeom prst="ellipse">
            <a:avLst/>
          </a:prstGeom>
          <a:noFill/>
          <a:ln w="9525">
            <a:noFill/>
          </a:ln>
        </p:spPr>
      </p:pic>
      <p:sp>
        <p:nvSpPr>
          <p:cNvPr id="10" name="文本框 9" title=""/>
          <p:cNvSpPr txBox="1"/>
          <p:nvPr/>
        </p:nvSpPr>
        <p:spPr>
          <a:xfrm>
            <a:off x="715010" y="4469765"/>
            <a:ext cx="1492250" cy="583565"/>
          </a:xfrm>
          <a:prstGeom prst="rect">
            <a:avLst/>
          </a:prstGeom>
          <a:noFill/>
        </p:spPr>
        <p:txBody>
          <a:bodyPr wrap="square" rtlCol="0">
            <a:spAutoFit/>
          </a:bodyPr>
          <a:lstStyle/>
          <a:p>
            <a:r>
              <a:rPr lang="zh-CN" altLang="en-US" sz="3200">
                <a:latin typeface="华文隶书" panose="02010800040101010101" charset="-122"/>
                <a:ea typeface="华文隶书" panose="02010800040101010101" charset="-122"/>
              </a:rPr>
              <a:t>王熙凤</a:t>
            </a:r>
            <a:endParaRPr lang="zh-CN" altLang="en-US" sz="3200">
              <a:latin typeface="华文隶书" panose="02010800040101010101" charset="-122"/>
              <a:ea typeface="华文隶书" panose="02010800040101010101" charset="-122"/>
            </a:endParaRPr>
          </a:p>
        </p:txBody>
      </p:sp>
      <p:sp>
        <p:nvSpPr>
          <p:cNvPr id="11" name="文本框 10" title=""/>
          <p:cNvSpPr txBox="1"/>
          <p:nvPr/>
        </p:nvSpPr>
        <p:spPr>
          <a:xfrm>
            <a:off x="3132455" y="850265"/>
            <a:ext cx="5450840" cy="953135"/>
          </a:xfrm>
          <a:prstGeom prst="rect">
            <a:avLst/>
          </a:prstGeom>
          <a:noFill/>
        </p:spPr>
        <p:txBody>
          <a:bodyPr wrap="square" rtlCol="0" anchor="t">
            <a:spAutoFit/>
          </a:bodyPr>
          <a:lstStyle/>
          <a:p>
            <a:pPr algn="l" eaLnBrk="1" hangingPunct="1">
              <a:defRPr/>
            </a:pPr>
            <a:r>
              <a:rPr lang="en-US" altLang="zh-CN" sz="2800" kern="0">
                <a:solidFill>
                  <a:schemeClr val="tx1"/>
                </a:solidFill>
                <a:latin typeface="方正粗黑宋简体" panose="02000000000000000000" charset="-122"/>
                <a:ea typeface="方正粗黑宋简体" panose="02000000000000000000" charset="-122"/>
                <a:cs typeface="+mj-cs"/>
                <a:sym typeface="+mn-ea"/>
              </a:rPr>
              <a:t>      </a:t>
            </a:r>
            <a:r>
              <a:rPr lang="zh-CN" altLang="en-US" sz="2800" kern="0">
                <a:solidFill>
                  <a:schemeClr val="tx1"/>
                </a:solidFill>
                <a:latin typeface="方正粗黑宋简体" panose="02000000000000000000" charset="-122"/>
                <a:ea typeface="方正粗黑宋简体" panose="02000000000000000000" charset="-122"/>
                <a:cs typeface="+mj-cs"/>
                <a:sym typeface="+mn-ea"/>
              </a:rPr>
              <a:t>文中对王熙凤主要有哪几个方面</a:t>
            </a:r>
            <a:r>
              <a:rPr lang="zh-CN" altLang="en-US" sz="2800" kern="0">
                <a:latin typeface="方正粗黑宋简体" panose="02000000000000000000" charset="-122"/>
                <a:ea typeface="方正粗黑宋简体" panose="02000000000000000000" charset="-122"/>
                <a:cs typeface="+mj-cs"/>
                <a:sym typeface="+mn-ea"/>
              </a:rPr>
              <a:t>的描写？</a:t>
            </a:r>
            <a:endParaRPr lang="zh-CN" altLang="en-US" sz="2800" kern="0">
              <a:solidFill>
                <a:schemeClr val="tx1"/>
              </a:solidFill>
              <a:latin typeface="方正粗黑宋简体" panose="02000000000000000000" charset="-122"/>
              <a:ea typeface="方正粗黑宋简体" panose="02000000000000000000" charset="-122"/>
              <a:cs typeface="+mj-cs"/>
              <a:sym typeface="+mn-ea"/>
            </a:endParaRPr>
          </a:p>
        </p:txBody>
      </p:sp>
      <p:sp>
        <p:nvSpPr>
          <p:cNvPr id="12" name="文本框 11" title=""/>
          <p:cNvSpPr txBox="1"/>
          <p:nvPr/>
        </p:nvSpPr>
        <p:spPr>
          <a:xfrm>
            <a:off x="3855720" y="1755775"/>
            <a:ext cx="3743325" cy="2489200"/>
          </a:xfrm>
          <a:prstGeom prst="rect">
            <a:avLst/>
          </a:prstGeom>
          <a:noFill/>
        </p:spPr>
        <p:txBody>
          <a:bodyPr wrap="square" rtlCol="0" anchor="t">
            <a:spAutoFit/>
          </a:bodyPr>
          <a:lstStyle/>
          <a:p>
            <a:pPr indent="0" fontAlgn="auto">
              <a:lnSpc>
                <a:spcPct val="120000"/>
              </a:lnSpc>
              <a:spcBef>
                <a:spcPct val="0"/>
              </a:spcBef>
              <a:buFontTx/>
              <a:buNone/>
              <a:defRPr/>
            </a:pPr>
            <a:r>
              <a:rPr lang="zh-CN" altLang="en-US" sz="2600" b="1" kern="0">
                <a:solidFill>
                  <a:schemeClr val="tx1"/>
                </a:solidFill>
                <a:latin typeface="华文新魏" panose="02010800040101010101" pitchFamily="2" charset="-122"/>
                <a:ea typeface="华文新魏" panose="02010800040101010101" pitchFamily="2" charset="-122"/>
                <a:sym typeface="+mn-ea"/>
              </a:rPr>
              <a:t>（</a:t>
            </a:r>
            <a:r>
              <a:rPr lang="en-US" altLang="zh-CN" sz="2600" b="1" kern="0">
                <a:solidFill>
                  <a:schemeClr val="tx1"/>
                </a:solidFill>
                <a:latin typeface="华文新魏" panose="02010800040101010101" pitchFamily="2" charset="-122"/>
                <a:ea typeface="华文新魏" panose="02010800040101010101" pitchFamily="2" charset="-122"/>
                <a:sym typeface="+mn-ea"/>
              </a:rPr>
              <a:t>1</a:t>
            </a:r>
            <a:r>
              <a:rPr lang="zh-CN" altLang="en-US" sz="2600" b="1" kern="0">
                <a:solidFill>
                  <a:schemeClr val="tx1"/>
                </a:solidFill>
                <a:latin typeface="华文新魏" panose="02010800040101010101" pitchFamily="2" charset="-122"/>
                <a:ea typeface="华文新魏" panose="02010800040101010101" pitchFamily="2" charset="-122"/>
                <a:sym typeface="+mn-ea"/>
              </a:rPr>
              <a:t>）出场描写</a:t>
            </a:r>
            <a:endParaRPr lang="en-US" altLang="zh-CN" sz="2600" b="1" kern="0">
              <a:solidFill>
                <a:schemeClr val="tx1"/>
              </a:solidFill>
              <a:latin typeface="华文新魏" panose="02010800040101010101" pitchFamily="2" charset="-122"/>
              <a:ea typeface="华文新魏" panose="02010800040101010101" pitchFamily="2" charset="-122"/>
            </a:endParaRPr>
          </a:p>
          <a:p>
            <a:pPr indent="0" fontAlgn="auto">
              <a:lnSpc>
                <a:spcPct val="120000"/>
              </a:lnSpc>
              <a:spcBef>
                <a:spcPct val="0"/>
              </a:spcBef>
              <a:buFontTx/>
              <a:buNone/>
              <a:defRPr/>
            </a:pPr>
            <a:r>
              <a:rPr lang="zh-CN" altLang="en-US" sz="2600" b="1" kern="0">
                <a:solidFill>
                  <a:schemeClr val="tx1"/>
                </a:solidFill>
                <a:latin typeface="华文新魏" panose="02010800040101010101" pitchFamily="2" charset="-122"/>
                <a:ea typeface="华文新魏" panose="02010800040101010101" pitchFamily="2" charset="-122"/>
                <a:sym typeface="+mn-ea"/>
              </a:rPr>
              <a:t>（</a:t>
            </a:r>
            <a:r>
              <a:rPr lang="en-US" altLang="zh-CN" sz="2600" b="1" kern="0">
                <a:solidFill>
                  <a:schemeClr val="tx1"/>
                </a:solidFill>
                <a:latin typeface="华文新魏" panose="02010800040101010101" pitchFamily="2" charset="-122"/>
                <a:ea typeface="华文新魏" panose="02010800040101010101" pitchFamily="2" charset="-122"/>
                <a:sym typeface="+mn-ea"/>
              </a:rPr>
              <a:t>2</a:t>
            </a:r>
            <a:r>
              <a:rPr lang="zh-CN" altLang="en-US" sz="2600" b="1" kern="0">
                <a:solidFill>
                  <a:schemeClr val="tx1"/>
                </a:solidFill>
                <a:latin typeface="华文新魏" panose="02010800040101010101" pitchFamily="2" charset="-122"/>
                <a:ea typeface="华文新魏" panose="02010800040101010101" pitchFamily="2" charset="-122"/>
                <a:sym typeface="+mn-ea"/>
              </a:rPr>
              <a:t>）外貌描写</a:t>
            </a:r>
            <a:endParaRPr lang="zh-CN" altLang="en-US" sz="2600" b="1" kern="0">
              <a:solidFill>
                <a:schemeClr val="tx1"/>
              </a:solidFill>
              <a:latin typeface="华文新魏" panose="02010800040101010101" pitchFamily="2" charset="-122"/>
              <a:ea typeface="华文新魏" panose="02010800040101010101" pitchFamily="2" charset="-122"/>
            </a:endParaRPr>
          </a:p>
          <a:p>
            <a:pPr indent="0" fontAlgn="auto">
              <a:lnSpc>
                <a:spcPct val="120000"/>
              </a:lnSpc>
              <a:spcBef>
                <a:spcPct val="0"/>
              </a:spcBef>
              <a:buFontTx/>
              <a:buNone/>
              <a:defRPr/>
            </a:pPr>
            <a:r>
              <a:rPr lang="zh-CN" altLang="en-US" sz="2600" b="1" kern="0">
                <a:solidFill>
                  <a:schemeClr val="tx1"/>
                </a:solidFill>
                <a:latin typeface="华文新魏" panose="02010800040101010101" pitchFamily="2" charset="-122"/>
                <a:ea typeface="华文新魏" panose="02010800040101010101" pitchFamily="2" charset="-122"/>
                <a:sym typeface="+mn-ea"/>
              </a:rPr>
              <a:t>（</a:t>
            </a:r>
            <a:r>
              <a:rPr lang="en-US" altLang="zh-CN" sz="2600" b="1" kern="0">
                <a:solidFill>
                  <a:schemeClr val="tx1"/>
                </a:solidFill>
                <a:latin typeface="华文新魏" panose="02010800040101010101" pitchFamily="2" charset="-122"/>
                <a:ea typeface="华文新魏" panose="02010800040101010101" pitchFamily="2" charset="-122"/>
                <a:sym typeface="+mn-ea"/>
              </a:rPr>
              <a:t>3</a:t>
            </a:r>
            <a:r>
              <a:rPr lang="zh-CN" altLang="en-US" sz="2600" b="1" kern="0">
                <a:solidFill>
                  <a:schemeClr val="tx1"/>
                </a:solidFill>
                <a:latin typeface="华文新魏" panose="02010800040101010101" pitchFamily="2" charset="-122"/>
                <a:ea typeface="华文新魏" panose="02010800040101010101" pitchFamily="2" charset="-122"/>
                <a:sym typeface="+mn-ea"/>
              </a:rPr>
              <a:t>）贾母之言</a:t>
            </a:r>
            <a:endParaRPr lang="zh-CN" altLang="en-US" sz="2600" b="1" kern="0">
              <a:solidFill>
                <a:schemeClr val="tx1"/>
              </a:solidFill>
              <a:latin typeface="华文新魏" panose="02010800040101010101" pitchFamily="2" charset="-122"/>
              <a:ea typeface="华文新魏" panose="02010800040101010101" pitchFamily="2" charset="-122"/>
            </a:endParaRPr>
          </a:p>
          <a:p>
            <a:pPr indent="0" fontAlgn="auto">
              <a:lnSpc>
                <a:spcPct val="120000"/>
              </a:lnSpc>
              <a:spcBef>
                <a:spcPct val="0"/>
              </a:spcBef>
              <a:buFontTx/>
              <a:buNone/>
              <a:defRPr/>
            </a:pPr>
            <a:r>
              <a:rPr lang="zh-CN" altLang="en-US" sz="2600" b="1" kern="0">
                <a:solidFill>
                  <a:schemeClr val="tx1"/>
                </a:solidFill>
                <a:latin typeface="华文新魏" panose="02010800040101010101" pitchFamily="2" charset="-122"/>
                <a:ea typeface="华文新魏" panose="02010800040101010101" pitchFamily="2" charset="-122"/>
                <a:sym typeface="+mn-ea"/>
              </a:rPr>
              <a:t>（</a:t>
            </a:r>
            <a:r>
              <a:rPr lang="en-US" altLang="zh-CN" sz="2600" b="1" kern="0">
                <a:solidFill>
                  <a:schemeClr val="tx1"/>
                </a:solidFill>
                <a:latin typeface="华文新魏" panose="02010800040101010101" pitchFamily="2" charset="-122"/>
                <a:ea typeface="华文新魏" panose="02010800040101010101" pitchFamily="2" charset="-122"/>
                <a:sym typeface="+mn-ea"/>
              </a:rPr>
              <a:t>4</a:t>
            </a:r>
            <a:r>
              <a:rPr lang="zh-CN" altLang="en-US" sz="2600" b="1" kern="0">
                <a:solidFill>
                  <a:schemeClr val="tx1"/>
                </a:solidFill>
                <a:latin typeface="华文新魏" panose="02010800040101010101" pitchFamily="2" charset="-122"/>
                <a:ea typeface="华文新魏" panose="02010800040101010101" pitchFamily="2" charset="-122"/>
                <a:sym typeface="+mn-ea"/>
              </a:rPr>
              <a:t>）夸赞、关心黛玉</a:t>
            </a:r>
            <a:endParaRPr lang="zh-CN" altLang="en-US" sz="2600" b="1" kern="0">
              <a:solidFill>
                <a:schemeClr val="tx1"/>
              </a:solidFill>
              <a:latin typeface="华文新魏" panose="02010800040101010101" pitchFamily="2" charset="-122"/>
              <a:ea typeface="华文新魏" panose="02010800040101010101" pitchFamily="2" charset="-122"/>
            </a:endParaRPr>
          </a:p>
          <a:p>
            <a:pPr indent="0" fontAlgn="auto">
              <a:lnSpc>
                <a:spcPct val="120000"/>
              </a:lnSpc>
              <a:spcBef>
                <a:spcPct val="0"/>
              </a:spcBef>
              <a:buFontTx/>
              <a:buNone/>
              <a:defRPr/>
            </a:pPr>
            <a:r>
              <a:rPr lang="zh-CN" altLang="en-US" sz="2600" b="1" kern="0">
                <a:solidFill>
                  <a:schemeClr val="tx1"/>
                </a:solidFill>
                <a:latin typeface="华文新魏" panose="02010800040101010101" pitchFamily="2" charset="-122"/>
                <a:ea typeface="华文新魏" panose="02010800040101010101" pitchFamily="2" charset="-122"/>
                <a:sym typeface="+mn-ea"/>
              </a:rPr>
              <a:t>（</a:t>
            </a:r>
            <a:r>
              <a:rPr lang="en-US" altLang="zh-CN" sz="2600" b="1" kern="0">
                <a:solidFill>
                  <a:schemeClr val="tx1"/>
                </a:solidFill>
                <a:latin typeface="华文新魏" panose="02010800040101010101" pitchFamily="2" charset="-122"/>
                <a:ea typeface="华文新魏" panose="02010800040101010101" pitchFamily="2" charset="-122"/>
                <a:sym typeface="+mn-ea"/>
              </a:rPr>
              <a:t>5</a:t>
            </a:r>
            <a:r>
              <a:rPr lang="zh-CN" altLang="en-US" sz="2600" b="1" kern="0">
                <a:solidFill>
                  <a:schemeClr val="tx1"/>
                </a:solidFill>
                <a:latin typeface="华文新魏" panose="02010800040101010101" pitchFamily="2" charset="-122"/>
                <a:ea typeface="华文新魏" panose="02010800040101010101" pitchFamily="2" charset="-122"/>
                <a:sym typeface="+mn-ea"/>
              </a:rPr>
              <a:t>）回王夫人</a:t>
            </a:r>
            <a:endParaRPr lang="zh-CN" altLang="en-US" sz="2600" b="1" kern="0">
              <a:solidFill>
                <a:schemeClr val="tx1"/>
              </a:solidFill>
              <a:latin typeface="华文新魏" panose="02010800040101010101" pitchFamily="2" charset="-122"/>
              <a:ea typeface="华文新魏" panose="02010800040101010101" pitchFamily="2" charset="-122"/>
              <a:sym typeface="+mn-ea"/>
            </a:endParaRPr>
          </a:p>
        </p:txBody>
      </p:sp>
    </p:spTree>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人物形象（王熙凤）</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5847" name="文本框 35846" title=""/>
          <p:cNvSpPr txBox="1"/>
          <p:nvPr>
            <p:custDataLst>
              <p:tags r:id="rId6"/>
            </p:custDataLst>
          </p:nvPr>
        </p:nvSpPr>
        <p:spPr>
          <a:xfrm>
            <a:off x="3191510" y="751840"/>
            <a:ext cx="3197860" cy="1691640"/>
          </a:xfrm>
          <a:prstGeom prst="rect">
            <a:avLst/>
          </a:prstGeom>
          <a:solidFill>
            <a:schemeClr val="accent1">
              <a:lumMod val="20000"/>
              <a:lumOff val="80000"/>
            </a:schemeClr>
          </a:solidFill>
          <a:ln w="9525">
            <a:noFill/>
          </a:ln>
          <a:effectLst>
            <a:innerShdw blurRad="114300">
              <a:prstClr val="black"/>
            </a:innerShdw>
          </a:effectLst>
        </p:spPr>
        <p:txBody>
          <a:bodyPr wrap="square">
            <a:spAutoFit/>
          </a:bodyPr>
          <a:lstStyle/>
          <a:p>
            <a:pPr indent="0" fontAlgn="auto">
              <a:spcBef>
                <a:spcPct val="0"/>
              </a:spcBef>
            </a:pPr>
            <a:r>
              <a:rPr lang="zh-CN" altLang="en-US" sz="2400" b="1">
                <a:latin typeface="Arial" panose="020b0604020202020204" pitchFamily="34" charset="0"/>
              </a:rPr>
              <a:t>  </a:t>
            </a:r>
            <a:r>
              <a:rPr lang="zh-CN" altLang="en-US" sz="2400" b="1">
                <a:latin typeface="华文中宋" panose="02010600040101010101" pitchFamily="2" charset="-122"/>
                <a:ea typeface="华文中宋" panose="02010600040101010101" pitchFamily="2" charset="-122"/>
              </a:rPr>
              <a:t>王熙凤：</a:t>
            </a:r>
            <a:endParaRPr lang="zh-CN" altLang="en-US" sz="2400" b="1">
              <a:latin typeface="华文中宋" panose="02010600040101010101" pitchFamily="2" charset="-122"/>
              <a:ea typeface="华文中宋" panose="02010600040101010101" pitchFamily="2" charset="-122"/>
            </a:endParaRPr>
          </a:p>
          <a:p>
            <a:pPr indent="0" fontAlgn="auto">
              <a:spcBef>
                <a:spcPct val="0"/>
              </a:spcBef>
            </a:pPr>
            <a:r>
              <a:rPr lang="zh-CN" altLang="en-US" sz="2000">
                <a:latin typeface="Arial" panose="020b0604020202020204" pitchFamily="34" charset="0"/>
              </a:rPr>
              <a:t>    “我来迟了，不曾迎接远客。”</a:t>
            </a:r>
            <a:endParaRPr lang="zh-CN" altLang="en-US" sz="2000">
              <a:latin typeface="Arial" panose="020b0604020202020204" pitchFamily="34" charset="0"/>
            </a:endParaRPr>
          </a:p>
          <a:p>
            <a:pPr indent="0" fontAlgn="auto">
              <a:spcBef>
                <a:spcPct val="0"/>
              </a:spcBef>
            </a:pPr>
            <a:r>
              <a:rPr lang="en-US" altLang="zh-CN" sz="2000" b="1">
                <a:solidFill>
                  <a:schemeClr val="accent2"/>
                </a:solidFill>
                <a:latin typeface="Arial" panose="020b0604020202020204" pitchFamily="34" charset="0"/>
              </a:rPr>
              <a:t>——</a:t>
            </a:r>
            <a:r>
              <a:rPr lang="zh-CN" altLang="en-US" sz="2000" b="1">
                <a:solidFill>
                  <a:schemeClr val="accent2"/>
                </a:solidFill>
                <a:latin typeface="Arial" panose="020b0604020202020204" pitchFamily="34" charset="0"/>
              </a:rPr>
              <a:t>未见其人，先闻其声</a:t>
            </a:r>
            <a:endParaRPr lang="zh-CN" altLang="en-US" sz="2000" b="1">
              <a:solidFill>
                <a:schemeClr val="accent2"/>
              </a:solidFill>
              <a:latin typeface="Arial" panose="020b0604020202020204" pitchFamily="34" charset="0"/>
            </a:endParaRPr>
          </a:p>
          <a:p>
            <a:pPr indent="0" fontAlgn="auto">
              <a:spcBef>
                <a:spcPct val="0"/>
              </a:spcBef>
            </a:pPr>
            <a:r>
              <a:rPr lang="zh-CN" altLang="en-US" sz="2000" b="1">
                <a:latin typeface="Arial" panose="020b0604020202020204" pitchFamily="34" charset="0"/>
              </a:rPr>
              <a:t>      </a:t>
            </a:r>
            <a:r>
              <a:rPr lang="zh-CN" altLang="en-US" sz="2000" b="1">
                <a:solidFill>
                  <a:schemeClr val="accent2"/>
                </a:solidFill>
                <a:latin typeface="Arial" panose="020b0604020202020204" pitchFamily="34" charset="0"/>
              </a:rPr>
              <a:t>“放诞无礼”</a:t>
            </a:r>
            <a:r>
              <a:rPr lang="zh-CN" altLang="en-US" sz="2000" b="1">
                <a:latin typeface="Arial" panose="020b0604020202020204" pitchFamily="34" charset="0"/>
              </a:rPr>
              <a:t> </a:t>
            </a:r>
            <a:endParaRPr lang="zh-CN" altLang="en-US" sz="2000" b="1">
              <a:latin typeface="Arial" panose="020b0604020202020204" pitchFamily="34" charset="0"/>
            </a:endParaRPr>
          </a:p>
        </p:txBody>
      </p:sp>
      <p:sp>
        <p:nvSpPr>
          <p:cNvPr id="35848" name="下箭头 35847" title=""/>
          <p:cNvSpPr/>
          <p:nvPr>
            <p:custDataLst>
              <p:tags r:id="rId7"/>
            </p:custDataLst>
          </p:nvPr>
        </p:nvSpPr>
        <p:spPr>
          <a:xfrm rot="16200000">
            <a:off x="3888105" y="4125595"/>
            <a:ext cx="485775" cy="647700"/>
          </a:xfrm>
          <a:prstGeom prst="downArrow">
            <a:avLst>
              <a:gd name="adj1" fmla="val 50000"/>
              <a:gd name="adj2" fmla="val 33333"/>
            </a:avLst>
          </a:prstGeom>
          <a:solidFill>
            <a:schemeClr val="accent1"/>
          </a:solidFill>
          <a:ln w="9525" cap="flat" cmpd="sng">
            <a:solidFill>
              <a:schemeClr val="tx1"/>
            </a:solidFill>
            <a:prstDash val="solid"/>
            <a:miter/>
            <a:headEnd type="none" w="med" len="med"/>
            <a:tailEnd type="none" w="med" len="med"/>
          </a:ln>
        </p:spPr>
        <p:txBody>
          <a:bodyPr rot="10800000" wrap="none" anchor="ctr" anchorCtr="0"/>
          <a:lstStyle/>
          <a:p>
            <a:pPr algn="ctr"/>
            <a:endParaRPr lang="zh-CN" altLang="en-US">
              <a:solidFill>
                <a:srgbClr val="FF0000"/>
              </a:solidFill>
              <a:latin typeface="Arial" panose="020b0604020202020204" pitchFamily="34" charset="0"/>
            </a:endParaRPr>
          </a:p>
        </p:txBody>
      </p:sp>
      <p:sp>
        <p:nvSpPr>
          <p:cNvPr id="35851" name="矩形 35850" title=""/>
          <p:cNvSpPr/>
          <p:nvPr>
            <p:custDataLst>
              <p:tags r:id="rId8"/>
            </p:custDataLst>
          </p:nvPr>
        </p:nvSpPr>
        <p:spPr>
          <a:xfrm>
            <a:off x="6572250" y="779145"/>
            <a:ext cx="2436495" cy="1692275"/>
          </a:xfrm>
          <a:prstGeom prst="rect">
            <a:avLst/>
          </a:prstGeom>
          <a:solidFill>
            <a:schemeClr val="accent1">
              <a:lumMod val="20000"/>
              <a:lumOff val="80000"/>
            </a:schemeClr>
          </a:solidFill>
          <a:ln w="9525">
            <a:noFill/>
          </a:ln>
          <a:effectLst>
            <a:innerShdw blurRad="114300">
              <a:prstClr val="black"/>
            </a:innerShdw>
          </a:effectLst>
        </p:spPr>
        <p:txBody>
          <a:bodyPr>
            <a:noAutofit/>
          </a:bodyPr>
          <a:lstStyle/>
          <a:p>
            <a:pPr algn="l" fontAlgn="auto">
              <a:spcBef>
                <a:spcPct val="0"/>
              </a:spcBef>
              <a:buClrTx/>
              <a:buSzTx/>
              <a:buFontTx/>
            </a:pPr>
            <a:r>
              <a:rPr lang="zh-CN" altLang="en-US" sz="2400" b="1">
                <a:latin typeface="Arial" panose="020b0604020202020204" pitchFamily="34" charset="0"/>
              </a:rPr>
              <a:t>  </a:t>
            </a:r>
            <a:r>
              <a:rPr lang="zh-CN" altLang="en-US" sz="2400" b="1">
                <a:latin typeface="华文中宋" panose="02010600040101010101" pitchFamily="2" charset="-122"/>
                <a:ea typeface="华文中宋" panose="02010600040101010101" pitchFamily="2" charset="-122"/>
              </a:rPr>
              <a:t>众人：</a:t>
            </a:r>
            <a:endParaRPr lang="zh-CN" altLang="en-US" sz="2400" b="1">
              <a:latin typeface="华文中宋" panose="02010600040101010101" pitchFamily="2" charset="-122"/>
              <a:ea typeface="华文中宋" panose="02010600040101010101" pitchFamily="2" charset="-122"/>
            </a:endParaRPr>
          </a:p>
          <a:p>
            <a:pPr indent="0" fontAlgn="auto"/>
            <a:r>
              <a:rPr lang="zh-CN" altLang="en-US" b="1">
                <a:latin typeface="Arial" panose="020b0604020202020204" pitchFamily="34" charset="0"/>
              </a:rPr>
              <a:t>   </a:t>
            </a:r>
            <a:endParaRPr lang="zh-CN" altLang="en-US" b="1">
              <a:latin typeface="Arial" panose="020b0604020202020204" pitchFamily="34" charset="0"/>
            </a:endParaRPr>
          </a:p>
          <a:p>
            <a:pPr indent="0" fontAlgn="auto"/>
            <a:r>
              <a:rPr lang="zh-CN" altLang="en-US" b="1">
                <a:latin typeface="Arial" panose="020b0604020202020204" pitchFamily="34" charset="0"/>
              </a:rPr>
              <a:t> </a:t>
            </a:r>
            <a:r>
              <a:rPr lang="zh-CN" altLang="en-US" sz="2000">
                <a:latin typeface="Arial" panose="020b0604020202020204" pitchFamily="34" charset="0"/>
              </a:rPr>
              <a:t>“敛声屏气，恭肃严整”</a:t>
            </a:r>
            <a:endParaRPr lang="zh-CN" altLang="en-US" sz="2000">
              <a:latin typeface="Arial" panose="020b0604020202020204" pitchFamily="34" charset="0"/>
            </a:endParaRPr>
          </a:p>
          <a:p>
            <a:pPr indent="0" fontAlgn="auto"/>
            <a:endParaRPr lang="zh-CN" altLang="en-US" sz="2000">
              <a:latin typeface="Arial" panose="020b0604020202020204" pitchFamily="34" charset="0"/>
            </a:endParaRPr>
          </a:p>
          <a:p>
            <a:pPr indent="0" fontAlgn="auto"/>
            <a:endParaRPr lang="zh-CN" altLang="en-US" sz="2000">
              <a:latin typeface="Arial" panose="020b0604020202020204" pitchFamily="34" charset="0"/>
            </a:endParaRPr>
          </a:p>
          <a:p>
            <a:pPr indent="0" fontAlgn="auto"/>
            <a:endParaRPr lang="zh-CN" altLang="en-US" sz="1400">
              <a:latin typeface="Arial" panose="020b0604020202020204" pitchFamily="34" charset="0"/>
            </a:endParaRPr>
          </a:p>
          <a:p>
            <a:pPr indent="0" fontAlgn="auto"/>
            <a:endParaRPr lang="zh-CN" altLang="en-US" sz="1400">
              <a:latin typeface="Arial" panose="020b0604020202020204" pitchFamily="34" charset="0"/>
            </a:endParaRPr>
          </a:p>
        </p:txBody>
      </p:sp>
      <p:sp>
        <p:nvSpPr>
          <p:cNvPr id="35854" name="文本框 35853" title=""/>
          <p:cNvSpPr txBox="1"/>
          <p:nvPr>
            <p:custDataLst>
              <p:tags r:id="rId9"/>
            </p:custDataLst>
          </p:nvPr>
        </p:nvSpPr>
        <p:spPr>
          <a:xfrm>
            <a:off x="5547360" y="2566035"/>
            <a:ext cx="1439545" cy="426720"/>
          </a:xfrm>
          <a:prstGeom prst="rect">
            <a:avLst/>
          </a:prstGeom>
          <a:solidFill>
            <a:srgbClr val="EEDE68"/>
          </a:solidFill>
          <a:ln w="9525" cap="flat" cmpd="sng">
            <a:solidFill>
              <a:srgbClr val="EEDE68"/>
            </a:solidFill>
            <a:prstDash val="solid"/>
            <a:miter/>
            <a:headEnd type="none" w="med" len="med"/>
            <a:tailEnd type="none" w="med" len="med"/>
          </a:ln>
        </p:spPr>
        <p:txBody>
          <a:bodyPr>
            <a:noAutofit/>
          </a:bodyPr>
          <a:lstStyle/>
          <a:p>
            <a:pPr>
              <a:spcBef>
                <a:spcPct val="50000"/>
              </a:spcBef>
            </a:pPr>
            <a:r>
              <a:rPr lang="zh-CN" altLang="en-US" sz="2800" b="1">
                <a:latin typeface="Arial" panose="020b0604020202020204" pitchFamily="34" charset="0"/>
              </a:rPr>
              <a:t>  对  比</a:t>
            </a:r>
            <a:endParaRPr lang="zh-CN" altLang="en-US" sz="2800" b="1">
              <a:latin typeface="Arial" panose="020b0604020202020204" pitchFamily="34" charset="0"/>
            </a:endParaRPr>
          </a:p>
        </p:txBody>
      </p:sp>
      <p:sp>
        <p:nvSpPr>
          <p:cNvPr id="35856" name="文本框 35855" title=""/>
          <p:cNvSpPr txBox="1"/>
          <p:nvPr>
            <p:custDataLst>
              <p:tags r:id="rId10"/>
            </p:custDataLst>
          </p:nvPr>
        </p:nvSpPr>
        <p:spPr>
          <a:xfrm>
            <a:off x="4614545" y="3430905"/>
            <a:ext cx="3923665" cy="460375"/>
          </a:xfrm>
          <a:prstGeom prst="rect">
            <a:avLst/>
          </a:prstGeom>
          <a:solidFill>
            <a:srgbClr val="CCFF99"/>
          </a:solidFill>
          <a:ln w="9525">
            <a:noFill/>
          </a:ln>
        </p:spPr>
        <p:txBody>
          <a:bodyPr wrap="square">
            <a:spAutoFit/>
          </a:bodyPr>
          <a:lstStyle/>
          <a:p>
            <a:pPr>
              <a:spcBef>
                <a:spcPct val="50000"/>
              </a:spcBef>
            </a:pPr>
            <a:r>
              <a:rPr lang="zh-CN" altLang="en-US" sz="2400" b="1">
                <a:latin typeface="Arial" panose="020b0604020202020204" pitchFamily="34" charset="0"/>
              </a:rPr>
              <a:t>   在贾府的特殊身份和地位 </a:t>
            </a:r>
            <a:endParaRPr lang="zh-CN" altLang="en-US" sz="2400" b="1">
              <a:latin typeface="Arial" panose="020b0604020202020204" pitchFamily="34" charset="0"/>
            </a:endParaRPr>
          </a:p>
        </p:txBody>
      </p:sp>
      <p:sp>
        <p:nvSpPr>
          <p:cNvPr id="35857" name="文本框 35856" title=""/>
          <p:cNvSpPr txBox="1"/>
          <p:nvPr>
            <p:custDataLst>
              <p:tags r:id="rId11"/>
            </p:custDataLst>
          </p:nvPr>
        </p:nvSpPr>
        <p:spPr>
          <a:xfrm>
            <a:off x="314960" y="3430905"/>
            <a:ext cx="3332480" cy="1537970"/>
          </a:xfrm>
          <a:prstGeom prst="rect">
            <a:avLst/>
          </a:prstGeom>
          <a:solidFill>
            <a:schemeClr val="accent5">
              <a:lumMod val="20000"/>
              <a:lumOff val="80000"/>
            </a:schemeClr>
          </a:solidFill>
          <a:ln w="9525">
            <a:noFill/>
          </a:ln>
          <a:effectLst>
            <a:innerShdw blurRad="114300">
              <a:prstClr val="black"/>
            </a:innerShdw>
          </a:effectLst>
        </p:spPr>
        <p:txBody>
          <a:bodyPr wrap="square">
            <a:spAutoFit/>
          </a:bodyPr>
          <a:lstStyle/>
          <a:p>
            <a:pPr>
              <a:spcBef>
                <a:spcPct val="50000"/>
              </a:spcBef>
            </a:pPr>
            <a:r>
              <a:rPr lang="zh-CN" altLang="en-US" sz="2400" b="1">
                <a:latin typeface="华文中宋" panose="02010600040101010101" pitchFamily="2" charset="-122"/>
                <a:ea typeface="华文中宋" panose="02010600040101010101" pitchFamily="2" charset="-122"/>
              </a:rPr>
              <a:t>贾母:</a:t>
            </a:r>
            <a:endParaRPr lang="zh-CN" altLang="en-US" sz="2400" b="1">
              <a:latin typeface="华文中宋" panose="02010600040101010101" pitchFamily="2" charset="-122"/>
              <a:ea typeface="华文中宋" panose="02010600040101010101" pitchFamily="2" charset="-122"/>
            </a:endParaRPr>
          </a:p>
          <a:p>
            <a:pPr>
              <a:spcBef>
                <a:spcPct val="50000"/>
              </a:spcBef>
            </a:pPr>
            <a:r>
              <a:rPr lang="en-US" altLang="zh-CN" sz="2000">
                <a:latin typeface="Arial" panose="020b0604020202020204" pitchFamily="34" charset="0"/>
              </a:rPr>
              <a:t>  </a:t>
            </a:r>
            <a:r>
              <a:rPr lang="en-US" altLang="zh-CN" sz="2000" b="1">
                <a:latin typeface="华文中宋" panose="02010600040101010101" pitchFamily="2" charset="-122"/>
                <a:ea typeface="华文中宋" panose="02010600040101010101" pitchFamily="2" charset="-122"/>
                <a:cs typeface="华文中宋" panose="02010600040101010101" pitchFamily="2" charset="-122"/>
              </a:rPr>
              <a:t> “</a:t>
            </a:r>
            <a:r>
              <a:rPr lang="zh-CN" altLang="en-US" sz="2000" b="1">
                <a:latin typeface="华文中宋" panose="02010600040101010101" pitchFamily="2" charset="-122"/>
                <a:ea typeface="华文中宋" panose="02010600040101010101" pitchFamily="2" charset="-122"/>
                <a:cs typeface="华文中宋" panose="02010600040101010101" pitchFamily="2" charset="-122"/>
              </a:rPr>
              <a:t>他是我们这里有名的一个泼皮破落户儿，你只管叫他‘凤辣子’就是了。”</a:t>
            </a:r>
            <a:r>
              <a:rPr lang="zh-CN" altLang="en-US" b="1">
                <a:latin typeface="华文中宋" panose="02010600040101010101" pitchFamily="2" charset="-122"/>
                <a:ea typeface="华文中宋" panose="02010600040101010101" pitchFamily="2" charset="-122"/>
                <a:cs typeface="华文中宋" panose="02010600040101010101" pitchFamily="2" charset="-122"/>
              </a:rPr>
              <a:t>  </a:t>
            </a:r>
            <a:endParaRPr lang="zh-CN" altLang="en-US" b="1">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5858" name="文本框 35857" title=""/>
          <p:cNvSpPr txBox="1"/>
          <p:nvPr>
            <p:custDataLst>
              <p:tags r:id="rId12"/>
            </p:custDataLst>
          </p:nvPr>
        </p:nvSpPr>
        <p:spPr>
          <a:xfrm>
            <a:off x="4614545" y="4020820"/>
            <a:ext cx="3960813" cy="1014730"/>
          </a:xfrm>
          <a:prstGeom prst="rect">
            <a:avLst/>
          </a:prstGeom>
          <a:gradFill rotWithShape="1">
            <a:gsLst>
              <a:gs pos="0">
                <a:srgbClr val="F88A78">
                  <a:alpha val="62000"/>
                </a:srgbClr>
              </a:gs>
              <a:gs pos="100000">
                <a:srgbClr val="F88A78">
                  <a:gamma/>
                  <a:shade val="46275"/>
                  <a:invGamma/>
                  <a:alpha val="60001"/>
                </a:srgbClr>
              </a:gs>
            </a:gsLst>
            <a:lin ang="5400000" scaled="1"/>
          </a:gradFill>
          <a:ln w="9525">
            <a:noFill/>
          </a:ln>
        </p:spPr>
        <p:txBody>
          <a:bodyPr>
            <a:spAutoFit/>
          </a:bodyPr>
          <a:lstStyle/>
          <a:p>
            <a:pPr algn="ctr">
              <a:spcBef>
                <a:spcPct val="50000"/>
              </a:spcBef>
              <a:buClrTx/>
              <a:buSzTx/>
              <a:buFontTx/>
            </a:pPr>
            <a:r>
              <a:rPr lang="zh-CN" altLang="en-US" sz="2400" b="1">
                <a:latin typeface="华文中宋" panose="02010600040101010101" pitchFamily="2" charset="-122"/>
                <a:ea typeface="华文中宋" panose="02010600040101010101" pitchFamily="2" charset="-122"/>
              </a:rPr>
              <a:t>性格泼辣</a:t>
            </a:r>
            <a:endParaRPr lang="zh-CN" altLang="en-US" sz="2400" b="1">
              <a:latin typeface="华文中宋" panose="02010600040101010101" pitchFamily="2" charset="-122"/>
              <a:ea typeface="华文中宋" panose="02010600040101010101" pitchFamily="2" charset="-122"/>
            </a:endParaRPr>
          </a:p>
          <a:p>
            <a:pPr>
              <a:spcBef>
                <a:spcPct val="50000"/>
              </a:spcBef>
            </a:pPr>
            <a:r>
              <a:rPr lang="zh-CN" altLang="en-US" sz="2400" b="1">
                <a:latin typeface="Arial" panose="020b0604020202020204" pitchFamily="34" charset="0"/>
              </a:rPr>
              <a:t>是深得贾母宠爱的特殊人物</a:t>
            </a:r>
            <a:r>
              <a:rPr lang="zh-CN" altLang="en-US">
                <a:latin typeface="Arial" panose="020b0604020202020204" pitchFamily="34" charset="0"/>
              </a:rPr>
              <a:t> </a:t>
            </a:r>
            <a:endParaRPr lang="zh-CN" altLang="en-US">
              <a:latin typeface="Arial" panose="020b0604020202020204" pitchFamily="34" charset="0"/>
            </a:endParaRPr>
          </a:p>
        </p:txBody>
      </p:sp>
      <p:sp>
        <p:nvSpPr>
          <p:cNvPr id="35859" name="下箭头 35858" title=""/>
          <p:cNvSpPr/>
          <p:nvPr>
            <p:custDataLst>
              <p:tags r:id="rId13"/>
            </p:custDataLst>
          </p:nvPr>
        </p:nvSpPr>
        <p:spPr>
          <a:xfrm>
            <a:off x="6130290" y="3088005"/>
            <a:ext cx="485775" cy="285115"/>
          </a:xfrm>
          <a:prstGeom prst="downArrow">
            <a:avLst>
              <a:gd name="adj1" fmla="val 50000"/>
              <a:gd name="adj2" fmla="val 25898"/>
            </a:avLst>
          </a:prstGeom>
          <a:solidFill>
            <a:schemeClr val="accent1"/>
          </a:solidFill>
          <a:ln w="9525" cap="flat" cmpd="sng">
            <a:solidFill>
              <a:schemeClr val="tx1"/>
            </a:solidFill>
            <a:prstDash val="solid"/>
            <a:miter/>
            <a:headEnd type="none" w="med" len="med"/>
            <a:tailEnd type="none" w="med" len="med"/>
          </a:ln>
        </p:spPr>
        <p:txBody>
          <a:bodyPr/>
          <a:lstStyle/>
          <a:p>
            <a:endParaRPr lang="zh-CN" altLang="en-US"/>
          </a:p>
        </p:txBody>
      </p:sp>
      <p:pic>
        <p:nvPicPr>
          <p:cNvPr id="5" name="Picture 45" title="">
            <a:hlinkClick r:id="rId16"/>
          </p:cNvPr>
          <p:cNvPicPr>
            <a:picLocks noChangeAspect="1" noChangeArrowheads="1"/>
          </p:cNvPicPr>
          <p:nvPr>
            <p:custDataLst>
              <p:tags r:id="rId15"/>
            </p:custDataLst>
          </p:nvPr>
        </p:nvPicPr>
        <p:blipFill>
          <a:blip r:embed="rId14">
            <a:extLst>
              <a:ext uri="{28A0092B-C50C-407E-A947-70E740481C1C}">
                <a14:useLocalDpi xmlns:a14="http://schemas.microsoft.com/office/drawing/2010/main" val="0"/>
              </a:ext>
            </a:extLst>
          </a:blip>
          <a:stretch>
            <a:fillRect/>
          </a:stretch>
        </p:blipFill>
        <p:spPr bwMode="auto">
          <a:xfrm>
            <a:off x="311150" y="925830"/>
            <a:ext cx="2697480" cy="218630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 calcmode="lin" valueType="num">
                                      <p:cBhvr>
                                        <p:cTn id="7" dur="1000" fill="hold"/>
                                        <p:tgtEl>
                                          <p:spTgt spid="35847"/>
                                        </p:tgtEl>
                                        <p:attrNameLst>
                                          <p:attrName>ppt_w</p:attrName>
                                        </p:attrNameLst>
                                      </p:cBhvr>
                                      <p:tavLst>
                                        <p:tav tm="0">
                                          <p:val>
                                            <p:strVal val="#ppt_w*0.70"/>
                                          </p:val>
                                        </p:tav>
                                        <p:tav tm="100000">
                                          <p:val>
                                            <p:strVal val="#ppt_w"/>
                                          </p:val>
                                        </p:tav>
                                      </p:tavLst>
                                    </p:anim>
                                    <p:anim calcmode="lin" valueType="num">
                                      <p:cBhvr>
                                        <p:cTn id="8" dur="1000" fill="hold"/>
                                        <p:tgtEl>
                                          <p:spTgt spid="35847"/>
                                        </p:tgtEl>
                                        <p:attrNameLst>
                                          <p:attrName>ppt_h</p:attrName>
                                        </p:attrNameLst>
                                      </p:cBhvr>
                                      <p:tavLst>
                                        <p:tav tm="0">
                                          <p:val>
                                            <p:strVal val="#ppt_h"/>
                                          </p:val>
                                        </p:tav>
                                        <p:tav tm="100000">
                                          <p:val>
                                            <p:strVal val="#ppt_h"/>
                                          </p:val>
                                        </p:tav>
                                      </p:tavLst>
                                    </p:anim>
                                    <p:animEffect transition="in" filter="fade">
                                      <p:cBhvr>
                                        <p:cTn id="9" dur="1000"/>
                                        <p:tgtEl>
                                          <p:spTgt spid="35847"/>
                                        </p:tgtEl>
                                      </p:cBhvr>
                                    </p:animEffect>
                                  </p:childTnLst>
                                </p:cTn>
                              </p:par>
                              <p:par>
                                <p:cTn id="10" presetID="55" presetClass="entr" presetSubtype="0" fill="hold" nodeType="withEffect">
                                  <p:stCondLst>
                                    <p:cond delay="0"/>
                                  </p:stCondLst>
                                  <p:childTnLst>
                                    <p:set>
                                      <p:cBhvr>
                                        <p:cTn id="11" dur="1" fill="hold">
                                          <p:stCondLst>
                                            <p:cond delay="0"/>
                                          </p:stCondLst>
                                        </p:cTn>
                                        <p:tgtEl>
                                          <p:spTgt spid="35847">
                                            <p:txEl>
                                              <p:pRg st="0" end="0"/>
                                            </p:txEl>
                                          </p:spTgt>
                                        </p:tgtEl>
                                        <p:attrNameLst>
                                          <p:attrName>style.visibility</p:attrName>
                                        </p:attrNameLst>
                                      </p:cBhvr>
                                      <p:to>
                                        <p:strVal val="visible"/>
                                      </p:to>
                                    </p:set>
                                    <p:anim calcmode="lin" valueType="num">
                                      <p:cBhvr>
                                        <p:cTn id="12" dur="1000" fill="hold"/>
                                        <p:tgtEl>
                                          <p:spTgt spid="35847">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5847">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5847">
                                            <p:txEl>
                                              <p:pRg st="0" end="0"/>
                                            </p:txEl>
                                          </p:spTgt>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5847">
                                            <p:txEl>
                                              <p:pRg st="1" end="1"/>
                                            </p:txEl>
                                          </p:spTgt>
                                        </p:tgtEl>
                                        <p:attrNameLst>
                                          <p:attrName>style.visibility</p:attrName>
                                        </p:attrNameLst>
                                      </p:cBhvr>
                                      <p:to>
                                        <p:strVal val="visible"/>
                                      </p:to>
                                    </p:set>
                                    <p:animEffect transition="in" filter="checkerboard(across)">
                                      <p:cBhvr>
                                        <p:cTn id="19" dur="500"/>
                                        <p:tgtEl>
                                          <p:spTgt spid="35847">
                                            <p:txEl>
                                              <p:pRg st="1" end="1"/>
                                            </p:txEl>
                                          </p:spTgt>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35847">
                                            <p:txEl>
                                              <p:charRg st="2" end="2"/>
                                            </p:txEl>
                                          </p:spTgt>
                                        </p:tgtEl>
                                        <p:attrNameLst>
                                          <p:attrName>style.visibility</p:attrName>
                                        </p:attrNameLst>
                                      </p:cBhvr>
                                      <p:to>
                                        <p:strVal val="visible"/>
                                      </p:to>
                                    </p:set>
                                    <p:animEffect transition="in" filter="checkerboard(across)">
                                      <p:cBhvr>
                                        <p:cTn id="24" dur="500"/>
                                        <p:tgtEl>
                                          <p:spTgt spid="35847">
                                            <p:txEl>
                                              <p:charRg st="2" end="2"/>
                                            </p:txEl>
                                          </p:spTgt>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5847">
                                            <p:txEl>
                                              <p:charRg st="47" end="61"/>
                                            </p:txEl>
                                          </p:spTgt>
                                        </p:tgtEl>
                                        <p:attrNameLst>
                                          <p:attrName>style.visibility</p:attrName>
                                        </p:attrNameLst>
                                      </p:cBhvr>
                                      <p:to>
                                        <p:strVal val="visible"/>
                                      </p:to>
                                    </p:set>
                                    <p:animEffect transition="in" filter="checkerboard(across)">
                                      <p:cBhvr>
                                        <p:cTn id="29" dur="500"/>
                                        <p:tgtEl>
                                          <p:spTgt spid="35847">
                                            <p:txEl>
                                              <p:charRg st="47" end="61"/>
                                            </p:txEl>
                                          </p:spTgt>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35851"/>
                                        </p:tgtEl>
                                        <p:attrNameLst>
                                          <p:attrName>style.visibility</p:attrName>
                                        </p:attrNameLst>
                                      </p:cBhvr>
                                      <p:to>
                                        <p:strVal val="visible"/>
                                      </p:to>
                                    </p:set>
                                    <p:anim calcmode="lin" valueType="num">
                                      <p:cBhvr>
                                        <p:cTn id="34" dur="1000" fill="hold"/>
                                        <p:tgtEl>
                                          <p:spTgt spid="35851"/>
                                        </p:tgtEl>
                                        <p:attrNameLst>
                                          <p:attrName>ppt_w</p:attrName>
                                        </p:attrNameLst>
                                      </p:cBhvr>
                                      <p:tavLst>
                                        <p:tav tm="0">
                                          <p:val>
                                            <p:strVal val="#ppt_w*0.70"/>
                                          </p:val>
                                        </p:tav>
                                        <p:tav tm="100000">
                                          <p:val>
                                            <p:strVal val="#ppt_w"/>
                                          </p:val>
                                        </p:tav>
                                      </p:tavLst>
                                    </p:anim>
                                    <p:anim calcmode="lin" valueType="num">
                                      <p:cBhvr>
                                        <p:cTn id="35" dur="1000" fill="hold"/>
                                        <p:tgtEl>
                                          <p:spTgt spid="35851"/>
                                        </p:tgtEl>
                                        <p:attrNameLst>
                                          <p:attrName>ppt_h</p:attrName>
                                        </p:attrNameLst>
                                      </p:cBhvr>
                                      <p:tavLst>
                                        <p:tav tm="0">
                                          <p:val>
                                            <p:strVal val="#ppt_h"/>
                                          </p:val>
                                        </p:tav>
                                        <p:tav tm="100000">
                                          <p:val>
                                            <p:strVal val="#ppt_h"/>
                                          </p:val>
                                        </p:tav>
                                      </p:tavLst>
                                    </p:anim>
                                    <p:animEffect transition="in" filter="fade">
                                      <p:cBhvr>
                                        <p:cTn id="36" dur="1000"/>
                                        <p:tgtEl>
                                          <p:spTgt spid="35851"/>
                                        </p:tgtEl>
                                      </p:cBhvr>
                                    </p:animEffect>
                                  </p:childTnLst>
                                </p:cTn>
                              </p:par>
                              <p:par>
                                <p:cTn id="37" presetID="55" presetClass="entr" presetSubtype="0" fill="hold" nodeType="withEffect">
                                  <p:stCondLst>
                                    <p:cond delay="0"/>
                                  </p:stCondLst>
                                  <p:childTnLst>
                                    <p:set>
                                      <p:cBhvr>
                                        <p:cTn id="38" dur="1" fill="hold">
                                          <p:stCondLst>
                                            <p:cond delay="0"/>
                                          </p:stCondLst>
                                        </p:cTn>
                                        <p:tgtEl>
                                          <p:spTgt spid="35851">
                                            <p:txEl>
                                              <p:pRg st="0" end="0"/>
                                            </p:txEl>
                                          </p:spTgt>
                                        </p:tgtEl>
                                        <p:attrNameLst>
                                          <p:attrName>style.visibility</p:attrName>
                                        </p:attrNameLst>
                                      </p:cBhvr>
                                      <p:to>
                                        <p:strVal val="visible"/>
                                      </p:to>
                                    </p:set>
                                    <p:anim calcmode="lin" valueType="num">
                                      <p:cBhvr>
                                        <p:cTn id="39" dur="1000" fill="hold"/>
                                        <p:tgtEl>
                                          <p:spTgt spid="35851">
                                            <p:txEl>
                                              <p:pRg st="0" end="0"/>
                                            </p:txEl>
                                          </p:spTgt>
                                        </p:tgtEl>
                                        <p:attrNameLst>
                                          <p:attrName>ppt_w</p:attrName>
                                        </p:attrNameLst>
                                      </p:cBhvr>
                                      <p:tavLst>
                                        <p:tav tm="0">
                                          <p:val>
                                            <p:strVal val="#ppt_w*0.70"/>
                                          </p:val>
                                        </p:tav>
                                        <p:tav tm="100000">
                                          <p:val>
                                            <p:strVal val="#ppt_w"/>
                                          </p:val>
                                        </p:tav>
                                      </p:tavLst>
                                    </p:anim>
                                    <p:anim calcmode="lin" valueType="num">
                                      <p:cBhvr>
                                        <p:cTn id="40" dur="1000" fill="hold"/>
                                        <p:tgtEl>
                                          <p:spTgt spid="35851">
                                            <p:txEl>
                                              <p:pRg st="0" end="0"/>
                                            </p:txEl>
                                          </p:spTgt>
                                        </p:tgtEl>
                                        <p:attrNameLst>
                                          <p:attrName>ppt_h</p:attrName>
                                        </p:attrNameLst>
                                      </p:cBhvr>
                                      <p:tavLst>
                                        <p:tav tm="0">
                                          <p:val>
                                            <p:strVal val="#ppt_h"/>
                                          </p:val>
                                        </p:tav>
                                        <p:tav tm="100000">
                                          <p:val>
                                            <p:strVal val="#ppt_h"/>
                                          </p:val>
                                        </p:tav>
                                      </p:tavLst>
                                    </p:anim>
                                    <p:animEffect transition="in" filter="fade">
                                      <p:cBhvr>
                                        <p:cTn id="41" dur="1000"/>
                                        <p:tgtEl>
                                          <p:spTgt spid="35851">
                                            <p:txEl>
                                              <p:pRg st="0" end="0"/>
                                            </p:txEl>
                                          </p:spTgt>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35851">
                                            <p:txEl>
                                              <p:pRg st="2" end="2"/>
                                            </p:txEl>
                                          </p:spTgt>
                                        </p:tgtEl>
                                        <p:attrNameLst>
                                          <p:attrName>style.visibility</p:attrName>
                                        </p:attrNameLst>
                                      </p:cBhvr>
                                      <p:to>
                                        <p:strVal val="visible"/>
                                      </p:to>
                                    </p:set>
                                    <p:animEffect transition="in" filter="checkerboard(across)">
                                      <p:cBhvr>
                                        <p:cTn id="46" dur="500"/>
                                        <p:tgtEl>
                                          <p:spTgt spid="35851">
                                            <p:txEl>
                                              <p:pRg st="2" end="2"/>
                                            </p:txEl>
                                          </p:spTgt>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45" presetClass="entr" presetSubtype="0" fill="hold" grpId="0" nodeType="clickEffect">
                                  <p:stCondLst>
                                    <p:cond delay="0"/>
                                  </p:stCondLst>
                                  <p:iterate type="lt">
                                    <p:tmPct val="10000"/>
                                  </p:iterate>
                                  <p:childTnLst>
                                    <p:set>
                                      <p:cBhvr>
                                        <p:cTn id="50" dur="1" fill="hold">
                                          <p:stCondLst>
                                            <p:cond delay="0"/>
                                          </p:stCondLst>
                                        </p:cTn>
                                        <p:tgtEl>
                                          <p:spTgt spid="35854"/>
                                        </p:tgtEl>
                                        <p:attrNameLst>
                                          <p:attrName>style.visibility</p:attrName>
                                        </p:attrNameLst>
                                      </p:cBhvr>
                                      <p:to>
                                        <p:strVal val="visible"/>
                                      </p:to>
                                    </p:set>
                                    <p:animEffect transition="in" filter="fade">
                                      <p:cBhvr>
                                        <p:cTn id="51" dur="1000"/>
                                        <p:tgtEl>
                                          <p:spTgt spid="35854"/>
                                        </p:tgtEl>
                                      </p:cBhvr>
                                    </p:animEffect>
                                    <p:anim calcmode="lin" valueType="num">
                                      <p:cBhvr>
                                        <p:cTn id="52" dur="1000" fill="hold"/>
                                        <p:tgtEl>
                                          <p:spTgt spid="35854"/>
                                        </p:tgtEl>
                                        <p:attrNameLst>
                                          <p:attrName>ppt_w</p:attrName>
                                        </p:attrNameLst>
                                      </p:cBhvr>
                                      <p:tavLst>
                                        <p:tav tm="0" fmla="#ppt_w*sin(2.5*pi*$)">
                                          <p:val>
                                            <p:fltVal val="0"/>
                                          </p:val>
                                        </p:tav>
                                        <p:tav tm="100000">
                                          <p:val>
                                            <p:fltVal val="1"/>
                                          </p:val>
                                        </p:tav>
                                      </p:tavLst>
                                    </p:anim>
                                    <p:anim calcmode="lin" valueType="num">
                                      <p:cBhvr>
                                        <p:cTn id="53" dur="1000" fill="hold"/>
                                        <p:tgtEl>
                                          <p:spTgt spid="35854"/>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p:stCondLst>
                              <p:cond delay="0"/>
                            </p:stCondLst>
                            <p:childTnLst>
                              <p:par>
                                <p:cTn id="56" presetID="2" presetClass="entr" presetSubtype="1" fill="hold" nodeType="clickEffect">
                                  <p:stCondLst>
                                    <p:cond delay="0"/>
                                  </p:stCondLst>
                                  <p:childTnLst>
                                    <p:set>
                                      <p:cBhvr>
                                        <p:cTn id="57" dur="1" fill="hold">
                                          <p:stCondLst>
                                            <p:cond delay="0"/>
                                          </p:stCondLst>
                                        </p:cTn>
                                        <p:tgtEl>
                                          <p:spTgt spid="35859"/>
                                        </p:tgtEl>
                                        <p:attrNameLst>
                                          <p:attrName>style.visibility</p:attrName>
                                        </p:attrNameLst>
                                      </p:cBhvr>
                                      <p:to>
                                        <p:strVal val="visible"/>
                                      </p:to>
                                    </p:set>
                                    <p:anim calcmode="lin" valueType="num">
                                      <p:cBhvr additive="base">
                                        <p:cTn id="58" dur="500" fill="hold"/>
                                        <p:tgtEl>
                                          <p:spTgt spid="35859"/>
                                        </p:tgtEl>
                                        <p:attrNameLst>
                                          <p:attrName>ppt_x</p:attrName>
                                        </p:attrNameLst>
                                      </p:cBhvr>
                                      <p:tavLst>
                                        <p:tav tm="0">
                                          <p:val>
                                            <p:strVal val="#ppt_x"/>
                                          </p:val>
                                        </p:tav>
                                        <p:tav tm="100000">
                                          <p:val>
                                            <p:strVal val="#ppt_x"/>
                                          </p:val>
                                        </p:tav>
                                      </p:tavLst>
                                    </p:anim>
                                    <p:anim calcmode="lin" valueType="num">
                                      <p:cBhvr additive="base">
                                        <p:cTn id="59" dur="500" fill="hold"/>
                                        <p:tgtEl>
                                          <p:spTgt spid="35859"/>
                                        </p:tgtEl>
                                        <p:attrNameLst>
                                          <p:attrName>ppt_y</p:attrName>
                                        </p:attrNameLst>
                                      </p:cBhvr>
                                      <p:tavLst>
                                        <p:tav tm="0">
                                          <p:val>
                                            <p:strVal val="0-#ppt_h/2"/>
                                          </p:val>
                                        </p:tav>
                                        <p:tav tm="100000">
                                          <p:val>
                                            <p:strVal val="#ppt_y"/>
                                          </p:val>
                                        </p:tav>
                                      </p:tavLst>
                                    </p:anim>
                                  </p:childTnLst>
                                </p:cTn>
                              </p:par>
                            </p:childTnLst>
                          </p:cTn>
                        </p:par>
                      </p:childTnLst>
                    </p:cTn>
                  </p:par>
                  <p:par>
                    <p:cTn id="60" fill="hold" nodeType="clickPar">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35856"/>
                                        </p:tgtEl>
                                        <p:attrNameLst>
                                          <p:attrName>style.visibility</p:attrName>
                                        </p:attrNameLst>
                                      </p:cBhvr>
                                      <p:to>
                                        <p:strVal val="visible"/>
                                      </p:to>
                                    </p:set>
                                    <p:animEffect transition="in" filter="dissolve">
                                      <p:cBhvr>
                                        <p:cTn id="64" dur="1000"/>
                                        <p:tgtEl>
                                          <p:spTgt spid="35856"/>
                                        </p:tgtEl>
                                      </p:cBhvr>
                                    </p:animEffect>
                                  </p:childTnLst>
                                </p:cTn>
                              </p:par>
                            </p:childTnLst>
                          </p:cTn>
                        </p:par>
                      </p:childTnLst>
                    </p:cTn>
                  </p:par>
                  <p:par>
                    <p:cTn id="65" fill="hold" nodeType="clickPar">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35857"/>
                                        </p:tgtEl>
                                        <p:attrNameLst>
                                          <p:attrName>style.visibility</p:attrName>
                                        </p:attrNameLst>
                                      </p:cBhvr>
                                      <p:to>
                                        <p:strVal val="visible"/>
                                      </p:to>
                                    </p:set>
                                    <p:animEffect transition="in" filter="dissolve">
                                      <p:cBhvr>
                                        <p:cTn id="69" dur="1000"/>
                                        <p:tgtEl>
                                          <p:spTgt spid="35857"/>
                                        </p:tgtEl>
                                      </p:cBhvr>
                                    </p:animEffect>
                                  </p:childTnLst>
                                </p:cTn>
                              </p:par>
                            </p:childTnLst>
                          </p:cTn>
                        </p:par>
                      </p:childTnLst>
                    </p:cTn>
                  </p:par>
                  <p:par>
                    <p:cTn id="70" fill="hold" nodeType="clickPar">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35848"/>
                                        </p:tgtEl>
                                        <p:attrNameLst>
                                          <p:attrName>style.visibility</p:attrName>
                                        </p:attrNameLst>
                                      </p:cBhvr>
                                      <p:to>
                                        <p:strVal val="visible"/>
                                      </p:to>
                                    </p:set>
                                    <p:anim calcmode="lin" valueType="num">
                                      <p:cBhvr additive="base">
                                        <p:cTn id="74" dur="500" fill="hold"/>
                                        <p:tgtEl>
                                          <p:spTgt spid="35848"/>
                                        </p:tgtEl>
                                        <p:attrNameLst>
                                          <p:attrName>ppt_x</p:attrName>
                                        </p:attrNameLst>
                                      </p:cBhvr>
                                      <p:tavLst>
                                        <p:tav tm="0">
                                          <p:val>
                                            <p:strVal val="0-#ppt_w/2"/>
                                          </p:val>
                                        </p:tav>
                                        <p:tav tm="100000">
                                          <p:val>
                                            <p:strVal val="#ppt_x"/>
                                          </p:val>
                                        </p:tav>
                                      </p:tavLst>
                                    </p:anim>
                                    <p:anim calcmode="lin" valueType="num">
                                      <p:cBhvr additive="base">
                                        <p:cTn id="75" dur="500" fill="hold"/>
                                        <p:tgtEl>
                                          <p:spTgt spid="35848"/>
                                        </p:tgtEl>
                                        <p:attrNameLst>
                                          <p:attrName>ppt_y</p:attrName>
                                        </p:attrNameLst>
                                      </p:cBhvr>
                                      <p:tavLst>
                                        <p:tav tm="0">
                                          <p:val>
                                            <p:strVal val="#ppt_y"/>
                                          </p:val>
                                        </p:tav>
                                        <p:tav tm="100000">
                                          <p:val>
                                            <p:strVal val="#ppt_y"/>
                                          </p:val>
                                        </p:tav>
                                      </p:tavLst>
                                    </p:anim>
                                  </p:childTnLst>
                                </p:cTn>
                              </p:par>
                            </p:childTnLst>
                          </p:cTn>
                        </p:par>
                      </p:childTnLst>
                    </p:cTn>
                  </p:par>
                  <p:par>
                    <p:cTn id="76" fill="hold" nodeType="clickPar">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35858"/>
                                        </p:tgtEl>
                                        <p:attrNameLst>
                                          <p:attrName>style.visibility</p:attrName>
                                        </p:attrNameLst>
                                      </p:cBhvr>
                                      <p:to>
                                        <p:strVal val="visible"/>
                                      </p:to>
                                    </p:set>
                                    <p:animEffect transition="in" filter="dissolve">
                                      <p:cBhvr>
                                        <p:cTn id="80" dur="1000"/>
                                        <p:tgtEl>
                                          <p:spTgt spid="35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build="allAtOnce" animBg="1"/>
      <p:bldP spid="35848" grpId="0" animBg="1"/>
      <p:bldP spid="35851" grpId="0" build="allAtOnce" animBg="1"/>
      <p:bldP spid="35854" grpId="0" animBg="1"/>
      <p:bldP spid="35856" grpId="0" animBg="1"/>
      <p:bldP spid="35857" grpId="0" animBg="1"/>
      <p:bldP spid="35858"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人物形象（王熙凤）</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197" name="文本框 8196" title=""/>
          <p:cNvSpPr txBox="1"/>
          <p:nvPr>
            <p:custDataLst>
              <p:tags r:id="rId6"/>
            </p:custDataLst>
          </p:nvPr>
        </p:nvSpPr>
        <p:spPr>
          <a:xfrm>
            <a:off x="395605" y="925830"/>
            <a:ext cx="6335395" cy="1568450"/>
          </a:xfrm>
          <a:prstGeom prst="rect">
            <a:avLst/>
          </a:prstGeom>
          <a:solidFill>
            <a:schemeClr val="accent1">
              <a:lumMod val="20000"/>
              <a:lumOff val="80000"/>
            </a:schemeClr>
          </a:solidFill>
          <a:ln w="9525">
            <a:noFill/>
          </a:ln>
          <a:effectLst>
            <a:innerShdw blurRad="114300">
              <a:prstClr val="black"/>
            </a:innerShdw>
          </a:effectLst>
        </p:spPr>
        <p:txBody>
          <a:bodyPr wrap="square">
            <a:spAutoFit/>
          </a:bodyPr>
          <a:lstStyle/>
          <a:p>
            <a:pPr indent="0" fontAlgn="auto">
              <a:spcBef>
                <a:spcPct val="0"/>
              </a:spcBef>
            </a:pPr>
            <a:r>
              <a:rPr lang="zh-CN" altLang="en-US" sz="2400" b="1">
                <a:solidFill>
                  <a:schemeClr val="tx1"/>
                </a:solidFill>
                <a:latin typeface="华文中宋" panose="02010600040101010101" pitchFamily="2" charset="-122"/>
                <a:ea typeface="华文中宋" panose="02010600040101010101" pitchFamily="2" charset="-122"/>
              </a:rPr>
              <a:t>铺陈服饰：</a:t>
            </a:r>
            <a:endParaRPr lang="zh-CN" altLang="en-US" sz="2400" b="1">
              <a:solidFill>
                <a:schemeClr val="tx1"/>
              </a:solidFill>
              <a:latin typeface="华文中宋" panose="02010600040101010101" pitchFamily="2" charset="-122"/>
              <a:ea typeface="华文中宋" panose="02010600040101010101" pitchFamily="2" charset="-122"/>
            </a:endParaRPr>
          </a:p>
          <a:p>
            <a:pPr indent="0" fontAlgn="auto">
              <a:spcBef>
                <a:spcPct val="0"/>
              </a:spcBef>
            </a:pPr>
            <a:r>
              <a:rPr lang="zh-CN" altLang="en-US" sz="2400">
                <a:solidFill>
                  <a:schemeClr val="bg1"/>
                </a:solidFill>
                <a:latin typeface="Arial" panose="020b0604020202020204" pitchFamily="34" charset="0"/>
              </a:rPr>
              <a:t>       </a:t>
            </a:r>
            <a:r>
              <a:rPr lang="zh-CN" altLang="en-US" sz="2000" b="1">
                <a:solidFill>
                  <a:schemeClr val="tx1"/>
                </a:solidFill>
                <a:latin typeface="华文新魏" panose="02010800040101010101" pitchFamily="2" charset="-122"/>
                <a:ea typeface="华文新魏" panose="02010800040101010101" pitchFamily="2" charset="-122"/>
                <a:cs typeface="华文新魏" panose="02010800040101010101" pitchFamily="2" charset="-122"/>
              </a:rPr>
              <a:t>“彩绣辉煌，恍若神妃仙子”，头上、项上的饰物放着珠光宝气，全身上下衣裙华贵而绚丽。</a:t>
            </a:r>
            <a:endParaRPr lang="zh-CN" altLang="en-US" sz="2000" b="1">
              <a:solidFill>
                <a:schemeClr val="tx1"/>
              </a:solidFill>
              <a:latin typeface="华文新魏" panose="02010800040101010101" pitchFamily="2" charset="-122"/>
              <a:ea typeface="华文新魏" panose="02010800040101010101" pitchFamily="2" charset="-122"/>
              <a:cs typeface="华文新魏" panose="02010800040101010101" pitchFamily="2" charset="-122"/>
            </a:endParaRPr>
          </a:p>
          <a:p>
            <a:pPr indent="0" fontAlgn="auto">
              <a:spcBef>
                <a:spcPct val="0"/>
              </a:spcBef>
            </a:pPr>
            <a:r>
              <a:rPr lang="zh-CN" altLang="en-US" b="1">
                <a:latin typeface="Arial" panose="020b0604020202020204" pitchFamily="34" charset="0"/>
              </a:rPr>
              <a:t>      </a:t>
            </a:r>
            <a:r>
              <a:rPr lang="en-US" altLang="zh-CN" sz="2000" b="1">
                <a:solidFill>
                  <a:srgbClr val="FF0000"/>
                </a:solidFill>
                <a:latin typeface="Arial" panose="020b0604020202020204" pitchFamily="34" charset="0"/>
              </a:rPr>
              <a:t>——</a:t>
            </a:r>
            <a:r>
              <a:rPr lang="zh-CN" altLang="en-US" sz="2000" b="1">
                <a:solidFill>
                  <a:srgbClr val="FF0000"/>
                </a:solidFill>
                <a:latin typeface="Arial" panose="020b0604020202020204" pitchFamily="34" charset="0"/>
              </a:rPr>
              <a:t>显示她的华贵、得势，也暗示她的贪婪俗气。</a:t>
            </a:r>
            <a:r>
              <a:rPr lang="zh-CN" altLang="en-US" sz="2800" b="1">
                <a:solidFill>
                  <a:srgbClr val="FF0000"/>
                </a:solidFill>
                <a:latin typeface="Arial" panose="020b0604020202020204" pitchFamily="34" charset="0"/>
              </a:rPr>
              <a:t>   </a:t>
            </a:r>
            <a:r>
              <a:rPr lang="zh-CN" altLang="en-US" sz="2800" b="1">
                <a:solidFill>
                  <a:srgbClr val="CC3300"/>
                </a:solidFill>
                <a:latin typeface="Arial" panose="020b0604020202020204" pitchFamily="34" charset="0"/>
              </a:rPr>
              <a:t>    </a:t>
            </a:r>
            <a:endParaRPr lang="zh-CN" altLang="en-US" sz="2800" b="1">
              <a:solidFill>
                <a:srgbClr val="CC3300"/>
              </a:solidFill>
              <a:latin typeface="Arial" panose="020b0604020202020204" pitchFamily="34" charset="0"/>
            </a:endParaRPr>
          </a:p>
        </p:txBody>
      </p:sp>
      <p:sp>
        <p:nvSpPr>
          <p:cNvPr id="8198" name="文本框 8197" title=""/>
          <p:cNvSpPr txBox="1"/>
          <p:nvPr>
            <p:custDataLst>
              <p:tags r:id="rId7"/>
            </p:custDataLst>
          </p:nvPr>
        </p:nvSpPr>
        <p:spPr>
          <a:xfrm>
            <a:off x="4147185" y="3251200"/>
            <a:ext cx="4937125" cy="1691640"/>
          </a:xfrm>
          <a:prstGeom prst="rect">
            <a:avLst/>
          </a:prstGeom>
          <a:solidFill>
            <a:schemeClr val="accent6">
              <a:lumMod val="20000"/>
              <a:lumOff val="80000"/>
            </a:schemeClr>
          </a:solidFill>
          <a:ln w="9525">
            <a:noFill/>
          </a:ln>
          <a:effectLst>
            <a:innerShdw blurRad="114300">
              <a:prstClr val="black"/>
            </a:innerShdw>
          </a:effectLst>
        </p:spPr>
        <p:txBody>
          <a:bodyPr wrap="square">
            <a:spAutoFit/>
          </a:bodyPr>
          <a:lstStyle/>
          <a:p>
            <a:pPr indent="0" fontAlgn="auto">
              <a:spcBef>
                <a:spcPct val="0"/>
              </a:spcBef>
            </a:pPr>
            <a:r>
              <a:rPr lang="zh-CN" altLang="en-US" sz="2000">
                <a:latin typeface="Arial" panose="020b0604020202020204" pitchFamily="34" charset="0"/>
              </a:rPr>
              <a:t> </a:t>
            </a:r>
            <a:r>
              <a:rPr lang="zh-CN" altLang="en-US" sz="2400" b="1">
                <a:latin typeface="华文中宋" panose="02010600040101010101" pitchFamily="2" charset="-122"/>
                <a:ea typeface="华文中宋" panose="02010600040101010101" pitchFamily="2" charset="-122"/>
              </a:rPr>
              <a:t>描绘容貌：</a:t>
            </a:r>
            <a:r>
              <a:rPr lang="zh-CN" altLang="en-US" sz="2000">
                <a:latin typeface="Arial" panose="020b0604020202020204" pitchFamily="34" charset="0"/>
              </a:rPr>
              <a:t>      </a:t>
            </a:r>
            <a:endParaRPr lang="zh-CN" altLang="en-US" sz="2000">
              <a:latin typeface="Arial" panose="020b0604020202020204" pitchFamily="34" charset="0"/>
            </a:endParaRPr>
          </a:p>
          <a:p>
            <a:pPr indent="0" fontAlgn="auto">
              <a:spcBef>
                <a:spcPct val="0"/>
              </a:spcBef>
            </a:pPr>
            <a:r>
              <a:rPr lang="zh-CN" altLang="en-US" sz="2000">
                <a:latin typeface="Arial" panose="020b0604020202020204" pitchFamily="34" charset="0"/>
              </a:rPr>
              <a:t>  </a:t>
            </a:r>
            <a:r>
              <a:rPr lang="zh-CN" altLang="en-US" sz="2000" b="1">
                <a:latin typeface="华文新魏" panose="02010800040101010101" pitchFamily="2" charset="-122"/>
                <a:ea typeface="华文新魏" panose="02010800040101010101" pitchFamily="2" charset="-122"/>
                <a:cs typeface="华文新魏" panose="02010800040101010101" pitchFamily="2" charset="-122"/>
              </a:rPr>
              <a:t>“丹凤三角眼”、“柳叶吊梢眉”，苗条的身量，“风骚”的体格，不露的威风。</a:t>
            </a:r>
            <a:endParaRPr lang="zh-CN" altLang="en-US" sz="2000" b="1">
              <a:latin typeface="华文新魏" panose="02010800040101010101" pitchFamily="2" charset="-122"/>
              <a:ea typeface="华文新魏" panose="02010800040101010101" pitchFamily="2" charset="-122"/>
              <a:cs typeface="华文新魏" panose="02010800040101010101" pitchFamily="2" charset="-122"/>
            </a:endParaRPr>
          </a:p>
          <a:p>
            <a:pPr indent="0" fontAlgn="auto">
              <a:spcBef>
                <a:spcPct val="0"/>
              </a:spcBef>
            </a:pPr>
            <a:r>
              <a:rPr lang="zh-CN" altLang="en-US" sz="2000" b="1">
                <a:latin typeface="Arial" panose="020b0604020202020204" pitchFamily="34" charset="0"/>
              </a:rPr>
              <a:t>      </a:t>
            </a:r>
            <a:r>
              <a:rPr lang="en-US" altLang="zh-CN" sz="2000" b="1">
                <a:solidFill>
                  <a:srgbClr val="FF0000"/>
                </a:solidFill>
                <a:latin typeface="Arial" panose="020b0604020202020204" pitchFamily="34" charset="0"/>
              </a:rPr>
              <a:t>——</a:t>
            </a:r>
            <a:r>
              <a:rPr lang="zh-CN" altLang="en-US" sz="2000" b="1">
                <a:solidFill>
                  <a:srgbClr val="FF0000"/>
                </a:solidFill>
                <a:latin typeface="Arial" panose="020b0604020202020204" pitchFamily="34" charset="0"/>
              </a:rPr>
              <a:t>貌似可喜实则可畏，美丽的容貌隐藏着刁钻和狡黠。 </a:t>
            </a:r>
            <a:endParaRPr lang="zh-CN" altLang="en-US" sz="2000" b="1">
              <a:solidFill>
                <a:srgbClr val="FF0000"/>
              </a:solidFill>
              <a:latin typeface="Arial" panose="020b0604020202020204" pitchFamily="34" charset="0"/>
            </a:endParaRPr>
          </a:p>
        </p:txBody>
      </p:sp>
      <p:sp>
        <p:nvSpPr>
          <p:cNvPr id="8199" name="文本框 8198" title=""/>
          <p:cNvSpPr txBox="1"/>
          <p:nvPr>
            <p:custDataLst>
              <p:tags r:id="rId8"/>
            </p:custDataLst>
          </p:nvPr>
        </p:nvSpPr>
        <p:spPr>
          <a:xfrm>
            <a:off x="199390" y="3107055"/>
            <a:ext cx="3316605" cy="1383665"/>
          </a:xfrm>
          <a:prstGeom prst="rect">
            <a:avLst/>
          </a:prstGeom>
          <a:solidFill>
            <a:srgbClr val="EEDE68"/>
          </a:solidFill>
          <a:ln w="9525">
            <a:noFill/>
          </a:ln>
          <a:effectLst>
            <a:innerShdw blurRad="114300">
              <a:prstClr val="black"/>
            </a:innerShdw>
          </a:effectLst>
        </p:spPr>
        <p:txBody>
          <a:bodyPr wrap="square">
            <a:spAutoFit/>
          </a:bodyPr>
          <a:lstStyle/>
          <a:p>
            <a:pPr indent="0" fontAlgn="auto">
              <a:spcBef>
                <a:spcPct val="0"/>
              </a:spcBef>
            </a:pPr>
            <a:r>
              <a:rPr lang="zh-CN" altLang="en-US" sz="2400" b="1">
                <a:latin typeface="华文中宋" panose="02010600040101010101" pitchFamily="2" charset="-122"/>
                <a:ea typeface="华文中宋" panose="02010600040101010101" pitchFamily="2" charset="-122"/>
              </a:rPr>
              <a:t>肖像描写：</a:t>
            </a:r>
            <a:endParaRPr lang="zh-CN" altLang="en-US" sz="2400" b="1">
              <a:latin typeface="华文中宋" panose="02010600040101010101" pitchFamily="2" charset="-122"/>
              <a:ea typeface="华文中宋" panose="02010600040101010101" pitchFamily="2" charset="-122"/>
            </a:endParaRPr>
          </a:p>
          <a:p>
            <a:pPr indent="0" fontAlgn="auto">
              <a:spcBef>
                <a:spcPct val="0"/>
              </a:spcBef>
            </a:pPr>
            <a:r>
              <a:rPr lang="zh-CN" altLang="en-US" sz="2000">
                <a:latin typeface="Arial" panose="020b0604020202020204" pitchFamily="34" charset="0"/>
              </a:rPr>
              <a:t>    </a:t>
            </a:r>
            <a:r>
              <a:rPr lang="zh-CN" altLang="en-US" sz="2000" b="1">
                <a:latin typeface="华文新魏" panose="02010800040101010101" pitchFamily="2" charset="-122"/>
                <a:ea typeface="华文新魏" panose="02010800040101010101" pitchFamily="2" charset="-122"/>
                <a:cs typeface="华文新魏" panose="02010800040101010101" pitchFamily="2" charset="-122"/>
              </a:rPr>
              <a:t>不但具体细腻地刻画了人物外部特征，而且透露出人物性格特征和精神世界。 </a:t>
            </a:r>
            <a:endParaRPr lang="zh-CN" altLang="en-US" sz="20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8200" name="燕尾形箭头 8199" title=""/>
          <p:cNvSpPr/>
          <p:nvPr>
            <p:custDataLst>
              <p:tags r:id="rId9"/>
            </p:custDataLst>
          </p:nvPr>
        </p:nvSpPr>
        <p:spPr>
          <a:xfrm rot="-4046247">
            <a:off x="1911985" y="2557780"/>
            <a:ext cx="461645" cy="485775"/>
          </a:xfrm>
          <a:prstGeom prst="notchedRightArrow">
            <a:avLst>
              <a:gd name="adj1" fmla="val 44833"/>
              <a:gd name="adj2" fmla="val 32289"/>
            </a:avLst>
          </a:prstGeom>
          <a:solidFill>
            <a:schemeClr val="accent1"/>
          </a:solidFill>
          <a:ln w="9525" cap="flat" cmpd="sng">
            <a:solidFill>
              <a:schemeClr val="tx1"/>
            </a:solidFill>
            <a:prstDash val="solid"/>
            <a:miter/>
            <a:headEnd type="none" w="med" len="med"/>
            <a:tailEnd type="none" w="med" len="med"/>
          </a:ln>
        </p:spPr>
        <p:txBody>
          <a:bodyPr/>
          <a:lstStyle/>
          <a:p>
            <a:endParaRPr lang="zh-CN" altLang="en-US"/>
          </a:p>
        </p:txBody>
      </p:sp>
      <p:sp>
        <p:nvSpPr>
          <p:cNvPr id="8201" name="燕尾形箭头 8200" title=""/>
          <p:cNvSpPr/>
          <p:nvPr>
            <p:custDataLst>
              <p:tags r:id="rId10"/>
            </p:custDataLst>
          </p:nvPr>
        </p:nvSpPr>
        <p:spPr>
          <a:xfrm rot="1483370">
            <a:off x="3517265" y="3853815"/>
            <a:ext cx="606425" cy="485775"/>
          </a:xfrm>
          <a:prstGeom prst="notchedRightArrow">
            <a:avLst>
              <a:gd name="adj1" fmla="val 50000"/>
              <a:gd name="adj2" fmla="val 31209"/>
            </a:avLst>
          </a:prstGeom>
          <a:solidFill>
            <a:schemeClr val="accent1"/>
          </a:solidFill>
          <a:ln w="9525" cap="flat" cmpd="sng">
            <a:solidFill>
              <a:schemeClr val="tx1"/>
            </a:solidFill>
            <a:prstDash val="solid"/>
            <a:miter/>
            <a:headEnd type="none" w="med" len="med"/>
            <a:tailEnd type="none" w="med" len="med"/>
          </a:ln>
        </p:spPr>
        <p:txBody>
          <a:bodyPr/>
          <a:lstStyle/>
          <a:p>
            <a:endParaRPr lang="zh-CN" altLang="en-US"/>
          </a:p>
        </p:txBody>
      </p:sp>
      <p:pic>
        <p:nvPicPr>
          <p:cNvPr id="41988" name="图片 1" title=""/>
          <p:cNvPicPr>
            <a:picLocks noChangeAspect="1"/>
          </p:cNvPicPr>
          <p:nvPr>
            <p:custDataLst>
              <p:tags r:id="rId12"/>
            </p:custDataLst>
          </p:nvPr>
        </p:nvPicPr>
        <p:blipFill>
          <a:blip r:embed="rId11"/>
          <a:stretch>
            <a:fillRect/>
          </a:stretch>
        </p:blipFill>
        <p:spPr>
          <a:xfrm>
            <a:off x="7042150" y="843280"/>
            <a:ext cx="1760220" cy="2373630"/>
          </a:xfrm>
          <a:prstGeom prst="ellipse">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p:cTn id="7" dur="1000" fill="hold"/>
                                        <p:tgtEl>
                                          <p:spTgt spid="8199"/>
                                        </p:tgtEl>
                                        <p:attrNameLst>
                                          <p:attrName>ppt_w</p:attrName>
                                        </p:attrNameLst>
                                      </p:cBhvr>
                                      <p:tavLst>
                                        <p:tav tm="0">
                                          <p:val>
                                            <p:strVal val="#ppt_w*0.70"/>
                                          </p:val>
                                        </p:tav>
                                        <p:tav tm="100000">
                                          <p:val>
                                            <p:strVal val="#ppt_w"/>
                                          </p:val>
                                        </p:tav>
                                      </p:tavLst>
                                    </p:anim>
                                    <p:anim calcmode="lin" valueType="num">
                                      <p:cBhvr>
                                        <p:cTn id="8" dur="1000" fill="hold"/>
                                        <p:tgtEl>
                                          <p:spTgt spid="8199"/>
                                        </p:tgtEl>
                                        <p:attrNameLst>
                                          <p:attrName>ppt_h</p:attrName>
                                        </p:attrNameLst>
                                      </p:cBhvr>
                                      <p:tavLst>
                                        <p:tav tm="0">
                                          <p:val>
                                            <p:strVal val="#ppt_h"/>
                                          </p:val>
                                        </p:tav>
                                        <p:tav tm="100000">
                                          <p:val>
                                            <p:strVal val="#ppt_h"/>
                                          </p:val>
                                        </p:tav>
                                      </p:tavLst>
                                    </p:anim>
                                    <p:animEffect transition="in" filter="fade">
                                      <p:cBhvr>
                                        <p:cTn id="9" dur="1000"/>
                                        <p:tgtEl>
                                          <p:spTgt spid="8199"/>
                                        </p:tgtEl>
                                      </p:cBhvr>
                                    </p:animEffect>
                                  </p:childTnLst>
                                </p:cTn>
                              </p:par>
                            </p:childTnLst>
                          </p:cTn>
                        </p:par>
                      </p:childTnLst>
                    </p:cTn>
                  </p:par>
                  <p:par>
                    <p:cTn id="10" fill="hold" nodeType="clickPar">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200"/>
                                        </p:tgtEl>
                                        <p:attrNameLst>
                                          <p:attrName>style.visibility</p:attrName>
                                        </p:attrNameLst>
                                      </p:cBhvr>
                                      <p:to>
                                        <p:strVal val="visible"/>
                                      </p:to>
                                    </p:set>
                                    <p:anim calcmode="lin" valueType="num">
                                      <p:cBhvr additive="base">
                                        <p:cTn id="14" dur="500" fill="hold"/>
                                        <p:tgtEl>
                                          <p:spTgt spid="8200"/>
                                        </p:tgtEl>
                                        <p:attrNameLst>
                                          <p:attrName>ppt_x</p:attrName>
                                        </p:attrNameLst>
                                      </p:cBhvr>
                                      <p:tavLst>
                                        <p:tav tm="0">
                                          <p:val>
                                            <p:strVal val="#ppt_x"/>
                                          </p:val>
                                        </p:tav>
                                        <p:tav tm="100000">
                                          <p:val>
                                            <p:strVal val="#ppt_x"/>
                                          </p:val>
                                        </p:tav>
                                      </p:tavLst>
                                    </p:anim>
                                    <p:anim calcmode="lin" valueType="num">
                                      <p:cBhvr additive="base">
                                        <p:cTn id="15" dur="500" fill="hold"/>
                                        <p:tgtEl>
                                          <p:spTgt spid="820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p:stCondLst>
                              <p:cond delay="0"/>
                            </p:stCondLst>
                            <p:childTnLst>
                              <p:par>
                                <p:cTn id="18" presetID="45" presetClass="entr" presetSubtype="0" fill="hold" grpId="0" nodeType="clickEffect">
                                  <p:stCondLst>
                                    <p:cond delay="0"/>
                                  </p:stCondLst>
                                  <p:iterate type="lt">
                                    <p:tmPct val="10000"/>
                                  </p:iterate>
                                  <p:childTnLst>
                                    <p:set>
                                      <p:cBhvr>
                                        <p:cTn id="19" dur="1" fill="hold">
                                          <p:stCondLst>
                                            <p:cond delay="0"/>
                                          </p:stCondLst>
                                        </p:cTn>
                                        <p:tgtEl>
                                          <p:spTgt spid="8197"/>
                                        </p:tgtEl>
                                        <p:attrNameLst>
                                          <p:attrName>style.visibility</p:attrName>
                                        </p:attrNameLst>
                                      </p:cBhvr>
                                      <p:to>
                                        <p:strVal val="visible"/>
                                      </p:to>
                                    </p:set>
                                    <p:animEffect transition="in" filter="fade">
                                      <p:cBhvr>
                                        <p:cTn id="20" dur="1000"/>
                                        <p:tgtEl>
                                          <p:spTgt spid="8197"/>
                                        </p:tgtEl>
                                      </p:cBhvr>
                                    </p:animEffect>
                                    <p:anim calcmode="lin" valueType="num">
                                      <p:cBhvr>
                                        <p:cTn id="21" dur="1000" fill="hold"/>
                                        <p:tgtEl>
                                          <p:spTgt spid="8197"/>
                                        </p:tgtEl>
                                        <p:attrNameLst>
                                          <p:attrName>ppt_w</p:attrName>
                                        </p:attrNameLst>
                                      </p:cBhvr>
                                      <p:tavLst>
                                        <p:tav tm="0" fmla="#ppt_w*sin(2.5*pi*$)">
                                          <p:val>
                                            <p:fltVal val="0"/>
                                          </p:val>
                                        </p:tav>
                                        <p:tav tm="100000">
                                          <p:val>
                                            <p:fltVal val="1"/>
                                          </p:val>
                                        </p:tav>
                                      </p:tavLst>
                                    </p:anim>
                                    <p:anim calcmode="lin" valueType="num">
                                      <p:cBhvr>
                                        <p:cTn id="22" dur="1000" fill="hold"/>
                                        <p:tgtEl>
                                          <p:spTgt spid="8197"/>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iterate type="lt">
                                    <p:tmPct val="10000"/>
                                  </p:iterate>
                                  <p:childTnLst>
                                    <p:set>
                                      <p:cBhvr>
                                        <p:cTn id="24" dur="1" fill="hold">
                                          <p:stCondLst>
                                            <p:cond delay="0"/>
                                          </p:stCondLst>
                                        </p:cTn>
                                        <p:tgtEl>
                                          <p:spTgt spid="8197">
                                            <p:txEl>
                                              <p:pRg st="0" end="0"/>
                                            </p:txEl>
                                          </p:spTgt>
                                        </p:tgtEl>
                                        <p:attrNameLst>
                                          <p:attrName>style.visibility</p:attrName>
                                        </p:attrNameLst>
                                      </p:cBhvr>
                                      <p:to>
                                        <p:strVal val="visible"/>
                                      </p:to>
                                    </p:set>
                                    <p:animEffect transition="in" filter="fade">
                                      <p:cBhvr>
                                        <p:cTn id="25" dur="1000"/>
                                        <p:tgtEl>
                                          <p:spTgt spid="8197">
                                            <p:txEl>
                                              <p:pRg st="0" end="0"/>
                                            </p:txEl>
                                          </p:spTgt>
                                        </p:tgtEl>
                                      </p:cBhvr>
                                    </p:animEffect>
                                    <p:anim calcmode="lin" valueType="num">
                                      <p:cBhvr>
                                        <p:cTn id="26" dur="1000" fill="hold"/>
                                        <p:tgtEl>
                                          <p:spTgt spid="8197">
                                            <p:txEl>
                                              <p:pRg st="0" end="0"/>
                                            </p:txEl>
                                          </p:spTgt>
                                        </p:tgtEl>
                                        <p:attrNameLst>
                                          <p:attrName>ppt_w</p:attrName>
                                        </p:attrNameLst>
                                      </p:cBhvr>
                                      <p:tavLst>
                                        <p:tav tm="0" fmla="#ppt_w*sin(2.5*pi*$)">
                                          <p:val>
                                            <p:fltVal val="0"/>
                                          </p:val>
                                        </p:tav>
                                        <p:tav tm="100000">
                                          <p:val>
                                            <p:fltVal val="1"/>
                                          </p:val>
                                        </p:tav>
                                      </p:tavLst>
                                    </p:anim>
                                    <p:anim calcmode="lin" valueType="num">
                                      <p:cBhvr>
                                        <p:cTn id="27" dur="1000" fill="hold"/>
                                        <p:tgtEl>
                                          <p:spTgt spid="819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p:stCondLst>
                              <p:cond delay="0"/>
                            </p:stCondLst>
                            <p:childTnLst>
                              <p:par>
                                <p:cTn id="30" presetID="5" presetClass="entr" presetSubtype="10" fill="hold" nodeType="clickEffect">
                                  <p:stCondLst>
                                    <p:cond delay="0"/>
                                  </p:stCondLst>
                                  <p:iterate type="lt">
                                    <p:tmPct val="0"/>
                                  </p:iterate>
                                  <p:childTnLst>
                                    <p:set>
                                      <p:cBhvr>
                                        <p:cTn id="31" dur="1" fill="hold">
                                          <p:stCondLst>
                                            <p:cond delay="0"/>
                                          </p:stCondLst>
                                        </p:cTn>
                                        <p:tgtEl>
                                          <p:spTgt spid="8197">
                                            <p:txEl>
                                              <p:pRg st="1" end="1"/>
                                            </p:txEl>
                                          </p:spTgt>
                                        </p:tgtEl>
                                        <p:attrNameLst>
                                          <p:attrName>style.visibility</p:attrName>
                                        </p:attrNameLst>
                                      </p:cBhvr>
                                      <p:to>
                                        <p:strVal val="visible"/>
                                      </p:to>
                                    </p:set>
                                    <p:animEffect transition="in" filter="checkerboard(across)">
                                      <p:cBhvr>
                                        <p:cTn id="32" dur="500"/>
                                        <p:tgtEl>
                                          <p:spTgt spid="8197">
                                            <p:txEl>
                                              <p:pRg st="1" end="1"/>
                                            </p:txEl>
                                          </p:spTgt>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5" presetClass="entr" presetSubtype="10" fill="hold" nodeType="clickEffect">
                                  <p:stCondLst>
                                    <p:cond delay="0"/>
                                  </p:stCondLst>
                                  <p:iterate type="lt">
                                    <p:tmPct val="0"/>
                                  </p:iterate>
                                  <p:childTnLst>
                                    <p:set>
                                      <p:cBhvr>
                                        <p:cTn id="36" dur="1" fill="hold">
                                          <p:stCondLst>
                                            <p:cond delay="0"/>
                                          </p:stCondLst>
                                        </p:cTn>
                                        <p:tgtEl>
                                          <p:spTgt spid="8197">
                                            <p:txEl>
                                              <p:pRg st="2" end="2"/>
                                            </p:txEl>
                                          </p:spTgt>
                                        </p:tgtEl>
                                        <p:attrNameLst>
                                          <p:attrName>style.visibility</p:attrName>
                                        </p:attrNameLst>
                                      </p:cBhvr>
                                      <p:to>
                                        <p:strVal val="visible"/>
                                      </p:to>
                                    </p:set>
                                    <p:animEffect transition="in" filter="checkerboard(across)">
                                      <p:cBhvr>
                                        <p:cTn id="37" dur="500"/>
                                        <p:tgtEl>
                                          <p:spTgt spid="8197">
                                            <p:txEl>
                                              <p:pRg st="2" end="2"/>
                                            </p:txEl>
                                          </p:spTgt>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8201"/>
                                        </p:tgtEl>
                                        <p:attrNameLst>
                                          <p:attrName>style.visibility</p:attrName>
                                        </p:attrNameLst>
                                      </p:cBhvr>
                                      <p:to>
                                        <p:strVal val="visible"/>
                                      </p:to>
                                    </p:set>
                                    <p:anim calcmode="lin" valueType="num">
                                      <p:cBhvr additive="base">
                                        <p:cTn id="42" dur="500" fill="hold"/>
                                        <p:tgtEl>
                                          <p:spTgt spid="8201"/>
                                        </p:tgtEl>
                                        <p:attrNameLst>
                                          <p:attrName>ppt_x</p:attrName>
                                        </p:attrNameLst>
                                      </p:cBhvr>
                                      <p:tavLst>
                                        <p:tav tm="0">
                                          <p:val>
                                            <p:strVal val="0-#ppt_w/2"/>
                                          </p:val>
                                        </p:tav>
                                        <p:tav tm="100000">
                                          <p:val>
                                            <p:strVal val="#ppt_x"/>
                                          </p:val>
                                        </p:tav>
                                      </p:tavLst>
                                    </p:anim>
                                    <p:anim calcmode="lin" valueType="num">
                                      <p:cBhvr additive="base">
                                        <p:cTn id="43" dur="500" fill="hold"/>
                                        <p:tgtEl>
                                          <p:spTgt spid="8201"/>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p:stCondLst>
                              <p:cond delay="0"/>
                            </p:stCondLst>
                            <p:childTnLst>
                              <p:par>
                                <p:cTn id="46" presetID="45" presetClass="entr" presetSubtype="0" fill="hold" grpId="0" nodeType="clickEffect">
                                  <p:stCondLst>
                                    <p:cond delay="0"/>
                                  </p:stCondLst>
                                  <p:iterate type="lt">
                                    <p:tmPct val="10000"/>
                                  </p:iterate>
                                  <p:childTnLst>
                                    <p:set>
                                      <p:cBhvr>
                                        <p:cTn id="47" dur="1" fill="hold">
                                          <p:stCondLst>
                                            <p:cond delay="0"/>
                                          </p:stCondLst>
                                        </p:cTn>
                                        <p:tgtEl>
                                          <p:spTgt spid="8198"/>
                                        </p:tgtEl>
                                        <p:attrNameLst>
                                          <p:attrName>style.visibility</p:attrName>
                                        </p:attrNameLst>
                                      </p:cBhvr>
                                      <p:to>
                                        <p:strVal val="visible"/>
                                      </p:to>
                                    </p:set>
                                    <p:animEffect transition="in" filter="fade">
                                      <p:cBhvr>
                                        <p:cTn id="48" dur="1000"/>
                                        <p:tgtEl>
                                          <p:spTgt spid="8198"/>
                                        </p:tgtEl>
                                      </p:cBhvr>
                                    </p:animEffect>
                                    <p:anim calcmode="lin" valueType="num">
                                      <p:cBhvr>
                                        <p:cTn id="49" dur="1000" fill="hold"/>
                                        <p:tgtEl>
                                          <p:spTgt spid="8198"/>
                                        </p:tgtEl>
                                        <p:attrNameLst>
                                          <p:attrName>ppt_w</p:attrName>
                                        </p:attrNameLst>
                                      </p:cBhvr>
                                      <p:tavLst>
                                        <p:tav tm="0" fmla="#ppt_w*sin(2.5*pi*$)">
                                          <p:val>
                                            <p:fltVal val="0"/>
                                          </p:val>
                                        </p:tav>
                                        <p:tav tm="100000">
                                          <p:val>
                                            <p:fltVal val="1"/>
                                          </p:val>
                                        </p:tav>
                                      </p:tavLst>
                                    </p:anim>
                                    <p:anim calcmode="lin" valueType="num">
                                      <p:cBhvr>
                                        <p:cTn id="50" dur="1000" fill="hold"/>
                                        <p:tgtEl>
                                          <p:spTgt spid="8198"/>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iterate type="lt">
                                    <p:tmPct val="10000"/>
                                  </p:iterate>
                                  <p:childTnLst>
                                    <p:set>
                                      <p:cBhvr>
                                        <p:cTn id="52" dur="1" fill="hold">
                                          <p:stCondLst>
                                            <p:cond delay="0"/>
                                          </p:stCondLst>
                                        </p:cTn>
                                        <p:tgtEl>
                                          <p:spTgt spid="8198">
                                            <p:txEl>
                                              <p:pRg st="0" end="0"/>
                                            </p:txEl>
                                          </p:spTgt>
                                        </p:tgtEl>
                                        <p:attrNameLst>
                                          <p:attrName>style.visibility</p:attrName>
                                        </p:attrNameLst>
                                      </p:cBhvr>
                                      <p:to>
                                        <p:strVal val="visible"/>
                                      </p:to>
                                    </p:set>
                                    <p:animEffect transition="in" filter="fade">
                                      <p:cBhvr>
                                        <p:cTn id="53" dur="1000"/>
                                        <p:tgtEl>
                                          <p:spTgt spid="8198">
                                            <p:txEl>
                                              <p:pRg st="0" end="0"/>
                                            </p:txEl>
                                          </p:spTgt>
                                        </p:tgtEl>
                                      </p:cBhvr>
                                    </p:animEffect>
                                    <p:anim calcmode="lin" valueType="num">
                                      <p:cBhvr>
                                        <p:cTn id="54" dur="1000" fill="hold"/>
                                        <p:tgtEl>
                                          <p:spTgt spid="8198">
                                            <p:txEl>
                                              <p:pRg st="0" end="0"/>
                                            </p:txEl>
                                          </p:spTgt>
                                        </p:tgtEl>
                                        <p:attrNameLst>
                                          <p:attrName>ppt_w</p:attrName>
                                        </p:attrNameLst>
                                      </p:cBhvr>
                                      <p:tavLst>
                                        <p:tav tm="0" fmla="#ppt_w*sin(2.5*pi*$)">
                                          <p:val>
                                            <p:fltVal val="0"/>
                                          </p:val>
                                        </p:tav>
                                        <p:tav tm="100000">
                                          <p:val>
                                            <p:fltVal val="1"/>
                                          </p:val>
                                        </p:tav>
                                      </p:tavLst>
                                    </p:anim>
                                    <p:anim calcmode="lin" valueType="num">
                                      <p:cBhvr>
                                        <p:cTn id="55" dur="1000" fill="hold"/>
                                        <p:tgtEl>
                                          <p:spTgt spid="819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6" fill="hold" nodeType="clickPar">
                      <p:stCondLst>
                        <p:cond delay="indefinite"/>
                      </p:stCondLst>
                      <p:childTnLst>
                        <p:par>
                          <p:cTn id="57" fill="hold">
                            <p:stCondLst>
                              <p:cond delay="0"/>
                            </p:stCondLst>
                            <p:childTnLst>
                              <p:par>
                                <p:cTn id="58" presetID="9" presetClass="entr" presetSubtype="0" fill="hold" nodeType="clickEffect">
                                  <p:stCondLst>
                                    <p:cond delay="0"/>
                                  </p:stCondLst>
                                  <p:iterate type="lt">
                                    <p:tmPct val="0"/>
                                  </p:iterate>
                                  <p:childTnLst>
                                    <p:set>
                                      <p:cBhvr>
                                        <p:cTn id="59" dur="1" fill="hold">
                                          <p:stCondLst>
                                            <p:cond delay="0"/>
                                          </p:stCondLst>
                                        </p:cTn>
                                        <p:tgtEl>
                                          <p:spTgt spid="8198">
                                            <p:txEl>
                                              <p:pRg st="1" end="1"/>
                                            </p:txEl>
                                          </p:spTgt>
                                        </p:tgtEl>
                                        <p:attrNameLst>
                                          <p:attrName>style.visibility</p:attrName>
                                        </p:attrNameLst>
                                      </p:cBhvr>
                                      <p:to>
                                        <p:strVal val="visible"/>
                                      </p:to>
                                    </p:set>
                                    <p:animEffect transition="in" filter="dissolve">
                                      <p:cBhvr>
                                        <p:cTn id="60" dur="500"/>
                                        <p:tgtEl>
                                          <p:spTgt spid="8198">
                                            <p:txEl>
                                              <p:pRg st="1" end="1"/>
                                            </p:txEl>
                                          </p:spTgt>
                                        </p:tgtEl>
                                      </p:cBhvr>
                                    </p:animEffect>
                                  </p:childTnLst>
                                </p:cTn>
                              </p:par>
                            </p:childTnLst>
                          </p:cTn>
                        </p:par>
                      </p:childTnLst>
                    </p:cTn>
                  </p:par>
                  <p:par>
                    <p:cTn id="61" fill="hold" nodeType="clickPar">
                      <p:stCondLst>
                        <p:cond delay="indefinite"/>
                      </p:stCondLst>
                      <p:childTnLst>
                        <p:par>
                          <p:cTn id="62" fill="hold">
                            <p:stCondLst>
                              <p:cond delay="0"/>
                            </p:stCondLst>
                            <p:childTnLst>
                              <p:par>
                                <p:cTn id="63" presetID="9" presetClass="entr" presetSubtype="0" fill="hold" nodeType="clickEffect">
                                  <p:stCondLst>
                                    <p:cond delay="0"/>
                                  </p:stCondLst>
                                  <p:iterate type="lt">
                                    <p:tmPct val="0"/>
                                  </p:iterate>
                                  <p:childTnLst>
                                    <p:set>
                                      <p:cBhvr>
                                        <p:cTn id="64" dur="1" fill="hold">
                                          <p:stCondLst>
                                            <p:cond delay="0"/>
                                          </p:stCondLst>
                                        </p:cTn>
                                        <p:tgtEl>
                                          <p:spTgt spid="8198">
                                            <p:txEl>
                                              <p:pRg st="2" end="2"/>
                                            </p:txEl>
                                          </p:spTgt>
                                        </p:tgtEl>
                                        <p:attrNameLst>
                                          <p:attrName>style.visibility</p:attrName>
                                        </p:attrNameLst>
                                      </p:cBhvr>
                                      <p:to>
                                        <p:strVal val="visible"/>
                                      </p:to>
                                    </p:set>
                                    <p:animEffect transition="in" filter="dissolve">
                                      <p:cBhvr>
                                        <p:cTn id="65" dur="500"/>
                                        <p:tgtEl>
                                          <p:spTgt spid="81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uild="allAtOnce" animBg="1"/>
      <p:bldP spid="8198" grpId="0" build="allAtOnce" animBg="1"/>
      <p:bldP spid="8199"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8914" name="Rectangle 2" title=""/>
          <p:cNvSpPr>
            <a:spLocks noGrp="1"/>
          </p:cNvSpPr>
          <p:nvPr>
            <p:ph type="title" idx="4294967295"/>
          </p:nvPr>
        </p:nvSpPr>
        <p:spPr>
          <a:xfrm>
            <a:off x="1314048" y="628728"/>
            <a:ext cx="5830020" cy="857356"/>
          </a:xfrm>
        </p:spPr>
        <p:txBody>
          <a:bodyPr vert="horz" wrap="square" lIns="68588" tIns="34294" rIns="68588" bIns="34294" anchor="ctr" anchorCtr="0"/>
          <a:lstStyle/>
          <a:p>
            <a:pPr algn="l"/>
            <a:br>
              <a:rPr lang="zh-CN" altLang="en-US"/>
            </a:br>
            <a:endParaRPr lang="zh-CN" altLang="en-US"/>
          </a:p>
        </p:txBody>
      </p:sp>
      <p:sp>
        <p:nvSpPr>
          <p:cNvPr id="38915" name="Text Box 3" title=""/>
          <p:cNvSpPr txBox="1"/>
          <p:nvPr/>
        </p:nvSpPr>
        <p:spPr>
          <a:xfrm>
            <a:off x="6956799" y="1028827"/>
            <a:ext cx="644525" cy="3315109"/>
          </a:xfrm>
          <a:prstGeom prst="rect">
            <a:avLst/>
          </a:prstGeom>
          <a:noFill/>
          <a:ln w="9525">
            <a:noFill/>
          </a:ln>
        </p:spPr>
        <p:txBody>
          <a:bodyPr vert="eaVert">
            <a:spAutoFit/>
          </a:bodyPr>
          <a:lstStyle/>
          <a:p>
            <a:pPr algn="ctr" eaLnBrk="1" hangingPunct="1">
              <a:spcBef>
                <a:spcPct val="50000"/>
              </a:spcBef>
            </a:pPr>
            <a:endParaRPr lang="zh-CN" altLang="en-US" sz="3000" b="0" u="sng">
              <a:latin typeface="Times New Roman" panose="02020603050405020304" pitchFamily="18" charset="0"/>
            </a:endParaRPr>
          </a:p>
        </p:txBody>
      </p:sp>
      <p:sp>
        <p:nvSpPr>
          <p:cNvPr id="119812" name="Text Box 4" title=""/>
          <p:cNvSpPr txBox="1"/>
          <p:nvPr/>
        </p:nvSpPr>
        <p:spPr>
          <a:xfrm>
            <a:off x="7375257" y="971691"/>
            <a:ext cx="1198245" cy="3372266"/>
          </a:xfrm>
          <a:prstGeom prst="rect">
            <a:avLst/>
          </a:prstGeom>
          <a:noFill/>
          <a:ln w="9525">
            <a:noFill/>
          </a:ln>
        </p:spPr>
        <p:txBody>
          <a:bodyPr vert="eaVert">
            <a:spAutoFit/>
          </a:bodyPr>
          <a:lstStyle/>
          <a:p>
            <a:pPr eaLnBrk="1" hangingPunct="1">
              <a:spcBef>
                <a:spcPct val="20000"/>
              </a:spcBef>
            </a:pPr>
            <a:r>
              <a:rPr lang="zh-CN" altLang="en-US" sz="3300" b="0" u="sng">
                <a:solidFill>
                  <a:srgbClr val="FF0000"/>
                </a:solidFill>
                <a:latin typeface="Times New Roman" panose="02020603050405020304" pitchFamily="18" charset="0"/>
                <a:ea typeface="华文新魏" panose="02010800040101010101" pitchFamily="2" charset="-122"/>
              </a:rPr>
              <a:t>我来迟了，不曾迎接远客！</a:t>
            </a:r>
            <a:endParaRPr lang="zh-CN" altLang="en-US" sz="3000" b="0" u="sng">
              <a:solidFill>
                <a:srgbClr val="FF0000"/>
              </a:solidFill>
              <a:latin typeface="Times New Roman" panose="02020603050405020304" pitchFamily="18" charset="0"/>
            </a:endParaRPr>
          </a:p>
        </p:txBody>
      </p:sp>
      <p:sp>
        <p:nvSpPr>
          <p:cNvPr id="38918" name="Text Box 6" title=""/>
          <p:cNvSpPr txBox="1"/>
          <p:nvPr/>
        </p:nvSpPr>
        <p:spPr>
          <a:xfrm>
            <a:off x="1314048" y="-63111"/>
            <a:ext cx="171471" cy="553085"/>
          </a:xfrm>
          <a:prstGeom prst="rect">
            <a:avLst/>
          </a:prstGeom>
          <a:noFill/>
          <a:ln w="9525">
            <a:noFill/>
          </a:ln>
        </p:spPr>
        <p:txBody>
          <a:bodyPr>
            <a:spAutoFit/>
          </a:bodyPr>
          <a:lstStyle/>
          <a:p>
            <a:pPr algn="ctr" eaLnBrk="1" hangingPunct="1">
              <a:spcBef>
                <a:spcPct val="50000"/>
              </a:spcBef>
            </a:pPr>
            <a:endParaRPr lang="zh-CN" altLang="en-US" sz="3000" b="0" u="sng">
              <a:latin typeface="Times New Roman" panose="02020603050405020304" pitchFamily="18" charset="0"/>
            </a:endParaRPr>
          </a:p>
        </p:txBody>
      </p:sp>
      <p:sp>
        <p:nvSpPr>
          <p:cNvPr id="38919" name="Text Box 7" title=""/>
          <p:cNvSpPr txBox="1"/>
          <p:nvPr/>
        </p:nvSpPr>
        <p:spPr>
          <a:xfrm>
            <a:off x="871220" y="751840"/>
            <a:ext cx="6144260" cy="460375"/>
          </a:xfrm>
          <a:prstGeom prst="rect">
            <a:avLst/>
          </a:prstGeom>
          <a:noFill/>
          <a:ln w="9525">
            <a:noFill/>
          </a:ln>
        </p:spPr>
        <p:txBody>
          <a:bodyPr wrap="square">
            <a:spAutoFit/>
          </a:bodyPr>
          <a:lstStyle/>
          <a:p>
            <a:pPr algn="ctr" eaLnBrk="1" hangingPunct="1">
              <a:spcBef>
                <a:spcPct val="50000"/>
              </a:spcBef>
            </a:pPr>
            <a:r>
              <a:rPr lang="zh-CN" altLang="en-US" sz="2400" b="1">
                <a:solidFill>
                  <a:srgbClr val="000000"/>
                </a:solidFill>
                <a:latin typeface="方正粗黑宋简体" panose="02000000000000000000" charset="-122"/>
                <a:ea typeface="方正粗黑宋简体" panose="02000000000000000000" charset="-122"/>
              </a:rPr>
              <a:t>请欣赏电视剧《红楼梦》王熙凤的出场</a:t>
            </a:r>
            <a:endParaRPr lang="zh-CN" altLang="en-US" sz="2400" b="1">
              <a:solidFill>
                <a:srgbClr val="000000"/>
              </a:solidFill>
              <a:latin typeface="方正粗黑宋简体" panose="02000000000000000000" charset="-122"/>
              <a:ea typeface="方正粗黑宋简体" panose="02000000000000000000" charset="-122"/>
            </a:endParaRPr>
          </a:p>
        </p:txBody>
      </p:sp>
      <p:sp>
        <p:nvSpPr>
          <p:cNvPr id="119816" name="Rectangle 8" title=""/>
          <p:cNvSpPr/>
          <p:nvPr/>
        </p:nvSpPr>
        <p:spPr>
          <a:xfrm>
            <a:off x="6876415" y="4658360"/>
            <a:ext cx="2195830" cy="48577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p>
            <a:pPr algn="ctr" eaLnBrk="1" hangingPunct="1"/>
            <a:r>
              <a:rPr lang="zh-CN" altLang="en-US" sz="2700" b="1">
                <a:solidFill>
                  <a:srgbClr val="333399"/>
                </a:solidFill>
                <a:latin typeface="Arial" panose="020b0604020202020204" pitchFamily="34" charset="0"/>
              </a:rPr>
              <a:t>受宠爱有地位</a:t>
            </a:r>
            <a:endParaRPr lang="zh-CN" altLang="en-US" sz="2700" b="1">
              <a:solidFill>
                <a:srgbClr val="333399"/>
              </a:solidFill>
              <a:latin typeface="Arial" panose="020b0604020202020204" pitchFamily="34" charset="0"/>
            </a:endParaRPr>
          </a:p>
        </p:txBody>
      </p:sp>
      <p:pic>
        <p:nvPicPr>
          <p:cNvPr id="2" name="王成财课件    王熙凤出场" title="">
            <a:hlinkClick action="ppaction://media"/>
          </p:cNvPr>
          <p:cNvPicPr/>
          <p:nvPr>
            <a:videoFile r:link="rId4"/>
            <p:custDataLst>
              <p:tags r:id="rId3"/>
            </p:custDataLst>
            <p:extLst>
              <p:ext uri="{DAA4B4D4-6D71-4841-9C94-3DE7FCFB9230}">
                <p14:media xmlns:p14="http://schemas.microsoft.com/office/powerpoint/2010/main" r:embed="rId5"/>
              </p:ext>
            </p:extLst>
          </p:nvPr>
        </p:nvPicPr>
        <p:blipFill>
          <a:blip r:embed="rId2"/>
          <a:stretch>
            <a:fillRect/>
          </a:stretch>
        </p:blipFill>
        <p:spPr>
          <a:xfrm>
            <a:off x="979170" y="1198880"/>
            <a:ext cx="5805805" cy="3684270"/>
          </a:xfrm>
          <a:prstGeom prst="rect">
            <a:avLst/>
          </a:prstGeom>
        </p:spPr>
      </p:pic>
      <p:cxnSp>
        <p:nvCxnSpPr>
          <p:cNvPr id="3" name="直接连接符 2" title=""/>
          <p:cNvCxnSpPr/>
          <p:nvPr>
            <p:custDataLst>
              <p:tags r:id="rId6"/>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7"/>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人物形象（王熙凤）</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5" name="组合 4" title=""/>
          <p:cNvGrpSpPr/>
          <p:nvPr/>
        </p:nvGrpSpPr>
        <p:grpSpPr>
          <a:xfrm>
            <a:off x="255905" y="279400"/>
            <a:ext cx="562610" cy="513080"/>
            <a:chOff x="2121873" y="1511588"/>
            <a:chExt cx="445481" cy="469613"/>
          </a:xfrm>
        </p:grpSpPr>
        <p:sp>
          <p:nvSpPr>
            <p:cNvPr id="8" name="矩形 7"/>
            <p:cNvSpPr/>
            <p:nvPr>
              <p:custDataLst>
                <p:tags r:id="rId8"/>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9"/>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blinds(horizontal)">
                                      <p:cBhvr>
                                        <p:cTn id="7" dur="500"/>
                                        <p:tgtEl>
                                          <p:spTgt spid="1198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9816"/>
                                        </p:tgtEl>
                                        <p:attrNameLst>
                                          <p:attrName>style.visibility</p:attrName>
                                        </p:attrNameLst>
                                      </p:cBhvr>
                                      <p:to>
                                        <p:strVal val="visible"/>
                                      </p:to>
                                    </p:set>
                                    <p:animEffect transition="in" filter="blinds(horizontal)">
                                      <p:cBhvr>
                                        <p:cTn id="12" dur="500"/>
                                        <p:tgtEl>
                                          <p:spTgt spid="1198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nodeType="clickPar">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additive="base">
                                        <p:cTn id="17" dur="1" fill="hold"/>
                                        <p:tgtEl>
                                          <p:spTgt spid="2"/>
                                        </p:tgtEl>
                                      </p:cBhvr>
                                    </p:cmd>
                                  </p:childTnLst>
                                </p:cTn>
                              </p:par>
                            </p:childTnLst>
                          </p:cTn>
                        </p:par>
                      </p:childTnLst>
                    </p:cTn>
                  </p:par>
                </p:childTnLst>
              </p:cTn>
              <p:nextCondLst>
                <p:cond evt="onClick" delay="0">
                  <p:tgtEl>
                    <p:spTgt spid="2"/>
                  </p:tgtEl>
                </p:cond>
              </p:nextCondLst>
            </p:seq>
            <p:video>
              <p:cMediaNode>
                <p:cTn id="18" fill="hold" display="0">
                  <p:stCondLst>
                    <p:cond delay="indefinite"/>
                  </p:stCondLst>
                </p:cTn>
                <p:tgtEl>
                  <p:spTgt spid="2"/>
                </p:tgtEl>
              </p:cMediaNode>
            </p:video>
          </p:childTnLst>
        </p:cTn>
      </p:par>
    </p:tnLst>
    <p:bldLst>
      <p:bldP spid="119812" grpId="0"/>
      <p:bldP spid="119816"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人物形象（王熙凤）</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221" name="文本框 9220" title=""/>
          <p:cNvSpPr txBox="1"/>
          <p:nvPr>
            <p:custDataLst>
              <p:tags r:id="rId6"/>
            </p:custDataLst>
          </p:nvPr>
        </p:nvSpPr>
        <p:spPr>
          <a:xfrm>
            <a:off x="5521325" y="506095"/>
            <a:ext cx="3164840" cy="1260475"/>
          </a:xfrm>
          <a:prstGeom prst="rect">
            <a:avLst/>
          </a:prstGeom>
          <a:solidFill>
            <a:schemeClr val="accent6">
              <a:lumMod val="20000"/>
              <a:lumOff val="80000"/>
            </a:schemeClr>
          </a:solidFill>
          <a:ln w="9525">
            <a:noFill/>
          </a:ln>
          <a:effectLst>
            <a:innerShdw blurRad="114300">
              <a:prstClr val="black"/>
            </a:innerShdw>
          </a:effectLst>
        </p:spPr>
        <p:txBody>
          <a:bodyPr wrap="square">
            <a:spAutoFit/>
          </a:bodyPr>
          <a:lstStyle/>
          <a:p>
            <a:pPr indent="0" fontAlgn="auto">
              <a:spcBef>
                <a:spcPct val="0"/>
              </a:spcBef>
            </a:pPr>
            <a:r>
              <a:rPr lang="zh-CN" altLang="en-US" sz="2800">
                <a:latin typeface="Arial" panose="020b0604020202020204" pitchFamily="34" charset="0"/>
              </a:rPr>
              <a:t>      </a:t>
            </a:r>
            <a:r>
              <a:rPr lang="zh-CN" altLang="en-US" sz="28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先是恭维</a:t>
            </a:r>
            <a:r>
              <a:rPr lang="zh-CN" altLang="en-US" sz="2400" b="1">
                <a:latin typeface="华文中宋" panose="02010600040101010101" pitchFamily="2" charset="-122"/>
                <a:ea typeface="华文中宋" panose="02010600040101010101" pitchFamily="2" charset="-122"/>
                <a:cs typeface="华文中宋" panose="02010600040101010101" pitchFamily="2" charset="-122"/>
              </a:rPr>
              <a:t>   </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indent="0" fontAlgn="auto">
              <a:spcBef>
                <a:spcPct val="0"/>
              </a:spcBef>
            </a:pPr>
            <a:r>
              <a:rPr lang="zh-CN" altLang="en-US" sz="2400" b="1">
                <a:latin typeface="Arial" panose="020b0604020202020204" pitchFamily="34" charset="0"/>
              </a:rPr>
              <a:t>  </a:t>
            </a:r>
            <a:r>
              <a:rPr lang="zh-CN" altLang="en-US" sz="2000" b="1">
                <a:latin typeface="Arial" panose="020b0604020202020204" pitchFamily="34" charset="0"/>
              </a:rPr>
              <a:t>（因为黛玉是贾母最疼爱的外孙女儿</a:t>
            </a:r>
            <a:r>
              <a:rPr lang="zh-CN" altLang="en-US" sz="2000">
                <a:latin typeface="Arial" panose="020b0604020202020204" pitchFamily="34" charset="0"/>
              </a:rPr>
              <a:t> </a:t>
            </a:r>
            <a:r>
              <a:rPr lang="zh-CN" altLang="en-US" sz="2000" b="1">
                <a:latin typeface="Arial" panose="020b0604020202020204" pitchFamily="34" charset="0"/>
              </a:rPr>
              <a:t>）</a:t>
            </a:r>
            <a:r>
              <a:rPr lang="zh-CN" altLang="en-US" sz="2400" b="1">
                <a:latin typeface="Arial" panose="020b0604020202020204" pitchFamily="34" charset="0"/>
              </a:rPr>
              <a:t> </a:t>
            </a:r>
            <a:endParaRPr lang="zh-CN" altLang="en-US" sz="2400" b="1">
              <a:solidFill>
                <a:srgbClr val="660033"/>
              </a:solidFill>
              <a:latin typeface="Arial" panose="020b0604020202020204" pitchFamily="34" charset="0"/>
            </a:endParaRPr>
          </a:p>
        </p:txBody>
      </p:sp>
      <p:sp>
        <p:nvSpPr>
          <p:cNvPr id="9226" name="矩形 9225" title=""/>
          <p:cNvSpPr/>
          <p:nvPr>
            <p:custDataLst>
              <p:tags r:id="rId7"/>
            </p:custDataLst>
          </p:nvPr>
        </p:nvSpPr>
        <p:spPr>
          <a:xfrm>
            <a:off x="4458335" y="1907540"/>
            <a:ext cx="3136265" cy="1445260"/>
          </a:xfrm>
          <a:prstGeom prst="rect">
            <a:avLst/>
          </a:prstGeom>
          <a:solidFill>
            <a:schemeClr val="accent5">
              <a:lumMod val="20000"/>
              <a:lumOff val="80000"/>
            </a:schemeClr>
          </a:solidFill>
          <a:ln w="9525">
            <a:noFill/>
          </a:ln>
          <a:effectLst>
            <a:innerShdw blurRad="114300">
              <a:prstClr val="black"/>
            </a:innerShdw>
          </a:effectLst>
        </p:spPr>
        <p:txBody>
          <a:bodyPr wrap="square">
            <a:spAutoFit/>
          </a:bodyPr>
          <a:lstStyle/>
          <a:p>
            <a:r>
              <a:rPr lang="zh-CN" altLang="en-US" sz="2800">
                <a:latin typeface="Arial" panose="020b0604020202020204" pitchFamily="34" charset="0"/>
              </a:rPr>
              <a:t>      </a:t>
            </a:r>
            <a:r>
              <a:rPr lang="zh-CN" altLang="en-US" sz="2800" b="1">
                <a:solidFill>
                  <a:srgbClr val="CC3300"/>
                </a:solidFill>
                <a:latin typeface="Arial" panose="020b0604020202020204" pitchFamily="34" charset="0"/>
              </a:rPr>
              <a:t>继而拭泪</a:t>
            </a:r>
            <a:endParaRPr lang="zh-CN" altLang="en-US" sz="2800" b="1">
              <a:solidFill>
                <a:srgbClr val="CC3300"/>
              </a:solidFill>
              <a:latin typeface="Arial" panose="020b0604020202020204" pitchFamily="34" charset="0"/>
            </a:endParaRPr>
          </a:p>
          <a:p>
            <a:r>
              <a:rPr lang="zh-CN" altLang="en-US" b="1">
                <a:latin typeface="Arial" panose="020b0604020202020204" pitchFamily="34" charset="0"/>
              </a:rPr>
              <a:t> </a:t>
            </a:r>
            <a:r>
              <a:rPr lang="zh-CN" altLang="en-US" sz="2000" b="1">
                <a:latin typeface="Arial" panose="020b0604020202020204" pitchFamily="34" charset="0"/>
              </a:rPr>
              <a:t>（想到老祖宗见到黛玉会因女儿亡故而伤心，抢先“以巾拭泪” ）</a:t>
            </a:r>
            <a:endParaRPr lang="zh-CN" altLang="en-US" sz="2000" b="1">
              <a:latin typeface="Arial" panose="020b0604020202020204" pitchFamily="34" charset="0"/>
            </a:endParaRPr>
          </a:p>
        </p:txBody>
      </p:sp>
      <p:sp>
        <p:nvSpPr>
          <p:cNvPr id="9227" name="矩形 9226" title=""/>
          <p:cNvSpPr/>
          <p:nvPr>
            <p:custDataLst>
              <p:tags r:id="rId8"/>
            </p:custDataLst>
          </p:nvPr>
        </p:nvSpPr>
        <p:spPr>
          <a:xfrm>
            <a:off x="6156325" y="3493770"/>
            <a:ext cx="2801620" cy="1445260"/>
          </a:xfrm>
          <a:prstGeom prst="rect">
            <a:avLst/>
          </a:prstGeom>
          <a:solidFill>
            <a:schemeClr val="accent6">
              <a:lumMod val="20000"/>
              <a:lumOff val="80000"/>
            </a:schemeClr>
          </a:solidFill>
          <a:ln w="9525">
            <a:noFill/>
          </a:ln>
          <a:effectLst>
            <a:innerShdw blurRad="114300">
              <a:prstClr val="black"/>
            </a:innerShdw>
          </a:effectLst>
        </p:spPr>
        <p:txBody>
          <a:bodyPr wrap="square">
            <a:spAutoFit/>
          </a:bodyPr>
          <a:lstStyle/>
          <a:p>
            <a:r>
              <a:rPr lang="zh-CN" altLang="en-US" sz="2800" b="1">
                <a:solidFill>
                  <a:srgbClr val="990033"/>
                </a:solidFill>
                <a:latin typeface="Arial" panose="020b0604020202020204" pitchFamily="34" charset="0"/>
              </a:rPr>
              <a:t> 忙又转悲为喜</a:t>
            </a:r>
            <a:endParaRPr lang="zh-CN" altLang="en-US" sz="2800" b="1">
              <a:solidFill>
                <a:srgbClr val="990033"/>
              </a:solidFill>
              <a:latin typeface="Arial" panose="020b0604020202020204" pitchFamily="34" charset="0"/>
            </a:endParaRPr>
          </a:p>
          <a:p>
            <a:r>
              <a:rPr lang="zh-CN" altLang="en-US" b="1">
                <a:latin typeface="Arial" panose="020b0604020202020204" pitchFamily="34" charset="0"/>
              </a:rPr>
              <a:t>     </a:t>
            </a:r>
            <a:r>
              <a:rPr lang="zh-CN" altLang="en-US" sz="2000" b="1">
                <a:latin typeface="Arial" panose="020b0604020202020204" pitchFamily="34" charset="0"/>
              </a:rPr>
              <a:t>（因为见贾母笑了，便匆忙完成这个感情的转变） </a:t>
            </a:r>
            <a:endParaRPr lang="zh-CN" altLang="en-US" sz="2000" b="1">
              <a:latin typeface="Arial" panose="020b0604020202020204" pitchFamily="34" charset="0"/>
            </a:endParaRPr>
          </a:p>
        </p:txBody>
      </p:sp>
      <p:sp>
        <p:nvSpPr>
          <p:cNvPr id="9228" name="矩形 9227" title=""/>
          <p:cNvSpPr/>
          <p:nvPr/>
        </p:nvSpPr>
        <p:spPr>
          <a:xfrm>
            <a:off x="255905" y="3520440"/>
            <a:ext cx="4429125" cy="829945"/>
          </a:xfrm>
          <a:prstGeom prst="rect">
            <a:avLst/>
          </a:prstGeom>
          <a:gradFill rotWithShape="1">
            <a:gsLst>
              <a:gs pos="0">
                <a:schemeClr val="bg2">
                  <a:alpha val="48000"/>
                </a:schemeClr>
              </a:gs>
              <a:gs pos="100000">
                <a:schemeClr val="bg2">
                  <a:gamma/>
                  <a:shade val="46275"/>
                  <a:invGamma/>
                  <a:alpha val="48000"/>
                </a:schemeClr>
              </a:gs>
            </a:gsLst>
            <a:path path="rect">
              <a:fillToRect l="100000" b="100000"/>
            </a:path>
          </a:gradFill>
          <a:ln w="9525">
            <a:noFill/>
          </a:ln>
        </p:spPr>
        <p:txBody>
          <a:bodyPr wrap="square">
            <a:spAutoFit/>
          </a:bodyPr>
          <a:lstStyle/>
          <a:p>
            <a:pPr indent="0" fontAlgn="auto">
              <a:spcBef>
                <a:spcPct val="0"/>
              </a:spcBef>
            </a:pPr>
            <a:r>
              <a:rPr lang="zh-CN" altLang="en-US" b="1">
                <a:latin typeface="Arial" panose="020b0604020202020204" pitchFamily="34" charset="0"/>
              </a:rPr>
              <a:t>     </a:t>
            </a:r>
            <a:r>
              <a:rPr lang="zh-CN" altLang="en-US" sz="2400" b="1">
                <a:latin typeface="华文中宋" panose="02010600040101010101" pitchFamily="2" charset="-122"/>
                <a:ea typeface="华文中宋" panose="02010600040101010101" pitchFamily="2" charset="-122"/>
                <a:cs typeface="华文中宋" panose="02010600040101010101" pitchFamily="2" charset="-122"/>
              </a:rPr>
              <a:t>一切都忖度着贾母的心思行事， 一切为了讨得贾母的欢心。</a:t>
            </a:r>
            <a:r>
              <a:rPr lang="zh-CN" altLang="en-US" sz="2400">
                <a:latin typeface="华文中宋" panose="02010600040101010101" pitchFamily="2" charset="-122"/>
                <a:ea typeface="华文中宋" panose="02010600040101010101" pitchFamily="2" charset="-122"/>
                <a:cs typeface="华文中宋" panose="02010600040101010101" pitchFamily="2" charset="-122"/>
              </a:rPr>
              <a:t> </a:t>
            </a:r>
            <a:endParaRPr lang="zh-CN" altLang="en-US" sz="2400" b="1">
              <a:solidFill>
                <a:srgbClr val="660033"/>
              </a:solidFill>
              <a:latin typeface="Arial" panose="020b0604020202020204" pitchFamily="34" charset="0"/>
            </a:endParaRPr>
          </a:p>
        </p:txBody>
      </p:sp>
      <p:sp>
        <p:nvSpPr>
          <p:cNvPr id="9232" name="任意多边形 9231" title=""/>
          <p:cNvSpPr/>
          <p:nvPr>
            <p:custDataLst>
              <p:tags r:id="rId9"/>
            </p:custDataLst>
          </p:nvPr>
        </p:nvSpPr>
        <p:spPr>
          <a:xfrm rot="9676208">
            <a:off x="4987608" y="3806825"/>
            <a:ext cx="976312" cy="485775"/>
          </a:xfrm>
          <a:custGeom>
            <a:gdLst>
              <a:gd name="txL" fmla="*/ 3375 w 21600"/>
              <a:gd name="txT" fmla="*/ 5400 h 21600"/>
              <a:gd name="txR" fmla="*/ 18900 w 21600"/>
              <a:gd name="txB" fmla="*/ 16200 h 21600"/>
            </a:gdLst>
            <a:cxnLst>
              <a:cxn ang="270">
                <a:pos x="16200" y="0"/>
              </a:cxn>
              <a:cxn ang="180">
                <a:pos x="0" y="10800"/>
              </a:cxn>
              <a:cxn ang="90">
                <a:pos x="16200" y="21600"/>
              </a:cxn>
              <a:cxn ang="0">
                <a:pos x="21600" y="10800"/>
              </a:cxn>
            </a:cxnLst>
            <a:rect l="txL" t="txT" r="txR" b="txB"/>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cap="flat" cmpd="sng">
            <a:solidFill>
              <a:schemeClr val="tx1"/>
            </a:solidFill>
            <a:prstDash val="solid"/>
            <a:miter/>
            <a:headEnd type="none" w="med" len="med"/>
            <a:tailEnd type="none" w="med" len="med"/>
          </a:ln>
        </p:spPr>
        <p:txBody>
          <a:bodyPr/>
          <a:lstStyle/>
          <a:p>
            <a:endParaRPr lang="zh-CN" altLang="en-US"/>
          </a:p>
        </p:txBody>
      </p:sp>
      <p:grpSp>
        <p:nvGrpSpPr>
          <p:cNvPr id="13" name="组合 12" title=""/>
          <p:cNvGrpSpPr/>
          <p:nvPr/>
        </p:nvGrpSpPr>
        <p:grpSpPr>
          <a:xfrm>
            <a:off x="185420" y="1311275"/>
            <a:ext cx="529590" cy="1621790"/>
            <a:chOff x="455" y="2459"/>
            <a:chExt cx="834" cy="2372"/>
          </a:xfrm>
        </p:grpSpPr>
        <p:sp>
          <p:nvSpPr>
            <p:cNvPr id="2" name="流程图: 可选过程 1"/>
            <p:cNvSpPr/>
            <p:nvPr>
              <p:custDataLst>
                <p:tags r:id="rId10"/>
              </p:custDataLst>
            </p:nvPr>
          </p:nvSpPr>
          <p:spPr>
            <a:xfrm>
              <a:off x="525" y="2465"/>
              <a:ext cx="764" cy="2291"/>
            </a:xfrm>
            <a:prstGeom prst="flowChartAlternateProcess">
              <a:avLst/>
            </a:prstGeom>
            <a:solidFill>
              <a:schemeClr val="accent5">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2060"/>
                </a:solidFill>
              </a:endParaRPr>
            </a:p>
          </p:txBody>
        </p:sp>
        <p:sp>
          <p:nvSpPr>
            <p:cNvPr id="11" name="文本框 10"/>
            <p:cNvSpPr txBox="1"/>
            <p:nvPr>
              <p:custDataLst>
                <p:tags r:id="rId11"/>
              </p:custDataLst>
            </p:nvPr>
          </p:nvSpPr>
          <p:spPr>
            <a:xfrm>
              <a:off x="455" y="2459"/>
              <a:ext cx="834" cy="2372"/>
            </a:xfrm>
            <a:prstGeom prst="rect">
              <a:avLst/>
            </a:prstGeom>
            <a:noFill/>
          </p:spPr>
          <p:txBody>
            <a:bodyPr wrap="square" rtlCol="0" anchor="t">
              <a:noAutofit/>
            </a:bodyPr>
            <a:lstStyle/>
            <a:p>
              <a:r>
                <a:rPr lang="zh-CN" altLang="en-US" sz="3200" b="1">
                  <a:solidFill>
                    <a:srgbClr val="FFFF00"/>
                  </a:solidFill>
                  <a:latin typeface="华文新魏" panose="02010800040101010101" pitchFamily="2" charset="-122"/>
                  <a:ea typeface="华文新魏" panose="02010800040101010101" pitchFamily="2" charset="-122"/>
                  <a:sym typeface="+mn-ea"/>
                </a:rPr>
                <a:t>见   黛   玉</a:t>
              </a:r>
              <a:endParaRPr lang="zh-CN" altLang="en-US" sz="3200" b="1">
                <a:solidFill>
                  <a:srgbClr val="FFFF00"/>
                </a:solidFill>
                <a:latin typeface="华文新魏" panose="02010800040101010101" pitchFamily="2" charset="-122"/>
                <a:ea typeface="华文新魏" panose="02010800040101010101" pitchFamily="2" charset="-122"/>
                <a:sym typeface="+mn-ea"/>
              </a:endParaRPr>
            </a:p>
          </p:txBody>
        </p:sp>
      </p:grpSp>
      <p:pic>
        <p:nvPicPr>
          <p:cNvPr id="3" name="图片 2" title=""/>
          <p:cNvPicPr>
            <a:picLocks noChangeAspect="1"/>
          </p:cNvPicPr>
          <p:nvPr>
            <p:custDataLst>
              <p:tags r:id="rId13"/>
            </p:custDataLst>
          </p:nvPr>
        </p:nvPicPr>
        <p:blipFill>
          <a:blip r:embed="rId12">
            <a:extLst>
              <a:ext uri="{28A0092B-C50C-407E-A947-70E740481C1C}">
                <a14:useLocalDpi xmlns:a14="http://schemas.microsoft.com/office/drawing/2010/main" val="0"/>
              </a:ext>
            </a:extLst>
          </a:blip>
          <a:stretch>
            <a:fillRect/>
          </a:stretch>
        </p:blipFill>
        <p:spPr>
          <a:xfrm>
            <a:off x="1172210" y="998855"/>
            <a:ext cx="2752725" cy="193421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文本框 4" title=""/>
          <p:cNvSpPr txBox="1"/>
          <p:nvPr/>
        </p:nvSpPr>
        <p:spPr>
          <a:xfrm>
            <a:off x="432435" y="4385310"/>
            <a:ext cx="4011295" cy="521970"/>
          </a:xfrm>
          <a:prstGeom prst="rect">
            <a:avLst/>
          </a:prstGeom>
          <a:noFill/>
        </p:spPr>
        <p:txBody>
          <a:bodyPr wrap="square" rtlCol="0" anchor="t">
            <a:spAutoFit/>
          </a:bodyPr>
          <a:lstStyle/>
          <a:p>
            <a:pPr indent="0" fontAlgn="auto">
              <a:spcBef>
                <a:spcPct val="0"/>
              </a:spcBef>
            </a:pPr>
            <a:r>
              <a:rPr lang="zh-CN" altLang="en-US" sz="2800" b="1">
                <a:solidFill>
                  <a:srgbClr val="FF0000"/>
                </a:solidFill>
                <a:latin typeface="华文中宋" panose="02010600040101010101" pitchFamily="2" charset="-122"/>
                <a:ea typeface="华文中宋" panose="02010600040101010101" pitchFamily="2" charset="-122"/>
                <a:sym typeface="+mn-ea"/>
              </a:rPr>
              <a:t>善解人意、巧于逢迎</a:t>
            </a:r>
            <a:endParaRPr lang="zh-CN" altLang="en-US" sz="2800" b="1">
              <a:solidFill>
                <a:srgbClr val="FF0000"/>
              </a:solidFill>
              <a:latin typeface="华文中宋" panose="02010600040101010101" pitchFamily="2" charset="-122"/>
              <a:ea typeface="华文中宋" panose="0201060004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dissolve">
                                      <p:cBhvr>
                                        <p:cTn id="7" dur="1000"/>
                                        <p:tgtEl>
                                          <p:spTgt spid="9221"/>
                                        </p:tgtEl>
                                      </p:cBhvr>
                                    </p:animEffect>
                                  </p:childTnLst>
                                </p:cTn>
                              </p:par>
                              <p:par>
                                <p:cTn id="8" presetID="45" presetClass="entr" presetSubtype="0" fill="hold" nodeType="withEffect">
                                  <p:stCondLst>
                                    <p:cond delay="0"/>
                                  </p:stCondLst>
                                  <p:iterate type="lt">
                                    <p:tmPct val="10000"/>
                                  </p:iterate>
                                  <p:childTnLst>
                                    <p:set>
                                      <p:cBhvr>
                                        <p:cTn id="9" dur="1" fill="hold">
                                          <p:stCondLst>
                                            <p:cond delay="0"/>
                                          </p:stCondLst>
                                        </p:cTn>
                                        <p:tgtEl>
                                          <p:spTgt spid="9221">
                                            <p:txEl>
                                              <p:pRg st="0" end="0"/>
                                            </p:txEl>
                                          </p:spTgt>
                                        </p:tgtEl>
                                        <p:attrNameLst>
                                          <p:attrName>style.visibility</p:attrName>
                                        </p:attrNameLst>
                                      </p:cBhvr>
                                      <p:to>
                                        <p:strVal val="visible"/>
                                      </p:to>
                                    </p:set>
                                    <p:animEffect transition="in" filter="fade">
                                      <p:cBhvr>
                                        <p:cTn id="10" dur="1000"/>
                                        <p:tgtEl>
                                          <p:spTgt spid="9221">
                                            <p:txEl>
                                              <p:pRg st="0" end="0"/>
                                            </p:txEl>
                                          </p:spTgt>
                                        </p:tgtEl>
                                      </p:cBhvr>
                                    </p:animEffect>
                                    <p:anim calcmode="lin" valueType="num">
                                      <p:cBhvr>
                                        <p:cTn id="11" dur="1000" fill="hold"/>
                                        <p:tgtEl>
                                          <p:spTgt spid="9221">
                                            <p:txEl>
                                              <p:pRg st="0" end="0"/>
                                            </p:txEl>
                                          </p:spTgt>
                                        </p:tgtEl>
                                        <p:attrNameLst>
                                          <p:attrName>ppt_w</p:attrName>
                                        </p:attrNameLst>
                                      </p:cBhvr>
                                      <p:tavLst>
                                        <p:tav tm="0" fmla="#ppt_w*sin(2.5*pi*$)">
                                          <p:val>
                                            <p:fltVal val="0"/>
                                          </p:val>
                                        </p:tav>
                                        <p:tav tm="100000">
                                          <p:val>
                                            <p:fltVal val="1"/>
                                          </p:val>
                                        </p:tav>
                                      </p:tavLst>
                                    </p:anim>
                                    <p:anim calcmode="lin" valueType="num">
                                      <p:cBhvr>
                                        <p:cTn id="12" dur="1000" fill="hold"/>
                                        <p:tgtEl>
                                          <p:spTgt spid="922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221">
                                            <p:txEl>
                                              <p:pRg st="1" end="1"/>
                                            </p:txEl>
                                          </p:spTgt>
                                        </p:tgtEl>
                                        <p:attrNameLst>
                                          <p:attrName>style.visibility</p:attrName>
                                        </p:attrNameLst>
                                      </p:cBhvr>
                                      <p:to>
                                        <p:strVal val="visible"/>
                                      </p:to>
                                    </p:set>
                                    <p:animEffect transition="in" filter="checkerboard(across)">
                                      <p:cBhvr>
                                        <p:cTn id="17" dur="500"/>
                                        <p:tgtEl>
                                          <p:spTgt spid="9221">
                                            <p:txEl>
                                              <p:pRg st="1" end="1"/>
                                            </p:txEl>
                                          </p:spTgt>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26"/>
                                        </p:tgtEl>
                                        <p:attrNameLst>
                                          <p:attrName>style.visibility</p:attrName>
                                        </p:attrNameLst>
                                      </p:cBhvr>
                                      <p:to>
                                        <p:strVal val="visible"/>
                                      </p:to>
                                    </p:set>
                                    <p:animEffect transition="in" filter="dissolve">
                                      <p:cBhvr>
                                        <p:cTn id="22" dur="1000"/>
                                        <p:tgtEl>
                                          <p:spTgt spid="9226"/>
                                        </p:tgtEl>
                                      </p:cBhvr>
                                    </p:animEffect>
                                  </p:childTnLst>
                                </p:cTn>
                              </p:par>
                              <p:par>
                                <p:cTn id="23" presetID="45" presetClass="entr" presetSubtype="0" fill="hold" nodeType="withEffect">
                                  <p:stCondLst>
                                    <p:cond delay="0"/>
                                  </p:stCondLst>
                                  <p:iterate type="lt">
                                    <p:tmPct val="10000"/>
                                  </p:iterate>
                                  <p:childTnLst>
                                    <p:set>
                                      <p:cBhvr>
                                        <p:cTn id="24" dur="1" fill="hold">
                                          <p:stCondLst>
                                            <p:cond delay="0"/>
                                          </p:stCondLst>
                                        </p:cTn>
                                        <p:tgtEl>
                                          <p:spTgt spid="9226">
                                            <p:txEl>
                                              <p:pRg st="0" end="0"/>
                                            </p:txEl>
                                          </p:spTgt>
                                        </p:tgtEl>
                                        <p:attrNameLst>
                                          <p:attrName>style.visibility</p:attrName>
                                        </p:attrNameLst>
                                      </p:cBhvr>
                                      <p:to>
                                        <p:strVal val="visible"/>
                                      </p:to>
                                    </p:set>
                                    <p:animEffect transition="in" filter="fade">
                                      <p:cBhvr>
                                        <p:cTn id="25" dur="1000"/>
                                        <p:tgtEl>
                                          <p:spTgt spid="9226">
                                            <p:txEl>
                                              <p:pRg st="0" end="0"/>
                                            </p:txEl>
                                          </p:spTgt>
                                        </p:tgtEl>
                                      </p:cBhvr>
                                    </p:animEffect>
                                    <p:anim calcmode="lin" valueType="num">
                                      <p:cBhvr>
                                        <p:cTn id="26" dur="1000" fill="hold"/>
                                        <p:tgtEl>
                                          <p:spTgt spid="9226">
                                            <p:txEl>
                                              <p:pRg st="0" end="0"/>
                                            </p:txEl>
                                          </p:spTgt>
                                        </p:tgtEl>
                                        <p:attrNameLst>
                                          <p:attrName>ppt_w</p:attrName>
                                        </p:attrNameLst>
                                      </p:cBhvr>
                                      <p:tavLst>
                                        <p:tav tm="0" fmla="#ppt_w*sin(2.5*pi*$)">
                                          <p:val>
                                            <p:fltVal val="0"/>
                                          </p:val>
                                        </p:tav>
                                        <p:tav tm="100000">
                                          <p:val>
                                            <p:fltVal val="1"/>
                                          </p:val>
                                        </p:tav>
                                      </p:tavLst>
                                    </p:anim>
                                    <p:anim calcmode="lin" valueType="num">
                                      <p:cBhvr>
                                        <p:cTn id="27" dur="1000" fill="hold"/>
                                        <p:tgtEl>
                                          <p:spTgt spid="922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226">
                                            <p:txEl>
                                              <p:pRg st="1" end="1"/>
                                            </p:txEl>
                                          </p:spTgt>
                                        </p:tgtEl>
                                        <p:attrNameLst>
                                          <p:attrName>style.visibility</p:attrName>
                                        </p:attrNameLst>
                                      </p:cBhvr>
                                      <p:to>
                                        <p:strVal val="visible"/>
                                      </p:to>
                                    </p:set>
                                    <p:animEffect transition="in" filter="checkerboard(across)">
                                      <p:cBhvr>
                                        <p:cTn id="32" dur="500"/>
                                        <p:tgtEl>
                                          <p:spTgt spid="9226">
                                            <p:txEl>
                                              <p:pRg st="1" end="1"/>
                                            </p:txEl>
                                          </p:spTgt>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27"/>
                                        </p:tgtEl>
                                        <p:attrNameLst>
                                          <p:attrName>style.visibility</p:attrName>
                                        </p:attrNameLst>
                                      </p:cBhvr>
                                      <p:to>
                                        <p:strVal val="visible"/>
                                      </p:to>
                                    </p:set>
                                    <p:animEffect transition="in" filter="dissolve">
                                      <p:cBhvr>
                                        <p:cTn id="37" dur="1000"/>
                                        <p:tgtEl>
                                          <p:spTgt spid="9227"/>
                                        </p:tgtEl>
                                      </p:cBhvr>
                                    </p:animEffect>
                                  </p:childTnLst>
                                </p:cTn>
                              </p:par>
                              <p:par>
                                <p:cTn id="38" presetID="45" presetClass="entr" presetSubtype="0" fill="hold" nodeType="withEffect">
                                  <p:stCondLst>
                                    <p:cond delay="0"/>
                                  </p:stCondLst>
                                  <p:iterate type="lt">
                                    <p:tmPct val="10000"/>
                                  </p:iterate>
                                  <p:childTnLst>
                                    <p:set>
                                      <p:cBhvr>
                                        <p:cTn id="39" dur="1" fill="hold">
                                          <p:stCondLst>
                                            <p:cond delay="0"/>
                                          </p:stCondLst>
                                        </p:cTn>
                                        <p:tgtEl>
                                          <p:spTgt spid="9227">
                                            <p:txEl>
                                              <p:pRg st="0" end="0"/>
                                            </p:txEl>
                                          </p:spTgt>
                                        </p:tgtEl>
                                        <p:attrNameLst>
                                          <p:attrName>style.visibility</p:attrName>
                                        </p:attrNameLst>
                                      </p:cBhvr>
                                      <p:to>
                                        <p:strVal val="visible"/>
                                      </p:to>
                                    </p:set>
                                    <p:animEffect transition="in" filter="fade">
                                      <p:cBhvr>
                                        <p:cTn id="40" dur="1000"/>
                                        <p:tgtEl>
                                          <p:spTgt spid="9227">
                                            <p:txEl>
                                              <p:pRg st="0" end="0"/>
                                            </p:txEl>
                                          </p:spTgt>
                                        </p:tgtEl>
                                      </p:cBhvr>
                                    </p:animEffect>
                                    <p:anim calcmode="lin" valueType="num">
                                      <p:cBhvr>
                                        <p:cTn id="41" dur="1000" fill="hold"/>
                                        <p:tgtEl>
                                          <p:spTgt spid="9227">
                                            <p:txEl>
                                              <p:pRg st="0" end="0"/>
                                            </p:txEl>
                                          </p:spTgt>
                                        </p:tgtEl>
                                        <p:attrNameLst>
                                          <p:attrName>ppt_w</p:attrName>
                                        </p:attrNameLst>
                                      </p:cBhvr>
                                      <p:tavLst>
                                        <p:tav tm="0" fmla="#ppt_w*sin(2.5*pi*$)">
                                          <p:val>
                                            <p:fltVal val="0"/>
                                          </p:val>
                                        </p:tav>
                                        <p:tav tm="100000">
                                          <p:val>
                                            <p:fltVal val="1"/>
                                          </p:val>
                                        </p:tav>
                                      </p:tavLst>
                                    </p:anim>
                                    <p:anim calcmode="lin" valueType="num">
                                      <p:cBhvr>
                                        <p:cTn id="42" dur="1000" fill="hold"/>
                                        <p:tgtEl>
                                          <p:spTgt spid="92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9227">
                                            <p:txEl>
                                              <p:pRg st="1" end="1"/>
                                            </p:txEl>
                                          </p:spTgt>
                                        </p:tgtEl>
                                        <p:attrNameLst>
                                          <p:attrName>style.visibility</p:attrName>
                                        </p:attrNameLst>
                                      </p:cBhvr>
                                      <p:to>
                                        <p:strVal val="visible"/>
                                      </p:to>
                                    </p:set>
                                    <p:animEffect transition="in" filter="checkerboard(across)">
                                      <p:cBhvr>
                                        <p:cTn id="47" dur="500"/>
                                        <p:tgtEl>
                                          <p:spTgt spid="9227">
                                            <p:txEl>
                                              <p:pRg st="1" end="1"/>
                                            </p:txEl>
                                          </p:spTgt>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2" presetClass="entr" presetSubtype="3" fill="hold" nodeType="clickEffect">
                                  <p:stCondLst>
                                    <p:cond delay="0"/>
                                  </p:stCondLst>
                                  <p:childTnLst>
                                    <p:set>
                                      <p:cBhvr>
                                        <p:cTn id="51" dur="1" fill="hold">
                                          <p:stCondLst>
                                            <p:cond delay="0"/>
                                          </p:stCondLst>
                                        </p:cTn>
                                        <p:tgtEl>
                                          <p:spTgt spid="9232"/>
                                        </p:tgtEl>
                                        <p:attrNameLst>
                                          <p:attrName>style.visibility</p:attrName>
                                        </p:attrNameLst>
                                      </p:cBhvr>
                                      <p:to>
                                        <p:strVal val="visible"/>
                                      </p:to>
                                    </p:set>
                                    <p:anim calcmode="lin" valueType="num">
                                      <p:cBhvr additive="base">
                                        <p:cTn id="52" dur="500" fill="hold"/>
                                        <p:tgtEl>
                                          <p:spTgt spid="9232"/>
                                        </p:tgtEl>
                                        <p:attrNameLst>
                                          <p:attrName>ppt_x</p:attrName>
                                        </p:attrNameLst>
                                      </p:cBhvr>
                                      <p:tavLst>
                                        <p:tav tm="0">
                                          <p:val>
                                            <p:strVal val="1+#ppt_w/2"/>
                                          </p:val>
                                        </p:tav>
                                        <p:tav tm="100000">
                                          <p:val>
                                            <p:strVal val="#ppt_x"/>
                                          </p:val>
                                        </p:tav>
                                      </p:tavLst>
                                    </p:anim>
                                    <p:anim calcmode="lin" valueType="num">
                                      <p:cBhvr additive="base">
                                        <p:cTn id="53" dur="500" fill="hold"/>
                                        <p:tgtEl>
                                          <p:spTgt spid="923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922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build="allAtOnce" animBg="1"/>
      <p:bldP spid="9226" grpId="0" build="allAtOnce" animBg="1"/>
      <p:bldP spid="9227" grpId="0" build="allAtOnce" animBg="1"/>
      <p:bldP spid="9228" grpId="0" animBg="1"/>
      <p:bldP spid="5"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文本框 2" title=""/>
          <p:cNvSpPr txBox="1"/>
          <p:nvPr/>
        </p:nvSpPr>
        <p:spPr>
          <a:xfrm>
            <a:off x="2433955" y="4331970"/>
            <a:ext cx="4188460" cy="611505"/>
          </a:xfrm>
          <a:prstGeom prst="rect">
            <a:avLst/>
          </a:prstGeom>
          <a:noFill/>
        </p:spPr>
        <p:txBody>
          <a:bodyPr wrap="square" rtlCol="0">
            <a:spAutoFit/>
          </a:bodyPr>
          <a:lstStyle/>
          <a:p>
            <a:pPr algn="l" fontAlgn="auto">
              <a:lnSpc>
                <a:spcPts val="4060"/>
              </a:lnSpc>
              <a:buClrTx/>
              <a:buSzTx/>
              <a:buFontTx/>
              <a:buNone/>
            </a:pPr>
            <a:r>
              <a:rPr lang="zh-CN" altLang="en-US" sz="3200" b="1">
                <a:latin typeface="华文新魏" panose="02010800040101010101" pitchFamily="2" charset="-122"/>
                <a:ea typeface="华文新魏" panose="02010800040101010101" pitchFamily="2" charset="-122"/>
                <a:cs typeface="华文新魏" panose="02010800040101010101" pitchFamily="2" charset="-122"/>
                <a:sym typeface="+mn-ea"/>
              </a:rPr>
              <a:t>善于应变、精明能干</a:t>
            </a:r>
            <a:endParaRPr lang="zh-CN" altLang="en-US" sz="3200" b="1">
              <a:latin typeface="华文新魏" panose="02010800040101010101" pitchFamily="2" charset="-122"/>
              <a:ea typeface="华文新魏" panose="02010800040101010101" pitchFamily="2" charset="-122"/>
              <a:cs typeface="华文新魏" panose="02010800040101010101" pitchFamily="2" charset="-122"/>
              <a:sym typeface="+mn-ea"/>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人物形象（王熙凤）</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8" name="组合 7" title=""/>
          <p:cNvGrpSpPr/>
          <p:nvPr/>
        </p:nvGrpSpPr>
        <p:grpSpPr>
          <a:xfrm>
            <a:off x="255905" y="279400"/>
            <a:ext cx="562610" cy="513080"/>
            <a:chOff x="2121873" y="1511588"/>
            <a:chExt cx="445481" cy="469613"/>
          </a:xfrm>
        </p:grpSpPr>
        <p:sp>
          <p:nvSpPr>
            <p:cNvPr id="9" name="矩形 8"/>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3" name="组合 12" title=""/>
          <p:cNvGrpSpPr/>
          <p:nvPr/>
        </p:nvGrpSpPr>
        <p:grpSpPr>
          <a:xfrm>
            <a:off x="507365" y="1127125"/>
            <a:ext cx="529590" cy="2049145"/>
            <a:chOff x="455" y="2459"/>
            <a:chExt cx="834" cy="2372"/>
          </a:xfrm>
        </p:grpSpPr>
        <p:sp>
          <p:nvSpPr>
            <p:cNvPr id="4" name="流程图: 可选过程 3"/>
            <p:cNvSpPr/>
            <p:nvPr>
              <p:custDataLst>
                <p:tags r:id="rId6"/>
              </p:custDataLst>
            </p:nvPr>
          </p:nvSpPr>
          <p:spPr>
            <a:xfrm>
              <a:off x="525" y="2465"/>
              <a:ext cx="764" cy="2291"/>
            </a:xfrm>
            <a:prstGeom prst="flowChartAlternateProcess">
              <a:avLst/>
            </a:prstGeom>
            <a:solidFill>
              <a:schemeClr val="accent5">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rgbClr val="002060"/>
                </a:solidFill>
              </a:endParaRPr>
            </a:p>
          </p:txBody>
        </p:sp>
        <p:sp>
          <p:nvSpPr>
            <p:cNvPr id="11" name="文本框 10"/>
            <p:cNvSpPr txBox="1"/>
            <p:nvPr>
              <p:custDataLst>
                <p:tags r:id="rId7"/>
              </p:custDataLst>
            </p:nvPr>
          </p:nvSpPr>
          <p:spPr>
            <a:xfrm>
              <a:off x="455" y="2459"/>
              <a:ext cx="834" cy="2372"/>
            </a:xfrm>
            <a:prstGeom prst="rect">
              <a:avLst/>
            </a:prstGeom>
            <a:noFill/>
          </p:spPr>
          <p:txBody>
            <a:bodyPr wrap="square" rtlCol="0" anchor="t">
              <a:noAutofit/>
            </a:bodyPr>
            <a:lstStyle/>
            <a:p>
              <a:r>
                <a:rPr lang="zh-CN" altLang="en-US" sz="3200" b="1">
                  <a:solidFill>
                    <a:srgbClr val="FFFF00"/>
                  </a:solidFill>
                  <a:latin typeface="华文新魏" panose="02010800040101010101" pitchFamily="2" charset="-122"/>
                  <a:ea typeface="华文新魏" panose="02010800040101010101" pitchFamily="2" charset="-122"/>
                  <a:sym typeface="+mn-ea"/>
                </a:rPr>
                <a:t>回王夫人</a:t>
              </a:r>
              <a:endParaRPr lang="zh-CN" altLang="en-US" sz="3200" b="1">
                <a:solidFill>
                  <a:srgbClr val="FFFF00"/>
                </a:solidFill>
                <a:latin typeface="华文新魏" panose="02010800040101010101" pitchFamily="2" charset="-122"/>
                <a:ea typeface="华文新魏" panose="02010800040101010101" pitchFamily="2" charset="-122"/>
                <a:sym typeface="+mn-ea"/>
              </a:endParaRPr>
            </a:p>
          </p:txBody>
        </p:sp>
      </p:grpSp>
      <p:sp>
        <p:nvSpPr>
          <p:cNvPr id="7" name="文本框 6" title=""/>
          <p:cNvSpPr txBox="1"/>
          <p:nvPr/>
        </p:nvSpPr>
        <p:spPr>
          <a:xfrm>
            <a:off x="1384935" y="919480"/>
            <a:ext cx="3303270" cy="3192780"/>
          </a:xfrm>
          <a:prstGeom prst="rect">
            <a:avLst/>
          </a:prstGeom>
          <a:solidFill>
            <a:schemeClr val="accent6">
              <a:lumMod val="20000"/>
              <a:lumOff val="80000"/>
            </a:schemeClr>
          </a:solidFill>
          <a:effectLst>
            <a:innerShdw blurRad="114300">
              <a:prstClr val="black"/>
            </a:innerShdw>
          </a:effectLst>
        </p:spPr>
        <p:txBody>
          <a:bodyPr wrap="square" rtlCol="0" anchor="t">
            <a:spAutoFit/>
          </a:bodyPr>
          <a:lstStyle/>
          <a:p>
            <a:pPr indent="457200" fontAlgn="auto">
              <a:lnSpc>
                <a:spcPct val="120000"/>
              </a:lnSpc>
              <a:buNone/>
            </a:pPr>
            <a:r>
              <a:rPr lang="zh-CN" altLang="en-US" sz="2400" b="1">
                <a:latin typeface="华文楷体" panose="02010600040101010101" charset="-122"/>
                <a:ea typeface="华文楷体" panose="02010600040101010101" charset="-122"/>
                <a:cs typeface="华文楷体" panose="02010600040101010101" charset="-122"/>
                <a:sym typeface="+mn-ea"/>
              </a:rPr>
              <a:t>……熙凤道：“</a:t>
            </a:r>
            <a:r>
              <a:rPr lang="zh-CN" altLang="en-US" sz="2400" b="1">
                <a:solidFill>
                  <a:srgbClr val="FF0000"/>
                </a:solidFill>
                <a:latin typeface="华文楷体" panose="02010600040101010101" charset="-122"/>
                <a:ea typeface="华文楷体" panose="02010600040101010101" charset="-122"/>
                <a:cs typeface="华文楷体" panose="02010600040101010101" charset="-122"/>
                <a:sym typeface="+mn-ea"/>
              </a:rPr>
              <a:t>这倒是我先料着了</a:t>
            </a:r>
            <a:r>
              <a:rPr lang="zh-CN" altLang="en-US" sz="2400" b="1">
                <a:latin typeface="华文楷体" panose="02010600040101010101" charset="-122"/>
                <a:ea typeface="华文楷体" panose="02010600040101010101" charset="-122"/>
                <a:cs typeface="华文楷体" panose="02010600040101010101" charset="-122"/>
                <a:sym typeface="+mn-ea"/>
              </a:rPr>
              <a:t>，知道妹妹不过这两日到的，我已预备下了，等太太回去过了目好送来。”</a:t>
            </a:r>
            <a:r>
              <a:rPr lang="zh-CN" altLang="en-US" sz="2400" b="1" u="sng">
                <a:solidFill>
                  <a:srgbClr val="FF0000"/>
                </a:solidFill>
                <a:latin typeface="华文楷体" panose="02010600040101010101" charset="-122"/>
                <a:ea typeface="华文楷体" panose="02010600040101010101" charset="-122"/>
                <a:cs typeface="华文楷体" panose="02010600040101010101" charset="-122"/>
                <a:sym typeface="+mn-ea"/>
              </a:rPr>
              <a:t>王夫人一笑，点头不语。</a:t>
            </a:r>
            <a:r>
              <a:rPr lang="zh-CN" altLang="en-US" sz="2400" b="1">
                <a:latin typeface="华文楷体" panose="02010600040101010101" charset="-122"/>
                <a:ea typeface="华文楷体" panose="02010600040101010101" charset="-122"/>
                <a:cs typeface="华文楷体" panose="02010600040101010101" charset="-122"/>
                <a:sym typeface="+mn-ea"/>
              </a:rPr>
              <a:t>？（第</a:t>
            </a:r>
            <a:r>
              <a:rPr lang="en-US" altLang="zh-CN" sz="2400" b="1">
                <a:latin typeface="华文楷体" panose="02010600040101010101" charset="-122"/>
                <a:ea typeface="华文楷体" panose="02010600040101010101" charset="-122"/>
                <a:cs typeface="华文楷体" panose="02010600040101010101" charset="-122"/>
                <a:sym typeface="+mn-ea"/>
              </a:rPr>
              <a:t>6</a:t>
            </a:r>
            <a:r>
              <a:rPr lang="zh-CN" altLang="en-US" sz="2400" b="1">
                <a:latin typeface="华文楷体" panose="02010600040101010101" charset="-122"/>
                <a:ea typeface="华文楷体" panose="02010600040101010101" charset="-122"/>
                <a:cs typeface="华文楷体" panose="02010600040101010101" charset="-122"/>
                <a:sym typeface="+mn-ea"/>
              </a:rPr>
              <a:t>段） </a:t>
            </a:r>
            <a:endParaRPr lang="zh-CN" altLang="en-US" sz="2400" b="1">
              <a:latin typeface="华文楷体" panose="02010600040101010101" charset="-122"/>
              <a:ea typeface="华文楷体" panose="02010600040101010101" charset="-122"/>
              <a:cs typeface="华文楷体" panose="02010600040101010101" charset="-122"/>
              <a:sym typeface="+mn-ea"/>
            </a:endParaRPr>
          </a:p>
        </p:txBody>
      </p:sp>
      <p:sp>
        <p:nvSpPr>
          <p:cNvPr id="10244" name="文本框 10243" title=""/>
          <p:cNvSpPr txBox="1"/>
          <p:nvPr/>
        </p:nvSpPr>
        <p:spPr>
          <a:xfrm>
            <a:off x="4877435" y="850900"/>
            <a:ext cx="4109720" cy="3261360"/>
          </a:xfrm>
          <a:prstGeom prst="rect">
            <a:avLst/>
          </a:prstGeom>
          <a:solidFill>
            <a:schemeClr val="accent6">
              <a:lumMod val="20000"/>
              <a:lumOff val="80000"/>
            </a:schemeClr>
          </a:solidFill>
          <a:ln w="9525">
            <a:noFill/>
          </a:ln>
          <a:effectLst>
            <a:innerShdw blurRad="114300">
              <a:prstClr val="black"/>
            </a:innerShdw>
          </a:effectLst>
        </p:spPr>
        <p:txBody>
          <a:bodyPr wrap="square">
            <a:noAutofit/>
          </a:bodyPr>
          <a:lstStyle/>
          <a:p>
            <a:pPr fontAlgn="auto">
              <a:lnSpc>
                <a:spcPct val="120000"/>
              </a:lnSpc>
            </a:pPr>
            <a:r>
              <a:rPr lang="zh-CN" altLang="en-US">
                <a:latin typeface="Arial" panose="020b0604020202020204" pitchFamily="34" charset="0"/>
              </a:rPr>
              <a:t>           </a:t>
            </a:r>
            <a:r>
              <a:rPr lang="zh-CN" altLang="en-US"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rPr>
              <a:t>）表明了她在荣国府中的地位、权势以及管家的才干。</a:t>
            </a:r>
            <a:endParaRPr lang="zh-CN" altLang="en-US"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endParaRPr>
          </a:p>
          <a:p>
            <a:pPr indent="457200" fontAlgn="auto">
              <a:lnSpc>
                <a:spcPct val="120000"/>
              </a:lnSpc>
            </a:pPr>
            <a:r>
              <a:rPr lang="zh-CN" altLang="en-US"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rPr>
              <a:t>）她不仅深得贾母的欢心，也受到王夫人的赞许。</a:t>
            </a:r>
            <a:endParaRPr lang="zh-CN" altLang="en-US"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endParaRPr>
          </a:p>
          <a:p>
            <a:pPr indent="457200" fontAlgn="auto">
              <a:lnSpc>
                <a:spcPct val="120000"/>
              </a:lnSpc>
            </a:pPr>
            <a:r>
              <a:rPr lang="zh-CN" altLang="en-US"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rPr>
              <a:t>（</a:t>
            </a:r>
            <a:r>
              <a:rPr lang="en-US" altLang="zh-CN"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rPr>
              <a:t>）她是贾府中的实际掌权人。</a:t>
            </a:r>
            <a:endParaRPr lang="zh-CN" altLang="en-US" sz="2400" b="1">
              <a:solidFill>
                <a:srgbClr val="990033"/>
              </a:solidFill>
              <a:latin typeface="华文中宋" panose="02010600040101010101" pitchFamily="2" charset="-122"/>
              <a:ea typeface="华文中宋" panose="02010600040101010101" pitchFamily="2" charset="-122"/>
              <a:cs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244"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1860" name="Text Box 4" title=""/>
          <p:cNvSpPr txBox="1"/>
          <p:nvPr/>
        </p:nvSpPr>
        <p:spPr>
          <a:xfrm>
            <a:off x="502285" y="874078"/>
            <a:ext cx="2182495" cy="891540"/>
          </a:xfrm>
          <a:prstGeom prst="rect">
            <a:avLst/>
          </a:prstGeom>
          <a:noFill/>
          <a:ln w="9525">
            <a:noFill/>
          </a:ln>
        </p:spPr>
        <p:txBody>
          <a:bodyPr wrap="square">
            <a:spAutoFit/>
          </a:bodyPr>
          <a:lstStyle/>
          <a:p>
            <a:pPr eaLnBrk="1" hangingPunct="1">
              <a:spcBef>
                <a:spcPct val="50000"/>
              </a:spcBef>
            </a:pPr>
            <a:r>
              <a:rPr lang="en-US" altLang="zh-CN"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．出场描写 </a:t>
            </a:r>
            <a:r>
              <a:rPr lang="en-US" altLang="zh-CN"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r>
              <a:rPr lang="zh-CN" altLang="en-US"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侧面描写</a:t>
            </a:r>
            <a:r>
              <a:rPr lang="en-US" altLang="zh-CN"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endParaRPr lang="en-US" altLang="zh-CN"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21861" name="Text Box 5" title=""/>
          <p:cNvSpPr txBox="1"/>
          <p:nvPr/>
        </p:nvSpPr>
        <p:spPr>
          <a:xfrm>
            <a:off x="502285" y="2295525"/>
            <a:ext cx="2113915" cy="491490"/>
          </a:xfrm>
          <a:prstGeom prst="rect">
            <a:avLst/>
          </a:prstGeom>
          <a:noFill/>
          <a:ln w="9525">
            <a:noFill/>
          </a:ln>
        </p:spPr>
        <p:txBody>
          <a:bodyPr wrap="square">
            <a:spAutoFit/>
          </a:bodyPr>
          <a:lstStyle/>
          <a:p>
            <a:pPr eaLnBrk="1" hangingPunct="1">
              <a:spcBef>
                <a:spcPct val="50000"/>
              </a:spcBef>
            </a:pPr>
            <a:r>
              <a:rPr lang="en-US" altLang="zh-CN"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．肖像描写</a:t>
            </a:r>
            <a:endParaRPr lang="zh-CN" altLang="en-US"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21862" name="Text Box 6" title=""/>
          <p:cNvSpPr txBox="1"/>
          <p:nvPr/>
        </p:nvSpPr>
        <p:spPr>
          <a:xfrm>
            <a:off x="502285" y="3694430"/>
            <a:ext cx="1565910" cy="891540"/>
          </a:xfrm>
          <a:prstGeom prst="rect">
            <a:avLst/>
          </a:prstGeom>
          <a:noFill/>
          <a:ln w="9525">
            <a:noFill/>
          </a:ln>
        </p:spPr>
        <p:txBody>
          <a:bodyPr wrap="square">
            <a:spAutoFit/>
          </a:bodyPr>
          <a:lstStyle/>
          <a:p>
            <a:pPr indent="0" fontAlgn="auto">
              <a:spcBef>
                <a:spcPct val="0"/>
              </a:spcBef>
            </a:pPr>
            <a:r>
              <a:rPr lang="en-US" altLang="zh-CN"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语言及</a:t>
            </a:r>
            <a:endParaRPr lang="zh-CN" altLang="en-US"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a:p>
            <a:pPr indent="0" fontAlgn="auto">
              <a:spcBef>
                <a:spcPct val="0"/>
              </a:spcBef>
            </a:pPr>
            <a:r>
              <a:rPr lang="zh-CN" altLang="en-US"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行动描写</a:t>
            </a:r>
            <a:endParaRPr lang="zh-CN" altLang="en-US" sz="2600" b="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21863" name="Text Box 7" title=""/>
          <p:cNvSpPr txBox="1"/>
          <p:nvPr/>
        </p:nvSpPr>
        <p:spPr>
          <a:xfrm>
            <a:off x="2922270" y="904875"/>
            <a:ext cx="1965960" cy="829945"/>
          </a:xfrm>
          <a:prstGeom prst="rect">
            <a:avLst/>
          </a:prstGeom>
          <a:noFill/>
          <a:ln w="9525">
            <a:noFill/>
          </a:ln>
        </p:spPr>
        <p:txBody>
          <a:bodyPr wrap="square">
            <a:spAutoFit/>
          </a:bodyPr>
          <a:lstStyle/>
          <a:p>
            <a:pPr eaLnBrk="1" hangingPunct="1">
              <a:spcBef>
                <a:spcPct val="50000"/>
              </a:spcBef>
            </a:pPr>
            <a:r>
              <a:rPr lang="zh-CN" altLang="en-US"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rPr>
              <a:t>“未见其人，先闻其声”</a:t>
            </a:r>
            <a:endParaRPr lang="zh-CN" altLang="en-US"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121864" name="Text Box 8" title=""/>
          <p:cNvSpPr txBox="1"/>
          <p:nvPr/>
        </p:nvSpPr>
        <p:spPr>
          <a:xfrm>
            <a:off x="5012055" y="905510"/>
            <a:ext cx="3599815" cy="829945"/>
          </a:xfrm>
          <a:prstGeom prst="rect">
            <a:avLst/>
          </a:prstGeom>
          <a:noFill/>
          <a:ln w="9525">
            <a:noFill/>
          </a:ln>
        </p:spPr>
        <p:txBody>
          <a:bodyPr wrap="square">
            <a:spAutoFit/>
          </a:bodyPr>
          <a:lstStyle/>
          <a:p>
            <a:pPr eaLnBrk="1" hangingPunct="1">
              <a:spcBef>
                <a:spcPct val="50000"/>
              </a:spcBef>
            </a:pPr>
            <a:r>
              <a:rPr lang="zh-CN" altLang="en-US" sz="2400" b="1">
                <a:solidFill>
                  <a:srgbClr val="000000"/>
                </a:solidFill>
                <a:latin typeface="Times New Roman" panose="02020603050405020304" pitchFamily="18" charset="0"/>
                <a:ea typeface="华文新魏" panose="02010800040101010101" pitchFamily="2" charset="-122"/>
              </a:rPr>
              <a:t>恃宠放诞，反衬其在贾府中的特殊身份和地位</a:t>
            </a:r>
            <a:endParaRPr lang="zh-CN" altLang="en-US" sz="2400" b="1">
              <a:solidFill>
                <a:srgbClr val="000000"/>
              </a:solidFill>
              <a:latin typeface="Times New Roman" panose="02020603050405020304" pitchFamily="18" charset="0"/>
              <a:ea typeface="华文新魏" panose="02010800040101010101" pitchFamily="2" charset="-122"/>
            </a:endParaRPr>
          </a:p>
        </p:txBody>
      </p:sp>
      <p:sp>
        <p:nvSpPr>
          <p:cNvPr id="121865" name="Text Box 9" title=""/>
          <p:cNvSpPr txBox="1"/>
          <p:nvPr/>
        </p:nvSpPr>
        <p:spPr>
          <a:xfrm>
            <a:off x="2923540" y="1757045"/>
            <a:ext cx="915035" cy="1568450"/>
          </a:xfrm>
          <a:prstGeom prst="rect">
            <a:avLst/>
          </a:prstGeom>
          <a:noFill/>
          <a:ln w="9525">
            <a:noFill/>
          </a:ln>
        </p:spPr>
        <p:txBody>
          <a:bodyPr wrap="square">
            <a:spAutoFit/>
          </a:bodyPr>
          <a:lstStyle/>
          <a:p>
            <a:pPr indent="0" fontAlgn="auto">
              <a:lnSpc>
                <a:spcPct val="100000"/>
              </a:lnSpc>
              <a:spcBef>
                <a:spcPct val="0"/>
              </a:spcBef>
            </a:pPr>
            <a:r>
              <a:rPr lang="zh-CN" altLang="en-US" sz="2400" b="1">
                <a:solidFill>
                  <a:srgbClr val="000000"/>
                </a:solidFill>
                <a:latin typeface="华文中宋" panose="02010600040101010101" pitchFamily="2" charset="-122"/>
                <a:ea typeface="华文中宋" panose="02010600040101010101" pitchFamily="2" charset="-122"/>
              </a:rPr>
              <a:t>头饰</a:t>
            </a:r>
            <a:endParaRPr lang="zh-CN" altLang="en-US" sz="2400" b="1">
              <a:solidFill>
                <a:srgbClr val="000000"/>
              </a:solidFill>
              <a:latin typeface="华文中宋" panose="02010600040101010101" pitchFamily="2" charset="-122"/>
              <a:ea typeface="华文中宋" panose="02010600040101010101" pitchFamily="2" charset="-122"/>
            </a:endParaRPr>
          </a:p>
          <a:p>
            <a:pPr indent="0" fontAlgn="auto">
              <a:lnSpc>
                <a:spcPct val="100000"/>
              </a:lnSpc>
              <a:spcBef>
                <a:spcPct val="0"/>
              </a:spcBef>
            </a:pPr>
            <a:r>
              <a:rPr lang="zh-CN" altLang="en-US" sz="2400" b="1">
                <a:solidFill>
                  <a:srgbClr val="000000"/>
                </a:solidFill>
                <a:latin typeface="华文中宋" panose="02010600040101010101" pitchFamily="2" charset="-122"/>
                <a:ea typeface="华文中宋" panose="02010600040101010101" pitchFamily="2" charset="-122"/>
              </a:rPr>
              <a:t>裙饰</a:t>
            </a:r>
            <a:endParaRPr lang="zh-CN" altLang="en-US" sz="2400" b="1">
              <a:solidFill>
                <a:srgbClr val="000000"/>
              </a:solidFill>
              <a:latin typeface="华文中宋" panose="02010600040101010101" pitchFamily="2" charset="-122"/>
              <a:ea typeface="华文中宋" panose="02010600040101010101" pitchFamily="2" charset="-122"/>
            </a:endParaRPr>
          </a:p>
          <a:p>
            <a:pPr indent="0" fontAlgn="auto">
              <a:lnSpc>
                <a:spcPct val="100000"/>
              </a:lnSpc>
              <a:spcBef>
                <a:spcPct val="0"/>
              </a:spcBef>
            </a:pPr>
            <a:r>
              <a:rPr lang="zh-CN" altLang="en-US" sz="2400" b="1">
                <a:solidFill>
                  <a:srgbClr val="000000"/>
                </a:solidFill>
                <a:latin typeface="华文中宋" panose="02010600040101010101" pitchFamily="2" charset="-122"/>
                <a:ea typeface="华文中宋" panose="02010600040101010101" pitchFamily="2" charset="-122"/>
              </a:rPr>
              <a:t>服装</a:t>
            </a:r>
            <a:endParaRPr lang="zh-CN" altLang="en-US" sz="2400" b="1">
              <a:solidFill>
                <a:srgbClr val="000000"/>
              </a:solidFill>
              <a:latin typeface="华文中宋" panose="02010600040101010101" pitchFamily="2" charset="-122"/>
              <a:ea typeface="华文中宋" panose="02010600040101010101" pitchFamily="2" charset="-122"/>
            </a:endParaRPr>
          </a:p>
          <a:p>
            <a:pPr indent="0" fontAlgn="auto">
              <a:lnSpc>
                <a:spcPct val="100000"/>
              </a:lnSpc>
              <a:spcBef>
                <a:spcPct val="0"/>
              </a:spcBef>
            </a:pPr>
            <a:r>
              <a:rPr lang="zh-CN" altLang="en-US" sz="2400" b="1">
                <a:solidFill>
                  <a:srgbClr val="000000"/>
                </a:solidFill>
                <a:latin typeface="华文中宋" panose="02010600040101010101" pitchFamily="2" charset="-122"/>
                <a:ea typeface="华文中宋" panose="02010600040101010101" pitchFamily="2" charset="-122"/>
              </a:rPr>
              <a:t>容貌</a:t>
            </a:r>
            <a:endParaRPr lang="zh-CN" altLang="en-US" sz="2400" b="1">
              <a:solidFill>
                <a:srgbClr val="000000"/>
              </a:solidFill>
              <a:latin typeface="华文中宋" panose="02010600040101010101" pitchFamily="2" charset="-122"/>
              <a:ea typeface="华文中宋" panose="02010600040101010101" pitchFamily="2" charset="-122"/>
            </a:endParaRPr>
          </a:p>
        </p:txBody>
      </p:sp>
      <p:sp>
        <p:nvSpPr>
          <p:cNvPr id="121866" name="Text Box 10" title=""/>
          <p:cNvSpPr txBox="1"/>
          <p:nvPr/>
        </p:nvSpPr>
        <p:spPr>
          <a:xfrm>
            <a:off x="4287520" y="1946275"/>
            <a:ext cx="3389630" cy="1198880"/>
          </a:xfrm>
          <a:prstGeom prst="rect">
            <a:avLst/>
          </a:prstGeom>
          <a:noFill/>
          <a:ln w="9525">
            <a:noFill/>
          </a:ln>
        </p:spPr>
        <p:txBody>
          <a:bodyPr wrap="square">
            <a:spAutoFit/>
          </a:bodyPr>
          <a:lstStyle/>
          <a:p>
            <a:pPr algn="l" eaLnBrk="1" hangingPunct="1">
              <a:spcBef>
                <a:spcPct val="50000"/>
              </a:spcBef>
              <a:buClrTx/>
              <a:buSzTx/>
              <a:buFontTx/>
            </a:pPr>
            <a:r>
              <a:rPr lang="zh-CN" altLang="en-US" sz="2400" b="1">
                <a:solidFill>
                  <a:srgbClr val="000000"/>
                </a:solidFill>
                <a:latin typeface="Times New Roman" panose="02020603050405020304" pitchFamily="18" charset="0"/>
                <a:ea typeface="华文新魏" panose="02010800040101010101" pitchFamily="2" charset="-122"/>
              </a:rPr>
              <a:t>显示她的华贵、美丽，也暗示她的贪婪、俗气、刁钻狡黠</a:t>
            </a:r>
            <a:endParaRPr lang="zh-CN" altLang="en-US" sz="2400" b="1">
              <a:solidFill>
                <a:srgbClr val="000000"/>
              </a:solidFill>
              <a:latin typeface="Times New Roman" panose="02020603050405020304" pitchFamily="18" charset="0"/>
              <a:ea typeface="华文新魏" panose="02010800040101010101" pitchFamily="2" charset="-122"/>
            </a:endParaRPr>
          </a:p>
        </p:txBody>
      </p:sp>
      <p:sp>
        <p:nvSpPr>
          <p:cNvPr id="121867" name="Text Box 11" title=""/>
          <p:cNvSpPr txBox="1"/>
          <p:nvPr/>
        </p:nvSpPr>
        <p:spPr>
          <a:xfrm>
            <a:off x="5198110" y="3458210"/>
            <a:ext cx="3192145" cy="1568450"/>
          </a:xfrm>
          <a:prstGeom prst="rect">
            <a:avLst/>
          </a:prstGeom>
          <a:noFill/>
          <a:ln w="9525">
            <a:noFill/>
          </a:ln>
        </p:spPr>
        <p:txBody>
          <a:bodyPr wrap="square">
            <a:spAutoFit/>
          </a:bodyPr>
          <a:lstStyle/>
          <a:p>
            <a:pPr fontAlgn="auto">
              <a:spcBef>
                <a:spcPct val="0"/>
              </a:spcBef>
            </a:pPr>
            <a:r>
              <a:rPr lang="zh-CN" altLang="en-US" sz="2400" b="1">
                <a:solidFill>
                  <a:srgbClr val="000000"/>
                </a:solidFill>
                <a:latin typeface="Times New Roman" panose="02020603050405020304" pitchFamily="18" charset="0"/>
                <a:ea typeface="华文新魏" panose="02010800040101010101" pitchFamily="2" charset="-122"/>
              </a:rPr>
              <a:t>性格泼辣。</a:t>
            </a:r>
            <a:endParaRPr lang="zh-CN" altLang="en-US" sz="2400" b="1">
              <a:solidFill>
                <a:srgbClr val="000000"/>
              </a:solidFill>
              <a:latin typeface="Times New Roman" panose="02020603050405020304" pitchFamily="18" charset="0"/>
              <a:ea typeface="华文新魏" panose="02010800040101010101" pitchFamily="2" charset="-122"/>
            </a:endParaRPr>
          </a:p>
          <a:p>
            <a:pPr fontAlgn="auto">
              <a:spcBef>
                <a:spcPct val="0"/>
              </a:spcBef>
            </a:pPr>
            <a:r>
              <a:rPr lang="zh-CN" altLang="en-US" sz="2400" b="1">
                <a:solidFill>
                  <a:srgbClr val="000000"/>
                </a:solidFill>
                <a:latin typeface="Times New Roman" panose="02020603050405020304" pitchFamily="18" charset="0"/>
                <a:ea typeface="华文新魏" panose="02010800040101010101" pitchFamily="2" charset="-122"/>
              </a:rPr>
              <a:t>察言观色、机变逢迎、八面玲珑</a:t>
            </a:r>
            <a:endParaRPr lang="zh-CN" altLang="en-US" sz="2400" b="1">
              <a:solidFill>
                <a:srgbClr val="000000"/>
              </a:solidFill>
              <a:latin typeface="Times New Roman" panose="02020603050405020304" pitchFamily="18" charset="0"/>
              <a:ea typeface="华文新魏" panose="02010800040101010101" pitchFamily="2" charset="-122"/>
            </a:endParaRPr>
          </a:p>
          <a:p>
            <a:pPr fontAlgn="auto">
              <a:spcBef>
                <a:spcPct val="0"/>
              </a:spcBef>
            </a:pPr>
            <a:r>
              <a:rPr lang="zh-CN" altLang="en-US" sz="2400" b="1">
                <a:solidFill>
                  <a:srgbClr val="000000"/>
                </a:solidFill>
                <a:latin typeface="Times New Roman" panose="02020603050405020304" pitchFamily="18" charset="0"/>
                <a:ea typeface="华文新魏" panose="02010800040101010101" pitchFamily="2" charset="-122"/>
              </a:rPr>
              <a:t>果断能干，受宠专权。</a:t>
            </a:r>
            <a:endParaRPr lang="zh-CN" altLang="en-US" sz="2400" b="1">
              <a:solidFill>
                <a:srgbClr val="000000"/>
              </a:solidFill>
              <a:latin typeface="Times New Roman" panose="02020603050405020304" pitchFamily="18" charset="0"/>
              <a:ea typeface="华文新魏" panose="02010800040101010101" pitchFamily="2" charset="-122"/>
            </a:endParaRPr>
          </a:p>
        </p:txBody>
      </p:sp>
      <p:sp>
        <p:nvSpPr>
          <p:cNvPr id="47116" name="AutoShape 12" title=""/>
          <p:cNvSpPr/>
          <p:nvPr/>
        </p:nvSpPr>
        <p:spPr>
          <a:xfrm>
            <a:off x="2765425" y="1899920"/>
            <a:ext cx="1229995" cy="1333500"/>
          </a:xfrm>
          <a:prstGeom prst="bracePair">
            <a:avLst>
              <a:gd name="adj" fmla="val 8333"/>
            </a:avLst>
          </a:prstGeom>
          <a:noFill/>
          <a:ln w="38100" cap="flat" cmpd="sng">
            <a:solidFill>
              <a:schemeClr val="tx1"/>
            </a:solidFill>
            <a:prstDash val="solid"/>
            <a:miter/>
            <a:headEnd type="none" w="med" len="med"/>
            <a:tailEnd type="none" w="med" len="med"/>
          </a:ln>
        </p:spPr>
        <p:txBody>
          <a:bodyPr wrap="none" anchor="ctr" anchorCtr="0"/>
          <a:lstStyle/>
          <a:p>
            <a:endParaRPr lang="zh-CN" altLang="en-US" sz="1050">
              <a:latin typeface="仿宋_GB2312" pitchFamily="49" charset="-122"/>
            </a:endParaRPr>
          </a:p>
        </p:txBody>
      </p:sp>
      <p:sp>
        <p:nvSpPr>
          <p:cNvPr id="47117" name="AutoShape 13" title=""/>
          <p:cNvSpPr/>
          <p:nvPr/>
        </p:nvSpPr>
        <p:spPr>
          <a:xfrm>
            <a:off x="2124710" y="3501390"/>
            <a:ext cx="2780665" cy="1308100"/>
          </a:xfrm>
          <a:prstGeom prst="bracePair">
            <a:avLst>
              <a:gd name="adj" fmla="val 8333"/>
            </a:avLst>
          </a:prstGeom>
          <a:noFill/>
          <a:ln w="38100" cap="flat" cmpd="sng">
            <a:solidFill>
              <a:schemeClr val="tx1"/>
            </a:solidFill>
            <a:prstDash val="solid"/>
            <a:miter/>
            <a:headEnd type="none" w="med" len="med"/>
            <a:tailEnd type="none" w="med" len="med"/>
          </a:ln>
        </p:spPr>
        <p:txBody>
          <a:bodyPr wrap="none" anchor="ctr" anchorCtr="0"/>
          <a:lstStyle/>
          <a:p>
            <a:endParaRPr lang="zh-CN" altLang="en-US" sz="1050">
              <a:latin typeface="仿宋_GB2312" pitchFamily="49" charset="-122"/>
            </a:endParaRPr>
          </a:p>
        </p:txBody>
      </p:sp>
      <p:sp>
        <p:nvSpPr>
          <p:cNvPr id="2" name="文本框 1" title=""/>
          <p:cNvSpPr txBox="1"/>
          <p:nvPr/>
        </p:nvSpPr>
        <p:spPr>
          <a:xfrm>
            <a:off x="2362200" y="3355975"/>
            <a:ext cx="2240280" cy="1568450"/>
          </a:xfrm>
          <a:prstGeom prst="rect">
            <a:avLst/>
          </a:prstGeom>
          <a:noFill/>
        </p:spPr>
        <p:txBody>
          <a:bodyPr wrap="square" rtlCol="0" anchor="t">
            <a:spAutoFit/>
          </a:bodyPr>
          <a:lstStyle/>
          <a:p>
            <a:pPr indent="0" algn="l" fontAlgn="auto">
              <a:lnSpc>
                <a:spcPct val="100000"/>
              </a:lnSpc>
              <a:spcBef>
                <a:spcPct val="0"/>
              </a:spcBef>
              <a:buClrTx/>
              <a:buSzTx/>
              <a:buNone/>
            </a:pPr>
            <a:r>
              <a:rPr lang="zh-CN" altLang="en-US"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A贾母戏谑之言：</a:t>
            </a:r>
            <a:endParaRPr lang="zh-CN" altLang="en-US"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indent="0" algn="l" fontAlgn="auto">
              <a:lnSpc>
                <a:spcPct val="100000"/>
              </a:lnSpc>
              <a:spcBef>
                <a:spcPct val="0"/>
              </a:spcBef>
              <a:buClrTx/>
              <a:buSzTx/>
              <a:buNone/>
            </a:pPr>
            <a:r>
              <a:rPr lang="zh-CN" altLang="en-US"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B见黛玉，恭维—拭泪</a:t>
            </a:r>
            <a:r>
              <a:rPr lang="en-US" altLang="zh-CN"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喜：</a:t>
            </a:r>
            <a:endParaRPr lang="zh-CN" altLang="en-US"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endParaRPr>
          </a:p>
          <a:p>
            <a:pPr indent="0" algn="l" fontAlgn="auto">
              <a:lnSpc>
                <a:spcPct val="100000"/>
              </a:lnSpc>
              <a:spcBef>
                <a:spcPct val="0"/>
              </a:spcBef>
              <a:buClrTx/>
              <a:buSzTx/>
              <a:buNone/>
            </a:pPr>
            <a:r>
              <a:rPr lang="zh-CN" altLang="en-US"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rPr>
              <a:t>C回王夫人</a:t>
            </a:r>
            <a:endParaRPr lang="zh-CN" altLang="en-US" sz="2400" b="1">
              <a:solidFill>
                <a:srgbClr val="00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人物形象（王熙凤）</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8" name="组合 7" title=""/>
          <p:cNvGrpSpPr/>
          <p:nvPr/>
        </p:nvGrpSpPr>
        <p:grpSpPr>
          <a:xfrm>
            <a:off x="255905" y="279400"/>
            <a:ext cx="562610" cy="513080"/>
            <a:chOff x="2121873" y="1511588"/>
            <a:chExt cx="445481" cy="469613"/>
          </a:xfrm>
        </p:grpSpPr>
        <p:sp>
          <p:nvSpPr>
            <p:cNvPr id="9" name="矩形 8"/>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additive="base">
                                        <p:cTn id="7" dur="500" fill="hold"/>
                                        <p:tgtEl>
                                          <p:spTgt spid="121860"/>
                                        </p:tgtEl>
                                        <p:attrNameLst>
                                          <p:attrName>ppt_x</p:attrName>
                                        </p:attrNameLst>
                                      </p:cBhvr>
                                      <p:tavLst>
                                        <p:tav tm="0">
                                          <p:val>
                                            <p:strVal val="0-#ppt_w/2"/>
                                          </p:val>
                                        </p:tav>
                                        <p:tav tm="100000">
                                          <p:val>
                                            <p:strVal val="#ppt_x"/>
                                          </p:val>
                                        </p:tav>
                                      </p:tavLst>
                                    </p:anim>
                                    <p:anim calcmode="lin" valueType="num">
                                      <p:cBhvr additive="base">
                                        <p:cTn id="8" dur="500" fill="hold"/>
                                        <p:tgtEl>
                                          <p:spTgt spid="1218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1863">
                                            <p:txEl>
                                              <p:pRg st="0" end="0"/>
                                            </p:txEl>
                                          </p:spTgt>
                                        </p:tgtEl>
                                        <p:attrNameLst>
                                          <p:attrName>style.visibility</p:attrName>
                                        </p:attrNameLst>
                                      </p:cBhvr>
                                      <p:to>
                                        <p:strVal val="visible"/>
                                      </p:to>
                                    </p:set>
                                    <p:animEffect transition="in" filter="blinds(horizontal)">
                                      <p:cBhvr>
                                        <p:cTn id="13" dur="500"/>
                                        <p:tgtEl>
                                          <p:spTgt spid="121863">
                                            <p:txEl>
                                              <p:pRg st="0" end="0"/>
                                            </p:txEl>
                                          </p:spTgt>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21864">
                                            <p:txEl>
                                              <p:pRg st="0" end="0"/>
                                            </p:txEl>
                                          </p:spTgt>
                                        </p:tgtEl>
                                        <p:attrNameLst>
                                          <p:attrName>style.visibility</p:attrName>
                                        </p:attrNameLst>
                                      </p:cBhvr>
                                      <p:to>
                                        <p:strVal val="visible"/>
                                      </p:to>
                                    </p:set>
                                    <p:animEffect transition="in" filter="blinds(horizontal)">
                                      <p:cBhvr>
                                        <p:cTn id="18" dur="500"/>
                                        <p:tgtEl>
                                          <p:spTgt spid="121864">
                                            <p:txEl>
                                              <p:pRg st="0" end="0"/>
                                            </p:txEl>
                                          </p:spTgt>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1861">
                                            <p:txEl>
                                              <p:pRg st="0" end="0"/>
                                            </p:txEl>
                                          </p:spTgt>
                                        </p:tgtEl>
                                        <p:attrNameLst>
                                          <p:attrName>style.visibility</p:attrName>
                                        </p:attrNameLst>
                                      </p:cBhvr>
                                      <p:to>
                                        <p:strVal val="visible"/>
                                      </p:to>
                                    </p:set>
                                    <p:animEffect transition="in" filter="blinds(horizontal)">
                                      <p:cBhvr>
                                        <p:cTn id="23" dur="500"/>
                                        <p:tgtEl>
                                          <p:spTgt spid="121861">
                                            <p:txEl>
                                              <p:pRg st="0" end="0"/>
                                            </p:txEl>
                                          </p:spTgt>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71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186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21866">
                                            <p:txEl>
                                              <p:charRg st="0" end="21"/>
                                            </p:txEl>
                                          </p:spTgt>
                                        </p:tgtEl>
                                        <p:attrNameLst>
                                          <p:attrName>style.visibility</p:attrName>
                                        </p:attrNameLst>
                                      </p:cBhvr>
                                      <p:to>
                                        <p:strVal val="visible"/>
                                      </p:to>
                                    </p:set>
                                    <p:animEffect transition="in" filter="blinds(horizontal)">
                                      <p:cBhvr>
                                        <p:cTn id="34" dur="500"/>
                                        <p:tgtEl>
                                          <p:spTgt spid="121866">
                                            <p:txEl>
                                              <p:charRg st="0" end="21"/>
                                            </p:txEl>
                                          </p:spTgt>
                                        </p:tgtEl>
                                      </p:cBhvr>
                                    </p:animEffec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186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1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1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47116" grpId="0" animBg="1"/>
      <p:bldP spid="121865" grpId="0"/>
      <p:bldP spid="47117" grpId="0" animBg="1"/>
      <p:bldP spid="2" grpId="0"/>
      <p:bldP spid="121867" grpId="0"/>
      <p:bldP spid="121862"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文本框 9" title=""/>
          <p:cNvSpPr txBox="1"/>
          <p:nvPr/>
        </p:nvSpPr>
        <p:spPr>
          <a:xfrm>
            <a:off x="715010" y="4375785"/>
            <a:ext cx="1492250" cy="583565"/>
          </a:xfrm>
          <a:prstGeom prst="rect">
            <a:avLst/>
          </a:prstGeom>
          <a:noFill/>
        </p:spPr>
        <p:txBody>
          <a:bodyPr wrap="square" rtlCol="0">
            <a:spAutoFit/>
          </a:bodyPr>
          <a:lstStyle/>
          <a:p>
            <a:r>
              <a:rPr lang="zh-CN" altLang="en-US" sz="3200">
                <a:latin typeface="华文隶书" panose="02010800040101010101" charset="-122"/>
                <a:ea typeface="华文隶书" panose="02010800040101010101" charset="-122"/>
              </a:rPr>
              <a:t>林黛玉</a:t>
            </a:r>
            <a:endParaRPr lang="zh-CN" altLang="en-US" sz="3200">
              <a:latin typeface="华文隶书" panose="02010800040101010101" charset="-122"/>
              <a:ea typeface="华文隶书" panose="02010800040101010101" charset="-122"/>
            </a:endParaRPr>
          </a:p>
        </p:txBody>
      </p:sp>
      <p:sp>
        <p:nvSpPr>
          <p:cNvPr id="11" name="文本框 10" title=""/>
          <p:cNvSpPr txBox="1"/>
          <p:nvPr/>
        </p:nvSpPr>
        <p:spPr>
          <a:xfrm>
            <a:off x="3270885" y="879475"/>
            <a:ext cx="5450840" cy="953135"/>
          </a:xfrm>
          <a:prstGeom prst="rect">
            <a:avLst/>
          </a:prstGeom>
          <a:noFill/>
        </p:spPr>
        <p:txBody>
          <a:bodyPr wrap="square" rtlCol="0" anchor="t">
            <a:spAutoFit/>
          </a:bodyPr>
          <a:lstStyle/>
          <a:p>
            <a:pPr algn="l" eaLnBrk="1" hangingPunct="1">
              <a:defRPr/>
            </a:pPr>
            <a:r>
              <a:rPr lang="en-US" altLang="zh-CN" sz="2800" kern="0">
                <a:solidFill>
                  <a:schemeClr val="tx1"/>
                </a:solidFill>
                <a:latin typeface="方正粗黑宋简体" panose="02000000000000000000" charset="-122"/>
                <a:ea typeface="方正粗黑宋简体" panose="02000000000000000000" charset="-122"/>
                <a:cs typeface="+mj-cs"/>
                <a:sym typeface="+mn-ea"/>
              </a:rPr>
              <a:t>     </a:t>
            </a:r>
            <a:r>
              <a:rPr sz="2800" kern="0">
                <a:latin typeface="方正粗黑宋简体" panose="02000000000000000000" charset="-122"/>
                <a:ea typeface="方正粗黑宋简体" panose="02000000000000000000" charset="-122"/>
                <a:cs typeface="+mj-cs"/>
                <a:sym typeface="+mn-ea"/>
              </a:rPr>
              <a:t>从课文中找出描写黛玉外貌的句子，分析黛玉的外貌特征。</a:t>
            </a:r>
            <a:endParaRPr sz="2800" kern="0">
              <a:latin typeface="方正粗黑宋简体" panose="02000000000000000000" charset="-122"/>
              <a:ea typeface="方正粗黑宋简体" panose="02000000000000000000" charset="-122"/>
              <a:cs typeface="+mj-cs"/>
              <a:sym typeface="+mn-ea"/>
            </a:endParaRPr>
          </a:p>
        </p:txBody>
      </p:sp>
      <p:sp>
        <p:nvSpPr>
          <p:cNvPr id="12" name="文本框 11" title=""/>
          <p:cNvSpPr txBox="1"/>
          <p:nvPr/>
        </p:nvSpPr>
        <p:spPr>
          <a:xfrm>
            <a:off x="3855720" y="2395220"/>
            <a:ext cx="3743325" cy="1529715"/>
          </a:xfrm>
          <a:prstGeom prst="rect">
            <a:avLst/>
          </a:prstGeom>
          <a:noFill/>
        </p:spPr>
        <p:txBody>
          <a:bodyPr wrap="square" rtlCol="0" anchor="t">
            <a:spAutoFit/>
          </a:bodyPr>
          <a:lstStyle/>
          <a:p>
            <a:pPr indent="0" fontAlgn="auto">
              <a:lnSpc>
                <a:spcPct val="120000"/>
              </a:lnSpc>
              <a:spcBef>
                <a:spcPct val="0"/>
              </a:spcBef>
              <a:buFontTx/>
              <a:buNone/>
              <a:defRPr/>
            </a:pPr>
            <a:r>
              <a:rPr sz="2600" b="1" kern="0">
                <a:solidFill>
                  <a:schemeClr val="tx1"/>
                </a:solidFill>
                <a:latin typeface="华文新魏" panose="02010800040101010101" pitchFamily="2" charset="-122"/>
                <a:ea typeface="华文新魏" panose="02010800040101010101" pitchFamily="2" charset="-122"/>
                <a:sym typeface="+mn-ea"/>
              </a:rPr>
              <a:t>（1）众人眼里的黛玉</a:t>
            </a:r>
            <a:endParaRPr sz="2600" b="1" kern="0">
              <a:solidFill>
                <a:schemeClr val="tx1"/>
              </a:solidFill>
              <a:latin typeface="华文新魏" panose="02010800040101010101" pitchFamily="2" charset="-122"/>
              <a:ea typeface="华文新魏" panose="02010800040101010101" pitchFamily="2" charset="-122"/>
              <a:sym typeface="+mn-ea"/>
            </a:endParaRPr>
          </a:p>
          <a:p>
            <a:pPr indent="0" fontAlgn="auto">
              <a:lnSpc>
                <a:spcPct val="120000"/>
              </a:lnSpc>
              <a:spcBef>
                <a:spcPct val="0"/>
              </a:spcBef>
              <a:buFontTx/>
              <a:buNone/>
              <a:defRPr/>
            </a:pPr>
            <a:r>
              <a:rPr sz="2600" b="1" kern="0">
                <a:solidFill>
                  <a:schemeClr val="tx1"/>
                </a:solidFill>
                <a:latin typeface="华文新魏" panose="02010800040101010101" pitchFamily="2" charset="-122"/>
                <a:ea typeface="华文新魏" panose="02010800040101010101" pitchFamily="2" charset="-122"/>
                <a:sym typeface="+mn-ea"/>
              </a:rPr>
              <a:t>（2）王熙凤眼中的黛玉</a:t>
            </a:r>
            <a:endParaRPr sz="2600" b="1" kern="0">
              <a:solidFill>
                <a:schemeClr val="tx1"/>
              </a:solidFill>
              <a:latin typeface="华文新魏" panose="02010800040101010101" pitchFamily="2" charset="-122"/>
              <a:ea typeface="华文新魏" panose="02010800040101010101" pitchFamily="2" charset="-122"/>
              <a:sym typeface="+mn-ea"/>
            </a:endParaRPr>
          </a:p>
          <a:p>
            <a:pPr indent="0" fontAlgn="auto">
              <a:lnSpc>
                <a:spcPct val="120000"/>
              </a:lnSpc>
              <a:spcBef>
                <a:spcPct val="0"/>
              </a:spcBef>
              <a:buFontTx/>
              <a:buNone/>
              <a:defRPr/>
            </a:pPr>
            <a:r>
              <a:rPr sz="2600" b="1" kern="0">
                <a:solidFill>
                  <a:schemeClr val="tx1"/>
                </a:solidFill>
                <a:latin typeface="华文新魏" panose="02010800040101010101" pitchFamily="2" charset="-122"/>
                <a:ea typeface="华文新魏" panose="02010800040101010101" pitchFamily="2" charset="-122"/>
                <a:sym typeface="+mn-ea"/>
              </a:rPr>
              <a:t> （3）宝玉眼中的黛玉</a:t>
            </a:r>
            <a:endParaRPr sz="2600" b="1" kern="0">
              <a:solidFill>
                <a:schemeClr val="tx1"/>
              </a:solidFill>
              <a:latin typeface="华文新魏" panose="02010800040101010101" pitchFamily="2" charset="-122"/>
              <a:ea typeface="华文新魏" panose="02010800040101010101" pitchFamily="2" charset="-122"/>
              <a:sym typeface="+mn-ea"/>
            </a:endParaRPr>
          </a:p>
        </p:txBody>
      </p:sp>
      <p:pic>
        <p:nvPicPr>
          <p:cNvPr id="70658" name="Picture 2" title=""/>
          <p:cNvPicPr>
            <a:picLocks noChangeAspect="1"/>
          </p:cNvPicPr>
          <p:nvPr>
            <p:custDataLst>
              <p:tags r:id="rId7"/>
            </p:custDataLst>
          </p:nvPr>
        </p:nvPicPr>
        <p:blipFill>
          <a:blip r:embed="rId6"/>
          <a:stretch>
            <a:fillRect/>
          </a:stretch>
        </p:blipFill>
        <p:spPr>
          <a:xfrm>
            <a:off x="212090" y="1009650"/>
            <a:ext cx="2844800" cy="3242945"/>
          </a:xfrm>
          <a:prstGeom prst="ellipse">
            <a:avLst/>
          </a:prstGeom>
          <a:noFill/>
          <a:ln w="76200" cap="flat" cmpd="sng">
            <a:noFill/>
            <a:prstDash val="solid"/>
            <a:miter/>
            <a:headEnd type="none" w="med" len="med"/>
            <a:tailEnd type="none" w="med" len="med"/>
          </a:ln>
        </p:spPr>
      </p:pic>
    </p:spTree>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5062" name="文本框 45061" title=""/>
          <p:cNvSpPr txBox="1"/>
          <p:nvPr>
            <p:custDataLst>
              <p:tags r:id="rId6"/>
            </p:custDataLst>
          </p:nvPr>
        </p:nvSpPr>
        <p:spPr>
          <a:xfrm>
            <a:off x="623570" y="972820"/>
            <a:ext cx="2152015" cy="491490"/>
          </a:xfrm>
          <a:prstGeom prst="rect">
            <a:avLst/>
          </a:prstGeom>
          <a:noFill/>
          <a:ln w="9525">
            <a:noFill/>
          </a:ln>
        </p:spPr>
        <p:txBody>
          <a:bodyPr wrap="square">
            <a:spAutoFit/>
          </a:bodyPr>
          <a:lstStyle/>
          <a:p>
            <a:pPr eaLnBrk="1" hangingPunct="1">
              <a:spcBef>
                <a:spcPct val="50000"/>
              </a:spcBef>
            </a:pPr>
            <a:r>
              <a:rPr lang="zh-CN" altLang="en-US" sz="2600">
                <a:solidFill>
                  <a:srgbClr val="FF0000"/>
                </a:solidFill>
                <a:latin typeface="微软雅黑" panose="020b0503020204020204" charset="-122"/>
                <a:ea typeface="微软雅黑" panose="020b0503020204020204" charset="-122"/>
              </a:rPr>
              <a:t>众人看黛玉：</a:t>
            </a:r>
            <a:endParaRPr lang="zh-CN" altLang="en-US" sz="2600">
              <a:solidFill>
                <a:srgbClr val="FF0000"/>
              </a:solidFill>
              <a:latin typeface="微软雅黑" panose="020b0503020204020204" charset="-122"/>
              <a:ea typeface="微软雅黑" panose="020b0503020204020204" charset="-122"/>
            </a:endParaRPr>
          </a:p>
        </p:txBody>
      </p:sp>
      <p:sp>
        <p:nvSpPr>
          <p:cNvPr id="99335" name="Text Box 7" title=""/>
          <p:cNvSpPr txBox="1"/>
          <p:nvPr>
            <p:custDataLst>
              <p:tags r:id="rId7"/>
            </p:custDataLst>
          </p:nvPr>
        </p:nvSpPr>
        <p:spPr>
          <a:xfrm>
            <a:off x="623570" y="1644015"/>
            <a:ext cx="4332605" cy="1863725"/>
          </a:xfrm>
          <a:prstGeom prst="rect">
            <a:avLst/>
          </a:prstGeom>
          <a:noFill/>
          <a:ln w="31750" cap="flat" cmpd="sng">
            <a:solidFill>
              <a:srgbClr val="FF0000"/>
            </a:solidFill>
            <a:prstDash val="solid"/>
            <a:miter/>
            <a:headEnd type="none" w="med" len="med"/>
            <a:tailEnd type="none" w="med" len="med"/>
          </a:ln>
          <a:extLst>
            <a:ext uri="{909E8E84-426E-40DD-AFC4-6F175D3DCCD1}">
              <a14:hiddenFill xmlns:a14="http://schemas.microsoft.com/office/drawing/2010/main">
                <a:solidFill>
                  <a:srgbClr val="EEFEA0"/>
                </a:solidFill>
              </a14:hiddenFill>
            </a:ext>
          </a:extLst>
        </p:spPr>
        <p:txBody>
          <a:bodyPr wrap="square">
            <a:spAutoFit/>
          </a:bodyPr>
          <a:lstStyle/>
          <a:p>
            <a:pPr indent="0" fontAlgn="auto">
              <a:lnSpc>
                <a:spcPct val="120000"/>
              </a:lnSpc>
            </a:pPr>
            <a:r>
              <a:rPr lang="en-US" altLang="zh-CN" sz="2400">
                <a:solidFill>
                  <a:srgbClr val="FD0303"/>
                </a:solidFill>
                <a:latin typeface="微软雅黑" panose="020b0503020204020204" charset="-122"/>
                <a:ea typeface="微软雅黑" panose="020b0503020204020204" charset="-122"/>
              </a:rPr>
              <a:t>     </a:t>
            </a:r>
            <a:r>
              <a:rPr lang="zh-CN" altLang="en-US" sz="2400" b="1">
                <a:solidFill>
                  <a:schemeClr val="tx1"/>
                </a:solidFill>
                <a:latin typeface="华文楷体" panose="02010600040101010101" charset="-122"/>
                <a:ea typeface="华文楷体" panose="02010600040101010101" charset="-122"/>
                <a:cs typeface="华文楷体" panose="02010600040101010101" charset="-122"/>
              </a:rPr>
              <a:t>众人见黛玉年貌虽小,其举止言谈不俗，身体面庞虽怯弱不胜,却有一段自然的风流态度，便知他有不足之症。（第</a:t>
            </a:r>
            <a:r>
              <a:rPr lang="en-US" altLang="zh-CN" sz="2400" b="1">
                <a:solidFill>
                  <a:schemeClr val="tx1"/>
                </a:solidFill>
                <a:latin typeface="华文楷体" panose="02010600040101010101" charset="-122"/>
                <a:ea typeface="华文楷体" panose="02010600040101010101" charset="-122"/>
                <a:cs typeface="华文楷体" panose="02010600040101010101" charset="-122"/>
              </a:rPr>
              <a:t>4</a:t>
            </a:r>
            <a:r>
              <a:rPr lang="zh-CN" altLang="en-US" sz="2400" b="1">
                <a:solidFill>
                  <a:schemeClr val="tx1"/>
                </a:solidFill>
                <a:latin typeface="华文楷体" panose="02010600040101010101" charset="-122"/>
                <a:ea typeface="华文楷体" panose="02010600040101010101" charset="-122"/>
                <a:cs typeface="华文楷体" panose="02010600040101010101" charset="-122"/>
              </a:rPr>
              <a:t>段）</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12298" name="圆角矩形标注 12297" title=""/>
          <p:cNvSpPr/>
          <p:nvPr>
            <p:custDataLst>
              <p:tags r:id="rId8"/>
            </p:custDataLst>
          </p:nvPr>
        </p:nvSpPr>
        <p:spPr>
          <a:xfrm>
            <a:off x="3290570" y="4300855"/>
            <a:ext cx="3166745" cy="459105"/>
          </a:xfrm>
          <a:prstGeom prst="wedgeRoundRectCallout">
            <a:avLst>
              <a:gd name="adj1" fmla="val -40274"/>
              <a:gd name="adj2" fmla="val -88589"/>
              <a:gd name="adj3" fmla="val 16667"/>
            </a:avLst>
          </a:prstGeom>
          <a:solidFill>
            <a:srgbClr val="000000">
              <a:alpha val="0"/>
            </a:srgbClr>
          </a:solidFill>
          <a:ln w="9525" cap="flat" cmpd="sng">
            <a:solidFill>
              <a:schemeClr val="tx1"/>
            </a:solidFill>
            <a:prstDash val="solid"/>
            <a:miter/>
            <a:headEnd type="none" w="med" len="med"/>
            <a:tailEnd type="none" w="med" len="med"/>
          </a:ln>
        </p:spPr>
        <p:txBody>
          <a:bodyPr/>
          <a:lstStyle/>
          <a:p>
            <a:pPr algn="l" eaLnBrk="1" hangingPunct="1"/>
            <a:r>
              <a:rPr lang="zh-CN" altLang="zh-CN" sz="2400">
                <a:solidFill>
                  <a:srgbClr val="002060"/>
                </a:solidFill>
                <a:latin typeface="微软雅黑" panose="020b0503020204020204" charset="-122"/>
                <a:ea typeface="微软雅黑" panose="020b0503020204020204" charset="-122"/>
              </a:rPr>
              <a:t>言谈不俗、体弱多病</a:t>
            </a:r>
            <a:endParaRPr lang="zh-CN" altLang="zh-CN" sz="2400">
              <a:solidFill>
                <a:srgbClr val="002060"/>
              </a:solidFill>
              <a:latin typeface="微软雅黑" panose="020b0503020204020204" charset="-122"/>
              <a:ea typeface="微软雅黑" panose="020b0503020204020204" charset="-122"/>
            </a:endParaRPr>
          </a:p>
        </p:txBody>
      </p:sp>
      <p:pic>
        <p:nvPicPr>
          <p:cNvPr id="10" name="图片 9" title=""/>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5419730" y="1070605"/>
            <a:ext cx="3131578" cy="221171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fade">
                                      <p:cBhvr>
                                        <p:cTn id="7" dur="770" decel="100000"/>
                                        <p:tgtEl>
                                          <p:spTgt spid="45062"/>
                                        </p:tgtEl>
                                      </p:cBhvr>
                                    </p:animEffect>
                                    <p:animScale>
                                      <p:cBhvr>
                                        <p:cTn id="8" dur="770" decel="100000"/>
                                        <p:tgtEl>
                                          <p:spTgt spid="45062"/>
                                        </p:tgtEl>
                                      </p:cBhvr>
                                      <p:from x="10000" y="10000"/>
                                      <p:to x="200000" y="450000"/>
                                    </p:animScale>
                                    <p:animScale>
                                      <p:cBhvr>
                                        <p:cTn id="9" dur="1230" accel="100000" fill="hold">
                                          <p:stCondLst>
                                            <p:cond delay="770"/>
                                          </p:stCondLst>
                                        </p:cTn>
                                        <p:tgtEl>
                                          <p:spTgt spid="45062"/>
                                        </p:tgtEl>
                                      </p:cBhvr>
                                      <p:from x="200000" y="450000"/>
                                      <p:to x="100000" y="100000"/>
                                    </p:animScale>
                                    <p:set>
                                      <p:cBhvr>
                                        <p:cTn id="10" dur="770" fill="hold"/>
                                        <p:tgtEl>
                                          <p:spTgt spid="45062"/>
                                        </p:tgtEl>
                                        <p:attrNameLst>
                                          <p:attrName>ppt_x</p:attrName>
                                        </p:attrNameLst>
                                      </p:cBhvr>
                                      <p:to>
                                        <p:strVal val="(0.5)"/>
                                      </p:to>
                                    </p:set>
                                    <p:anim from="(0.5)" to="(#ppt_x)" calcmode="lin" valueType="num">
                                      <p:cBhvr>
                                        <p:cTn id="11" dur="1230" accel="100000" fill="hold">
                                          <p:stCondLst>
                                            <p:cond delay="770"/>
                                          </p:stCondLst>
                                        </p:cTn>
                                        <p:tgtEl>
                                          <p:spTgt spid="45062"/>
                                        </p:tgtEl>
                                        <p:attrNameLst>
                                          <p:attrName>ppt_x</p:attrName>
                                        </p:attrNameLst>
                                      </p:cBhvr>
                                    </p:anim>
                                    <p:set>
                                      <p:cBhvr>
                                        <p:cTn id="12" dur="770" fill="hold"/>
                                        <p:tgtEl>
                                          <p:spTgt spid="45062"/>
                                        </p:tgtEl>
                                        <p:attrNameLst>
                                          <p:attrName>ppt_y</p:attrName>
                                        </p:attrNameLst>
                                      </p:cBhvr>
                                      <p:to>
                                        <p:strVal val="(#ppt_y+0.4)"/>
                                      </p:to>
                                    </p:set>
                                    <p:anim from="(#ppt_y+0.4)" to="(#ppt_y)" calcmode="lin" valueType="num">
                                      <p:cBhvr>
                                        <p:cTn id="13" dur="1230" accel="100000" fill="hold">
                                          <p:stCondLst>
                                            <p:cond delay="770"/>
                                          </p:stCondLst>
                                        </p:cTn>
                                        <p:tgtEl>
                                          <p:spTgt spid="45062"/>
                                        </p:tgtEl>
                                        <p:attrNameLst>
                                          <p:attrName>ppt_y</p:attrName>
                                        </p:attrNameLst>
                                      </p:cBhvr>
                                    </p:anim>
                                  </p:childTnLst>
                                </p:cTn>
                              </p:par>
                            </p:childTnLst>
                          </p:cTn>
                        </p:par>
                      </p:childTnLst>
                    </p:cTn>
                  </p:par>
                  <p:par>
                    <p:cTn id="14" fill="hold" nodeType="clickPar">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99335"/>
                                        </p:tgtEl>
                                        <p:attrNameLst>
                                          <p:attrName>style.visibility</p:attrName>
                                        </p:attrNameLst>
                                      </p:cBhvr>
                                      <p:to>
                                        <p:strVal val="visible"/>
                                      </p:to>
                                    </p:set>
                                    <p:anim calcmode="discrete" valueType="clr">
                                      <p:cBhvr override="childStyle">
                                        <p:cTn id="18" dur="80"/>
                                        <p:tgtEl>
                                          <p:spTgt spid="9933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9335"/>
                                        </p:tgtEl>
                                        <p:attrNameLst>
                                          <p:attrName>fillcolor</p:attrName>
                                        </p:attrNameLst>
                                      </p:cBhvr>
                                      <p:tavLst>
                                        <p:tav tm="0">
                                          <p:val>
                                            <p:clrVal>
                                              <a:schemeClr val="accent2"/>
                                            </p:clrVal>
                                          </p:val>
                                        </p:tav>
                                        <p:tav tm="50000">
                                          <p:val>
                                            <p:clrVal>
                                              <a:schemeClr val="hlink"/>
                                            </p:clrVal>
                                          </p:val>
                                        </p:tav>
                                      </p:tavLst>
                                    </p:anim>
                                    <p:set>
                                      <p:cBhvr>
                                        <p:cTn id="20" dur="80"/>
                                        <p:tgtEl>
                                          <p:spTgt spid="99335"/>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298"/>
                                        </p:tgtEl>
                                        <p:attrNameLst>
                                          <p:attrName>style.visibility</p:attrName>
                                        </p:attrNameLst>
                                      </p:cBhvr>
                                      <p:to>
                                        <p:strVal val="visible"/>
                                      </p:to>
                                    </p:set>
                                    <p:animEffect transition="in" filter="checkerboard(across)">
                                      <p:cBhvr>
                                        <p:cTn id="25"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P spid="99335" grpId="0" animBg="1"/>
      <p:bldP spid="12298"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文本框 1" title=""/>
          <p:cNvSpPr txBox="1"/>
          <p:nvPr>
            <p:custDataLst>
              <p:tags r:id="rId6"/>
            </p:custDataLst>
          </p:nvPr>
        </p:nvSpPr>
        <p:spPr>
          <a:xfrm>
            <a:off x="424180" y="967105"/>
            <a:ext cx="1982470" cy="491490"/>
          </a:xfrm>
          <a:prstGeom prst="rect">
            <a:avLst/>
          </a:prstGeom>
          <a:noFill/>
          <a:ln w="9525">
            <a:noFill/>
          </a:ln>
        </p:spPr>
        <p:txBody>
          <a:bodyPr wrap="square">
            <a:spAutoFit/>
          </a:bodyPr>
          <a:lstStyle/>
          <a:p>
            <a:pPr eaLnBrk="1" hangingPunct="1">
              <a:spcBef>
                <a:spcPct val="50000"/>
              </a:spcBef>
            </a:pPr>
            <a:r>
              <a:rPr lang="zh-CN" altLang="en-US" sz="2600">
                <a:solidFill>
                  <a:srgbClr val="FF0000"/>
                </a:solidFill>
                <a:latin typeface="微软雅黑" panose="020b0503020204020204" charset="-122"/>
                <a:ea typeface="微软雅黑" panose="020b0503020204020204" charset="-122"/>
              </a:rPr>
              <a:t>熙凤看黛玉</a:t>
            </a:r>
            <a:endParaRPr lang="zh-CN" altLang="en-US" sz="4500">
              <a:solidFill>
                <a:srgbClr val="FF0000"/>
              </a:solidFill>
              <a:latin typeface="微软雅黑" panose="020b0503020204020204" charset="-122"/>
              <a:ea typeface="微软雅黑" panose="020b0503020204020204" charset="-122"/>
            </a:endParaRPr>
          </a:p>
        </p:txBody>
      </p:sp>
      <p:sp>
        <p:nvSpPr>
          <p:cNvPr id="3" name="Text Box 7" title=""/>
          <p:cNvSpPr txBox="1"/>
          <p:nvPr>
            <p:custDataLst>
              <p:tags r:id="rId7"/>
            </p:custDataLst>
          </p:nvPr>
        </p:nvSpPr>
        <p:spPr>
          <a:xfrm>
            <a:off x="507365" y="1548130"/>
            <a:ext cx="4949825" cy="2676525"/>
          </a:xfrm>
          <a:prstGeom prst="rect">
            <a:avLst/>
          </a:prstGeom>
          <a:noFill/>
          <a:ln w="28575" cap="flat" cmpd="sng">
            <a:solidFill>
              <a:srgbClr val="00B050"/>
            </a:solidFill>
            <a:prstDash val="solid"/>
            <a:miter/>
            <a:headEnd type="none" w="med" len="med"/>
            <a:tailEnd type="none" w="med" len="med"/>
          </a:ln>
          <a:extLst>
            <a:ext uri="{909E8E84-426E-40DD-AFC4-6F175D3DCCD1}">
              <a14:hiddenFill xmlns:a14="http://schemas.microsoft.com/office/drawing/2010/main">
                <a:solidFill>
                  <a:srgbClr val="EEFEA0"/>
                </a:solidFill>
              </a14:hiddenFill>
            </a:ext>
          </a:extLst>
        </p:spPr>
        <p:txBody>
          <a:bodyPr wrap="square">
            <a:spAutoFit/>
          </a:bodyPr>
          <a:lstStyle/>
          <a:p>
            <a:pPr eaLnBrk="1" hangingPunct="1"/>
            <a:r>
              <a:rPr lang="en-US" altLang="zh-CN" sz="2400">
                <a:solidFill>
                  <a:srgbClr val="00B0F0"/>
                </a:solidFill>
                <a:latin typeface="微软雅黑" panose="020b0503020204020204" charset="-122"/>
                <a:ea typeface="微软雅黑" panose="020b0503020204020204" charset="-122"/>
              </a:rPr>
              <a:t>      </a:t>
            </a:r>
            <a:r>
              <a:rPr lang="zh-CN" altLang="en-US" sz="2400" b="1">
                <a:solidFill>
                  <a:schemeClr val="tx1"/>
                </a:solidFill>
                <a:latin typeface="华文楷体" panose="02010600040101010101" charset="-122"/>
                <a:ea typeface="华文楷体" panose="02010600040101010101" charset="-122"/>
                <a:cs typeface="华文楷体" panose="02010600040101010101" charset="-122"/>
              </a:rPr>
              <a:t>这熙凤携着黛玉的手,上下细细打量了一回，仍送至贾母身边坐下，因笑道:“天下真有这样标致的人物，我今儿才算见了！况且这通身的气派，竟不像老祖宗的外孙女儿，竟是个嫡亲的孙女，怨不得老祖宗天天口头心头一时不忘。”</a:t>
            </a:r>
            <a:r>
              <a:rPr lang="zh-CN" altLang="en-US" sz="2400" b="1">
                <a:latin typeface="华文楷体" panose="02010600040101010101" charset="-122"/>
                <a:ea typeface="华文楷体" panose="02010600040101010101" charset="-122"/>
                <a:cs typeface="华文楷体" panose="02010600040101010101" charset="-122"/>
                <a:sym typeface="+mn-ea"/>
              </a:rPr>
              <a:t>（第5段）</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5" name="圆角矩形标注 4" title=""/>
          <p:cNvSpPr/>
          <p:nvPr>
            <p:custDataLst>
              <p:tags r:id="rId8"/>
            </p:custDataLst>
          </p:nvPr>
        </p:nvSpPr>
        <p:spPr>
          <a:xfrm>
            <a:off x="5079365" y="4364077"/>
            <a:ext cx="3429423" cy="533466"/>
          </a:xfrm>
          <a:prstGeom prst="wedgeRoundRectCallout">
            <a:avLst>
              <a:gd name="adj1" fmla="val -55332"/>
              <a:gd name="adj2" fmla="val -94585"/>
              <a:gd name="adj3" fmla="val 16667"/>
            </a:avLst>
          </a:prstGeom>
          <a:solidFill>
            <a:srgbClr val="000000">
              <a:alpha val="0"/>
            </a:srgbClr>
          </a:solidFill>
          <a:ln w="9525" cap="flat" cmpd="sng">
            <a:solidFill>
              <a:schemeClr val="tx1"/>
            </a:solidFill>
            <a:prstDash val="solid"/>
            <a:miter/>
            <a:headEnd type="none" w="med" len="med"/>
            <a:tailEnd type="none" w="med" len="med"/>
          </a:ln>
        </p:spPr>
        <p:txBody>
          <a:bodyPr/>
          <a:lstStyle/>
          <a:p>
            <a:pPr algn="ctr" eaLnBrk="1" hangingPunct="1"/>
            <a:r>
              <a:rPr lang="zh-CN" altLang="zh-CN" sz="2400">
                <a:solidFill>
                  <a:srgbClr val="002060"/>
                </a:solidFill>
                <a:latin typeface="微软雅黑" panose="020b0503020204020204" charset="-122"/>
                <a:ea typeface="微软雅黑" panose="020b0503020204020204" charset="-122"/>
              </a:rPr>
              <a:t>容貌标致、气派不凡</a:t>
            </a:r>
            <a:endParaRPr lang="zh-CN" altLang="zh-CN" sz="2400">
              <a:solidFill>
                <a:srgbClr val="002060"/>
              </a:solidFill>
              <a:latin typeface="微软雅黑" panose="020b0503020204020204" charset="-122"/>
              <a:ea typeface="微软雅黑" panose="020b0503020204020204" charset="-122"/>
            </a:endParaRPr>
          </a:p>
        </p:txBody>
      </p:sp>
      <p:pic>
        <p:nvPicPr>
          <p:cNvPr id="11" name="图片 10" title=""/>
          <p:cNvPicPr>
            <a:picLocks noChangeAspect="1"/>
          </p:cNvPicPr>
          <p:nvPr>
            <p:custDataLst>
              <p:tags r:id="rId10"/>
            </p:custDataLst>
          </p:nvPr>
        </p:nvPicPr>
        <p:blipFill>
          <a:blip r:embed="rId9">
            <a:extLst>
              <a:ext uri="{28A0092B-C50C-407E-A947-70E740481C1C}">
                <a14:useLocalDpi xmlns:a14="http://schemas.microsoft.com/office/drawing/2010/main" val="0"/>
              </a:ext>
            </a:extLst>
          </a:blip>
          <a:stretch>
            <a:fillRect/>
          </a:stretch>
        </p:blipFill>
        <p:spPr>
          <a:xfrm>
            <a:off x="5626735" y="1762125"/>
            <a:ext cx="3101340" cy="2000250"/>
          </a:xfrm>
          <a:prstGeom prst="snip2DiagRect">
            <a:avLst>
              <a:gd name="adj1" fmla="val 27086"/>
              <a:gd name="adj2" fmla="val 16667"/>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par>
                    <p:cTn id="14" fill="hold" nodeType="clickPar">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
                                        </p:tgtEl>
                                        <p:attrNameLst>
                                          <p:attrName>style.visibility</p:attrName>
                                        </p:attrNameLst>
                                      </p:cBhvr>
                                      <p:to>
                                        <p:strVal val="visible"/>
                                      </p:to>
                                    </p:set>
                                    <p:anim calcmode="discrete" valueType="clr">
                                      <p:cBhvr override="childStyle">
                                        <p:cTn id="18"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
                                        </p:tgtEl>
                                        <p:attrNameLst>
                                          <p:attrName>fillcolor</p:attrName>
                                        </p:attrNameLst>
                                      </p:cBhvr>
                                      <p:tavLst>
                                        <p:tav tm="0">
                                          <p:val>
                                            <p:clrVal>
                                              <a:schemeClr val="accent2"/>
                                            </p:clrVal>
                                          </p:val>
                                        </p:tav>
                                        <p:tav tm="50000">
                                          <p:val>
                                            <p:clrVal>
                                              <a:schemeClr val="hlink"/>
                                            </p:clrVal>
                                          </p:val>
                                        </p:tav>
                                      </p:tavLst>
                                    </p:anim>
                                    <p:set>
                                      <p:cBhvr>
                                        <p:cTn id="20" dur="80"/>
                                        <p:tgtEl>
                                          <p:spTgt spid="3"/>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457835" y="869950"/>
            <a:ext cx="8412480" cy="1483995"/>
          </a:xfrm>
          <a:prstGeom prst="rect">
            <a:avLst/>
          </a:prstGeom>
          <a:noFill/>
        </p:spPr>
        <p:txBody>
          <a:bodyPr wrap="square" rtlCol="0" anchor="t">
            <a:spAutoFit/>
          </a:bodyPr>
          <a:lstStyle/>
          <a:p>
            <a:pPr marL="0" marR="0" lvl="0" indent="0" algn="l" defTabSz="914400" rtl="0" eaLnBrk="0" fontAlgn="base" hangingPunct="0">
              <a:lnSpc>
                <a:spcPts val="3620"/>
              </a:lnSpc>
              <a:spcBef>
                <a:spcPct val="0"/>
              </a:spcBef>
              <a:spcAft>
                <a:spcPct val="0"/>
              </a:spcAft>
              <a:buClrTx/>
              <a:buSzTx/>
              <a:buFontTx/>
              <a:buNone/>
              <a:defRPr/>
            </a:pPr>
            <a:r>
              <a:rPr kumimoji="1" lang="en-US" altLang="zh-CN" sz="3600" b="1" noProof="0" smtClean="0">
                <a:ln>
                  <a:noFill/>
                </a:ln>
                <a:effectLst>
                  <a:outerShdw blurRad="38100" dist="38100" dir="2700000" algn="tl">
                    <a:srgbClr val="FFFFFF"/>
                  </a:outerShdw>
                </a:effectLst>
                <a:uLnTx/>
                <a:uFillTx/>
                <a:latin typeface="楷体_GB2312" pitchFamily="49" charset="-122"/>
                <a:ea typeface="楷体_GB2312" pitchFamily="49" charset="-122"/>
                <a:sym typeface="+mn-ea"/>
              </a:rPr>
              <a:t>  </a:t>
            </a:r>
            <a:r>
              <a:rPr kumimoji="1" lang="zh-CN" sz="2600" b="1" noProof="0" smtClean="0">
                <a:ln>
                  <a:noFill/>
                </a:ln>
                <a:effectLst/>
                <a:uLnTx/>
                <a:uFillTx/>
                <a:latin typeface="华文楷体" panose="02010600040101010101" charset="-122"/>
                <a:ea typeface="华文楷体" panose="02010600040101010101" charset="-122"/>
                <a:sym typeface="+mn-ea"/>
              </a:rPr>
              <a:t>《</a:t>
            </a:r>
            <a:r>
              <a:rPr kumimoji="1" lang="zh-CN" altLang="en-US" sz="2600" b="1" noProof="0" smtClean="0">
                <a:ln>
                  <a:noFill/>
                </a:ln>
                <a:effectLst/>
                <a:uLnTx/>
                <a:uFillTx/>
                <a:latin typeface="华文楷体" panose="02010600040101010101" charset="-122"/>
                <a:ea typeface="华文楷体" panose="02010600040101010101" charset="-122"/>
                <a:sym typeface="+mn-ea"/>
              </a:rPr>
              <a:t>红楼梦》</a:t>
            </a:r>
            <a:r>
              <a:rPr kumimoji="1" lang="zh-CN" altLang="en-US" sz="2600" b="1" noProof="0" smtClean="0">
                <a:ln>
                  <a:noFill/>
                </a:ln>
                <a:solidFill>
                  <a:srgbClr val="FF0000"/>
                </a:solidFill>
                <a:effectLst/>
                <a:uLnTx/>
                <a:uFillTx/>
                <a:latin typeface="华文楷体" panose="02010600040101010101" charset="-122"/>
                <a:ea typeface="华文楷体" panose="02010600040101010101" charset="-122"/>
                <a:sym typeface="+mn-ea"/>
              </a:rPr>
              <a:t>前五回</a:t>
            </a:r>
            <a:r>
              <a:rPr kumimoji="1" lang="zh-CN" altLang="en-US" sz="2600" b="1" noProof="0" smtClean="0">
                <a:ln>
                  <a:noFill/>
                </a:ln>
                <a:effectLst/>
                <a:uLnTx/>
                <a:uFillTx/>
                <a:latin typeface="华文楷体" panose="02010600040101010101" charset="-122"/>
                <a:ea typeface="华文楷体" panose="02010600040101010101" charset="-122"/>
                <a:sym typeface="+mn-ea"/>
              </a:rPr>
              <a:t>包含的信息相当丰富，包括人物的命运，写书的缘起，贾府的政治经济学等等，为全书情节在展开作了必要的交代。</a:t>
            </a:r>
            <a:endParaRPr kumimoji="1" lang="zh-CN" altLang="en-US" sz="2600" b="1" noProof="0" smtClean="0">
              <a:ln>
                <a:noFill/>
              </a:ln>
              <a:effectLst/>
              <a:uLnTx/>
              <a:uFillTx/>
              <a:latin typeface="华文楷体" panose="02010600040101010101" charset="-122"/>
              <a:ea typeface="华文楷体" panose="02010600040101010101" charset="-122"/>
              <a:sym typeface="+mn-ea"/>
            </a:endParaRPr>
          </a:p>
        </p:txBody>
      </p:sp>
      <p:sp>
        <p:nvSpPr>
          <p:cNvPr id="4" name="文本框 3" title=""/>
          <p:cNvSpPr txBox="1"/>
          <p:nvPr/>
        </p:nvSpPr>
        <p:spPr>
          <a:xfrm>
            <a:off x="457835" y="2353945"/>
            <a:ext cx="8457565" cy="2245360"/>
          </a:xfrm>
          <a:prstGeom prst="rect">
            <a:avLst/>
          </a:prstGeom>
          <a:noFill/>
        </p:spPr>
        <p:txBody>
          <a:bodyPr wrap="square" rtlCol="0" anchor="t">
            <a:spAutoFit/>
          </a:bodyPr>
          <a:lstStyle/>
          <a:p>
            <a:pPr indent="0" algn="l" fontAlgn="auto">
              <a:lnSpc>
                <a:spcPts val="3360"/>
              </a:lnSpc>
            </a:pPr>
            <a:r>
              <a:rPr lang="zh-CN" altLang="en-US" sz="2300" b="1">
                <a:latin typeface="华文新魏" panose="02010800040101010101" pitchFamily="2" charset="-122"/>
                <a:ea typeface="华文新魏" panose="02010800040101010101" pitchFamily="2" charset="-122"/>
                <a:cs typeface="华文新魏" panose="02010800040101010101" pitchFamily="2" charset="-122"/>
                <a:sym typeface="+mn-ea"/>
              </a:rPr>
              <a:t>一、甄士隐梦幻识通灵 贾雨村风尘怀闺秀</a:t>
            </a:r>
            <a:r>
              <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（女娲补天 木石前盟）</a:t>
            </a:r>
            <a:endParaRPr lang="zh-CN" altLang="en-US" sz="2300" b="1"/>
          </a:p>
          <a:p>
            <a:pPr indent="0" algn="l" fontAlgn="auto">
              <a:lnSpc>
                <a:spcPts val="3360"/>
              </a:lnSpc>
              <a:buClrTx/>
              <a:buSzTx/>
              <a:buFontTx/>
            </a:pPr>
            <a:r>
              <a:rPr lang="zh-CN" altLang="en-US" sz="2300" b="1">
                <a:latin typeface="华文新魏" panose="02010800040101010101" pitchFamily="2" charset="-122"/>
                <a:ea typeface="华文新魏" panose="02010800040101010101" pitchFamily="2" charset="-122"/>
                <a:cs typeface="华文新魏" panose="02010800040101010101" pitchFamily="2" charset="-122"/>
              </a:rPr>
              <a:t>二、贾夫人仙逝扬州城 冷子兴演说荣国府</a:t>
            </a:r>
            <a:r>
              <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rPr>
              <a:t>（</a:t>
            </a:r>
            <a:r>
              <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贾府人物 上下关系）</a:t>
            </a:r>
            <a:endPar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endParaRPr>
          </a:p>
          <a:p>
            <a:pPr indent="0" algn="l" fontAlgn="auto">
              <a:lnSpc>
                <a:spcPts val="3360"/>
              </a:lnSpc>
              <a:buClrTx/>
              <a:buSzTx/>
              <a:buFontTx/>
            </a:pPr>
            <a:r>
              <a:rPr lang="zh-CN" altLang="en-US" sz="2300" b="1">
                <a:latin typeface="华文新魏" panose="02010800040101010101" pitchFamily="2" charset="-122"/>
                <a:ea typeface="华文新魏" panose="02010800040101010101" pitchFamily="2" charset="-122"/>
                <a:cs typeface="华文新魏" panose="02010800040101010101" pitchFamily="2" charset="-122"/>
              </a:rPr>
              <a:t>三、贾雨村夤缘复旧职</a:t>
            </a:r>
            <a:r>
              <a:rPr lang="en-US" altLang="zh-CN" sz="2300" b="1">
                <a:latin typeface="华文新魏" panose="02010800040101010101" pitchFamily="2" charset="-122"/>
                <a:ea typeface="华文新魏" panose="02010800040101010101" pitchFamily="2" charset="-122"/>
                <a:cs typeface="华文新魏" panose="02010800040101010101" pitchFamily="2" charset="-122"/>
              </a:rPr>
              <a:t> </a:t>
            </a:r>
            <a:r>
              <a:rPr lang="zh-CN" altLang="en-US" sz="2300" b="1">
                <a:latin typeface="华文新魏" panose="02010800040101010101" pitchFamily="2" charset="-122"/>
                <a:ea typeface="华文新魏" panose="02010800040101010101" pitchFamily="2" charset="-122"/>
                <a:cs typeface="华文新魏" panose="02010800040101010101" pitchFamily="2" charset="-122"/>
              </a:rPr>
              <a:t>林黛玉抛父进京都</a:t>
            </a:r>
            <a:r>
              <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rPr>
              <a:t>（</a:t>
            </a:r>
            <a:r>
              <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黛玉进府 典型环境）</a:t>
            </a:r>
            <a:endPar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endParaRPr>
          </a:p>
          <a:p>
            <a:pPr indent="0" algn="l" fontAlgn="auto">
              <a:lnSpc>
                <a:spcPts val="3360"/>
              </a:lnSpc>
              <a:buClrTx/>
              <a:buSzTx/>
              <a:buFontTx/>
            </a:pPr>
            <a:r>
              <a:rPr lang="zh-CN" altLang="en-US" sz="2300" b="1">
                <a:latin typeface="华文新魏" panose="02010800040101010101" pitchFamily="2" charset="-122"/>
                <a:ea typeface="华文新魏" panose="02010800040101010101" pitchFamily="2" charset="-122"/>
                <a:cs typeface="华文新魏" panose="02010800040101010101" pitchFamily="2" charset="-122"/>
              </a:rPr>
              <a:t>四、薄命女偏逢薄命郎 葫芦僧乱判葫芦案</a:t>
            </a:r>
            <a:r>
              <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rPr>
              <a:t>（</a:t>
            </a:r>
            <a:r>
              <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贾史王薛 社会背景）</a:t>
            </a:r>
            <a:endPar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endParaRPr>
          </a:p>
          <a:p>
            <a:pPr indent="0" algn="l" fontAlgn="auto">
              <a:lnSpc>
                <a:spcPts val="3360"/>
              </a:lnSpc>
              <a:buClrTx/>
              <a:buSzTx/>
              <a:buFontTx/>
            </a:pPr>
            <a:r>
              <a:rPr lang="zh-CN" altLang="en-US" sz="2300" b="1">
                <a:latin typeface="华文新魏" panose="02010800040101010101" pitchFamily="2" charset="-122"/>
                <a:ea typeface="华文新魏" panose="02010800040101010101" pitchFamily="2" charset="-122"/>
                <a:cs typeface="华文新魏" panose="02010800040101010101" pitchFamily="2" charset="-122"/>
              </a:rPr>
              <a:t>五、游幻境指迷十二钗 饮仙醪曲演红楼梦</a:t>
            </a:r>
            <a:r>
              <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rPr>
              <a:t>（</a:t>
            </a:r>
            <a:r>
              <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太虚梦游 隐喻结局）</a:t>
            </a:r>
            <a:endParaRPr lang="zh-CN" altLang="en-US" sz="23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endParaRPr>
          </a:p>
        </p:txBody>
      </p:sp>
      <p:cxnSp>
        <p:nvCxnSpPr>
          <p:cNvPr id="10" name="直接连接符 9"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2" name="组合 11" title=""/>
          <p:cNvGrpSpPr/>
          <p:nvPr/>
        </p:nvGrpSpPr>
        <p:grpSpPr>
          <a:xfrm>
            <a:off x="255905" y="279400"/>
            <a:ext cx="562610" cy="513080"/>
            <a:chOff x="2121873" y="1511588"/>
            <a:chExt cx="445481" cy="469613"/>
          </a:xfrm>
        </p:grpSpPr>
        <p:sp>
          <p:nvSpPr>
            <p:cNvPr id="13" name="矩形 12"/>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4" title=""/>
          <p:cNvSpPr txBox="1"/>
          <p:nvPr>
            <p:custDataLst>
              <p:tags r:id="rId6"/>
            </p:custDataLst>
          </p:nvPr>
        </p:nvSpPr>
        <p:spPr>
          <a:xfrm>
            <a:off x="715010" y="998220"/>
            <a:ext cx="2011680" cy="491490"/>
          </a:xfrm>
          <a:prstGeom prst="rect">
            <a:avLst/>
          </a:prstGeom>
          <a:noFill/>
          <a:ln w="9525">
            <a:noFill/>
          </a:ln>
        </p:spPr>
        <p:txBody>
          <a:bodyPr wrap="square">
            <a:spAutoFit/>
          </a:bodyPr>
          <a:lstStyle/>
          <a:p>
            <a:pPr eaLnBrk="1" hangingPunct="1">
              <a:spcBef>
                <a:spcPct val="50000"/>
              </a:spcBef>
            </a:pPr>
            <a:r>
              <a:rPr lang="zh-CN" altLang="en-US" sz="2600">
                <a:solidFill>
                  <a:srgbClr val="FF0000"/>
                </a:solidFill>
                <a:latin typeface="微软雅黑" panose="020b0503020204020204" charset="-122"/>
                <a:ea typeface="微软雅黑" panose="020b0503020204020204" charset="-122"/>
              </a:rPr>
              <a:t>宝玉看黛玉</a:t>
            </a:r>
            <a:endParaRPr lang="zh-CN" altLang="en-US" sz="2600">
              <a:solidFill>
                <a:srgbClr val="FF0000"/>
              </a:solidFill>
              <a:latin typeface="微软雅黑" panose="020b0503020204020204" charset="-122"/>
              <a:ea typeface="微软雅黑" panose="020b0503020204020204" charset="-122"/>
            </a:endParaRPr>
          </a:p>
        </p:txBody>
      </p:sp>
      <p:sp>
        <p:nvSpPr>
          <p:cNvPr id="2" name="Text Box 7" title=""/>
          <p:cNvSpPr txBox="1"/>
          <p:nvPr>
            <p:custDataLst>
              <p:tags r:id="rId7"/>
            </p:custDataLst>
          </p:nvPr>
        </p:nvSpPr>
        <p:spPr>
          <a:xfrm>
            <a:off x="394970" y="1557655"/>
            <a:ext cx="5073015" cy="2306955"/>
          </a:xfrm>
          <a:prstGeom prst="rect">
            <a:avLst/>
          </a:prstGeom>
          <a:noFill/>
          <a:ln w="28575" cap="flat" cmpd="sng">
            <a:solidFill>
              <a:srgbClr val="002060"/>
            </a:solidFill>
            <a:prstDash val="solid"/>
            <a:miter/>
            <a:headEnd type="none" w="med" len="med"/>
            <a:tailEnd type="none" w="med" len="med"/>
          </a:ln>
          <a:extLst>
            <a:ext uri="{909E8E84-426E-40DD-AFC4-6F175D3DCCD1}">
              <a14:hiddenFill xmlns:a14="http://schemas.microsoft.com/office/drawing/2010/main">
                <a:solidFill>
                  <a:srgbClr val="EEFEA0"/>
                </a:solidFill>
              </a14:hiddenFill>
            </a:ext>
          </a:extLst>
        </p:spPr>
        <p:txBody>
          <a:bodyPr wrap="square">
            <a:spAutoFit/>
          </a:bodyPr>
          <a:lstStyle/>
          <a:p>
            <a:pPr eaLnBrk="1" hangingPunct="1"/>
            <a:r>
              <a:rPr lang="en-US" altLang="zh-CN" sz="2100">
                <a:solidFill>
                  <a:srgbClr val="00B0F0"/>
                </a:solidFill>
                <a:latin typeface="微软雅黑" panose="020b0503020204020204" charset="-122"/>
                <a:ea typeface="微软雅黑" panose="020b0503020204020204" charset="-122"/>
              </a:rPr>
              <a:t>       </a:t>
            </a:r>
            <a:r>
              <a:rPr lang="zh-CN" altLang="en-US" sz="2400" b="1">
                <a:solidFill>
                  <a:schemeClr val="tx1"/>
                </a:solidFill>
                <a:latin typeface="华文楷体" panose="02010600040101010101" charset="-122"/>
                <a:ea typeface="华文楷体" panose="02010600040101010101" charset="-122"/>
                <a:cs typeface="华文楷体" panose="02010600040101010101" charset="-122"/>
              </a:rPr>
              <a:t>两弯似蹙非蹙罥烟眉,一双似喜非喜含情目。态生两靥之愁,娇袭一身之病。泪光点点,娇喘微微。闲静时如姣花照水,行动处似弱柳扶风。心较比干多一窍,病如西子胜三分。（第14段）</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3" name="圆角矩形标注 2" title=""/>
          <p:cNvSpPr/>
          <p:nvPr>
            <p:custDataLst>
              <p:tags r:id="rId8"/>
            </p:custDataLst>
          </p:nvPr>
        </p:nvSpPr>
        <p:spPr>
          <a:xfrm>
            <a:off x="2349500" y="4087495"/>
            <a:ext cx="2645410" cy="863600"/>
          </a:xfrm>
          <a:prstGeom prst="wedgeRoundRectCallout">
            <a:avLst>
              <a:gd name="adj1" fmla="val 5835"/>
              <a:gd name="adj2" fmla="val -76691"/>
              <a:gd name="adj3" fmla="val 16667"/>
            </a:avLst>
          </a:prstGeom>
          <a:noFill/>
          <a:ln w="9525" cap="flat" cmpd="sng">
            <a:solidFill>
              <a:schemeClr val="tx1"/>
            </a:solidFill>
            <a:prstDash val="solid"/>
            <a:miter/>
            <a:headEnd type="none" w="med" len="med"/>
            <a:tailEnd type="none" w="med" len="med"/>
          </a:ln>
          <a:extLst>
            <a:ext uri="{909E8E84-426E-40DD-AFC4-6F175D3DCCD1}">
              <a14:hiddenFill xmlns:a14="http://schemas.microsoft.com/office/drawing/2010/main">
                <a:solidFill>
                  <a:schemeClr val="accent1"/>
                </a:solidFill>
              </a14:hiddenFill>
            </a:ext>
          </a:extLst>
        </p:spPr>
        <p:txBody>
          <a:bodyPr/>
          <a:lstStyle/>
          <a:p>
            <a:pPr algn="l" eaLnBrk="1" hangingPunct="1"/>
            <a:r>
              <a:rPr lang="zh-CN" altLang="zh-CN" sz="2400">
                <a:solidFill>
                  <a:srgbClr val="002060"/>
                </a:solidFill>
                <a:latin typeface="微软雅黑" panose="020b0503020204020204" charset="-122"/>
                <a:ea typeface="微软雅黑" panose="020b0503020204020204" charset="-122"/>
              </a:rPr>
              <a:t>弱不禁风、多愁善感、美貌聪慧</a:t>
            </a:r>
            <a:endParaRPr lang="zh-CN" altLang="zh-CN" sz="2400">
              <a:solidFill>
                <a:srgbClr val="002060"/>
              </a:solidFill>
              <a:latin typeface="微软雅黑" panose="020b0503020204020204" charset="-122"/>
              <a:ea typeface="微软雅黑" panose="020b0503020204020204" charset="-122"/>
            </a:endParaRPr>
          </a:p>
        </p:txBody>
      </p:sp>
      <p:pic>
        <p:nvPicPr>
          <p:cNvPr id="11" name="图片 10" title=""/>
          <p:cNvPicPr>
            <a:picLocks noChangeAspect="1"/>
          </p:cNvPicPr>
          <p:nvPr>
            <p:custDataLst>
              <p:tags r:id="rId10"/>
            </p:custDataLst>
          </p:nvPr>
        </p:nvPicPr>
        <p:blipFill>
          <a:blip r:embed="rId9"/>
          <a:stretch>
            <a:fillRect/>
          </a:stretch>
        </p:blipFill>
        <p:spPr>
          <a:xfrm>
            <a:off x="5467985" y="1169670"/>
            <a:ext cx="3487420" cy="2995930"/>
          </a:xfrm>
          <a:prstGeom prst="ellips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par>
                    <p:cTn id="14" fill="hold" nodeType="clickPar">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
                                        </p:tgtEl>
                                        <p:attrNameLst>
                                          <p:attrName>style.visibility</p:attrName>
                                        </p:attrNameLst>
                                      </p:cBhvr>
                                      <p:to>
                                        <p:strVal val="visible"/>
                                      </p:to>
                                    </p:set>
                                    <p:anim calcmode="discrete" valueType="clr">
                                      <p:cBhvr override="childStyle">
                                        <p:cTn id="18"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
                                        </p:tgtEl>
                                        <p:attrNameLst>
                                          <p:attrName>fillcolor</p:attrName>
                                        </p:attrNameLst>
                                      </p:cBhvr>
                                      <p:tavLst>
                                        <p:tav tm="0">
                                          <p:val>
                                            <p:clrVal>
                                              <a:schemeClr val="accent2"/>
                                            </p:clrVal>
                                          </p:val>
                                        </p:tav>
                                        <p:tav tm="50000">
                                          <p:val>
                                            <p:clrVal>
                                              <a:schemeClr val="hlink"/>
                                            </p:clrVal>
                                          </p:val>
                                        </p:tav>
                                      </p:tavLst>
                                    </p:anim>
                                    <p:set>
                                      <p:cBhvr>
                                        <p:cTn id="20" dur="80"/>
                                        <p:tgtEl>
                                          <p:spTgt spid="2"/>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heckerboard(across)">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507365" y="3119755"/>
            <a:ext cx="8227695" cy="1641475"/>
          </a:xfrm>
          <a:prstGeom prst="rect">
            <a:avLst/>
          </a:prstGeom>
          <a:noFill/>
        </p:spPr>
        <p:txBody>
          <a:bodyPr wrap="square" rtlCol="0" anchor="t">
            <a:spAutoFit/>
          </a:bodyPr>
          <a:lstStyle/>
          <a:p>
            <a:pPr indent="457200" fontAlgn="auto">
              <a:lnSpc>
                <a:spcPct val="120000"/>
              </a:lnSpc>
              <a:spcBef>
                <a:spcPct val="0"/>
              </a:spcBef>
            </a:pPr>
            <a:r>
              <a:rPr lang="zh-CN" altLang="en-US" sz="2800" b="1">
                <a:solidFill>
                  <a:srgbClr val="0070C0"/>
                </a:solidFill>
                <a:latin typeface="Times New Roman" panose="02020603050405020304" pitchFamily="18" charset="0"/>
                <a:ea typeface="楷体_GB2312" pitchFamily="49" charset="-122"/>
                <a:sym typeface="+mn-ea"/>
              </a:rPr>
              <a:t>“步步留心，时时在意，不肯轻易多说一句话，多行一步路”</a:t>
            </a:r>
            <a:r>
              <a:rPr lang="zh-CN" altLang="en-US" sz="2800" b="1">
                <a:solidFill>
                  <a:schemeClr val="tx1"/>
                </a:solidFill>
                <a:latin typeface="Times New Roman" panose="02020603050405020304" pitchFamily="18" charset="0"/>
                <a:ea typeface="楷体_GB2312" pitchFamily="49" charset="-122"/>
                <a:sym typeface="+mn-ea"/>
              </a:rPr>
              <a:t>是林黛玉进贾府的生活信条，小说中是怎样表现的？</a:t>
            </a:r>
            <a:endParaRPr lang="zh-CN" altLang="en-US" sz="2800" b="1">
              <a:solidFill>
                <a:schemeClr val="tx1"/>
              </a:solidFill>
              <a:latin typeface="Times New Roman" panose="02020603050405020304" pitchFamily="18" charset="0"/>
              <a:ea typeface="楷体_GB2312" pitchFamily="49" charset="-122"/>
              <a:sym typeface="+mn-ea"/>
            </a:endParaRPr>
          </a:p>
        </p:txBody>
      </p:sp>
      <p:sp>
        <p:nvSpPr>
          <p:cNvPr id="3" name="文本框 2" title=""/>
          <p:cNvSpPr txBox="1"/>
          <p:nvPr/>
        </p:nvSpPr>
        <p:spPr>
          <a:xfrm>
            <a:off x="507365" y="1178560"/>
            <a:ext cx="8399780" cy="1096645"/>
          </a:xfrm>
          <a:prstGeom prst="rect">
            <a:avLst/>
          </a:prstGeom>
          <a:noFill/>
        </p:spPr>
        <p:txBody>
          <a:bodyPr wrap="square" rtlCol="0" anchor="t">
            <a:spAutoFit/>
          </a:bodyPr>
          <a:lstStyle/>
          <a:p>
            <a:pPr fontAlgn="auto">
              <a:lnSpc>
                <a:spcPts val="3920"/>
              </a:lnSpc>
            </a:pPr>
            <a:r>
              <a:rPr lang="en-US" altLang="zh-CN" sz="3200" b="1">
                <a:solidFill>
                  <a:srgbClr val="3333FF"/>
                </a:solidFill>
                <a:latin typeface="Times New Roman" panose="02020603050405020304" pitchFamily="18" charset="0"/>
                <a:ea typeface="楷体_GB2312" pitchFamily="49" charset="-122"/>
                <a:sym typeface="+mn-ea"/>
              </a:rPr>
              <a:t>   </a:t>
            </a:r>
            <a:r>
              <a:rPr lang="en-US" altLang="zh-CN" sz="3200" b="1">
                <a:solidFill>
                  <a:srgbClr val="3333FF"/>
                </a:solidFill>
                <a:latin typeface="华文新魏" panose="02010800040101010101" pitchFamily="2" charset="-122"/>
                <a:ea typeface="华文新魏" panose="02010800040101010101" pitchFamily="2" charset="-122"/>
                <a:cs typeface="华文新魏" panose="02010800040101010101" pitchFamily="2" charset="-122"/>
                <a:sym typeface="+mn-ea"/>
              </a:rPr>
              <a:t> </a:t>
            </a:r>
            <a:r>
              <a:rPr lang="en-US" altLang="zh-CN" sz="2800" b="1">
                <a:solidFill>
                  <a:srgbClr val="3333FF"/>
                </a:solidFill>
                <a:latin typeface="华文新魏" panose="02010800040101010101" pitchFamily="2" charset="-122"/>
                <a:ea typeface="华文新魏" panose="02010800040101010101" pitchFamily="2" charset="-122"/>
                <a:cs typeface="华文新魏" panose="02010800040101010101" pitchFamily="2" charset="-122"/>
                <a:sym typeface="+mn-ea"/>
              </a:rPr>
              <a:t>  </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 </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……弃舟登岸时……</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 </a:t>
            </a:r>
            <a:r>
              <a:rPr lang="zh-CN" altLang="en-US" sz="2800" b="1">
                <a:solidFill>
                  <a:srgbClr val="0070C0"/>
                </a:solidFill>
                <a:latin typeface="华文新魏" panose="02010800040101010101" pitchFamily="2" charset="-122"/>
                <a:ea typeface="华文新魏" panose="02010800040101010101" pitchFamily="2" charset="-122"/>
                <a:cs typeface="华文新魏" panose="02010800040101010101" pitchFamily="2" charset="-122"/>
                <a:sym typeface="+mn-ea"/>
              </a:rPr>
              <a:t>步步留心，时时在意，不肯轻易多说一句话，多行一步路</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……（第</a:t>
            </a:r>
            <a:r>
              <a:rPr lang="en-US" altLang="zh-CN"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1</a:t>
            </a:r>
            <a:r>
              <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rPr>
              <a:t>段）</a:t>
            </a:r>
            <a:endParaRPr lang="zh-CN" altLang="en-US" sz="2800" b="1">
              <a:solidFill>
                <a:schemeClr val="tx1"/>
              </a:solidFill>
              <a:latin typeface="华文新魏" panose="02010800040101010101" pitchFamily="2" charset="-122"/>
              <a:ea typeface="华文新魏" panose="02010800040101010101" pitchFamily="2" charset="-122"/>
              <a:cs typeface="华文新魏" panose="02010800040101010101" pitchFamily="2" charset="-122"/>
              <a:sym typeface="+mn-ea"/>
            </a:endParaRPr>
          </a:p>
        </p:txBody>
      </p:sp>
      <p:sp>
        <p:nvSpPr>
          <p:cNvPr id="4" name="文本框 3" title=""/>
          <p:cNvSpPr txBox="1"/>
          <p:nvPr/>
        </p:nvSpPr>
        <p:spPr>
          <a:xfrm>
            <a:off x="4573270" y="2275205"/>
            <a:ext cx="3625215" cy="593725"/>
          </a:xfrm>
          <a:prstGeom prst="rect">
            <a:avLst/>
          </a:prstGeom>
          <a:noFill/>
        </p:spPr>
        <p:txBody>
          <a:bodyPr wrap="square" rtlCol="0" anchor="t">
            <a:spAutoFit/>
          </a:bodyPr>
          <a:lstStyle/>
          <a:p>
            <a:pPr fontAlgn="auto">
              <a:lnSpc>
                <a:spcPts val="3920"/>
              </a:lnSpc>
            </a:pPr>
            <a:r>
              <a:rPr lang="zh-CN" sz="2800" b="1">
                <a:solidFill>
                  <a:srgbClr val="3333FF"/>
                </a:solidFill>
                <a:latin typeface="Times New Roman" panose="02020603050405020304" pitchFamily="18" charset="0"/>
                <a:ea typeface="楷体_GB2312" pitchFamily="49" charset="-122"/>
                <a:sym typeface="+mn-ea"/>
              </a:rPr>
              <a:t>小心谨慎、细心机敏</a:t>
            </a:r>
            <a:endParaRPr lang="zh-CN" sz="2800" b="1">
              <a:solidFill>
                <a:srgbClr val="3333FF"/>
              </a:solidFill>
              <a:latin typeface="Times New Roman" panose="02020603050405020304" pitchFamily="18" charset="0"/>
              <a:ea typeface="楷体_GB2312" pitchFamily="49" charset="-122"/>
              <a:sym typeface="+mn-ea"/>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5778" name="Text Box 2" title=""/>
          <p:cNvSpPr txBox="1"/>
          <p:nvPr/>
        </p:nvSpPr>
        <p:spPr>
          <a:xfrm>
            <a:off x="1865630" y="1930400"/>
            <a:ext cx="3726180" cy="491490"/>
          </a:xfrm>
          <a:prstGeom prst="rect">
            <a:avLst/>
          </a:prstGeom>
          <a:noFill/>
          <a:ln w="9525">
            <a:noFill/>
          </a:ln>
        </p:spPr>
        <p:txBody>
          <a:bodyPr wrap="square">
            <a:spAutoFit/>
          </a:bodyPr>
          <a:lstStyle/>
          <a:p>
            <a:pPr>
              <a:spcBef>
                <a:spcPct val="50000"/>
              </a:spcBef>
            </a:pPr>
            <a:r>
              <a:rPr lang="en-US" altLang="zh-CN" sz="2600" b="1">
                <a:solidFill>
                  <a:srgbClr val="FF0066"/>
                </a:solidFill>
                <a:latin typeface="楷体_GB2312" pitchFamily="49" charset="-122"/>
                <a:ea typeface="楷体_GB2312" pitchFamily="49" charset="-122"/>
              </a:rPr>
              <a:t>1</a:t>
            </a:r>
            <a:r>
              <a:rPr lang="zh-CN" altLang="en-US" sz="2600" b="1">
                <a:solidFill>
                  <a:srgbClr val="FF0066"/>
                </a:solidFill>
                <a:latin typeface="楷体_GB2312" pitchFamily="49" charset="-122"/>
                <a:ea typeface="楷体_GB2312" pitchFamily="49" charset="-122"/>
              </a:rPr>
              <a:t>、大舅母留她吃饭时；</a:t>
            </a:r>
            <a:endParaRPr lang="zh-CN" altLang="en-US" sz="2600" b="1">
              <a:solidFill>
                <a:srgbClr val="FF0066"/>
              </a:solidFill>
              <a:latin typeface="楷体_GB2312" pitchFamily="49" charset="-122"/>
              <a:ea typeface="楷体_GB2312" pitchFamily="49" charset="-122"/>
            </a:endParaRPr>
          </a:p>
        </p:txBody>
      </p:sp>
      <p:sp>
        <p:nvSpPr>
          <p:cNvPr id="75779" name="Text Box 3" title=""/>
          <p:cNvSpPr txBox="1"/>
          <p:nvPr/>
        </p:nvSpPr>
        <p:spPr>
          <a:xfrm>
            <a:off x="1865630" y="2419985"/>
            <a:ext cx="3598545" cy="491490"/>
          </a:xfrm>
          <a:prstGeom prst="rect">
            <a:avLst/>
          </a:prstGeom>
          <a:noFill/>
          <a:ln w="9525">
            <a:noFill/>
          </a:ln>
        </p:spPr>
        <p:txBody>
          <a:bodyPr wrap="square">
            <a:spAutoFit/>
          </a:bodyPr>
          <a:lstStyle/>
          <a:p>
            <a:pPr>
              <a:spcBef>
                <a:spcPct val="50000"/>
              </a:spcBef>
            </a:pPr>
            <a:r>
              <a:rPr lang="en-US" altLang="zh-CN" sz="2600" b="1">
                <a:solidFill>
                  <a:srgbClr val="FF0066"/>
                </a:solidFill>
                <a:latin typeface="楷体_GB2312" pitchFamily="49" charset="-122"/>
                <a:ea typeface="楷体_GB2312" pitchFamily="49" charset="-122"/>
              </a:rPr>
              <a:t>2</a:t>
            </a:r>
            <a:r>
              <a:rPr lang="zh-CN" altLang="en-US" sz="2600" b="1">
                <a:solidFill>
                  <a:srgbClr val="FF0066"/>
                </a:solidFill>
                <a:latin typeface="楷体_GB2312" pitchFamily="49" charset="-122"/>
                <a:ea typeface="楷体_GB2312" pitchFamily="49" charset="-122"/>
              </a:rPr>
              <a:t>、在王夫人那里择座</a:t>
            </a:r>
            <a:endParaRPr lang="zh-CN" altLang="en-US" sz="2600" b="1">
              <a:solidFill>
                <a:srgbClr val="FF0066"/>
              </a:solidFill>
              <a:latin typeface="楷体_GB2312" pitchFamily="49" charset="-122"/>
              <a:ea typeface="楷体_GB2312" pitchFamily="49" charset="-122"/>
            </a:endParaRPr>
          </a:p>
        </p:txBody>
      </p:sp>
      <p:sp>
        <p:nvSpPr>
          <p:cNvPr id="75780" name="Text Box 4" title=""/>
          <p:cNvSpPr txBox="1"/>
          <p:nvPr/>
        </p:nvSpPr>
        <p:spPr>
          <a:xfrm>
            <a:off x="1865630" y="2909570"/>
            <a:ext cx="4232275" cy="491490"/>
          </a:xfrm>
          <a:prstGeom prst="rect">
            <a:avLst/>
          </a:prstGeom>
          <a:noFill/>
          <a:ln w="9525">
            <a:noFill/>
          </a:ln>
        </p:spPr>
        <p:txBody>
          <a:bodyPr wrap="square">
            <a:spAutoFit/>
          </a:bodyPr>
          <a:lstStyle/>
          <a:p>
            <a:pPr>
              <a:spcBef>
                <a:spcPct val="50000"/>
              </a:spcBef>
            </a:pPr>
            <a:r>
              <a:rPr lang="en-US" altLang="zh-CN" sz="2600" b="1">
                <a:solidFill>
                  <a:srgbClr val="FF0066"/>
                </a:solidFill>
                <a:latin typeface="楷体_GB2312" pitchFamily="49" charset="-122"/>
                <a:ea typeface="楷体_GB2312" pitchFamily="49" charset="-122"/>
              </a:rPr>
              <a:t>3</a:t>
            </a:r>
            <a:r>
              <a:rPr lang="zh-CN" altLang="en-US" sz="2600" b="1">
                <a:solidFill>
                  <a:srgbClr val="FF0066"/>
                </a:solidFill>
                <a:latin typeface="楷体_GB2312" pitchFamily="49" charset="-122"/>
                <a:ea typeface="楷体_GB2312" pitchFamily="49" charset="-122"/>
              </a:rPr>
              <a:t>、在贾母房里吃饭的时候</a:t>
            </a:r>
            <a:endParaRPr lang="zh-CN" altLang="en-US" sz="2600" b="1">
              <a:solidFill>
                <a:srgbClr val="FF0066"/>
              </a:solidFill>
              <a:latin typeface="楷体_GB2312" pitchFamily="49" charset="-122"/>
              <a:ea typeface="楷体_GB2312" pitchFamily="49" charset="-122"/>
            </a:endParaRPr>
          </a:p>
        </p:txBody>
      </p:sp>
      <p:sp>
        <p:nvSpPr>
          <p:cNvPr id="75781" name="Text Box 5" title=""/>
          <p:cNvSpPr txBox="1"/>
          <p:nvPr/>
        </p:nvSpPr>
        <p:spPr>
          <a:xfrm>
            <a:off x="1865630" y="3399155"/>
            <a:ext cx="2966085" cy="491490"/>
          </a:xfrm>
          <a:prstGeom prst="rect">
            <a:avLst/>
          </a:prstGeom>
          <a:noFill/>
          <a:ln w="9525">
            <a:noFill/>
          </a:ln>
        </p:spPr>
        <p:txBody>
          <a:bodyPr wrap="square">
            <a:spAutoFit/>
          </a:bodyPr>
          <a:lstStyle/>
          <a:p>
            <a:pPr>
              <a:spcBef>
                <a:spcPct val="50000"/>
              </a:spcBef>
            </a:pPr>
            <a:r>
              <a:rPr lang="en-US" altLang="zh-CN" sz="2600" b="1">
                <a:solidFill>
                  <a:srgbClr val="FF0066"/>
                </a:solidFill>
                <a:latin typeface="楷体_GB2312" pitchFamily="49" charset="-122"/>
                <a:ea typeface="楷体_GB2312" pitchFamily="49" charset="-122"/>
              </a:rPr>
              <a:t>4</a:t>
            </a:r>
            <a:r>
              <a:rPr lang="zh-CN" altLang="en-US" sz="2600" b="1">
                <a:solidFill>
                  <a:srgbClr val="FF0066"/>
                </a:solidFill>
                <a:latin typeface="楷体_GB2312" pitchFamily="49" charset="-122"/>
                <a:ea typeface="楷体_GB2312" pitchFamily="49" charset="-122"/>
              </a:rPr>
              <a:t>、对读书的回答</a:t>
            </a:r>
            <a:endParaRPr lang="zh-CN" altLang="en-US" sz="2600" b="1">
              <a:solidFill>
                <a:srgbClr val="FF0066"/>
              </a:solidFill>
              <a:latin typeface="楷体_GB2312" pitchFamily="49" charset="-122"/>
              <a:ea typeface="楷体_GB2312" pitchFamily="49" charset="-122"/>
            </a:endParaRPr>
          </a:p>
        </p:txBody>
      </p:sp>
      <p:sp>
        <p:nvSpPr>
          <p:cNvPr id="75787" name="Text Box 11" title=""/>
          <p:cNvSpPr txBox="1"/>
          <p:nvPr/>
        </p:nvSpPr>
        <p:spPr>
          <a:xfrm>
            <a:off x="1865630" y="3888740"/>
            <a:ext cx="3168650" cy="491490"/>
          </a:xfrm>
          <a:prstGeom prst="rect">
            <a:avLst/>
          </a:prstGeom>
          <a:noFill/>
          <a:ln w="9525">
            <a:noFill/>
          </a:ln>
        </p:spPr>
        <p:txBody>
          <a:bodyPr wrap="square">
            <a:spAutoFit/>
          </a:bodyPr>
          <a:lstStyle/>
          <a:p>
            <a:pPr>
              <a:spcBef>
                <a:spcPct val="50000"/>
              </a:spcBef>
            </a:pPr>
            <a:r>
              <a:rPr lang="zh-CN" altLang="en-US" sz="2600" b="1">
                <a:solidFill>
                  <a:srgbClr val="FF0066"/>
                </a:solidFill>
                <a:latin typeface="楷体_GB2312" pitchFamily="49" charset="-122"/>
                <a:ea typeface="楷体_GB2312" pitchFamily="49" charset="-122"/>
              </a:rPr>
              <a:t>5、初见贾母的时</a:t>
            </a:r>
            <a:endParaRPr lang="zh-CN" altLang="en-US" sz="2600" b="1">
              <a:solidFill>
                <a:srgbClr val="FF0066"/>
              </a:solidFill>
              <a:latin typeface="楷体_GB2312" pitchFamily="49" charset="-122"/>
              <a:ea typeface="楷体_GB2312" pitchFamily="49" charset="-122"/>
            </a:endParaRPr>
          </a:p>
        </p:txBody>
      </p:sp>
      <p:sp>
        <p:nvSpPr>
          <p:cNvPr id="75788" name="Text Box 12" title=""/>
          <p:cNvSpPr txBox="1"/>
          <p:nvPr/>
        </p:nvSpPr>
        <p:spPr>
          <a:xfrm>
            <a:off x="1865630" y="4378325"/>
            <a:ext cx="4523740" cy="491490"/>
          </a:xfrm>
          <a:prstGeom prst="rect">
            <a:avLst/>
          </a:prstGeom>
          <a:noFill/>
          <a:ln w="9525">
            <a:noFill/>
          </a:ln>
        </p:spPr>
        <p:txBody>
          <a:bodyPr wrap="square">
            <a:spAutoFit/>
          </a:bodyPr>
          <a:lstStyle/>
          <a:p>
            <a:pPr>
              <a:spcBef>
                <a:spcPct val="50000"/>
              </a:spcBef>
            </a:pPr>
            <a:r>
              <a:rPr lang="zh-CN" altLang="en-US" sz="2600" b="1">
                <a:solidFill>
                  <a:srgbClr val="FF0066"/>
                </a:solidFill>
                <a:latin typeface="楷体_GB2312" pitchFamily="49" charset="-122"/>
                <a:ea typeface="楷体_GB2312" pitchFamily="49" charset="-122"/>
              </a:rPr>
              <a:t>6、当贾母介绍王熙凤的时候</a:t>
            </a:r>
            <a:endParaRPr lang="zh-CN" altLang="en-US" sz="2600" b="1">
              <a:solidFill>
                <a:srgbClr val="FF0066"/>
              </a:solidFill>
              <a:latin typeface="楷体_GB2312" pitchFamily="49" charset="-122"/>
              <a:ea typeface="楷体_GB2312" pitchFamily="49" charset="-122"/>
            </a:endParaRPr>
          </a:p>
        </p:txBody>
      </p:sp>
      <p:sp>
        <p:nvSpPr>
          <p:cNvPr id="74755" name="Text Box 3" title=""/>
          <p:cNvSpPr txBox="1"/>
          <p:nvPr/>
        </p:nvSpPr>
        <p:spPr>
          <a:xfrm>
            <a:off x="255905" y="785495"/>
            <a:ext cx="8393430" cy="1091565"/>
          </a:xfrm>
          <a:prstGeom prst="rect">
            <a:avLst/>
          </a:prstGeom>
          <a:noFill/>
          <a:ln w="9525">
            <a:noFill/>
          </a:ln>
        </p:spPr>
        <p:txBody>
          <a:bodyPr wrap="square">
            <a:spAutoFit/>
          </a:bodyPr>
          <a:lstStyle/>
          <a:p>
            <a:pPr>
              <a:spcBef>
                <a:spcPct val="50000"/>
              </a:spcBef>
            </a:pPr>
            <a:r>
              <a:rPr lang="en-US" altLang="zh-CN" sz="3300" b="1">
                <a:solidFill>
                  <a:srgbClr val="CC0099"/>
                </a:solidFill>
                <a:latin typeface="Times New Roman" panose="02020603050405020304" pitchFamily="18" charset="0"/>
                <a:ea typeface="隶书" panose="02010509060101010101" pitchFamily="49" charset="-122"/>
              </a:rPr>
              <a:t>      </a:t>
            </a:r>
            <a:r>
              <a:rPr lang="zh-CN" altLang="en-US" sz="3200" b="1">
                <a:latin typeface="Times New Roman" panose="02020603050405020304" pitchFamily="18" charset="0"/>
                <a:ea typeface="楷体_GB2312" pitchFamily="49" charset="-122"/>
              </a:rPr>
              <a:t>请</a:t>
            </a:r>
            <a:r>
              <a:rPr lang="zh-CN" altLang="en-US" sz="3200" b="1">
                <a:solidFill>
                  <a:schemeClr val="tx1"/>
                </a:solidFill>
                <a:latin typeface="Times New Roman" panose="02020603050405020304" pitchFamily="18" charset="0"/>
                <a:ea typeface="楷体_GB2312" pitchFamily="49" charset="-122"/>
              </a:rPr>
              <a:t>找出黛玉进贾府后语言动作的描写，并讨论分析。</a:t>
            </a:r>
            <a:endParaRPr lang="zh-CN" altLang="en-US" sz="3200" b="1">
              <a:solidFill>
                <a:schemeClr val="tx1"/>
              </a:solidFill>
              <a:latin typeface="Times New Roman" panose="02020603050405020304" pitchFamily="18" charset="0"/>
              <a:ea typeface="楷体_GB2312" pitchFamily="49" charset="-122"/>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8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8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7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P spid="75778" grpId="0"/>
      <p:bldP spid="75779" grpId="0"/>
      <p:bldP spid="75780" grpId="0"/>
      <p:bldP spid="75781" grpId="0"/>
      <p:bldP spid="75787" grpId="0"/>
      <p:bldP spid="75788"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6802" name="Text Box 2" title=""/>
          <p:cNvSpPr txBox="1"/>
          <p:nvPr/>
        </p:nvSpPr>
        <p:spPr>
          <a:xfrm>
            <a:off x="2774315" y="949325"/>
            <a:ext cx="3595370" cy="491490"/>
          </a:xfrm>
          <a:prstGeom prst="rect">
            <a:avLst/>
          </a:prstGeom>
          <a:noFill/>
          <a:ln w="9525">
            <a:noFill/>
          </a:ln>
        </p:spPr>
        <p:txBody>
          <a:bodyPr wrap="square">
            <a:spAutoFit/>
          </a:bodyPr>
          <a:lstStyle/>
          <a:p>
            <a:pPr>
              <a:spcBef>
                <a:spcPct val="50000"/>
              </a:spcBef>
            </a:pPr>
            <a:r>
              <a:rPr lang="en-US" altLang="zh-CN" sz="2600" b="1">
                <a:solidFill>
                  <a:srgbClr val="FF0066"/>
                </a:solidFill>
                <a:latin typeface="楷体_GB2312" pitchFamily="49" charset="-122"/>
                <a:ea typeface="楷体_GB2312" pitchFamily="49" charset="-122"/>
              </a:rPr>
              <a:t>1</a:t>
            </a:r>
            <a:r>
              <a:rPr lang="zh-CN" altLang="en-US" sz="2600" b="1">
                <a:solidFill>
                  <a:srgbClr val="FF0066"/>
                </a:solidFill>
                <a:latin typeface="楷体_GB2312" pitchFamily="49" charset="-122"/>
                <a:ea typeface="楷体_GB2312" pitchFamily="49" charset="-122"/>
              </a:rPr>
              <a:t>、大舅妈留她吃饭时；</a:t>
            </a:r>
            <a:endParaRPr lang="zh-CN" altLang="en-US" sz="2600" b="1">
              <a:solidFill>
                <a:srgbClr val="FF0066"/>
              </a:solidFill>
              <a:latin typeface="楷体_GB2312" pitchFamily="49" charset="-122"/>
              <a:ea typeface="楷体_GB2312" pitchFamily="49" charset="-122"/>
            </a:endParaRPr>
          </a:p>
        </p:txBody>
      </p:sp>
      <p:sp>
        <p:nvSpPr>
          <p:cNvPr id="76808" name="Text Box 8" title=""/>
          <p:cNvSpPr txBox="1"/>
          <p:nvPr/>
        </p:nvSpPr>
        <p:spPr>
          <a:xfrm>
            <a:off x="1149350" y="1667510"/>
            <a:ext cx="7536180" cy="1420495"/>
          </a:xfrm>
          <a:prstGeom prst="rect">
            <a:avLst/>
          </a:prstGeom>
          <a:noFill/>
          <a:ln w="9525">
            <a:noFill/>
          </a:ln>
        </p:spPr>
        <p:txBody>
          <a:bodyPr wrap="square">
            <a:spAutoFit/>
          </a:bodyPr>
          <a:lstStyle/>
          <a:p>
            <a:pPr indent="457200" fontAlgn="auto">
              <a:lnSpc>
                <a:spcPct val="120000"/>
              </a:lnSpc>
              <a:spcBef>
                <a:spcPct val="0"/>
              </a:spcBef>
            </a:pPr>
            <a:r>
              <a:rPr lang="zh-CN" altLang="en-US" sz="2400" b="1">
                <a:latin typeface="华文楷体" panose="02010600040101010101" charset="-122"/>
                <a:ea typeface="华文楷体" panose="02010600040101010101" charset="-122"/>
                <a:cs typeface="华文楷体" panose="02010600040101010101" charset="-122"/>
              </a:rPr>
              <a:t>刑夫人苦留吃过晚饭去，黛玉笑回道：“舅母爱惜赐饭，原不应辞，只是还要过去拜见二舅舅，恐领了赐去不恭，异日再领，未为不可。望舅母容谅”</a:t>
            </a:r>
            <a:r>
              <a:rPr lang="zh-CN" altLang="en-US" sz="2400" b="1">
                <a:latin typeface="华文楷体" panose="02010600040101010101" charset="-122"/>
                <a:ea typeface="华文楷体" panose="02010600040101010101" charset="-122"/>
                <a:cs typeface="华文楷体" panose="02010600040101010101" charset="-122"/>
                <a:sym typeface="+mn-ea"/>
              </a:rPr>
              <a:t>（第</a:t>
            </a:r>
            <a:r>
              <a:rPr lang="en-US" altLang="zh-CN" sz="2400" b="1">
                <a:latin typeface="华文楷体" panose="02010600040101010101" charset="-122"/>
                <a:ea typeface="华文楷体" panose="02010600040101010101" charset="-122"/>
                <a:cs typeface="华文楷体" panose="02010600040101010101" charset="-122"/>
                <a:sym typeface="+mn-ea"/>
              </a:rPr>
              <a:t>7</a:t>
            </a:r>
            <a:r>
              <a:rPr lang="zh-CN" altLang="en-US" sz="2400" b="1">
                <a:latin typeface="华文楷体" panose="02010600040101010101" charset="-122"/>
                <a:ea typeface="华文楷体" panose="02010600040101010101" charset="-122"/>
                <a:cs typeface="华文楷体" panose="02010600040101010101" charset="-122"/>
                <a:sym typeface="+mn-ea"/>
              </a:rPr>
              <a:t>段）</a:t>
            </a:r>
            <a:endParaRPr lang="zh-CN" altLang="en-US" sz="2400" b="1">
              <a:latin typeface="华文楷体" panose="02010600040101010101" charset="-122"/>
              <a:ea typeface="华文楷体" panose="02010600040101010101" charset="-122"/>
              <a:cs typeface="华文楷体" panose="02010600040101010101" charset="-122"/>
            </a:endParaRPr>
          </a:p>
        </p:txBody>
      </p:sp>
      <p:sp>
        <p:nvSpPr>
          <p:cNvPr id="2" name="文本框 1" title=""/>
          <p:cNvSpPr txBox="1"/>
          <p:nvPr/>
        </p:nvSpPr>
        <p:spPr>
          <a:xfrm>
            <a:off x="1149350" y="3314700"/>
            <a:ext cx="7615555" cy="1291590"/>
          </a:xfrm>
          <a:prstGeom prst="rect">
            <a:avLst/>
          </a:prstGeom>
          <a:noFill/>
        </p:spPr>
        <p:txBody>
          <a:bodyPr wrap="square" rtlCol="0">
            <a:spAutoFit/>
          </a:bodyPr>
          <a:lstStyle/>
          <a:p>
            <a:pPr fontAlgn="auto">
              <a:lnSpc>
                <a:spcPct val="150000"/>
              </a:lnSpc>
              <a:spcBef>
                <a:spcPct val="0"/>
              </a:spcBef>
            </a:pPr>
            <a:r>
              <a:rPr lang="en-US" altLang="zh-CN" sz="2400" b="1">
                <a:latin typeface="华文楷体" panose="02010600040101010101" charset="-122"/>
                <a:ea typeface="华文楷体" panose="02010600040101010101" charset="-122"/>
                <a:cs typeface="华文楷体" panose="02010600040101010101" charset="-122"/>
                <a:sym typeface="+mn-ea"/>
              </a:rPr>
              <a:t>      </a:t>
            </a:r>
            <a:r>
              <a:rPr lang="zh-CN" altLang="en-US" sz="2600" b="1">
                <a:solidFill>
                  <a:srgbClr val="0000CC"/>
                </a:solidFill>
                <a:latin typeface="华文楷体" panose="02010600040101010101" charset="-122"/>
                <a:ea typeface="华文楷体" panose="02010600040101010101" charset="-122"/>
                <a:cs typeface="华文楷体" panose="02010600040101010101" charset="-122"/>
                <a:sym typeface="+mn-ea"/>
              </a:rPr>
              <a:t>表明了她对邢夫人的尊敬与感激，又表明了自己顾全大局的礼节，说明她待人接物是处处留心的</a:t>
            </a:r>
            <a:r>
              <a:rPr lang="zh-CN" altLang="en-US" sz="2600" b="1">
                <a:latin typeface="华文楷体" panose="02010600040101010101" charset="-122"/>
                <a:ea typeface="华文楷体" panose="02010600040101010101" charset="-122"/>
                <a:cs typeface="华文楷体" panose="02010600040101010101" charset="-122"/>
                <a:sym typeface="+mn-ea"/>
              </a:rPr>
              <a:t>。</a:t>
            </a:r>
            <a:endParaRPr lang="zh-CN" altLang="en-US" sz="2600" b="1">
              <a:latin typeface="华文楷体" panose="02010600040101010101" charset="-122"/>
              <a:ea typeface="华文楷体" panose="02010600040101010101" charset="-122"/>
              <a:cs typeface="华文楷体" panose="02010600040101010101" charset="-122"/>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9699" name="Rectangle 3" title=""/>
          <p:cNvSpPr>
            <a:spLocks noChangeArrowheads="1"/>
          </p:cNvSpPr>
          <p:nvPr>
            <p:custDataLst>
              <p:tags r:id="rId6"/>
            </p:custDataLst>
          </p:nvPr>
        </p:nvSpPr>
        <p:spPr bwMode="auto">
          <a:xfrm>
            <a:off x="142875" y="1007110"/>
            <a:ext cx="685800" cy="3723640"/>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婉</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言</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谢</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绝</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邢</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夫</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人</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挽</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留</a:t>
            </a:r>
            <a:endPar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additive="base">
                                        <p:cTn id="7" dur="500" fill="hold"/>
                                        <p:tgtEl>
                                          <p:spTgt spid="76808"/>
                                        </p:tgtEl>
                                        <p:attrNameLst>
                                          <p:attrName>ppt_x</p:attrName>
                                        </p:attrNameLst>
                                      </p:cBhvr>
                                      <p:tavLst>
                                        <p:tav tm="0">
                                          <p:val>
                                            <p:strVal val="1+#ppt_w/2"/>
                                          </p:val>
                                        </p:tav>
                                        <p:tav tm="100000">
                                          <p:val>
                                            <p:strVal val="#ppt_x"/>
                                          </p:val>
                                        </p:tav>
                                      </p:tavLst>
                                    </p:anim>
                                    <p:anim calcmode="lin" valueType="num">
                                      <p:cBhvr additive="base">
                                        <p:cTn id="8" dur="500" fill="hold"/>
                                        <p:tgtEl>
                                          <p:spTgt spid="7680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8" grpId="0"/>
      <p:bldP spid="2" grpId="0"/>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723" name="Text Box 4" title=""/>
          <p:cNvSpPr txBox="1">
            <a:spLocks noChangeArrowheads="1"/>
          </p:cNvSpPr>
          <p:nvPr>
            <p:custDataLst>
              <p:tags r:id="rId6"/>
            </p:custDataLst>
          </p:nvPr>
        </p:nvSpPr>
        <p:spPr bwMode="auto">
          <a:xfrm>
            <a:off x="818515" y="864870"/>
            <a:ext cx="7429500" cy="415417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indent="457200" fontAlgn="auto">
              <a:spcBef>
                <a:spcPct val="0"/>
              </a:spcBef>
              <a:buFontTx/>
              <a:buNone/>
            </a:pPr>
            <a:r>
              <a:rPr lang="zh-CN" altLang="en-US" sz="2200">
                <a:latin typeface="华文中宋" panose="02010600040101010101" pitchFamily="2" charset="-122"/>
                <a:ea typeface="华文中宋" panose="02010600040101010101" pitchFamily="2" charset="-122"/>
                <a:cs typeface="华文中宋" panose="02010600040101010101" pitchFamily="2" charset="-122"/>
              </a:rPr>
              <a:t>第</a:t>
            </a:r>
            <a:r>
              <a:rPr lang="en-US" altLang="zh-CN" sz="2200">
                <a:latin typeface="华文中宋" panose="02010600040101010101" pitchFamily="2" charset="-122"/>
                <a:ea typeface="华文中宋" panose="02010600040101010101" pitchFamily="2" charset="-122"/>
                <a:cs typeface="华文中宋" panose="02010600040101010101" pitchFamily="2" charset="-122"/>
              </a:rPr>
              <a:t>9</a:t>
            </a:r>
            <a:r>
              <a:rPr lang="zh-CN" altLang="en-US" sz="2200">
                <a:latin typeface="华文中宋" panose="02010600040101010101" pitchFamily="2" charset="-122"/>
                <a:ea typeface="华文中宋" panose="02010600040101010101" pitchFamily="2" charset="-122"/>
                <a:cs typeface="华文中宋" panose="02010600040101010101" pitchFamily="2" charset="-122"/>
              </a:rPr>
              <a:t>段：老嬷嬷们让黛玉炕上坐，炕沿上却有两个锦褥对设，黛玉度其位次，便不上炕，只向东边椅子上坐了。</a:t>
            </a:r>
            <a:endParaRPr lang="en-US" altLang="zh-CN" sz="2200">
              <a:latin typeface="华文中宋" panose="02010600040101010101" pitchFamily="2" charset="-122"/>
              <a:ea typeface="华文中宋" panose="02010600040101010101" pitchFamily="2" charset="-122"/>
              <a:cs typeface="华文中宋" panose="02010600040101010101" pitchFamily="2" charset="-122"/>
            </a:endParaRPr>
          </a:p>
          <a:p>
            <a:pPr indent="457200" fontAlgn="auto">
              <a:spcBef>
                <a:spcPct val="0"/>
              </a:spcBef>
              <a:buFontTx/>
              <a:buNone/>
            </a:pPr>
            <a:r>
              <a:rPr lang="zh-CN" altLang="en-US" sz="2200">
                <a:latin typeface="华文中宋" panose="02010600040101010101" pitchFamily="2" charset="-122"/>
                <a:ea typeface="华文中宋" panose="02010600040101010101" pitchFamily="2" charset="-122"/>
                <a:cs typeface="华文中宋" panose="02010600040101010101" pitchFamily="2" charset="-122"/>
              </a:rPr>
              <a:t>第</a:t>
            </a:r>
            <a:r>
              <a:rPr lang="en-US" altLang="zh-CN" sz="2200">
                <a:latin typeface="华文中宋" panose="02010600040101010101" pitchFamily="2" charset="-122"/>
                <a:ea typeface="华文中宋" panose="02010600040101010101" pitchFamily="2" charset="-122"/>
                <a:cs typeface="华文中宋" panose="02010600040101010101" pitchFamily="2" charset="-122"/>
              </a:rPr>
              <a:t>10</a:t>
            </a:r>
            <a:r>
              <a:rPr lang="zh-CN" altLang="en-US" sz="2200">
                <a:latin typeface="华文中宋" panose="02010600040101010101" pitchFamily="2" charset="-122"/>
                <a:ea typeface="华文中宋" panose="02010600040101010101" pitchFamily="2" charset="-122"/>
                <a:cs typeface="华文中宋" panose="02010600040101010101" pitchFamily="2" charset="-122"/>
              </a:rPr>
              <a:t>段：黛玉心中料定这是贾政之位。因见挨炕一溜三张椅子上，也搭着半旧的弹墨椅袱，黛玉便向椅上坐了。王夫人再四携他上炕，他方挨王夫人坐了。</a:t>
            </a:r>
            <a:endParaRPr lang="zh-CN" altLang="en-US" sz="2200">
              <a:latin typeface="华文中宋" panose="02010600040101010101" pitchFamily="2" charset="-122"/>
              <a:ea typeface="华文中宋" panose="02010600040101010101" pitchFamily="2" charset="-122"/>
              <a:cs typeface="华文中宋" panose="02010600040101010101" pitchFamily="2" charset="-122"/>
            </a:endParaRPr>
          </a:p>
          <a:p>
            <a:pPr indent="457200" fontAlgn="auto">
              <a:spcBef>
                <a:spcPct val="0"/>
              </a:spcBef>
              <a:buFontTx/>
              <a:buNone/>
            </a:pPr>
            <a:r>
              <a:rPr lang="zh-CN" altLang="en-US" sz="2200">
                <a:latin typeface="华文中宋" panose="02010600040101010101" pitchFamily="2" charset="-122"/>
                <a:ea typeface="华文中宋" panose="02010600040101010101" pitchFamily="2" charset="-122"/>
                <a:cs typeface="华文中宋" panose="02010600040101010101" pitchFamily="2" charset="-122"/>
              </a:rPr>
              <a:t>第</a:t>
            </a:r>
            <a:r>
              <a:rPr lang="en-US" altLang="zh-CN" sz="2200">
                <a:latin typeface="华文中宋" panose="02010600040101010101" pitchFamily="2" charset="-122"/>
                <a:ea typeface="华文中宋" panose="02010600040101010101" pitchFamily="2" charset="-122"/>
                <a:cs typeface="华文中宋" panose="02010600040101010101" pitchFamily="2" charset="-122"/>
              </a:rPr>
              <a:t>12</a:t>
            </a:r>
            <a:r>
              <a:rPr lang="zh-CN" altLang="en-US" sz="2200">
                <a:latin typeface="华文中宋" panose="02010600040101010101" pitchFamily="2" charset="-122"/>
                <a:ea typeface="华文中宋" panose="02010600040101010101" pitchFamily="2" charset="-122"/>
                <a:cs typeface="华文中宋" panose="02010600040101010101" pitchFamily="2" charset="-122"/>
              </a:rPr>
              <a:t>段：贾母正面榻上独坐，两边四张空椅，熙凤忙拉了黛玉在左边第一张椅子坐了，黛玉十分推让。贾母笑道：“你舅母你嫂子们不在这里吃饭。你是客，原应如此坐的。”黛玉方告了座，坐了。</a:t>
            </a:r>
            <a:endParaRPr lang="zh-CN" altLang="en-US" sz="2200">
              <a:latin typeface="华文中宋" panose="02010600040101010101" pitchFamily="2" charset="-122"/>
              <a:ea typeface="华文中宋" panose="02010600040101010101" pitchFamily="2" charset="-122"/>
              <a:cs typeface="华文中宋" panose="02010600040101010101" pitchFamily="2" charset="-122"/>
            </a:endParaRPr>
          </a:p>
          <a:p>
            <a:pPr indent="457200" fontAlgn="auto">
              <a:spcBef>
                <a:spcPct val="0"/>
              </a:spcBef>
              <a:buFontTx/>
              <a:buNone/>
            </a:pPr>
            <a:r>
              <a:rPr lang="zh-CN" altLang="en-US" sz="2200">
                <a:latin typeface="华文中宋" panose="02010600040101010101" pitchFamily="2" charset="-122"/>
                <a:ea typeface="华文中宋" panose="02010600040101010101" pitchFamily="2" charset="-122"/>
                <a:cs typeface="华文中宋" panose="02010600040101010101" pitchFamily="2" charset="-122"/>
              </a:rPr>
              <a:t>第</a:t>
            </a:r>
            <a:r>
              <a:rPr lang="en-US" altLang="zh-CN" sz="2200">
                <a:latin typeface="华文中宋" panose="02010600040101010101" pitchFamily="2" charset="-122"/>
                <a:ea typeface="华文中宋" panose="02010600040101010101" pitchFamily="2" charset="-122"/>
                <a:cs typeface="华文中宋" panose="02010600040101010101" pitchFamily="2" charset="-122"/>
              </a:rPr>
              <a:t>12</a:t>
            </a:r>
            <a:r>
              <a:rPr lang="zh-CN" altLang="en-US" sz="2200">
                <a:latin typeface="华文中宋" panose="02010600040101010101" pitchFamily="2" charset="-122"/>
                <a:ea typeface="华文中宋" panose="02010600040101010101" pitchFamily="2" charset="-122"/>
                <a:cs typeface="华文中宋" panose="02010600040101010101" pitchFamily="2" charset="-122"/>
              </a:rPr>
              <a:t>段：今黛玉见了这里许多事情不合家中之式，不得不随的，少不得一一改过来，因而接了茶。早见人又捧过漱盂来，黛玉也照样漱了口。</a:t>
            </a:r>
            <a:endParaRPr lang="zh-CN" altLang="en-US" sz="220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30722" name="Rectangle 3" title=""/>
          <p:cNvSpPr>
            <a:spLocks noChangeArrowheads="1"/>
          </p:cNvSpPr>
          <p:nvPr/>
        </p:nvSpPr>
        <p:spPr bwMode="auto">
          <a:xfrm>
            <a:off x="78740" y="937895"/>
            <a:ext cx="685800" cy="3937635"/>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buClrTx/>
              <a:buSzTx/>
              <a:buFontTx/>
              <a:buNone/>
            </a:pP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饮食起居</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绝</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不</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轻</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易</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从</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事</a:t>
            </a:r>
            <a:endPar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endParaRPr>
          </a:p>
        </p:txBody>
      </p:sp>
      <p:sp>
        <p:nvSpPr>
          <p:cNvPr id="3" name="Rectangle 17" title="">
            <a:hlinkClick action="ppaction://noaction"/>
          </p:cNvPr>
          <p:cNvSpPr>
            <a:spLocks noChangeArrowheads="1"/>
          </p:cNvSpPr>
          <p:nvPr>
            <p:custDataLst>
              <p:tags r:id="rId7"/>
            </p:custDataLst>
          </p:nvPr>
        </p:nvSpPr>
        <p:spPr bwMode="auto">
          <a:xfrm>
            <a:off x="8301990" y="865029"/>
            <a:ext cx="647700" cy="4092575"/>
          </a:xfrm>
          <a:prstGeom prst="rect">
            <a:avLst/>
          </a:prstGeom>
          <a:solidFill>
            <a:schemeClr val="accent6">
              <a:lumMod val="20000"/>
              <a:lumOff val="80000"/>
            </a:schemeClr>
          </a:solidFill>
          <a:ln w="12700" cmpd="tri">
            <a:noFill/>
            <a:miter lim="800000"/>
          </a:ln>
        </p:spPr>
        <p:txBody>
          <a:bodyPr anchor="ctr">
            <a:spAutoFit/>
          </a:bodyPr>
          <a:lstStyle/>
          <a:p>
            <a:pPr algn="l" eaLnBrk="1" hangingPunct="1">
              <a:defRPr/>
            </a:pP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寄人篱下处处谨慎小心</a:t>
            </a:r>
            <a:endPar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722"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724" name="Text Box 4" title=""/>
          <p:cNvSpPr txBox="1">
            <a:spLocks noChangeArrowheads="1"/>
          </p:cNvSpPr>
          <p:nvPr>
            <p:custDataLst>
              <p:tags r:id="rId6"/>
            </p:custDataLst>
          </p:nvPr>
        </p:nvSpPr>
        <p:spPr bwMode="auto">
          <a:xfrm>
            <a:off x="1532890" y="929640"/>
            <a:ext cx="6446520" cy="3192780"/>
          </a:xfrm>
          <a:prstGeom prst="rect">
            <a:avLst/>
          </a:prstGeom>
          <a:noFill/>
          <a:ln w="9525">
            <a:noFill/>
            <a:miter lim="800000"/>
          </a:ln>
        </p:spPr>
        <p:txBody>
          <a:bodyPr wrap="square">
            <a:spAutoFit/>
          </a:bodyPr>
          <a:lstStyle/>
          <a:p>
            <a:pPr indent="457200" fontAlgn="auto">
              <a:lnSpc>
                <a:spcPct val="120000"/>
              </a:lnSpc>
              <a:spcBef>
                <a:spcPct val="0"/>
              </a:spcBef>
              <a:defRPr/>
            </a:pPr>
            <a:r>
              <a:rPr lang="zh-CN" altLang="en-US" sz="2400" b="1">
                <a:latin typeface="华文楷体" panose="02010600040101010101" charset="-122"/>
                <a:ea typeface="华文楷体" panose="02010600040101010101" charset="-122"/>
                <a:cs typeface="华文楷体" panose="02010600040101010101" charset="-122"/>
              </a:rPr>
              <a:t>第</a:t>
            </a:r>
            <a:r>
              <a:rPr lang="en-US" altLang="zh-CN" sz="2400" b="1">
                <a:latin typeface="华文楷体" panose="02010600040101010101" charset="-122"/>
                <a:ea typeface="华文楷体" panose="02010600040101010101" charset="-122"/>
                <a:cs typeface="华文楷体" panose="02010600040101010101" charset="-122"/>
              </a:rPr>
              <a:t>12</a:t>
            </a:r>
            <a:r>
              <a:rPr lang="zh-CN" altLang="en-US" sz="2400" b="1">
                <a:latin typeface="华文楷体" panose="02010600040101010101" charset="-122"/>
                <a:ea typeface="华文楷体" panose="02010600040101010101" charset="-122"/>
                <a:cs typeface="华文楷体" panose="02010600040101010101" charset="-122"/>
              </a:rPr>
              <a:t>段：贾母因问黛玉念何书。黛玉道：“只刚念了</a:t>
            </a:r>
            <a:r>
              <a:rPr lang="zh-CN"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四书</a:t>
            </a:r>
            <a:r>
              <a:rPr lang="en-US" altLang="zh-CN" sz="2400" b="1">
                <a:latin typeface="华文楷体" panose="02010600040101010101" charset="-122"/>
                <a:ea typeface="华文楷体" panose="02010600040101010101" charset="-122"/>
                <a:cs typeface="华文楷体" panose="02010600040101010101" charset="-122"/>
              </a:rPr>
              <a:t>》</a:t>
            </a:r>
            <a:r>
              <a:rPr lang="zh-CN" altLang="en-US" sz="2400" b="1">
                <a:latin typeface="华文楷体" panose="02010600040101010101" charset="-122"/>
                <a:ea typeface="华文楷体" panose="02010600040101010101" charset="-122"/>
                <a:cs typeface="华文楷体" panose="02010600040101010101" charset="-122"/>
              </a:rPr>
              <a:t>。”黛玉又问姊妹们读何书。贾母道：“读的是什么书，不过认得两个字，不是睁眼的瞎子罢了！”</a:t>
            </a:r>
            <a:endParaRPr lang="en-US" altLang="zh-CN" sz="2400" b="1">
              <a:latin typeface="华文楷体" panose="02010600040101010101" charset="-122"/>
              <a:ea typeface="华文楷体" panose="02010600040101010101" charset="-122"/>
              <a:cs typeface="华文楷体" panose="02010600040101010101" charset="-122"/>
            </a:endParaRPr>
          </a:p>
          <a:p>
            <a:pPr indent="457200" fontAlgn="auto">
              <a:lnSpc>
                <a:spcPct val="120000"/>
              </a:lnSpc>
              <a:spcBef>
                <a:spcPct val="0"/>
              </a:spcBef>
              <a:defRPr/>
            </a:pPr>
            <a:r>
              <a:rPr lang="zh-CN" altLang="en-US" sz="2400" b="1">
                <a:latin typeface="华文楷体" panose="02010600040101010101" charset="-122"/>
                <a:ea typeface="华文楷体" panose="02010600040101010101" charset="-122"/>
                <a:cs typeface="华文楷体" panose="02010600040101010101" charset="-122"/>
              </a:rPr>
              <a:t>第</a:t>
            </a:r>
            <a:r>
              <a:rPr lang="en-US" altLang="zh-CN" sz="2400" b="1">
                <a:latin typeface="华文楷体" panose="02010600040101010101" charset="-122"/>
                <a:ea typeface="华文楷体" panose="02010600040101010101" charset="-122"/>
                <a:cs typeface="华文楷体" panose="02010600040101010101" charset="-122"/>
              </a:rPr>
              <a:t>14</a:t>
            </a:r>
            <a:r>
              <a:rPr lang="zh-CN" altLang="en-US" sz="2400" b="1">
                <a:latin typeface="华文楷体" panose="02010600040101010101" charset="-122"/>
                <a:ea typeface="华文楷体" panose="02010600040101010101" charset="-122"/>
                <a:cs typeface="华文楷体" panose="02010600040101010101" charset="-122"/>
              </a:rPr>
              <a:t>段：宝玉便走近黛玉身边坐下，又细细打谅一番，因问：“妹妹可曾读书？”黛玉道：“不曾读，只上了一年学，些须认得几个字。”</a:t>
            </a:r>
            <a:endParaRPr lang="en-US" altLang="zh-CN" sz="2400" b="1">
              <a:latin typeface="华文楷体" panose="02010600040101010101" charset="-122"/>
              <a:ea typeface="华文楷体" panose="02010600040101010101" charset="-122"/>
              <a:cs typeface="华文楷体" panose="02010600040101010101" charset="-122"/>
            </a:endParaRPr>
          </a:p>
        </p:txBody>
      </p:sp>
      <p:sp>
        <p:nvSpPr>
          <p:cNvPr id="2" name="Text Box 17" title=""/>
          <p:cNvSpPr txBox="1">
            <a:spLocks noChangeArrowheads="1"/>
          </p:cNvSpPr>
          <p:nvPr>
            <p:custDataLst>
              <p:tags r:id="rId7"/>
            </p:custDataLst>
          </p:nvPr>
        </p:nvSpPr>
        <p:spPr bwMode="auto">
          <a:xfrm>
            <a:off x="2330450" y="4314825"/>
            <a:ext cx="3887788" cy="584200"/>
          </a:xfrm>
          <a:prstGeom prst="rect">
            <a:avLst/>
          </a:prstGeom>
          <a:solidFill>
            <a:schemeClr val="bg1"/>
          </a:solidFill>
          <a:ln w="12700" cmpd="tri">
            <a:noFill/>
            <a:miter lim="800000"/>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a:solidFill>
                  <a:srgbClr val="0000CC"/>
                </a:solidFill>
                <a:latin typeface="黑体" panose="02010609060101010101" pitchFamily="49" charset="-122"/>
                <a:ea typeface="华文行楷" panose="02010800040101010101" pitchFamily="2" charset="-122"/>
              </a:rPr>
              <a:t>言行谨慎，细心机敏</a:t>
            </a:r>
            <a:endParaRPr lang="zh-CN" altLang="en-US">
              <a:solidFill>
                <a:srgbClr val="0000CC"/>
              </a:solidFill>
              <a:latin typeface="黑体" panose="02010609060101010101" pitchFamily="49" charset="-122"/>
              <a:ea typeface="华文行楷" panose="02010800040101010101" pitchFamily="2" charset="-122"/>
            </a:endParaRPr>
          </a:p>
        </p:txBody>
      </p:sp>
      <p:sp>
        <p:nvSpPr>
          <p:cNvPr id="31746" name="Rectangle 2" title=""/>
          <p:cNvSpPr>
            <a:spLocks noChangeArrowheads="1"/>
          </p:cNvSpPr>
          <p:nvPr/>
        </p:nvSpPr>
        <p:spPr bwMode="auto">
          <a:xfrm>
            <a:off x="625475" y="929640"/>
            <a:ext cx="638175" cy="4032885"/>
          </a:xfrm>
          <a:prstGeom prst="rect">
            <a:avLst/>
          </a:prstGeom>
          <a:solidFill>
            <a:schemeClr val="accent6">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随</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时</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改</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正</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不</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适</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宜</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的</a:t>
            </a:r>
            <a:b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对</a:t>
            </a:r>
            <a:br>
              <a:rPr lang="zh-CN" altLang="en-US">
                <a:solidFill>
                  <a:schemeClr val="tx2"/>
                </a:solidFill>
                <a:ea typeface="华文新魏" panose="02010800040101010101" pitchFamily="2" charset="-122"/>
              </a:rPr>
            </a:br>
            <a:r>
              <a:rPr lang="zh-CN" altLang="en-US" sz="2600">
                <a:solidFill>
                  <a:srgbClr val="002060"/>
                </a:solidFill>
                <a:latin typeface="方正粗黑宋简体" panose="02000000000000000000" charset="-122"/>
                <a:ea typeface="方正粗黑宋简体" panose="02000000000000000000" charset="-122"/>
                <a:cs typeface="方正粗黑宋简体" panose="02000000000000000000" charset="-122"/>
              </a:rPr>
              <a:t>答</a:t>
            </a:r>
            <a:endParaRPr lang="zh-CN" altLang="en-US">
              <a:solidFill>
                <a:schemeClr val="tx2"/>
              </a:solidFill>
              <a:ea typeface="华文新魏" panose="020108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746"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0418" name="矩形 67585" title=""/>
          <p:cNvSpPr/>
          <p:nvPr/>
        </p:nvSpPr>
        <p:spPr>
          <a:xfrm>
            <a:off x="1017905" y="1565275"/>
            <a:ext cx="860425" cy="491490"/>
          </a:xfrm>
          <a:prstGeom prst="rect">
            <a:avLst/>
          </a:prstGeom>
          <a:noFill/>
          <a:ln w="9525">
            <a:noFill/>
          </a:ln>
        </p:spPr>
        <p:txBody>
          <a:bodyPr wrap="square">
            <a:spAutoFit/>
          </a:bodyPr>
          <a:lstStyle/>
          <a:p>
            <a:pPr eaLnBrk="1" hangingPunct="1"/>
            <a:r>
              <a:rPr lang="zh-CN" altLang="en-US" sz="2600" b="1">
                <a:solidFill>
                  <a:srgbClr val="FF0066"/>
                </a:solidFill>
                <a:latin typeface="微软雅黑" panose="020b0503020204020204" charset="-122"/>
                <a:ea typeface="微软雅黑" panose="020b0503020204020204" charset="-122"/>
              </a:rPr>
              <a:t>肖像</a:t>
            </a:r>
            <a:r>
              <a:rPr lang="zh-CN" altLang="en-US" sz="2600" b="1">
                <a:solidFill>
                  <a:srgbClr val="FF0066"/>
                </a:solidFill>
                <a:latin typeface="Arial" panose="020b0604020202020204" pitchFamily="34" charset="0"/>
                <a:ea typeface="方正姚体" panose="02010601030101010101" charset="-122"/>
              </a:rPr>
              <a:t>  </a:t>
            </a:r>
            <a:endParaRPr lang="zh-CN" altLang="en-US" sz="2600" b="1">
              <a:solidFill>
                <a:srgbClr val="FF0066"/>
              </a:solidFill>
              <a:latin typeface="Arial" panose="020b0604020202020204" pitchFamily="34" charset="0"/>
              <a:ea typeface="方正姚体" panose="02010601030101010101" charset="-122"/>
            </a:endParaRPr>
          </a:p>
        </p:txBody>
      </p:sp>
      <p:sp>
        <p:nvSpPr>
          <p:cNvPr id="60419" name="左大括号 67586" title=""/>
          <p:cNvSpPr/>
          <p:nvPr/>
        </p:nvSpPr>
        <p:spPr>
          <a:xfrm>
            <a:off x="1842438" y="1313850"/>
            <a:ext cx="171471" cy="1085984"/>
          </a:xfrm>
          <a:prstGeom prst="leftBrace">
            <a:avLst>
              <a:gd name="adj1" fmla="val 31314"/>
              <a:gd name="adj2" fmla="val 50000"/>
            </a:avLst>
          </a:prstGeom>
          <a:noFill/>
          <a:ln w="50800" cap="flat" cmpd="sng">
            <a:solidFill>
              <a:srgbClr val="FF00FF"/>
            </a:solidFill>
            <a:prstDash val="solid"/>
            <a:headEnd type="none" w="med" len="med"/>
            <a:tailEnd type="none" w="med" len="med"/>
          </a:ln>
        </p:spPr>
        <p:txBody>
          <a:bodyPr/>
          <a:lstStyle/>
          <a:p>
            <a:pPr eaLnBrk="1" hangingPunct="1"/>
            <a:endParaRPr lang="zh-CN" altLang="en-US" sz="1050">
              <a:latin typeface="仿宋_GB2312" pitchFamily="49" charset="-122"/>
            </a:endParaRPr>
          </a:p>
        </p:txBody>
      </p:sp>
      <p:sp>
        <p:nvSpPr>
          <p:cNvPr id="60420" name="矩形 67587" title=""/>
          <p:cNvSpPr/>
          <p:nvPr/>
        </p:nvSpPr>
        <p:spPr>
          <a:xfrm>
            <a:off x="1954530" y="1139825"/>
            <a:ext cx="1677670" cy="460375"/>
          </a:xfrm>
          <a:prstGeom prst="rect">
            <a:avLst/>
          </a:prstGeom>
          <a:noFill/>
          <a:ln w="9525">
            <a:noFill/>
          </a:ln>
        </p:spPr>
        <p:txBody>
          <a:bodyPr wrap="square">
            <a:spAutoFit/>
          </a:bodyPr>
          <a:lstStyle/>
          <a:p>
            <a:pPr eaLnBrk="1" hangingPunct="1"/>
            <a:r>
              <a:rPr lang="zh-CN" altLang="en-US" sz="2400" b="1">
                <a:solidFill>
                  <a:schemeClr val="tx1"/>
                </a:solidFill>
                <a:latin typeface="Arial" panose="020b0604020202020204" pitchFamily="34" charset="0"/>
              </a:rPr>
              <a:t> </a:t>
            </a:r>
            <a:r>
              <a:rPr lang="zh-CN" altLang="en-US" sz="2400" b="1">
                <a:solidFill>
                  <a:schemeClr val="tx1"/>
                </a:solidFill>
                <a:latin typeface="Arial" panose="020b0604020202020204" pitchFamily="34" charset="0"/>
                <a:ea typeface="华文细黑" panose="02010600040101010101" pitchFamily="2" charset="-122"/>
              </a:rPr>
              <a:t>众人观察 </a:t>
            </a:r>
            <a:endParaRPr lang="zh-CN" altLang="en-US" sz="2400" b="1">
              <a:solidFill>
                <a:schemeClr val="tx1"/>
              </a:solidFill>
              <a:latin typeface="Arial" panose="020b0604020202020204" pitchFamily="34" charset="0"/>
              <a:ea typeface="华文细黑" panose="02010600040101010101" pitchFamily="2" charset="-122"/>
            </a:endParaRPr>
          </a:p>
        </p:txBody>
      </p:sp>
      <p:sp>
        <p:nvSpPr>
          <p:cNvPr id="67589" name="矩形 67588" title=""/>
          <p:cNvSpPr/>
          <p:nvPr/>
        </p:nvSpPr>
        <p:spPr>
          <a:xfrm>
            <a:off x="3481070" y="955040"/>
            <a:ext cx="3259455" cy="829945"/>
          </a:xfrm>
          <a:prstGeom prst="rect">
            <a:avLst/>
          </a:prstGeom>
          <a:noFill/>
          <a:ln w="9525">
            <a:noFill/>
          </a:ln>
        </p:spPr>
        <p:txBody>
          <a:bodyPr wrap="square">
            <a:spAutoFit/>
          </a:bodyPr>
          <a:lstStyle/>
          <a:p>
            <a:pPr eaLnBrk="1" hangingPunct="1"/>
            <a:r>
              <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rPr>
              <a:t> 言谈举止不俗，身体，面庞怯弱不胜</a:t>
            </a:r>
            <a:endPar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endParaRPr>
          </a:p>
        </p:txBody>
      </p:sp>
      <p:sp>
        <p:nvSpPr>
          <p:cNvPr id="60422" name="矩形 67589" title=""/>
          <p:cNvSpPr/>
          <p:nvPr/>
        </p:nvSpPr>
        <p:spPr>
          <a:xfrm>
            <a:off x="1954530" y="2033905"/>
            <a:ext cx="1635760" cy="460375"/>
          </a:xfrm>
          <a:prstGeom prst="rect">
            <a:avLst/>
          </a:prstGeom>
          <a:noFill/>
          <a:ln w="9525">
            <a:noFill/>
          </a:ln>
        </p:spPr>
        <p:txBody>
          <a:bodyPr wrap="square">
            <a:spAutoFit/>
          </a:bodyPr>
          <a:lstStyle/>
          <a:p>
            <a:pPr eaLnBrk="1" hangingPunct="1"/>
            <a:r>
              <a:rPr lang="zh-CN" altLang="en-US" sz="2400" b="1">
                <a:solidFill>
                  <a:schemeClr val="tx1"/>
                </a:solidFill>
                <a:latin typeface="Arial" panose="020b0604020202020204" pitchFamily="34" charset="0"/>
                <a:ea typeface="华文细黑" panose="02010600040101010101" pitchFamily="2" charset="-122"/>
              </a:rPr>
              <a:t>宝玉所见</a:t>
            </a:r>
            <a:r>
              <a:rPr lang="zh-CN" altLang="en-US" sz="2400" b="1" i="1">
                <a:solidFill>
                  <a:schemeClr val="tx1"/>
                </a:solidFill>
                <a:latin typeface="Arial" panose="020b0604020202020204" pitchFamily="34" charset="0"/>
                <a:ea typeface="华文细黑" panose="02010600040101010101" pitchFamily="2" charset="-122"/>
              </a:rPr>
              <a:t> </a:t>
            </a:r>
            <a:endParaRPr lang="zh-CN" altLang="en-US" sz="2400" b="1" i="1">
              <a:solidFill>
                <a:schemeClr val="tx1"/>
              </a:solidFill>
              <a:latin typeface="Arial" panose="020b0604020202020204" pitchFamily="34" charset="0"/>
              <a:ea typeface="华文细黑" panose="02010600040101010101" pitchFamily="2" charset="-122"/>
            </a:endParaRPr>
          </a:p>
        </p:txBody>
      </p:sp>
      <p:sp>
        <p:nvSpPr>
          <p:cNvPr id="67591" name="矩形 67590" title=""/>
          <p:cNvSpPr/>
          <p:nvPr/>
        </p:nvSpPr>
        <p:spPr>
          <a:xfrm>
            <a:off x="3481070" y="1849120"/>
            <a:ext cx="3092450" cy="829945"/>
          </a:xfrm>
          <a:prstGeom prst="rect">
            <a:avLst/>
          </a:prstGeom>
          <a:noFill/>
          <a:ln w="9525">
            <a:noFill/>
          </a:ln>
        </p:spPr>
        <p:txBody>
          <a:bodyPr wrap="square">
            <a:spAutoFit/>
          </a:bodyPr>
          <a:lstStyle/>
          <a:p>
            <a:pPr eaLnBrk="1" hangingPunct="1"/>
            <a:r>
              <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rPr>
              <a:t> 两弯似蹙非蹙烟眉，一双似喜非喜含情眼</a:t>
            </a:r>
            <a:endPar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endParaRPr>
          </a:p>
        </p:txBody>
      </p:sp>
      <p:sp>
        <p:nvSpPr>
          <p:cNvPr id="60424" name="矩形 67591" title=""/>
          <p:cNvSpPr/>
          <p:nvPr/>
        </p:nvSpPr>
        <p:spPr>
          <a:xfrm>
            <a:off x="1005840" y="2992120"/>
            <a:ext cx="872490" cy="491490"/>
          </a:xfrm>
          <a:prstGeom prst="rect">
            <a:avLst/>
          </a:prstGeom>
          <a:noFill/>
          <a:ln w="9525">
            <a:noFill/>
          </a:ln>
        </p:spPr>
        <p:txBody>
          <a:bodyPr wrap="square">
            <a:spAutoFit/>
          </a:bodyPr>
          <a:lstStyle/>
          <a:p>
            <a:pPr eaLnBrk="1" hangingPunct="1"/>
            <a:r>
              <a:rPr lang="zh-CN" altLang="en-US" sz="2600" b="1">
                <a:solidFill>
                  <a:srgbClr val="FF0066"/>
                </a:solidFill>
                <a:latin typeface="微软雅黑" panose="020b0503020204020204" charset="-122"/>
                <a:ea typeface="微软雅黑" panose="020b0503020204020204" charset="-122"/>
              </a:rPr>
              <a:t>语言</a:t>
            </a:r>
            <a:r>
              <a:rPr lang="zh-CN" altLang="en-US" sz="2600" b="1">
                <a:solidFill>
                  <a:srgbClr val="FF0066"/>
                </a:solidFill>
                <a:latin typeface="Arial" panose="020b0604020202020204" pitchFamily="34" charset="0"/>
                <a:ea typeface="方正姚体" panose="02010601030101010101" charset="-122"/>
              </a:rPr>
              <a:t> </a:t>
            </a:r>
            <a:endParaRPr lang="zh-CN" altLang="en-US" sz="2600" b="1">
              <a:solidFill>
                <a:srgbClr val="FF0066"/>
              </a:solidFill>
              <a:latin typeface="Arial" panose="020b0604020202020204" pitchFamily="34" charset="0"/>
              <a:ea typeface="方正姚体" panose="02010601030101010101" charset="-122"/>
            </a:endParaRPr>
          </a:p>
        </p:txBody>
      </p:sp>
      <p:sp>
        <p:nvSpPr>
          <p:cNvPr id="60425" name="左大括号 67592" title=""/>
          <p:cNvSpPr/>
          <p:nvPr/>
        </p:nvSpPr>
        <p:spPr>
          <a:xfrm>
            <a:off x="1878330" y="2912745"/>
            <a:ext cx="135255" cy="650240"/>
          </a:xfrm>
          <a:prstGeom prst="leftBrace">
            <a:avLst>
              <a:gd name="adj1" fmla="val 41365"/>
              <a:gd name="adj2" fmla="val 50000"/>
            </a:avLst>
          </a:prstGeom>
          <a:noFill/>
          <a:ln w="50800" cap="flat" cmpd="sng">
            <a:solidFill>
              <a:srgbClr val="FF00FF"/>
            </a:solidFill>
            <a:prstDash val="solid"/>
            <a:headEnd type="none" w="med" len="med"/>
            <a:tailEnd type="none" w="med" len="med"/>
          </a:ln>
        </p:spPr>
        <p:txBody>
          <a:bodyPr/>
          <a:lstStyle/>
          <a:p>
            <a:pPr eaLnBrk="1" hangingPunct="1"/>
            <a:endParaRPr lang="zh-CN" altLang="en-US" sz="1050">
              <a:latin typeface="仿宋_GB2312" pitchFamily="49" charset="-122"/>
            </a:endParaRPr>
          </a:p>
        </p:txBody>
      </p:sp>
      <p:sp>
        <p:nvSpPr>
          <p:cNvPr id="60426" name="矩形 67593" title=""/>
          <p:cNvSpPr/>
          <p:nvPr/>
        </p:nvSpPr>
        <p:spPr>
          <a:xfrm>
            <a:off x="2013585" y="2743200"/>
            <a:ext cx="831215" cy="460375"/>
          </a:xfrm>
          <a:prstGeom prst="rect">
            <a:avLst/>
          </a:prstGeom>
          <a:noFill/>
          <a:ln w="9525">
            <a:noFill/>
          </a:ln>
        </p:spPr>
        <p:txBody>
          <a:bodyPr wrap="square">
            <a:spAutoFit/>
          </a:bodyPr>
          <a:lstStyle/>
          <a:p>
            <a:pPr eaLnBrk="1" hangingPunct="1"/>
            <a:r>
              <a:rPr lang="zh-CN" altLang="en-US" sz="2400" b="1">
                <a:solidFill>
                  <a:schemeClr val="tx1"/>
                </a:solidFill>
                <a:latin typeface="Arial" panose="020b0604020202020204" pitchFamily="34" charset="0"/>
                <a:ea typeface="华文细黑" panose="02010600040101010101" pitchFamily="2" charset="-122"/>
              </a:rPr>
              <a:t>辞饭</a:t>
            </a:r>
            <a:r>
              <a:rPr lang="zh-CN" altLang="en-US" sz="2400" b="1" i="1">
                <a:solidFill>
                  <a:schemeClr val="tx1"/>
                </a:solidFill>
                <a:latin typeface="Arial" panose="020b0604020202020204" pitchFamily="34" charset="0"/>
                <a:ea typeface="华文细黑" panose="02010600040101010101" pitchFamily="2" charset="-122"/>
              </a:rPr>
              <a:t>  </a:t>
            </a:r>
            <a:endParaRPr lang="zh-CN" altLang="en-US" sz="2400" b="1" i="1">
              <a:solidFill>
                <a:schemeClr val="tx1"/>
              </a:solidFill>
              <a:latin typeface="Arial" panose="020b0604020202020204" pitchFamily="34" charset="0"/>
              <a:ea typeface="华文细黑" panose="02010600040101010101" pitchFamily="2" charset="-122"/>
            </a:endParaRPr>
          </a:p>
        </p:txBody>
      </p:sp>
      <p:sp>
        <p:nvSpPr>
          <p:cNvPr id="67595" name="矩形 67594" title=""/>
          <p:cNvSpPr/>
          <p:nvPr/>
        </p:nvSpPr>
        <p:spPr>
          <a:xfrm>
            <a:off x="2897293" y="2743200"/>
            <a:ext cx="3639820" cy="460375"/>
          </a:xfrm>
          <a:prstGeom prst="rect">
            <a:avLst/>
          </a:prstGeom>
          <a:noFill/>
          <a:ln w="9525">
            <a:noFill/>
          </a:ln>
        </p:spPr>
        <p:txBody>
          <a:bodyPr wrap="square">
            <a:spAutoFit/>
          </a:bodyPr>
          <a:lstStyle/>
          <a:p>
            <a:pPr eaLnBrk="1" hangingPunct="1"/>
            <a:r>
              <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rPr>
              <a:t>舅母爱惜赐饭；原不应辞</a:t>
            </a:r>
            <a:endPar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endParaRPr>
          </a:p>
        </p:txBody>
      </p:sp>
      <p:sp>
        <p:nvSpPr>
          <p:cNvPr id="60428" name="矩形 67595" title=""/>
          <p:cNvSpPr/>
          <p:nvPr/>
        </p:nvSpPr>
        <p:spPr>
          <a:xfrm>
            <a:off x="2013585" y="3206750"/>
            <a:ext cx="831215" cy="460375"/>
          </a:xfrm>
          <a:prstGeom prst="rect">
            <a:avLst/>
          </a:prstGeom>
          <a:noFill/>
          <a:ln w="9525">
            <a:noFill/>
          </a:ln>
        </p:spPr>
        <p:txBody>
          <a:bodyPr wrap="square">
            <a:spAutoFit/>
          </a:bodyPr>
          <a:lstStyle/>
          <a:p>
            <a:pPr eaLnBrk="1" hangingPunct="1"/>
            <a:r>
              <a:rPr lang="zh-CN" altLang="en-US" sz="2400" b="1">
                <a:solidFill>
                  <a:schemeClr val="tx1"/>
                </a:solidFill>
                <a:latin typeface="Arial" panose="020b0604020202020204" pitchFamily="34" charset="0"/>
                <a:ea typeface="华文细黑" panose="02010600040101010101" pitchFamily="2" charset="-122"/>
              </a:rPr>
              <a:t>对答</a:t>
            </a:r>
            <a:r>
              <a:rPr lang="zh-CN" altLang="en-US" sz="2400" b="1" i="1">
                <a:solidFill>
                  <a:schemeClr val="tx1"/>
                </a:solidFill>
                <a:latin typeface="Trebuchet MS" panose="020b0603020202020204" pitchFamily="34" charset="0"/>
                <a:ea typeface="华文细黑" panose="02010600040101010101" pitchFamily="2" charset="-122"/>
              </a:rPr>
              <a:t> </a:t>
            </a:r>
            <a:endParaRPr lang="zh-CN" altLang="en-US" sz="2400" b="1" i="1">
              <a:solidFill>
                <a:schemeClr val="tx1"/>
              </a:solidFill>
              <a:latin typeface="Trebuchet MS" panose="020b0603020202020204" pitchFamily="34" charset="0"/>
              <a:ea typeface="华文细黑" panose="02010600040101010101" pitchFamily="2" charset="-122"/>
            </a:endParaRPr>
          </a:p>
        </p:txBody>
      </p:sp>
      <p:sp>
        <p:nvSpPr>
          <p:cNvPr id="67597" name="矩形 67596" title=""/>
          <p:cNvSpPr/>
          <p:nvPr/>
        </p:nvSpPr>
        <p:spPr>
          <a:xfrm>
            <a:off x="2897293" y="3267710"/>
            <a:ext cx="3315109" cy="460375"/>
          </a:xfrm>
          <a:prstGeom prst="rect">
            <a:avLst/>
          </a:prstGeom>
          <a:noFill/>
          <a:ln w="9525">
            <a:noFill/>
          </a:ln>
        </p:spPr>
        <p:txBody>
          <a:bodyPr>
            <a:spAutoFit/>
          </a:bodyPr>
          <a:lstStyle/>
          <a:p>
            <a:pPr algn="just" eaLnBrk="1" hangingPunct="1"/>
            <a:r>
              <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rPr>
              <a:t>刚念四书；不曾读</a:t>
            </a:r>
            <a:endPar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endParaRPr>
          </a:p>
        </p:txBody>
      </p:sp>
      <p:sp>
        <p:nvSpPr>
          <p:cNvPr id="60430" name="矩形 67597" title=""/>
          <p:cNvSpPr/>
          <p:nvPr/>
        </p:nvSpPr>
        <p:spPr>
          <a:xfrm>
            <a:off x="1017905" y="3733165"/>
            <a:ext cx="897255" cy="491490"/>
          </a:xfrm>
          <a:prstGeom prst="rect">
            <a:avLst/>
          </a:prstGeom>
          <a:noFill/>
          <a:ln w="9525">
            <a:noFill/>
          </a:ln>
        </p:spPr>
        <p:txBody>
          <a:bodyPr wrap="square">
            <a:spAutoFit/>
          </a:bodyPr>
          <a:lstStyle/>
          <a:p>
            <a:pPr algn="just" eaLnBrk="1" hangingPunct="1"/>
            <a:r>
              <a:rPr lang="zh-CN" altLang="en-US" sz="2600" b="1">
                <a:solidFill>
                  <a:srgbClr val="FF0066"/>
                </a:solidFill>
                <a:latin typeface="微软雅黑" panose="020b0503020204020204" charset="-122"/>
                <a:ea typeface="微软雅黑" panose="020b0503020204020204" charset="-122"/>
              </a:rPr>
              <a:t>行动</a:t>
            </a:r>
            <a:endParaRPr lang="zh-CN" altLang="en-US" sz="2600" b="1">
              <a:solidFill>
                <a:srgbClr val="000000"/>
              </a:solidFill>
              <a:latin typeface="微软雅黑" panose="020b0503020204020204" charset="-122"/>
              <a:ea typeface="微软雅黑" panose="020b0503020204020204" charset="-122"/>
            </a:endParaRPr>
          </a:p>
        </p:txBody>
      </p:sp>
      <p:sp>
        <p:nvSpPr>
          <p:cNvPr id="60431" name="矩形 67598" title=""/>
          <p:cNvSpPr/>
          <p:nvPr/>
        </p:nvSpPr>
        <p:spPr>
          <a:xfrm>
            <a:off x="1961515" y="3774758"/>
            <a:ext cx="1051560" cy="460375"/>
          </a:xfrm>
          <a:prstGeom prst="rect">
            <a:avLst/>
          </a:prstGeom>
          <a:noFill/>
          <a:ln w="9525">
            <a:noFill/>
          </a:ln>
        </p:spPr>
        <p:txBody>
          <a:bodyPr wrap="square">
            <a:spAutoFit/>
          </a:bodyPr>
          <a:lstStyle/>
          <a:p>
            <a:pPr eaLnBrk="1" hangingPunct="1"/>
            <a:r>
              <a:rPr lang="zh-CN" altLang="en-US" sz="2400" b="1">
                <a:solidFill>
                  <a:schemeClr val="tx1"/>
                </a:solidFill>
                <a:latin typeface="Arial" panose="020b0604020202020204" pitchFamily="34" charset="0"/>
                <a:ea typeface="华文细黑" panose="02010600040101010101" pitchFamily="2" charset="-122"/>
              </a:rPr>
              <a:t>落座</a:t>
            </a:r>
            <a:r>
              <a:rPr lang="zh-CN" altLang="en-US" sz="2400" b="1" i="1">
                <a:solidFill>
                  <a:schemeClr val="tx1"/>
                </a:solidFill>
                <a:latin typeface="Arial" panose="020b0604020202020204" pitchFamily="34" charset="0"/>
                <a:ea typeface="华文细黑" panose="02010600040101010101" pitchFamily="2" charset="-122"/>
              </a:rPr>
              <a:t> </a:t>
            </a:r>
            <a:endParaRPr lang="zh-CN" altLang="en-US" sz="2400" b="1" i="1">
              <a:solidFill>
                <a:schemeClr val="tx1"/>
              </a:solidFill>
              <a:latin typeface="Arial" panose="020b0604020202020204" pitchFamily="34" charset="0"/>
              <a:ea typeface="华文细黑" panose="02010600040101010101" pitchFamily="2" charset="-122"/>
            </a:endParaRPr>
          </a:p>
        </p:txBody>
      </p:sp>
      <p:sp>
        <p:nvSpPr>
          <p:cNvPr id="67601" name="矩形 67600" title=""/>
          <p:cNvSpPr/>
          <p:nvPr/>
        </p:nvSpPr>
        <p:spPr>
          <a:xfrm>
            <a:off x="2897293" y="3792220"/>
            <a:ext cx="3200795" cy="460375"/>
          </a:xfrm>
          <a:prstGeom prst="rect">
            <a:avLst/>
          </a:prstGeom>
          <a:noFill/>
          <a:ln w="9525">
            <a:noFill/>
          </a:ln>
        </p:spPr>
        <p:txBody>
          <a:bodyPr>
            <a:spAutoFit/>
          </a:bodyPr>
          <a:lstStyle/>
          <a:p>
            <a:pPr algn="just" eaLnBrk="1" hangingPunct="1"/>
            <a:r>
              <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rPr>
              <a:t>向椅上坐； 十分推让</a:t>
            </a:r>
            <a:endPar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endParaRPr>
          </a:p>
        </p:txBody>
      </p:sp>
      <p:sp>
        <p:nvSpPr>
          <p:cNvPr id="60433" name="矩形 67601" title=""/>
          <p:cNvSpPr/>
          <p:nvPr/>
        </p:nvSpPr>
        <p:spPr>
          <a:xfrm>
            <a:off x="1017905" y="4260215"/>
            <a:ext cx="894080" cy="491490"/>
          </a:xfrm>
          <a:prstGeom prst="rect">
            <a:avLst/>
          </a:prstGeom>
          <a:noFill/>
          <a:ln w="9525">
            <a:noFill/>
          </a:ln>
        </p:spPr>
        <p:txBody>
          <a:bodyPr wrap="square">
            <a:spAutoFit/>
          </a:bodyPr>
          <a:lstStyle/>
          <a:p>
            <a:pPr eaLnBrk="1" hangingPunct="1"/>
            <a:r>
              <a:rPr lang="zh-CN" altLang="en-US" sz="2600" b="1">
                <a:solidFill>
                  <a:srgbClr val="FF0066"/>
                </a:solidFill>
                <a:latin typeface="微软雅黑" panose="020b0503020204020204" charset="-122"/>
                <a:ea typeface="微软雅黑" panose="020b0503020204020204" charset="-122"/>
              </a:rPr>
              <a:t>心理</a:t>
            </a:r>
            <a:r>
              <a:rPr lang="zh-CN" altLang="en-US" sz="2600" b="1">
                <a:latin typeface="Trebuchet MS" panose="020b0603020202020204" pitchFamily="34" charset="0"/>
                <a:ea typeface="黑体" panose="02010609060101010101" pitchFamily="49" charset="-122"/>
              </a:rPr>
              <a:t> </a:t>
            </a:r>
            <a:endParaRPr lang="zh-CN" altLang="en-US" sz="2600" b="1">
              <a:latin typeface="Arial" panose="020b0604020202020204" pitchFamily="34" charset="0"/>
            </a:endParaRPr>
          </a:p>
        </p:txBody>
      </p:sp>
      <p:sp>
        <p:nvSpPr>
          <p:cNvPr id="60435" name="矩形 67603" title=""/>
          <p:cNvSpPr/>
          <p:nvPr/>
        </p:nvSpPr>
        <p:spPr>
          <a:xfrm>
            <a:off x="1961515" y="4302125"/>
            <a:ext cx="1557020" cy="460375"/>
          </a:xfrm>
          <a:prstGeom prst="rect">
            <a:avLst/>
          </a:prstGeom>
          <a:noFill/>
          <a:ln w="9525">
            <a:noFill/>
          </a:ln>
        </p:spPr>
        <p:txBody>
          <a:bodyPr wrap="square">
            <a:spAutoFit/>
          </a:bodyPr>
          <a:lstStyle/>
          <a:p>
            <a:pPr eaLnBrk="1" hangingPunct="1"/>
            <a:r>
              <a:rPr lang="zh-CN" altLang="en-US" sz="2400" b="1">
                <a:solidFill>
                  <a:schemeClr val="tx1"/>
                </a:solidFill>
                <a:latin typeface="Arial" panose="020b0604020202020204" pitchFamily="34" charset="0"/>
                <a:ea typeface="华文细黑" panose="02010600040101010101" pitchFamily="2" charset="-122"/>
              </a:rPr>
              <a:t>所感所想 </a:t>
            </a:r>
            <a:r>
              <a:rPr lang="zh-CN" altLang="en-US" sz="2400" b="1" i="1">
                <a:solidFill>
                  <a:schemeClr val="tx1"/>
                </a:solidFill>
                <a:latin typeface="Arial" panose="020b0604020202020204" pitchFamily="34" charset="0"/>
                <a:ea typeface="华文细黑" panose="02010600040101010101" pitchFamily="2" charset="-122"/>
              </a:rPr>
              <a:t> </a:t>
            </a:r>
            <a:endParaRPr lang="zh-CN" altLang="en-US" sz="2400" b="1" i="1">
              <a:solidFill>
                <a:schemeClr val="tx1"/>
              </a:solidFill>
              <a:latin typeface="Arial" panose="020b0604020202020204" pitchFamily="34" charset="0"/>
              <a:ea typeface="华文细黑" panose="02010600040101010101" pitchFamily="2" charset="-122"/>
            </a:endParaRPr>
          </a:p>
        </p:txBody>
      </p:sp>
      <p:sp>
        <p:nvSpPr>
          <p:cNvPr id="67606" name="矩形 67605" title=""/>
          <p:cNvSpPr/>
          <p:nvPr/>
        </p:nvSpPr>
        <p:spPr>
          <a:xfrm>
            <a:off x="3597114" y="4316730"/>
            <a:ext cx="3305583" cy="460375"/>
          </a:xfrm>
          <a:prstGeom prst="rect">
            <a:avLst/>
          </a:prstGeom>
          <a:noFill/>
          <a:ln w="9525">
            <a:noFill/>
          </a:ln>
        </p:spPr>
        <p:txBody>
          <a:bodyPr>
            <a:spAutoFit/>
          </a:bodyPr>
          <a:lstStyle/>
          <a:p>
            <a:pPr algn="just" eaLnBrk="1" hangingPunct="1"/>
            <a:r>
              <a:rPr lang="zh-CN" altLang="en-US" sz="9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rPr>
              <a:t> </a:t>
            </a:r>
            <a:r>
              <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rPr>
              <a:t>步步留心，时时在意</a:t>
            </a:r>
            <a:endParaRPr lang="zh-CN" altLang="en-US" sz="2400" b="1">
              <a:gradFill>
                <a:gsLst>
                  <a:gs pos="0">
                    <a:srgbClr val="012D86"/>
                  </a:gs>
                  <a:gs pos="100000">
                    <a:srgbClr val="0E2557"/>
                  </a:gs>
                </a:gsLst>
                <a:lin scaled="0"/>
              </a:gradFill>
              <a:latin typeface="华文楷体" panose="02010600040101010101" charset="-122"/>
              <a:ea typeface="华文楷体" panose="02010600040101010101" charset="-122"/>
              <a:cs typeface="华文楷体" panose="02010600040101010101" charset="-122"/>
            </a:endParaRPr>
          </a:p>
        </p:txBody>
      </p:sp>
      <p:sp>
        <p:nvSpPr>
          <p:cNvPr id="67607" name="下箭头 67606" title=""/>
          <p:cNvSpPr/>
          <p:nvPr/>
        </p:nvSpPr>
        <p:spPr>
          <a:xfrm>
            <a:off x="7359932" y="1134823"/>
            <a:ext cx="800199" cy="457256"/>
          </a:xfrm>
          <a:prstGeom prst="downArrow">
            <a:avLst>
              <a:gd name="adj1" fmla="val 32138"/>
              <a:gd name="adj2" fmla="val 40625"/>
            </a:avLst>
          </a:prstGeom>
          <a:solidFill>
            <a:schemeClr val="accent1"/>
          </a:solidFill>
          <a:ln w="9525" cap="flat" cmpd="sng">
            <a:solidFill>
              <a:schemeClr val="tx1"/>
            </a:solidFill>
            <a:prstDash val="solid"/>
            <a:miter/>
            <a:headEnd type="none" w="med" len="med"/>
            <a:tailEnd type="none" w="med" len="med"/>
          </a:ln>
        </p:spPr>
        <p:txBody>
          <a:bodyPr/>
          <a:lstStyle/>
          <a:p>
            <a:pPr eaLnBrk="1" hangingPunct="1"/>
            <a:endParaRPr lang="zh-CN" altLang="en-US" sz="1050">
              <a:latin typeface="仿宋_GB2312" pitchFamily="49" charset="-122"/>
            </a:endParaRPr>
          </a:p>
        </p:txBody>
      </p:sp>
      <p:sp>
        <p:nvSpPr>
          <p:cNvPr id="67608" name="矩形 67607" title=""/>
          <p:cNvSpPr/>
          <p:nvPr/>
        </p:nvSpPr>
        <p:spPr>
          <a:xfrm>
            <a:off x="6980781" y="1671468"/>
            <a:ext cx="1486083" cy="460375"/>
          </a:xfrm>
          <a:prstGeom prst="rect">
            <a:avLst/>
          </a:prstGeom>
          <a:noFill/>
          <a:ln w="9525">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u="none" strike="noStrike" kern="1200" cap="none" spc="0" normalizeH="0" baseline="0" noProof="1">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美貌多情</a:t>
            </a:r>
            <a:r>
              <a:rPr kumimoji="0" lang="zh-CN" altLang="en-US" sz="2400" b="1" u="none" strike="noStrike" kern="1200" cap="none" spc="0" normalizeH="0" baseline="0" noProof="1">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u="none" strike="noStrike" kern="1200" cap="none" spc="0" normalizeH="0" baseline="0" noProof="1">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p:txBody>
      </p:sp>
      <p:sp>
        <p:nvSpPr>
          <p:cNvPr id="67609" name="矩形 67608" title=""/>
          <p:cNvSpPr/>
          <p:nvPr/>
        </p:nvSpPr>
        <p:spPr>
          <a:xfrm>
            <a:off x="6980781" y="2211218"/>
            <a:ext cx="1486083" cy="460375"/>
          </a:xfrm>
          <a:prstGeom prst="rect">
            <a:avLst/>
          </a:prstGeom>
          <a:noFill/>
          <a:ln w="9525">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u="none" strike="noStrike" kern="1200" cap="none" spc="0" normalizeH="0" baseline="0" noProof="1">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体弱多病 </a:t>
            </a:r>
            <a:endParaRPr kumimoji="0" lang="zh-CN" altLang="en-US" sz="2400" b="1" u="none" strike="noStrike" kern="1200" cap="none" spc="0" normalizeH="0" baseline="0" noProof="1">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p:txBody>
      </p:sp>
      <p:sp>
        <p:nvSpPr>
          <p:cNvPr id="67610" name="矩形 67609" title=""/>
          <p:cNvSpPr/>
          <p:nvPr/>
        </p:nvSpPr>
        <p:spPr>
          <a:xfrm>
            <a:off x="6980781" y="2750968"/>
            <a:ext cx="1486083" cy="460375"/>
          </a:xfrm>
          <a:prstGeom prst="rect">
            <a:avLst/>
          </a:prstGeom>
          <a:noFill/>
          <a:ln w="9525">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u="none" strike="noStrike" kern="1200" cap="none" spc="0" normalizeH="0" baseline="0" noProof="1">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聪明懂礼</a:t>
            </a:r>
            <a:r>
              <a:rPr kumimoji="0" lang="zh-CN" altLang="en-US" sz="2400" b="1"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u="none" strike="noStrike" kern="1200" cap="none" spc="0" normalizeH="0" baseline="0" noProof="1">
              <a:ln>
                <a:noFill/>
              </a:ln>
              <a:solidFill>
                <a:schemeClr val="tx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p:txBody>
      </p:sp>
      <p:sp>
        <p:nvSpPr>
          <p:cNvPr id="67611" name="矩形 67610" title=""/>
          <p:cNvSpPr/>
          <p:nvPr/>
        </p:nvSpPr>
        <p:spPr>
          <a:xfrm>
            <a:off x="6980781" y="3290718"/>
            <a:ext cx="1428926" cy="460375"/>
          </a:xfrm>
          <a:prstGeom prst="rect">
            <a:avLst/>
          </a:prstGeom>
          <a:noFill/>
          <a:ln w="9525">
            <a:noFill/>
          </a:ln>
        </p:spPr>
        <p:txBody>
          <a:bodyPr>
            <a:spAutoFit/>
          </a:bodyPr>
          <a:lstStyle/>
          <a:p>
            <a:pPr eaLnBrk="1" hangingPunct="1">
              <a:buNone/>
            </a:pPr>
            <a:r>
              <a:rPr lang="en-US" altLang="en-US" sz="24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自尊自爱   </a:t>
            </a:r>
            <a:endParaRPr lang="en-US" altLang="en-US" sz="2400" b="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67612" name="矩形 67611" title=""/>
          <p:cNvSpPr/>
          <p:nvPr/>
        </p:nvSpPr>
        <p:spPr>
          <a:xfrm>
            <a:off x="6980555" y="3830468"/>
            <a:ext cx="1467485" cy="460375"/>
          </a:xfrm>
          <a:prstGeom prst="rect">
            <a:avLst/>
          </a:prstGeom>
          <a:noFill/>
          <a:ln w="9525">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u="none" strike="noStrike" kern="1200" cap="none" spc="0" normalizeH="0" baseline="0" noProof="1">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小心谨慎 </a:t>
            </a:r>
            <a:endParaRPr kumimoji="0" lang="zh-CN" altLang="en-US" sz="2400" b="1" u="none" strike="noStrike" kern="1200" cap="none" spc="0" normalizeH="0" baseline="0" noProof="1">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p:txBody>
      </p:sp>
      <p:sp>
        <p:nvSpPr>
          <p:cNvPr id="67613" name="右大括号 67612" title=""/>
          <p:cNvSpPr/>
          <p:nvPr/>
        </p:nvSpPr>
        <p:spPr>
          <a:xfrm>
            <a:off x="6590030" y="1149985"/>
            <a:ext cx="277495" cy="3557270"/>
          </a:xfrm>
          <a:prstGeom prst="rightBrace">
            <a:avLst>
              <a:gd name="adj1" fmla="val 115892"/>
              <a:gd name="adj2" fmla="val 50000"/>
            </a:avLst>
          </a:prstGeom>
          <a:noFill/>
          <a:ln w="50800" cap="flat" cmpd="sng">
            <a:solidFill>
              <a:srgbClr val="FF00FF"/>
            </a:solidFill>
            <a:prstDash val="solid"/>
            <a:headEnd type="none" w="med" len="med"/>
            <a:tailEnd type="none" w="med" len="med"/>
          </a:ln>
        </p:spPr>
        <p:txBody>
          <a:bodyPr/>
          <a:lstStyle/>
          <a:p>
            <a:pPr eaLnBrk="1" hangingPunct="1"/>
            <a:endParaRPr lang="zh-CN" altLang="en-US" sz="1050">
              <a:latin typeface="仿宋_GB2312" pitchFamily="49" charset="-122"/>
            </a:endParaRPr>
          </a:p>
        </p:txBody>
      </p:sp>
      <p:sp>
        <p:nvSpPr>
          <p:cNvPr id="67614" name="矩形 67613" title=""/>
          <p:cNvSpPr/>
          <p:nvPr/>
        </p:nvSpPr>
        <p:spPr>
          <a:xfrm>
            <a:off x="6980555" y="545465"/>
            <a:ext cx="1764030" cy="506730"/>
          </a:xfrm>
          <a:prstGeom prst="rect">
            <a:avLst/>
          </a:prstGeom>
          <a:noFill/>
          <a:ln w="9525">
            <a:noFill/>
          </a:ln>
        </p:spPr>
        <p:txBody>
          <a:bodyPr wrap="square">
            <a:spAutoFit/>
          </a:bodyPr>
          <a:lstStyle/>
          <a:p>
            <a:pPr eaLnBrk="1" hangingPunct="1"/>
            <a:r>
              <a:rPr lang="zh-CN" altLang="en-US" sz="2700" u="sng">
                <a:latin typeface="微软雅黑" panose="020b0503020204020204" charset="-122"/>
                <a:ea typeface="微软雅黑" panose="020b0503020204020204" charset="-122"/>
              </a:rPr>
              <a:t>性格特征</a:t>
            </a:r>
            <a:r>
              <a:rPr lang="zh-CN" altLang="en-US" sz="2700" u="sng">
                <a:latin typeface="Arial" panose="020b0604020202020204" pitchFamily="34" charset="0"/>
                <a:ea typeface="华文琥珀" panose="02010800040101010101" pitchFamily="2" charset="-122"/>
              </a:rPr>
              <a:t> </a:t>
            </a:r>
            <a:endParaRPr lang="zh-CN" altLang="en-US" sz="2700" u="sng">
              <a:latin typeface="Arial" panose="020b0604020202020204" pitchFamily="34" charset="0"/>
              <a:ea typeface="华文琥珀" panose="02010800040101010101" pitchFamily="2" charset="-122"/>
            </a:endParaRPr>
          </a:p>
        </p:txBody>
      </p:sp>
      <p:sp>
        <p:nvSpPr>
          <p:cNvPr id="67615" name="矩形 67614" title=""/>
          <p:cNvSpPr/>
          <p:nvPr/>
        </p:nvSpPr>
        <p:spPr>
          <a:xfrm>
            <a:off x="6980781" y="4370218"/>
            <a:ext cx="1600398" cy="460375"/>
          </a:xfrm>
          <a:prstGeom prst="rect">
            <a:avLst/>
          </a:prstGeom>
          <a:noFill/>
          <a:ln w="9525">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u="none" strike="noStrike" kern="1200" cap="none" spc="0" normalizeH="0" baseline="0" noProof="1">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多情善感</a:t>
            </a:r>
            <a:r>
              <a:rPr kumimoji="0" lang="zh-CN" altLang="en-US" sz="2400" b="1" u="none" strike="noStrike" kern="1200" cap="none" spc="0" normalizeH="0" baseline="0" noProof="1">
                <a:ln>
                  <a:noFill/>
                </a:ln>
                <a:solidFill>
                  <a:srgbClr val="FF006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 </a:t>
            </a:r>
            <a:endParaRPr kumimoji="0" lang="zh-CN" altLang="en-US" sz="2400" b="1" u="none" strike="noStrike" kern="1200" cap="none" spc="0" normalizeH="0" baseline="0" noProof="1">
              <a:ln>
                <a:noFill/>
              </a:ln>
              <a:solidFill>
                <a:srgbClr val="FF006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人物形象（林黛玉）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9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4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4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4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9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4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59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4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4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60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43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43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76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761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761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760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760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760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761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61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761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7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p:bldP spid="67591" grpId="0"/>
      <p:bldP spid="67595" grpId="0"/>
      <p:bldP spid="67597" grpId="0"/>
      <p:bldP spid="67601" grpId="0"/>
      <p:bldP spid="67606" grpId="0"/>
      <p:bldP spid="67608" grpId="0"/>
      <p:bldP spid="67609" grpId="0"/>
      <p:bldP spid="67610" grpId="0"/>
      <p:bldP spid="67611" grpId="0"/>
      <p:bldP spid="67612" grpId="0"/>
      <p:bldP spid="67614" grpId="0"/>
      <p:bldP spid="67615" grpId="0"/>
      <p:bldP spid="60418" grpId="0"/>
      <p:bldP spid="60419" grpId="0" animBg="1"/>
      <p:bldP spid="60420" grpId="0"/>
      <p:bldP spid="60422" grpId="0"/>
      <p:bldP spid="60424" grpId="0"/>
      <p:bldP spid="60425" grpId="0" animBg="1"/>
      <p:bldP spid="60426" grpId="0"/>
      <p:bldP spid="60428" grpId="0"/>
      <p:bldP spid="60430" grpId="0"/>
      <p:bldP spid="60431" grpId="0"/>
      <p:bldP spid="60433" grpId="0"/>
      <p:bldP spid="60435" grpId="0"/>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人物形象（贾宝玉）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3490" name="矩形 53249" title=""/>
          <p:cNvSpPr/>
          <p:nvPr>
            <p:custDataLst>
              <p:tags r:id="rId6"/>
            </p:custDataLst>
          </p:nvPr>
        </p:nvSpPr>
        <p:spPr>
          <a:xfrm>
            <a:off x="356870" y="795020"/>
            <a:ext cx="8405495" cy="1522095"/>
          </a:xfrm>
          <a:prstGeom prst="rect">
            <a:avLst/>
          </a:prstGeom>
          <a:noFill/>
          <a:ln w="9525">
            <a:noFill/>
          </a:ln>
        </p:spPr>
        <p:txBody>
          <a:bodyPr wrap="square">
            <a:spAutoFit/>
          </a:bodyPr>
          <a:lstStyle/>
          <a:p>
            <a:pPr eaLnBrk="1" hangingPunct="1"/>
            <a:r>
              <a:rPr lang="zh-CN" altLang="en-US" sz="2700">
                <a:latin typeface="Arial" panose="020b0604020202020204" pitchFamily="34" charset="0"/>
                <a:ea typeface="方正姚体" panose="02010601030101010101" charset="-122"/>
              </a:rPr>
              <a:t>       </a:t>
            </a:r>
            <a:r>
              <a:rPr lang="zh-CN" altLang="en-US" sz="2200" b="1">
                <a:latin typeface="华文中宋" panose="02010600040101010101" pitchFamily="2" charset="-122"/>
                <a:ea typeface="华文中宋" panose="02010600040101010101" pitchFamily="2" charset="-122"/>
                <a:cs typeface="华文中宋" panose="02010600040101010101" pitchFamily="2" charset="-122"/>
              </a:rPr>
              <a:t>传说女娲炼石补天之时，单留下一块未用，弃在青埂峰下。该石自经锻炼之后，通了灵性，可大可小。一僧一道见后，便在石上镌上</a:t>
            </a:r>
            <a:r>
              <a:rPr lang="zh-CN" altLang="en-US" sz="2200" b="1">
                <a:solidFill>
                  <a:schemeClr val="accent2"/>
                </a:solidFill>
                <a:latin typeface="华文中宋" panose="02010600040101010101" pitchFamily="2" charset="-122"/>
                <a:ea typeface="华文中宋" panose="02010600040101010101" pitchFamily="2" charset="-122"/>
                <a:cs typeface="华文中宋" panose="02010600040101010101" pitchFamily="2" charset="-122"/>
              </a:rPr>
              <a:t>“莫失莫忘，仙寿恒昌”</a:t>
            </a:r>
            <a:r>
              <a:rPr lang="zh-CN" altLang="en-US" sz="2200" b="1">
                <a:latin typeface="华文中宋" panose="02010600040101010101" pitchFamily="2" charset="-122"/>
                <a:ea typeface="华文中宋" panose="02010600040101010101" pitchFamily="2" charset="-122"/>
                <a:cs typeface="华文中宋" panose="02010600040101010101" pitchFamily="2" charset="-122"/>
              </a:rPr>
              <a:t>几个字，投它入世，成为贾政与王夫人的次子</a:t>
            </a:r>
            <a:r>
              <a:rPr lang="en-US" altLang="zh-CN" sz="2200" b="1">
                <a:latin typeface="华文中宋" panose="02010600040101010101" pitchFamily="2" charset="-122"/>
                <a:ea typeface="华文中宋" panose="02010600040101010101" pitchFamily="2" charset="-122"/>
                <a:cs typeface="华文中宋" panose="02010600040101010101" pitchFamily="2" charset="-122"/>
              </a:rPr>
              <a:t>—</a:t>
            </a:r>
            <a:r>
              <a:rPr lang="zh-CN" altLang="en-US" sz="22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贾宝玉</a:t>
            </a:r>
            <a:r>
              <a:rPr lang="zh-CN" altLang="en-US" sz="2200" b="1" i="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a:t>
            </a:r>
            <a:endParaRPr lang="zh-CN" altLang="en-US" sz="2200" b="1" i="1">
              <a:solidFill>
                <a:srgbClr val="FF0000"/>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63492" name="图片 53251" title=""/>
          <p:cNvPicPr>
            <a:picLocks noChangeAspect="1"/>
          </p:cNvPicPr>
          <p:nvPr>
            <p:custDataLst>
              <p:tags r:id="rId8"/>
            </p:custDataLst>
          </p:nvPr>
        </p:nvPicPr>
        <p:blipFill>
          <a:blip r:embed="rId7"/>
          <a:srcRect l="16797" r="21544"/>
          <a:stretch>
            <a:fillRect/>
          </a:stretch>
        </p:blipFill>
        <p:spPr>
          <a:xfrm>
            <a:off x="356870" y="2319655"/>
            <a:ext cx="2185035" cy="2734310"/>
          </a:xfrm>
          <a:prstGeom prst="ellipse">
            <a:avLst/>
          </a:prstGeom>
          <a:noFill/>
          <a:ln w="9525">
            <a:noFill/>
          </a:ln>
        </p:spPr>
      </p:pic>
      <p:sp>
        <p:nvSpPr>
          <p:cNvPr id="84995" name="Text Box 3" title=""/>
          <p:cNvSpPr txBox="1"/>
          <p:nvPr>
            <p:custDataLst>
              <p:tags r:id="rId9"/>
            </p:custDataLst>
          </p:nvPr>
        </p:nvSpPr>
        <p:spPr>
          <a:xfrm>
            <a:off x="3102610" y="2987040"/>
            <a:ext cx="3267075" cy="1863725"/>
          </a:xfrm>
          <a:prstGeom prst="rect">
            <a:avLst/>
          </a:prstGeom>
          <a:noFill/>
          <a:ln w="9525">
            <a:noFill/>
          </a:ln>
        </p:spPr>
        <p:txBody>
          <a:bodyPr wrap="square">
            <a:spAutoFit/>
          </a:bodyPr>
          <a:lstStyle/>
          <a:p>
            <a:pPr indent="0" fontAlgn="auto">
              <a:lnSpc>
                <a:spcPct val="120000"/>
              </a:lnSpc>
              <a:spcBef>
                <a:spcPct val="0"/>
              </a:spcBef>
            </a:pPr>
            <a:r>
              <a:rPr lang="zh-CN" altLang="en-US" sz="2400" b="1">
                <a:solidFill>
                  <a:srgbClr val="CC00CC"/>
                </a:solidFill>
                <a:latin typeface="华文新魏" panose="02010800040101010101" pitchFamily="2" charset="-122"/>
                <a:ea typeface="华文新魏" panose="02010800040101010101" pitchFamily="2" charset="-122"/>
              </a:rPr>
              <a:t>出场前的侧面勾勒 </a:t>
            </a:r>
            <a:endParaRPr lang="zh-CN" altLang="en-US" sz="2400" b="1">
              <a:solidFill>
                <a:srgbClr val="CC00CC"/>
              </a:solidFill>
              <a:latin typeface="华文新魏" panose="02010800040101010101" pitchFamily="2" charset="-122"/>
              <a:ea typeface="华文新魏" panose="02010800040101010101" pitchFamily="2" charset="-122"/>
            </a:endParaRPr>
          </a:p>
          <a:p>
            <a:pPr indent="0" fontAlgn="auto">
              <a:lnSpc>
                <a:spcPct val="120000"/>
              </a:lnSpc>
              <a:spcBef>
                <a:spcPct val="0"/>
              </a:spcBef>
            </a:pPr>
            <a:r>
              <a:rPr lang="zh-CN" altLang="en-US" sz="2400" b="1">
                <a:solidFill>
                  <a:srgbClr val="CC00CC"/>
                </a:solidFill>
                <a:latin typeface="华文新魏" panose="02010800040101010101" pitchFamily="2" charset="-122"/>
                <a:ea typeface="华文新魏" panose="02010800040101010101" pitchFamily="2" charset="-122"/>
              </a:rPr>
              <a:t>出场后的肖像描写</a:t>
            </a:r>
            <a:endParaRPr lang="zh-CN" altLang="en-US" sz="2400" b="1">
              <a:solidFill>
                <a:srgbClr val="CC00CC"/>
              </a:solidFill>
              <a:latin typeface="华文新魏" panose="02010800040101010101" pitchFamily="2" charset="-122"/>
              <a:ea typeface="华文新魏" panose="02010800040101010101" pitchFamily="2" charset="-122"/>
            </a:endParaRPr>
          </a:p>
          <a:p>
            <a:pPr indent="0" fontAlgn="auto">
              <a:lnSpc>
                <a:spcPct val="120000"/>
              </a:lnSpc>
              <a:spcBef>
                <a:spcPct val="0"/>
              </a:spcBef>
            </a:pPr>
            <a:r>
              <a:rPr lang="zh-CN" altLang="en-US" sz="2400" b="1">
                <a:solidFill>
                  <a:srgbClr val="CC00CC"/>
                </a:solidFill>
                <a:latin typeface="华文新魏" panose="02010800040101010101" pitchFamily="2" charset="-122"/>
                <a:ea typeface="华文新魏" panose="02010800040101010101" pitchFamily="2" charset="-122"/>
              </a:rPr>
              <a:t>《西江月》二词的评判</a:t>
            </a:r>
            <a:endParaRPr lang="zh-CN" altLang="en-US" sz="2400" b="1">
              <a:solidFill>
                <a:srgbClr val="CC00CC"/>
              </a:solidFill>
              <a:latin typeface="华文新魏" panose="02010800040101010101" pitchFamily="2" charset="-122"/>
              <a:ea typeface="华文新魏" panose="02010800040101010101" pitchFamily="2" charset="-122"/>
            </a:endParaRPr>
          </a:p>
          <a:p>
            <a:pPr indent="0" fontAlgn="auto">
              <a:lnSpc>
                <a:spcPct val="120000"/>
              </a:lnSpc>
              <a:spcBef>
                <a:spcPct val="0"/>
              </a:spcBef>
            </a:pPr>
            <a:r>
              <a:rPr lang="zh-CN" altLang="en-US" sz="2400" b="1">
                <a:solidFill>
                  <a:srgbClr val="CC00CC"/>
                </a:solidFill>
                <a:latin typeface="华文新魏" panose="02010800040101010101" pitchFamily="2" charset="-122"/>
                <a:ea typeface="华文新魏" panose="02010800040101010101" pitchFamily="2" charset="-122"/>
              </a:rPr>
              <a:t>摔玉</a:t>
            </a:r>
            <a:endParaRPr lang="zh-CN" altLang="en-US" sz="2400" b="1">
              <a:solidFill>
                <a:srgbClr val="CC00CC"/>
              </a:solidFill>
              <a:latin typeface="华文新魏" panose="02010800040101010101" pitchFamily="2" charset="-122"/>
              <a:ea typeface="华文新魏" panose="02010800040101010101" pitchFamily="2" charset="-122"/>
            </a:endParaRPr>
          </a:p>
        </p:txBody>
      </p:sp>
      <p:sp>
        <p:nvSpPr>
          <p:cNvPr id="2" name="文本框 1" title=""/>
          <p:cNvSpPr txBox="1"/>
          <p:nvPr/>
        </p:nvSpPr>
        <p:spPr>
          <a:xfrm>
            <a:off x="2738120" y="2557145"/>
            <a:ext cx="5861050" cy="429895"/>
          </a:xfrm>
          <a:prstGeom prst="rect">
            <a:avLst/>
          </a:prstGeom>
          <a:noFill/>
        </p:spPr>
        <p:txBody>
          <a:bodyPr wrap="square" rtlCol="0" anchor="t">
            <a:spAutoFit/>
          </a:bodyPr>
          <a:lstStyle/>
          <a:p>
            <a:r>
              <a:rPr lang="zh-CN" altLang="en-US" sz="2200" b="1">
                <a:latin typeface="华文中宋" panose="02010600040101010101" pitchFamily="2" charset="-122"/>
                <a:ea typeface="华文中宋" panose="02010600040101010101" pitchFamily="2" charset="-122"/>
                <a:cs typeface="华文中宋" panose="02010600040101010101" pitchFamily="2" charset="-122"/>
                <a:sym typeface="+mn-ea"/>
              </a:rPr>
              <a:t>本文对宝玉的描写，主要有四个方面：</a:t>
            </a:r>
            <a:endParaRPr lang="zh-CN" altLang="en-US" sz="3600" b="1">
              <a:solidFill>
                <a:srgbClr val="0000FF"/>
              </a:solidFill>
              <a:latin typeface="Times New Roman" panose="02020603050405020304" pitchFamily="18" charset="0"/>
              <a:ea typeface="宋体" panose="02010600030101010101" pitchFamily="2" charset="-122"/>
              <a:cs typeface="Arial" panose="020b0604020202020204" pitchFamily="3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0-#ppt_w/2"/>
                                          </p:val>
                                        </p:tav>
                                        <p:tav tm="100000">
                                          <p:val>
                                            <p:strVal val="#ppt_x"/>
                                          </p:val>
                                        </p:tav>
                                      </p:tavLst>
                                    </p:anim>
                                    <p:anim calcmode="lin" valueType="num">
                                      <p:cBhvr additive="base">
                                        <p:cTn id="8" dur="500" fill="hold"/>
                                        <p:tgtEl>
                                          <p:spTgt spid="849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6024" name="Text Box 8" title=""/>
          <p:cNvSpPr txBox="1"/>
          <p:nvPr/>
        </p:nvSpPr>
        <p:spPr>
          <a:xfrm>
            <a:off x="507365" y="4170045"/>
            <a:ext cx="7418705" cy="829945"/>
          </a:xfrm>
          <a:prstGeom prst="rect">
            <a:avLst/>
          </a:prstGeom>
          <a:noFill/>
          <a:ln w="9525">
            <a:noFill/>
          </a:ln>
        </p:spPr>
        <p:txBody>
          <a:bodyPr wrap="square">
            <a:spAutoFit/>
          </a:bodyPr>
          <a:lstStyle/>
          <a:p>
            <a:pPr>
              <a:spcBef>
                <a:spcPct val="50000"/>
              </a:spcBef>
            </a:pPr>
            <a:r>
              <a:rPr lang="en-US" altLang="zh-CN" sz="2400">
                <a:latin typeface="Times New Roman" panose="02020603050405020304" pitchFamily="18" charset="0"/>
              </a:rPr>
              <a:t>     </a:t>
            </a:r>
            <a:r>
              <a:rPr lang="en-US" altLang="zh-CN" sz="2400">
                <a:solidFill>
                  <a:srgbClr val="0070C0"/>
                </a:solidFill>
                <a:latin typeface="Times New Roman" panose="02020603050405020304" pitchFamily="18" charset="0"/>
              </a:rPr>
              <a:t> </a:t>
            </a:r>
            <a:r>
              <a:rPr sz="2400" b="1">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与世俗格格不入、不符合封建正统观念的要求，是封建地主阶级的一个“叛逆者”</a:t>
            </a:r>
            <a:endParaRPr sz="2400" b="1">
              <a:solidFill>
                <a:srgbClr val="0070C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2" name="文本框 1" title=""/>
          <p:cNvSpPr txBox="1"/>
          <p:nvPr/>
        </p:nvSpPr>
        <p:spPr>
          <a:xfrm>
            <a:off x="818515" y="1171575"/>
            <a:ext cx="5175250" cy="1198880"/>
          </a:xfrm>
          <a:prstGeom prst="rect">
            <a:avLst/>
          </a:prstGeom>
          <a:noFill/>
        </p:spPr>
        <p:txBody>
          <a:bodyPr wrap="square" rtlCol="0" anchor="t">
            <a:spAutoFit/>
          </a:bodyPr>
          <a:lstStyle/>
          <a:p>
            <a:pPr indent="457200" fontAlgn="auto">
              <a:spcBef>
                <a:spcPct val="0"/>
              </a:spcBef>
            </a:pPr>
            <a:r>
              <a:rPr lang="zh-CN" altLang="en-US" sz="2400" b="1">
                <a:latin typeface="华文楷体" panose="02010600040101010101" charset="-122"/>
                <a:ea typeface="华文楷体" panose="02010600040101010101" charset="-122"/>
                <a:cs typeface="华文楷体" panose="02010600040101010101" charset="-122"/>
                <a:sym typeface="+mn-ea"/>
              </a:rPr>
              <a:t>王夫人说：“孽根祸胎”“混世魔王”“一时甜言蜜语，一时有天无日，一时又疯疯傻傻”</a:t>
            </a:r>
            <a:endParaRPr lang="zh-CN" altLang="en-US" sz="2400" b="1">
              <a:latin typeface="华文楷体" panose="02010600040101010101" charset="-122"/>
              <a:ea typeface="华文楷体" panose="02010600040101010101" charset="-122"/>
              <a:cs typeface="华文楷体" panose="02010600040101010101" charset="-122"/>
              <a:sym typeface="+mn-ea"/>
            </a:endParaRPr>
          </a:p>
        </p:txBody>
      </p:sp>
      <p:sp>
        <p:nvSpPr>
          <p:cNvPr id="3" name="文本框 2" title=""/>
          <p:cNvSpPr txBox="1"/>
          <p:nvPr/>
        </p:nvSpPr>
        <p:spPr>
          <a:xfrm>
            <a:off x="922020" y="2618105"/>
            <a:ext cx="4917440" cy="1198880"/>
          </a:xfrm>
          <a:prstGeom prst="rect">
            <a:avLst/>
          </a:prstGeom>
          <a:noFill/>
        </p:spPr>
        <p:txBody>
          <a:bodyPr wrap="square" rtlCol="0" anchor="t">
            <a:spAutoFit/>
          </a:bodyPr>
          <a:lstStyle/>
          <a:p>
            <a:pPr indent="457200" algn="l" eaLnBrk="1" hangingPunct="1">
              <a:spcBef>
                <a:spcPct val="0"/>
              </a:spcBef>
              <a:buClrTx/>
              <a:buSzTx/>
              <a:buFontTx/>
            </a:pPr>
            <a:r>
              <a:rPr lang="zh-CN" altLang="en-US" sz="2400" b="1">
                <a:latin typeface="华文楷体" panose="02010600040101010101" charset="-122"/>
                <a:ea typeface="华文楷体" panose="02010600040101010101" charset="-122"/>
                <a:cs typeface="华文楷体" panose="02010600040101010101" charset="-122"/>
                <a:sym typeface="+mn-ea"/>
              </a:rPr>
              <a:t>黛玉：</a:t>
            </a:r>
            <a:r>
              <a:rPr lang="zh-CN" altLang="en-US" sz="2400" b="1">
                <a:latin typeface="华文楷体" panose="02010600040101010101" charset="-122"/>
                <a:ea typeface="华文楷体" panose="02010600040101010101" charset="-122"/>
                <a:cs typeface="华文楷体" panose="02010600040101010101" charset="-122"/>
                <a:sym typeface="Wingdings" panose="05000000000000000000" pitchFamily="2" charset="2"/>
              </a:rPr>
              <a:t>（听母亲说）</a:t>
            </a:r>
            <a:r>
              <a:rPr lang="zh-CN" altLang="en-US" sz="2400" b="1">
                <a:latin typeface="华文楷体" panose="02010600040101010101" charset="-122"/>
                <a:ea typeface="华文楷体" panose="02010600040101010101" charset="-122"/>
                <a:cs typeface="华文楷体" panose="02010600040101010101" charset="-122"/>
                <a:sym typeface="+mn-ea"/>
              </a:rPr>
              <a:t>“衔玉所生”的表哥“顽劣异常，极恶读书，最喜在内帏厮混”</a:t>
            </a:r>
            <a:endParaRPr lang="zh-CN" altLang="en-US" sz="2400" b="1">
              <a:latin typeface="华文楷体" panose="02010600040101010101" charset="-122"/>
              <a:ea typeface="华文楷体" panose="02010600040101010101" charset="-122"/>
              <a:cs typeface="华文楷体" panose="02010600040101010101" charset="-122"/>
              <a:sym typeface="+mn-ea"/>
            </a:endParaRPr>
          </a:p>
        </p:txBody>
      </p:sp>
      <p:pic>
        <p:nvPicPr>
          <p:cNvPr id="66563" name="图片 56322" title=""/>
          <p:cNvPicPr>
            <a:picLocks noChangeAspect="1"/>
          </p:cNvPicPr>
          <p:nvPr/>
        </p:nvPicPr>
        <p:blipFill>
          <a:blip r:embed="rId2"/>
          <a:stretch>
            <a:fillRect/>
          </a:stretch>
        </p:blipFill>
        <p:spPr>
          <a:xfrm>
            <a:off x="6003290" y="1514475"/>
            <a:ext cx="2983865" cy="2302510"/>
          </a:xfrm>
          <a:prstGeom prst="rect">
            <a:avLst/>
          </a:prstGeom>
          <a:noFill/>
          <a:ln w="9525">
            <a:noFill/>
          </a:ln>
        </p:spPr>
      </p:pic>
      <p:cxnSp>
        <p:nvCxnSpPr>
          <p:cNvPr id="5" name="直接连接符 4" title=""/>
          <p:cNvCxnSpPr/>
          <p:nvPr>
            <p:custDataLst>
              <p:tags r:id="rId3"/>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4"/>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人物形象（贾宝玉）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5"/>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6"/>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8130" name="Text Box 2" title=""/>
          <p:cNvSpPr txBox="1">
            <a:spLocks noChangeArrowheads="1"/>
          </p:cNvSpPr>
          <p:nvPr>
            <p:custDataLst>
              <p:tags r:id="rId7"/>
            </p:custDataLst>
          </p:nvPr>
        </p:nvSpPr>
        <p:spPr bwMode="auto">
          <a:xfrm>
            <a:off x="181610" y="1470660"/>
            <a:ext cx="533400" cy="2698750"/>
          </a:xfrm>
          <a:prstGeom prst="rect">
            <a:avLst/>
          </a:prstGeom>
          <a:solidFill>
            <a:schemeClr val="accent6">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no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indent="0" algn="ctr" fontAlgn="auto">
              <a:spcBef>
                <a:spcPct val="0"/>
              </a:spcBef>
              <a:buFontTx/>
              <a:buNone/>
            </a:pPr>
            <a:r>
              <a:rPr lang="zh-CN" altLang="en-US" sz="2800">
                <a:solidFill>
                  <a:srgbClr val="0000CC"/>
                </a:solidFill>
                <a:latin typeface="华文中宋" panose="02010600040101010101" pitchFamily="2" charset="-122"/>
                <a:ea typeface="华文中宋" panose="02010600040101010101" pitchFamily="2" charset="-122"/>
              </a:rPr>
              <a:t>出场前侧面勾勒</a:t>
            </a:r>
            <a:endParaRPr lang="zh-CN" altLang="en-US" sz="2800">
              <a:solidFill>
                <a:srgbClr val="0000CC"/>
              </a:solidFill>
              <a:latin typeface="华文中宋" panose="02010600040101010101" pitchFamily="2" charset="-122"/>
              <a:ea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6024" grpId="0"/>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994410" y="2915285"/>
            <a:ext cx="4249420" cy="1863725"/>
          </a:xfrm>
          <a:prstGeom prst="rect">
            <a:avLst/>
          </a:prstGeom>
          <a:noFill/>
        </p:spPr>
        <p:txBody>
          <a:bodyPr wrap="square" rtlCol="0" anchor="t">
            <a:spAutoFit/>
          </a:bodyPr>
          <a:lstStyle/>
          <a:p>
            <a:pPr indent="457200" algn="l" fontAlgn="auto">
              <a:lnSpc>
                <a:spcPct val="120000"/>
              </a:lnSpc>
              <a:buClrTx/>
              <a:buSzTx/>
              <a:buFontTx/>
            </a:pPr>
            <a:r>
              <a:rPr lang="zh-CN" altLang="en-US" sz="2400" b="1">
                <a:latin typeface="华文楷体" panose="02010600040101010101" charset="-122"/>
                <a:ea typeface="华文楷体" panose="02010600040101010101" charset="-122"/>
                <a:cs typeface="华文楷体" panose="02010600040101010101" charset="-122"/>
              </a:rPr>
              <a:t>面如敷粉，唇若施脂，转盼多情，语言常笑。天然一段风骚，全在眉梢，平生万种情思，悉堆眼角。 </a:t>
            </a:r>
            <a:endParaRPr lang="zh-CN" altLang="en-US" sz="2400" b="1">
              <a:latin typeface="华文楷体" panose="02010600040101010101" charset="-122"/>
              <a:ea typeface="华文楷体" panose="02010600040101010101" charset="-122"/>
              <a:cs typeface="华文楷体" panose="02010600040101010101" charset="-122"/>
            </a:endParaRPr>
          </a:p>
        </p:txBody>
      </p:sp>
      <p:pic>
        <p:nvPicPr>
          <p:cNvPr id="58374" name="图片 1" title=""/>
          <p:cNvPicPr>
            <a:picLocks noChangeAspect="1"/>
          </p:cNvPicPr>
          <p:nvPr/>
        </p:nvPicPr>
        <p:blipFill>
          <a:blip r:embed="rId2"/>
          <a:stretch>
            <a:fillRect/>
          </a:stretch>
        </p:blipFill>
        <p:spPr>
          <a:xfrm>
            <a:off x="5634990" y="523240"/>
            <a:ext cx="2842895" cy="2287905"/>
          </a:xfrm>
          <a:prstGeom prst="ellipse">
            <a:avLst/>
          </a:prstGeom>
          <a:noFill/>
          <a:ln w="9525">
            <a:noFill/>
          </a:ln>
        </p:spPr>
      </p:pic>
      <p:sp>
        <p:nvSpPr>
          <p:cNvPr id="4" name="文本框 3" title=""/>
          <p:cNvSpPr txBox="1"/>
          <p:nvPr/>
        </p:nvSpPr>
        <p:spPr>
          <a:xfrm>
            <a:off x="922020" y="875665"/>
            <a:ext cx="4250055" cy="1863725"/>
          </a:xfrm>
          <a:prstGeom prst="rect">
            <a:avLst/>
          </a:prstGeom>
          <a:noFill/>
        </p:spPr>
        <p:txBody>
          <a:bodyPr wrap="square" rtlCol="0">
            <a:spAutoFit/>
          </a:bodyPr>
          <a:lstStyle/>
          <a:p>
            <a:pPr indent="457200" fontAlgn="auto">
              <a:lnSpc>
                <a:spcPct val="120000"/>
              </a:lnSpc>
            </a:pPr>
            <a:r>
              <a:rPr lang="zh-CN" altLang="en-US" sz="2400" b="1">
                <a:latin typeface="华文楷体" panose="02010600040101010101" charset="-122"/>
                <a:ea typeface="华文楷体" panose="02010600040101010101" charset="-122"/>
                <a:cs typeface="华文楷体" panose="02010600040101010101" charset="-122"/>
                <a:sym typeface="+mn-ea"/>
              </a:rPr>
              <a:t>面若中秋之月，色如春晓之花，鬓若刀裁，眉如墨画，面如桃瓣，目若秋波。虽怒 时而若笑，即嗔视而有情。</a:t>
            </a:r>
            <a:endParaRPr lang="zh-CN" altLang="en-US" sz="2400" b="1">
              <a:latin typeface="华文楷体" panose="02010600040101010101" charset="-122"/>
              <a:ea typeface="华文楷体" panose="02010600040101010101" charset="-122"/>
              <a:cs typeface="华文楷体" panose="02010600040101010101" charset="-122"/>
              <a:sym typeface="+mn-ea"/>
            </a:endParaRPr>
          </a:p>
        </p:txBody>
      </p:sp>
      <p:sp>
        <p:nvSpPr>
          <p:cNvPr id="56322" name="文本框 56321" title=""/>
          <p:cNvSpPr txBox="1"/>
          <p:nvPr/>
        </p:nvSpPr>
        <p:spPr>
          <a:xfrm>
            <a:off x="5378450" y="3063240"/>
            <a:ext cx="3627120" cy="1568450"/>
          </a:xfrm>
          <a:prstGeom prst="rect">
            <a:avLst/>
          </a:prstGeom>
          <a:noFill/>
          <a:ln w="9525">
            <a:noFill/>
          </a:ln>
        </p:spPr>
        <p:txBody>
          <a:bodyPr wrap="square">
            <a:spAutoFit/>
          </a:bodyPr>
          <a:lstStyle/>
          <a:p>
            <a:pPr eaLnBrk="1" hangingPunct="1">
              <a:spcBef>
                <a:spcPct val="50000"/>
              </a:spcBef>
            </a:pPr>
            <a:r>
              <a:rPr lang="zh-CN" altLang="en-US" sz="2400" b="0">
                <a:latin typeface="楷体_GB2312" pitchFamily="49" charset="-122"/>
                <a:ea typeface="楷体_GB2312" pitchFamily="49" charset="-122"/>
              </a:rPr>
              <a:t>    </a:t>
            </a:r>
            <a:r>
              <a:rPr lang="zh-CN" altLang="en-US" sz="2400" b="0">
                <a:latin typeface="微软雅黑" panose="020b0503020204020204" charset="-122"/>
                <a:ea typeface="微软雅黑" panose="020b0503020204020204" charset="-122"/>
              </a:rPr>
              <a:t>黛玉眼中的宝玉：宝玉是一个</a:t>
            </a:r>
            <a:r>
              <a:rPr lang="zh-CN" altLang="en-US" sz="2400" b="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眉清目秀、英俊多情</a:t>
            </a:r>
            <a:r>
              <a:rPr lang="zh-CN" altLang="en-US" sz="2400" b="0">
                <a:latin typeface="微软雅黑" panose="020b0503020204020204" charset="-122"/>
                <a:ea typeface="微软雅黑" panose="020b0503020204020204" charset="-122"/>
              </a:rPr>
              <a:t>的年轻公子，黛玉觉得非常眼熟，产生亲热感。</a:t>
            </a:r>
            <a:endParaRPr lang="zh-CN" altLang="en-US" sz="2400" b="0">
              <a:latin typeface="微软雅黑" panose="020b0503020204020204" charset="-122"/>
              <a:ea typeface="微软雅黑" panose="020b0503020204020204" charset="-122"/>
            </a:endParaRPr>
          </a:p>
        </p:txBody>
      </p:sp>
      <p:cxnSp>
        <p:nvCxnSpPr>
          <p:cNvPr id="5" name="直接连接符 4" title=""/>
          <p:cNvCxnSpPr/>
          <p:nvPr>
            <p:custDataLst>
              <p:tags r:id="rId3"/>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4"/>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人物形象（贾宝玉）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5"/>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6"/>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8130" name="Text Box 2" title=""/>
          <p:cNvSpPr txBox="1">
            <a:spLocks noChangeArrowheads="1"/>
          </p:cNvSpPr>
          <p:nvPr>
            <p:custDataLst>
              <p:tags r:id="rId7"/>
            </p:custDataLst>
          </p:nvPr>
        </p:nvSpPr>
        <p:spPr bwMode="auto">
          <a:xfrm>
            <a:off x="181610" y="1470660"/>
            <a:ext cx="533400" cy="2698750"/>
          </a:xfrm>
          <a:prstGeom prst="rect">
            <a:avLst/>
          </a:prstGeom>
          <a:solidFill>
            <a:schemeClr val="accent6">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no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indent="0" algn="ctr" fontAlgn="auto">
              <a:spcBef>
                <a:spcPct val="0"/>
              </a:spcBef>
              <a:buFontTx/>
              <a:buNone/>
            </a:pPr>
            <a:r>
              <a:rPr lang="zh-CN" altLang="en-US" sz="2800">
                <a:solidFill>
                  <a:srgbClr val="0000CC"/>
                </a:solidFill>
                <a:latin typeface="华文中宋" panose="02010600040101010101" pitchFamily="2" charset="-122"/>
                <a:ea typeface="华文中宋" panose="02010600040101010101" pitchFamily="2" charset="-122"/>
              </a:rPr>
              <a:t>出场后肖像描写</a:t>
            </a:r>
            <a:endParaRPr lang="zh-CN" altLang="en-US" sz="2800">
              <a:solidFill>
                <a:srgbClr val="0000CC"/>
              </a:solidFill>
              <a:latin typeface="华文中宋" panose="02010600040101010101" pitchFamily="2" charset="-122"/>
              <a:ea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6322"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983105" y="989330"/>
            <a:ext cx="5535930" cy="1014730"/>
          </a:xfrm>
          <a:prstGeom prst="rect">
            <a:avLst/>
          </a:prstGeom>
          <a:noFill/>
        </p:spPr>
        <p:txBody>
          <a:bodyPr wrap="square" rtlCol="0" anchor="t">
            <a:spAutoFit/>
          </a:bodyPr>
          <a:lstStyle/>
          <a:p>
            <a:r>
              <a:rPr lang="zh-CN" alt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第一回、甄士隐梦幻识通灵</a:t>
            </a:r>
            <a:r>
              <a:rPr lang="en-US" altLang="zh-CN"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endParaRPr lang="en-US" altLang="zh-CN"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endParaRPr>
          </a:p>
          <a:p>
            <a:r>
              <a:rPr lang="en-US" altLang="zh-CN"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r>
              <a:rPr lang="zh-CN" alt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贾雨村风尘怀闺秀</a:t>
            </a:r>
            <a:endParaRPr lang="zh-CN" alt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endParaRPr>
          </a:p>
        </p:txBody>
      </p:sp>
      <p:sp>
        <p:nvSpPr>
          <p:cNvPr id="3" name="文本框 2" title=""/>
          <p:cNvSpPr txBox="1"/>
          <p:nvPr/>
        </p:nvSpPr>
        <p:spPr>
          <a:xfrm>
            <a:off x="826770" y="2004060"/>
            <a:ext cx="7747000" cy="2306955"/>
          </a:xfrm>
          <a:prstGeom prst="rect">
            <a:avLst/>
          </a:prstGeom>
          <a:noFill/>
        </p:spPr>
        <p:txBody>
          <a:bodyPr wrap="square" rtlCol="0" anchor="t">
            <a:spAutoFit/>
          </a:bodyPr>
          <a:lstStyle/>
          <a:p>
            <a:pPr indent="457200" fontAlgn="auto">
              <a:lnSpc>
                <a:spcPct val="150000"/>
              </a:lnSpc>
            </a:pPr>
            <a:r>
              <a:rPr lang="zh-CN" altLang="en-US" sz="2400" b="1">
                <a:latin typeface="华文楷体" panose="02010600040101010101" charset="-122"/>
                <a:ea typeface="华文楷体" panose="02010600040101010101" charset="-122"/>
                <a:cs typeface="华文楷体" panose="02010600040101010101" charset="-122"/>
              </a:rPr>
              <a:t>第1回是开篇。</a:t>
            </a:r>
            <a:endParaRPr lang="zh-CN" altLang="en-US" sz="2400" b="1">
              <a:latin typeface="华文楷体" panose="02010600040101010101" charset="-122"/>
              <a:ea typeface="华文楷体" panose="02010600040101010101" charset="-122"/>
              <a:cs typeface="华文楷体" panose="02010600040101010101" charset="-122"/>
            </a:endParaRPr>
          </a:p>
          <a:p>
            <a:pPr indent="457200" fontAlgn="auto">
              <a:lnSpc>
                <a:spcPct val="150000"/>
              </a:lnSpc>
            </a:pPr>
            <a:r>
              <a:rPr lang="zh-CN" altLang="en-US" sz="2400" b="1">
                <a:latin typeface="华文楷体" panose="02010600040101010101" charset="-122"/>
                <a:ea typeface="华文楷体" panose="02010600040101010101" charset="-122"/>
                <a:cs typeface="华文楷体" panose="02010600040101010101" charset="-122"/>
              </a:rPr>
              <a:t>先用“</a:t>
            </a:r>
            <a:r>
              <a:rPr lang="zh-CN" altLang="en-US" sz="2400" b="1">
                <a:solidFill>
                  <a:srgbClr val="FF0000"/>
                </a:solidFill>
                <a:latin typeface="华文楷体" panose="02010600040101010101" charset="-122"/>
                <a:ea typeface="华文楷体" panose="02010600040101010101" charset="-122"/>
                <a:cs typeface="华文楷体" panose="02010600040101010101" charset="-122"/>
              </a:rPr>
              <a:t>女娲补天”、“木石前盟</a:t>
            </a:r>
            <a:r>
              <a:rPr lang="zh-CN" altLang="en-US" sz="2400" b="1">
                <a:latin typeface="华文楷体" panose="02010600040101010101" charset="-122"/>
                <a:ea typeface="华文楷体" panose="02010600040101010101" charset="-122"/>
                <a:cs typeface="华文楷体" panose="02010600040101010101" charset="-122"/>
              </a:rPr>
              <a:t>”两个神话故事作楔子，为塑造贾宝玉的性格和描写贾宝玉和林黛玉的恋爱故事，染上一层</a:t>
            </a:r>
            <a:r>
              <a:rPr lang="zh-CN" altLang="en-US" sz="2400" b="1">
                <a:solidFill>
                  <a:srgbClr val="FF0000"/>
                </a:solidFill>
                <a:latin typeface="华文楷体" panose="02010600040101010101" charset="-122"/>
                <a:ea typeface="华文楷体" panose="02010600040101010101" charset="-122"/>
                <a:cs typeface="华文楷体" panose="02010600040101010101" charset="-122"/>
              </a:rPr>
              <a:t>浪漫主义色彩</a:t>
            </a:r>
            <a:r>
              <a:rPr lang="zh-CN" altLang="en-US" sz="2400" b="1">
                <a:latin typeface="华文楷体" panose="02010600040101010101" charset="-122"/>
                <a:ea typeface="华文楷体" panose="02010600040101010101" charset="-122"/>
                <a:cs typeface="华文楷体" panose="02010600040101010101" charset="-122"/>
              </a:rPr>
              <a:t>。</a:t>
            </a:r>
            <a:endParaRPr lang="zh-CN" altLang="en-US" sz="2400" b="1">
              <a:latin typeface="华文楷体" panose="02010600040101010101" charset="-122"/>
              <a:ea typeface="华文楷体" panose="02010600040101010101" charset="-122"/>
              <a:cs typeface="华文楷体" panose="02010600040101010101" charset="-122"/>
            </a:endParaRPr>
          </a:p>
        </p:txBody>
      </p:sp>
      <p:cxnSp>
        <p:nvCxnSpPr>
          <p:cNvPr id="10" name="直接连接符 9"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2" name="组合 11" title=""/>
          <p:cNvGrpSpPr/>
          <p:nvPr/>
        </p:nvGrpSpPr>
        <p:grpSpPr>
          <a:xfrm>
            <a:off x="255905" y="279400"/>
            <a:ext cx="562610" cy="513080"/>
            <a:chOff x="2121873" y="1511588"/>
            <a:chExt cx="445481" cy="469613"/>
          </a:xfrm>
        </p:grpSpPr>
        <p:sp>
          <p:nvSpPr>
            <p:cNvPr id="13" name="矩形 12"/>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169035" y="3783965"/>
            <a:ext cx="7527925" cy="534035"/>
          </a:xfrm>
          <a:prstGeom prst="rect">
            <a:avLst/>
          </a:prstGeom>
          <a:noFill/>
        </p:spPr>
        <p:txBody>
          <a:bodyPr wrap="square" rtlCol="0" anchor="t">
            <a:spAutoFit/>
          </a:bodyPr>
          <a:lstStyle/>
          <a:p>
            <a:pPr indent="457200" algn="l" fontAlgn="auto">
              <a:lnSpc>
                <a:spcPct val="120000"/>
              </a:lnSpc>
              <a:buClrTx/>
              <a:buSzTx/>
              <a:buFontTx/>
            </a:pPr>
            <a:r>
              <a:rPr lang="zh-CN" altLang="en-US" sz="2400" b="1">
                <a:latin typeface="华文楷体" panose="02010600040101010101" charset="-122"/>
                <a:ea typeface="华文楷体" panose="02010600040101010101" charset="-122"/>
                <a:cs typeface="华文楷体" panose="02010600040101010101" charset="-122"/>
              </a:rPr>
              <a:t> </a:t>
            </a:r>
            <a:r>
              <a:rPr lang="zh-CN" altLang="en-US" sz="2400" b="1">
                <a:solidFill>
                  <a:srgbClr val="0070C0"/>
                </a:solidFill>
                <a:latin typeface="华文中宋" panose="02010600040101010101" pitchFamily="2" charset="-122"/>
                <a:ea typeface="华文中宋" panose="02010600040101010101" pitchFamily="2" charset="-122"/>
                <a:cs typeface="华文中宋" panose="02010600040101010101" pitchFamily="2" charset="-122"/>
              </a:rPr>
              <a:t>——用浪漫主义手法写宝玉与黛玉的心灵相通  </a:t>
            </a:r>
            <a:endParaRPr lang="zh-CN" altLang="en-US" sz="2400" b="1">
              <a:solidFill>
                <a:srgbClr val="0070C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title=""/>
          <p:cNvSpPr txBox="1"/>
          <p:nvPr/>
        </p:nvSpPr>
        <p:spPr>
          <a:xfrm>
            <a:off x="863600" y="1122680"/>
            <a:ext cx="7833360" cy="2306320"/>
          </a:xfrm>
          <a:prstGeom prst="rect">
            <a:avLst/>
          </a:prstGeom>
          <a:noFill/>
        </p:spPr>
        <p:txBody>
          <a:bodyPr wrap="square" rtlCol="0">
            <a:spAutoFit/>
          </a:bodyPr>
          <a:lstStyle/>
          <a:p>
            <a:pPr indent="457200" fontAlgn="auto">
              <a:lnSpc>
                <a:spcPct val="120000"/>
              </a:lnSpc>
            </a:pPr>
            <a:r>
              <a:rPr lang="zh-CN" altLang="en-US" sz="2400" b="1">
                <a:latin typeface="华文楷体" panose="02010600040101010101" charset="-122"/>
                <a:ea typeface="华文楷体" panose="02010600040101010101" charset="-122"/>
                <a:cs typeface="华文楷体" panose="02010600040101010101" charset="-122"/>
                <a:sym typeface="+mn-ea"/>
              </a:rPr>
              <a:t>黛玉一见，便吃一大惊，心下想道：“好生奇怪，倒像在那里见过一般，何等眼熟到如此！”</a:t>
            </a:r>
            <a:endParaRPr lang="zh-CN" altLang="en-US" sz="2400" b="1">
              <a:latin typeface="华文楷体" panose="02010600040101010101" charset="-122"/>
              <a:ea typeface="华文楷体" panose="02010600040101010101" charset="-122"/>
              <a:cs typeface="华文楷体" panose="02010600040101010101" charset="-122"/>
              <a:sym typeface="+mn-ea"/>
            </a:endParaRPr>
          </a:p>
          <a:p>
            <a:pPr indent="457200" fontAlgn="auto">
              <a:lnSpc>
                <a:spcPct val="120000"/>
              </a:lnSpc>
            </a:pPr>
            <a:r>
              <a:rPr lang="zh-CN" altLang="en-US" sz="2400" b="1">
                <a:latin typeface="华文楷体" panose="02010600040101010101" charset="-122"/>
                <a:ea typeface="华文楷体" panose="02010600040101010101" charset="-122"/>
                <a:cs typeface="华文楷体" panose="02010600040101010101" charset="-122"/>
                <a:sym typeface="+mn-ea"/>
              </a:rPr>
              <a:t>       宝玉看罢，因笑道：“这个妹妹我曾见过的。”……宝玉笑道：“虽然未曾见过他，然我看着面善，心里就算是旧相识，今日只作远别重逢，亦未为不可。”</a:t>
            </a:r>
            <a:endParaRPr lang="zh-CN" altLang="en-US" sz="2400" b="1">
              <a:latin typeface="华文楷体" panose="02010600040101010101" charset="-122"/>
              <a:ea typeface="华文楷体" panose="02010600040101010101" charset="-122"/>
              <a:cs typeface="华文楷体" panose="02010600040101010101" charset="-122"/>
              <a:sym typeface="+mn-ea"/>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人物形象（贾宝玉）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8130" name="Text Box 2" title=""/>
          <p:cNvSpPr txBox="1">
            <a:spLocks noChangeArrowheads="1"/>
          </p:cNvSpPr>
          <p:nvPr>
            <p:custDataLst>
              <p:tags r:id="rId6"/>
            </p:custDataLst>
          </p:nvPr>
        </p:nvSpPr>
        <p:spPr bwMode="auto">
          <a:xfrm>
            <a:off x="181610" y="1310640"/>
            <a:ext cx="533400" cy="3528060"/>
          </a:xfrm>
          <a:prstGeom prst="rect">
            <a:avLst/>
          </a:prstGeom>
          <a:solidFill>
            <a:schemeClr val="accent6">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no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indent="0" algn="ctr" fontAlgn="auto">
              <a:spcBef>
                <a:spcPct val="0"/>
              </a:spcBef>
              <a:buFontTx/>
              <a:buNone/>
            </a:pPr>
            <a:r>
              <a:rPr lang="zh-CN" altLang="en-US" sz="2800">
                <a:solidFill>
                  <a:srgbClr val="0000CC"/>
                </a:solidFill>
                <a:latin typeface="华文中宋" panose="02010600040101010101" pitchFamily="2" charset="-122"/>
                <a:ea typeface="华文中宋" panose="02010600040101010101" pitchFamily="2" charset="-122"/>
              </a:rPr>
              <a:t>出场后语言行动描写</a:t>
            </a:r>
            <a:endParaRPr lang="zh-CN" altLang="en-US" sz="2800">
              <a:solidFill>
                <a:srgbClr val="0000CC"/>
              </a:solidFill>
              <a:latin typeface="华文中宋" panose="02010600040101010101" pitchFamily="2" charset="-122"/>
              <a:ea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169035" y="3783965"/>
            <a:ext cx="5333365" cy="534035"/>
          </a:xfrm>
          <a:prstGeom prst="rect">
            <a:avLst/>
          </a:prstGeom>
          <a:noFill/>
        </p:spPr>
        <p:txBody>
          <a:bodyPr wrap="square" rtlCol="0" anchor="t">
            <a:spAutoFit/>
          </a:bodyPr>
          <a:lstStyle/>
          <a:p>
            <a:pPr indent="457200" algn="l" fontAlgn="auto">
              <a:lnSpc>
                <a:spcPct val="120000"/>
              </a:lnSpc>
              <a:buClrTx/>
              <a:buSzTx/>
              <a:buFontTx/>
            </a:pPr>
            <a:r>
              <a:rPr lang="zh-CN" altLang="en-US" sz="2400" b="1">
                <a:latin typeface="华文楷体" panose="02010600040101010101" charset="-122"/>
                <a:ea typeface="华文楷体" panose="02010600040101010101" charset="-122"/>
                <a:cs typeface="华文楷体" panose="02010600040101010101" charset="-122"/>
              </a:rPr>
              <a:t> </a:t>
            </a:r>
            <a:r>
              <a:rPr lang="zh-CN" altLang="en-US" sz="2400" b="1">
                <a:solidFill>
                  <a:srgbClr val="0070C0"/>
                </a:solidFill>
                <a:latin typeface="华文中宋" panose="02010600040101010101" pitchFamily="2" charset="-122"/>
                <a:ea typeface="华文中宋" panose="02010600040101010101" pitchFamily="2" charset="-122"/>
                <a:cs typeface="华文中宋" panose="02010600040101010101" pitchFamily="2" charset="-122"/>
              </a:rPr>
              <a:t>——极力表现宝玉的叛逆不羁 </a:t>
            </a:r>
            <a:endParaRPr lang="zh-CN" altLang="en-US" sz="2400" b="1">
              <a:solidFill>
                <a:srgbClr val="0070C0"/>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4" name="文本框 3" title=""/>
          <p:cNvSpPr txBox="1"/>
          <p:nvPr/>
        </p:nvSpPr>
        <p:spPr>
          <a:xfrm>
            <a:off x="863600" y="1122680"/>
            <a:ext cx="7833360" cy="2306320"/>
          </a:xfrm>
          <a:prstGeom prst="rect">
            <a:avLst/>
          </a:prstGeom>
          <a:noFill/>
        </p:spPr>
        <p:txBody>
          <a:bodyPr wrap="square" rtlCol="0">
            <a:spAutoFit/>
          </a:bodyPr>
          <a:lstStyle/>
          <a:p>
            <a:pPr indent="457200" fontAlgn="auto">
              <a:lnSpc>
                <a:spcPct val="120000"/>
              </a:lnSpc>
            </a:pPr>
            <a:r>
              <a:rPr lang="zh-CN" altLang="en-US" sz="2400" b="1">
                <a:latin typeface="华文楷体" panose="02010600040101010101" charset="-122"/>
                <a:ea typeface="华文楷体" panose="02010600040101010101" charset="-122"/>
                <a:cs typeface="华文楷体" panose="02010600040101010101" charset="-122"/>
                <a:sym typeface="+mn-ea"/>
              </a:rPr>
              <a:t>宝玉笑道： “除《四书》外，杜撰的太多，偏只我是杜撰不成？”        </a:t>
            </a:r>
            <a:endParaRPr lang="zh-CN" altLang="en-US" sz="2400" b="1">
              <a:latin typeface="华文楷体" panose="02010600040101010101" charset="-122"/>
              <a:ea typeface="华文楷体" panose="02010600040101010101" charset="-122"/>
              <a:cs typeface="华文楷体" panose="02010600040101010101" charset="-122"/>
              <a:sym typeface="+mn-ea"/>
            </a:endParaRPr>
          </a:p>
          <a:p>
            <a:pPr indent="457200" fontAlgn="auto">
              <a:lnSpc>
                <a:spcPct val="120000"/>
              </a:lnSpc>
            </a:pPr>
            <a:r>
              <a:rPr lang="zh-CN" altLang="en-US" sz="2400" b="1">
                <a:latin typeface="华文楷体" panose="02010600040101010101" charset="-122"/>
                <a:ea typeface="华文楷体" panose="02010600040101010101" charset="-122"/>
                <a:cs typeface="华文楷体" panose="02010600040101010101" charset="-122"/>
                <a:sym typeface="+mn-ea"/>
              </a:rPr>
              <a:t>宝玉听了，登时发作起痴狂病来，摘下那玉，就狠命摔去，骂道：“什么罕物，连人之高低不择，还说‘通灵’不‘通灵’呢！我也不要这劳什子了！”</a:t>
            </a:r>
            <a:endParaRPr lang="zh-CN" altLang="en-US" sz="2400" b="1">
              <a:latin typeface="华文楷体" panose="02010600040101010101" charset="-122"/>
              <a:ea typeface="华文楷体" panose="02010600040101010101" charset="-122"/>
              <a:cs typeface="华文楷体" panose="02010600040101010101" charset="-122"/>
              <a:sym typeface="+mn-ea"/>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人物形象（贾宝玉）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8130" name="Text Box 2" title=""/>
          <p:cNvSpPr txBox="1">
            <a:spLocks noChangeArrowheads="1"/>
          </p:cNvSpPr>
          <p:nvPr>
            <p:custDataLst>
              <p:tags r:id="rId6"/>
            </p:custDataLst>
          </p:nvPr>
        </p:nvSpPr>
        <p:spPr bwMode="auto">
          <a:xfrm>
            <a:off x="181610" y="1310640"/>
            <a:ext cx="533400" cy="3528060"/>
          </a:xfrm>
          <a:prstGeom prst="rect">
            <a:avLst/>
          </a:prstGeom>
          <a:solidFill>
            <a:schemeClr val="accent6">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no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indent="0" algn="ctr" fontAlgn="auto">
              <a:spcBef>
                <a:spcPct val="0"/>
              </a:spcBef>
              <a:buFontTx/>
              <a:buNone/>
            </a:pPr>
            <a:r>
              <a:rPr lang="zh-CN" altLang="en-US" sz="2800">
                <a:solidFill>
                  <a:srgbClr val="0000CC"/>
                </a:solidFill>
                <a:latin typeface="华文中宋" panose="02010600040101010101" pitchFamily="2" charset="-122"/>
                <a:ea typeface="华文中宋" panose="02010600040101010101" pitchFamily="2" charset="-122"/>
              </a:rPr>
              <a:t>出场后语言行动描写</a:t>
            </a:r>
            <a:endParaRPr lang="zh-CN" altLang="en-US" sz="2800">
              <a:solidFill>
                <a:srgbClr val="0000CC"/>
              </a:solidFill>
              <a:latin typeface="华文中宋" panose="02010600040101010101" pitchFamily="2" charset="-122"/>
              <a:ea typeface="华文中宋" panose="020106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人物形象（贾宝玉）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342" name="文本框 14341" title=""/>
          <p:cNvSpPr txBox="1"/>
          <p:nvPr>
            <p:custDataLst>
              <p:tags r:id="rId6"/>
            </p:custDataLst>
          </p:nvPr>
        </p:nvSpPr>
        <p:spPr>
          <a:xfrm>
            <a:off x="4599305" y="865505"/>
            <a:ext cx="4196080" cy="2528570"/>
          </a:xfrm>
          <a:prstGeom prst="rect">
            <a:avLst/>
          </a:prstGeom>
          <a:noFill/>
          <a:ln w="9525">
            <a:noFill/>
          </a:ln>
        </p:spPr>
        <p:txBody>
          <a:bodyPr wrap="square">
            <a:spAutoFit/>
          </a:bodyPr>
          <a:lstStyle/>
          <a:p>
            <a:pPr indent="0" algn="l" fontAlgn="auto">
              <a:lnSpc>
                <a:spcPct val="120000"/>
              </a:lnSpc>
              <a:spcBef>
                <a:spcPct val="0"/>
              </a:spcBef>
              <a:buClrTx/>
              <a:buSzTx/>
              <a:buFontTx/>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“不通世务 ”、“怕读文章”</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indent="0" algn="l" fontAlgn="auto">
              <a:lnSpc>
                <a:spcPct val="120000"/>
              </a:lnSpc>
              <a:spcBef>
                <a:spcPct val="0"/>
              </a:spcBef>
              <a:buClrTx/>
              <a:buSzTx/>
              <a:buFontTx/>
            </a:pPr>
            <a:r>
              <a:rPr lang="zh-CN" altLang="en-US" b="1">
                <a:latin typeface="Arial" panose="020b0604020202020204" pitchFamily="34" charset="0"/>
              </a:rPr>
              <a:t>  </a:t>
            </a:r>
            <a:r>
              <a:rPr lang="en-US" altLang="zh-CN" sz="2000" b="1">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——不愿受封建传统的束缚，厌弃功名利禄的追求。</a:t>
            </a:r>
            <a:endParaRPr lang="en-US" altLang="zh-CN" sz="2000" b="1">
              <a:solidFill>
                <a:srgbClr val="0070C0"/>
              </a:solidFill>
              <a:latin typeface="华文新魏" panose="02010800040101010101" pitchFamily="2" charset="-122"/>
              <a:ea typeface="华文新魏" panose="02010800040101010101" pitchFamily="2" charset="-122"/>
              <a:cs typeface="华文新魏" panose="02010800040101010101" pitchFamily="2" charset="-122"/>
            </a:endParaRPr>
          </a:p>
          <a:p>
            <a:pPr indent="0" algn="l" fontAlgn="auto">
              <a:lnSpc>
                <a:spcPct val="120000"/>
              </a:lnSpc>
              <a:spcBef>
                <a:spcPct val="0"/>
              </a:spcBef>
              <a:buClrTx/>
              <a:buSzTx/>
              <a:buFontTx/>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“偏僻、乖张” </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indent="0" algn="l" fontAlgn="auto">
              <a:lnSpc>
                <a:spcPct val="120000"/>
              </a:lnSpc>
              <a:spcBef>
                <a:spcPct val="0"/>
              </a:spcBef>
              <a:buClrTx/>
              <a:buSzTx/>
              <a:buFontTx/>
            </a:pPr>
            <a:r>
              <a:rPr lang="zh-CN" altLang="en-US" sz="2400">
                <a:latin typeface="Arial" panose="020b0604020202020204" pitchFamily="34" charset="0"/>
              </a:rPr>
              <a:t> </a:t>
            </a:r>
            <a:r>
              <a:rPr lang="zh-CN" altLang="en-US" sz="2400">
                <a:solidFill>
                  <a:srgbClr val="0070C0"/>
                </a:solidFill>
                <a:latin typeface="Arial" panose="020b0604020202020204" pitchFamily="34" charset="0"/>
              </a:rPr>
              <a:t> </a:t>
            </a:r>
            <a:r>
              <a:rPr lang="en-US" altLang="zh-CN" sz="2000" b="1">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——只求独立不羁，个性解放。蔑视世俗、卓然独立 。</a:t>
            </a:r>
            <a:endParaRPr lang="en-US" altLang="zh-CN" sz="2000" b="1">
              <a:solidFill>
                <a:srgbClr val="0070C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343" name="文本框 14342" title=""/>
          <p:cNvSpPr txBox="1"/>
          <p:nvPr>
            <p:custDataLst>
              <p:tags r:id="rId7"/>
            </p:custDataLst>
          </p:nvPr>
        </p:nvSpPr>
        <p:spPr>
          <a:xfrm>
            <a:off x="297815" y="865505"/>
            <a:ext cx="4147820" cy="2823845"/>
          </a:xfrm>
          <a:prstGeom prst="rect">
            <a:avLst/>
          </a:prstGeom>
          <a:noFill/>
          <a:ln w="9525">
            <a:noFill/>
          </a:ln>
        </p:spPr>
        <p:txBody>
          <a:bodyPr wrap="square">
            <a:spAutoFit/>
          </a:bodyPr>
          <a:lstStyle/>
          <a:p>
            <a:pPr indent="0" fontAlgn="auto">
              <a:lnSpc>
                <a:spcPct val="120000"/>
              </a:lnSpc>
              <a:spcBef>
                <a:spcPct val="0"/>
              </a:spcBef>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“寻愁觅恨”</a:t>
            </a:r>
            <a:r>
              <a:rPr lang="en-US" altLang="zh-CN" sz="2000" b="1">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a:t>
            </a:r>
            <a:r>
              <a:rPr lang="zh-CN" altLang="en-US" sz="2000" b="1">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要求摆脱“世务”“文章”而不可得的苦闷心情的表现；</a:t>
            </a:r>
            <a:endParaRPr lang="zh-CN" altLang="en-US" sz="2000" b="1">
              <a:solidFill>
                <a:srgbClr val="0070C0"/>
              </a:solidFill>
              <a:latin typeface="华文新魏" panose="02010800040101010101" pitchFamily="2" charset="-122"/>
              <a:ea typeface="华文新魏" panose="02010800040101010101" pitchFamily="2" charset="-122"/>
              <a:cs typeface="华文新魏" panose="02010800040101010101" pitchFamily="2" charset="-122"/>
            </a:endParaRPr>
          </a:p>
          <a:p>
            <a:pPr indent="0" algn="l" fontAlgn="auto">
              <a:lnSpc>
                <a:spcPct val="120000"/>
              </a:lnSpc>
              <a:spcBef>
                <a:spcPct val="0"/>
              </a:spcBef>
              <a:buClrTx/>
              <a:buSzTx/>
              <a:buFontTx/>
            </a:pPr>
            <a:r>
              <a:rPr lang="zh-CN" altLang="en-US" sz="2400" b="1">
                <a:latin typeface="华文中宋" panose="02010600040101010101" pitchFamily="2" charset="-122"/>
                <a:ea typeface="华文中宋" panose="02010600040101010101" pitchFamily="2" charset="-122"/>
                <a:cs typeface="华文中宋" panose="02010600040101010101" pitchFamily="2" charset="-122"/>
              </a:rPr>
              <a:t>“似傻如狂” </a:t>
            </a:r>
            <a:r>
              <a:rPr lang="en-US" altLang="zh-CN" sz="2000" b="1">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——是专制压迫和禁锢的结果，是他在痛苦中寻求新的生活和理想而不得，因而陷于失望和迷惘的一种精神状态。</a:t>
            </a:r>
            <a:r>
              <a:rPr lang="en-US" altLang="zh-CN" sz="2000" b="1">
                <a:latin typeface="华文新魏" panose="02010800040101010101" pitchFamily="2" charset="-122"/>
                <a:ea typeface="华文新魏" panose="02010800040101010101" pitchFamily="2" charset="-122"/>
                <a:cs typeface="华文新魏" panose="02010800040101010101" pitchFamily="2" charset="-122"/>
              </a:rPr>
              <a:t>  </a:t>
            </a:r>
            <a:endParaRPr lang="en-US" altLang="zh-CN" sz="20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14345" name="文本框 14344" title=""/>
          <p:cNvSpPr txBox="1"/>
          <p:nvPr>
            <p:custDataLst>
              <p:tags r:id="rId8"/>
            </p:custDataLst>
          </p:nvPr>
        </p:nvSpPr>
        <p:spPr>
          <a:xfrm>
            <a:off x="507365" y="3689350"/>
            <a:ext cx="6870700" cy="1198880"/>
          </a:xfrm>
          <a:prstGeom prst="rect">
            <a:avLst/>
          </a:prstGeom>
          <a:noFill/>
          <a:ln w="9525">
            <a:noFill/>
          </a:ln>
        </p:spPr>
        <p:txBody>
          <a:bodyPr wrap="square">
            <a:spAutoFit/>
          </a:bodyPr>
          <a:lstStyle/>
          <a:p>
            <a:pPr indent="0" algn="l" fontAlgn="auto">
              <a:lnSpc>
                <a:spcPct val="100000"/>
              </a:lnSpc>
              <a:spcBef>
                <a:spcPct val="0"/>
              </a:spcBef>
              <a:buClrTx/>
              <a:buSzTx/>
              <a:buFontTx/>
            </a:pPr>
            <a:r>
              <a:rPr lang="zh-CN" altLang="en-US" sz="2800" b="1">
                <a:latin typeface="Arial" panose="020b0604020202020204" pitchFamily="34" charset="0"/>
              </a:rPr>
              <a:t>   </a:t>
            </a:r>
            <a:r>
              <a:rPr lang="zh-CN" altLang="en-US" sz="22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写法：</a:t>
            </a:r>
            <a:r>
              <a:rPr lang="zh-CN" altLang="en-US" sz="2200" b="1">
                <a:latin typeface="华文中宋" panose="02010600040101010101" pitchFamily="2" charset="-122"/>
                <a:ea typeface="华文中宋" panose="02010600040101010101" pitchFamily="2" charset="-122"/>
                <a:cs typeface="华文中宋" panose="02010600040101010101" pitchFamily="2" charset="-122"/>
              </a:rPr>
              <a:t>明贬实褒、寓褒于贬</a:t>
            </a:r>
            <a:endParaRPr lang="zh-CN" altLang="en-US" sz="2200" b="1">
              <a:latin typeface="华文中宋" panose="02010600040101010101" pitchFamily="2" charset="-122"/>
              <a:ea typeface="华文中宋" panose="02010600040101010101" pitchFamily="2" charset="-122"/>
              <a:cs typeface="华文中宋" panose="02010600040101010101" pitchFamily="2" charset="-122"/>
            </a:endParaRPr>
          </a:p>
          <a:p>
            <a:pPr indent="0" algn="l" fontAlgn="auto">
              <a:lnSpc>
                <a:spcPct val="100000"/>
              </a:lnSpc>
              <a:spcBef>
                <a:spcPct val="0"/>
              </a:spcBef>
              <a:buClrTx/>
              <a:buSzTx/>
              <a:buFontTx/>
            </a:pPr>
            <a:r>
              <a:rPr lang="zh-CN" altLang="en-US" sz="2200" b="1">
                <a:latin typeface="华文中宋" panose="02010600040101010101" pitchFamily="2" charset="-122"/>
                <a:ea typeface="华文中宋" panose="02010600040101010101" pitchFamily="2" charset="-122"/>
                <a:cs typeface="华文中宋" panose="02010600040101010101" pitchFamily="2" charset="-122"/>
              </a:rPr>
              <a:t>   </a:t>
            </a:r>
            <a:r>
              <a:rPr lang="zh-CN" altLang="en-US" sz="2200" b="1">
                <a:solidFill>
                  <a:srgbClr val="FF0000"/>
                </a:solidFill>
                <a:latin typeface="华文中宋" panose="02010600040101010101" pitchFamily="2" charset="-122"/>
                <a:ea typeface="华文中宋" panose="02010600040101010101" pitchFamily="2" charset="-122"/>
                <a:cs typeface="华文中宋" panose="02010600040101010101" pitchFamily="2" charset="-122"/>
              </a:rPr>
              <a:t>作用：</a:t>
            </a:r>
            <a:r>
              <a:rPr lang="zh-CN" altLang="en-US" sz="2200" b="1">
                <a:latin typeface="华文中宋" panose="02010600040101010101" pitchFamily="2" charset="-122"/>
                <a:ea typeface="华文中宋" panose="02010600040101010101" pitchFamily="2" charset="-122"/>
                <a:cs typeface="华文中宋" panose="02010600040101010101" pitchFamily="2" charset="-122"/>
              </a:rPr>
              <a:t>赞扬他蔑视世俗，鄙弃功名，追求个性解放，独立不羁的叛逆性格。</a:t>
            </a:r>
            <a:endParaRPr lang="zh-CN" altLang="en-US" sz="2200" b="1">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2" name="图片 1" title=""/>
          <p:cNvPicPr>
            <a:picLocks noChangeAspect="1"/>
          </p:cNvPicPr>
          <p:nvPr>
            <p:custDataLst>
              <p:tags r:id="rId10"/>
            </p:custDataLst>
          </p:nvPr>
        </p:nvPicPr>
        <p:blipFill>
          <a:blip r:embed="rId9"/>
          <a:stretch>
            <a:fillRect/>
          </a:stretch>
        </p:blipFill>
        <p:spPr>
          <a:xfrm>
            <a:off x="7485380" y="3249295"/>
            <a:ext cx="1546860" cy="1831975"/>
          </a:xfrm>
          <a:prstGeom prst="ellips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dissolve">
                                      <p:cBhvr>
                                        <p:cTn id="7" dur="500"/>
                                        <p:tgtEl>
                                          <p:spTgt spid="1434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dissolve">
                                      <p:cBhvr>
                                        <p:cTn id="12" dur="500"/>
                                        <p:tgtEl>
                                          <p:spTgt spid="1434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4345"/>
                                        </p:tgtEl>
                                        <p:attrNameLst>
                                          <p:attrName>style.visibility</p:attrName>
                                        </p:attrNameLst>
                                      </p:cBhvr>
                                      <p:to>
                                        <p:strVal val="visible"/>
                                      </p:to>
                                    </p:set>
                                    <p:anim calcmode="lin" valueType="num">
                                      <p:cBhvr>
                                        <p:cTn id="17" dur="1000" fill="hold"/>
                                        <p:tgtEl>
                                          <p:spTgt spid="14345"/>
                                        </p:tgtEl>
                                        <p:attrNameLst>
                                          <p:attrName>ppt_w</p:attrName>
                                        </p:attrNameLst>
                                      </p:cBhvr>
                                      <p:tavLst>
                                        <p:tav tm="0">
                                          <p:val>
                                            <p:strVal val="#ppt_w*0.70"/>
                                          </p:val>
                                        </p:tav>
                                        <p:tav tm="100000">
                                          <p:val>
                                            <p:strVal val="#ppt_w"/>
                                          </p:val>
                                        </p:tav>
                                      </p:tavLst>
                                    </p:anim>
                                    <p:anim calcmode="lin" valueType="num">
                                      <p:cBhvr>
                                        <p:cTn id="18" dur="1000" fill="hold"/>
                                        <p:tgtEl>
                                          <p:spTgt spid="14345"/>
                                        </p:tgtEl>
                                        <p:attrNameLst>
                                          <p:attrName>ppt_h</p:attrName>
                                        </p:attrNameLst>
                                      </p:cBhvr>
                                      <p:tavLst>
                                        <p:tav tm="0">
                                          <p:val>
                                            <p:strVal val="#ppt_h"/>
                                          </p:val>
                                        </p:tav>
                                        <p:tav tm="100000">
                                          <p:val>
                                            <p:strVal val="#ppt_h"/>
                                          </p:val>
                                        </p:tav>
                                      </p:tavLst>
                                    </p:anim>
                                    <p:animEffect transition="in" filter="fade">
                                      <p:cBhvr>
                                        <p:cTn id="19" dur="1000"/>
                                        <p:tgtEl>
                                          <p:spTgt spid="14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3" grpId="0"/>
      <p:bldP spid="14345" grpId="0"/>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38244" name="Rectangle 4" title=""/>
          <p:cNvSpPr/>
          <p:nvPr/>
        </p:nvSpPr>
        <p:spPr>
          <a:xfrm>
            <a:off x="328528" y="983114"/>
            <a:ext cx="3027680" cy="521970"/>
          </a:xfrm>
          <a:prstGeom prst="rect">
            <a:avLst/>
          </a:prstGeom>
          <a:noFill/>
          <a:ln w="9525">
            <a:noFill/>
          </a:ln>
        </p:spPr>
        <p:txBody>
          <a:bodyPr wrap="none">
            <a:spAutoFit/>
          </a:bodyPr>
          <a:lstStyle/>
          <a:p>
            <a:r>
              <a:rPr lang="zh-CN" altLang="en-US" sz="2800">
                <a:solidFill>
                  <a:srgbClr val="660066"/>
                </a:solidFill>
                <a:latin typeface="华文行楷" panose="02010800040101010101" pitchFamily="2" charset="-122"/>
                <a:ea typeface="华文行楷" panose="02010800040101010101" pitchFamily="2" charset="-122"/>
              </a:rPr>
              <a:t>出场前的侧面描写</a:t>
            </a:r>
            <a:endParaRPr lang="zh-CN" altLang="en-US" sz="2800">
              <a:solidFill>
                <a:srgbClr val="660066"/>
              </a:solidFill>
              <a:latin typeface="华文行楷" panose="02010800040101010101" pitchFamily="2" charset="-122"/>
              <a:ea typeface="华文行楷" panose="02010800040101010101" pitchFamily="2" charset="-122"/>
            </a:endParaRPr>
          </a:p>
        </p:txBody>
      </p:sp>
      <p:sp>
        <p:nvSpPr>
          <p:cNvPr id="138245" name="Text Box 5" title=""/>
          <p:cNvSpPr txBox="1"/>
          <p:nvPr/>
        </p:nvSpPr>
        <p:spPr>
          <a:xfrm>
            <a:off x="296545" y="1394460"/>
            <a:ext cx="4469130" cy="460375"/>
          </a:xfrm>
          <a:prstGeom prst="rect">
            <a:avLst/>
          </a:prstGeom>
          <a:noFill/>
          <a:ln w="9525">
            <a:noFill/>
          </a:ln>
        </p:spPr>
        <p:txBody>
          <a:bodyPr wrap="square">
            <a:spAutoFit/>
          </a:bodyPr>
          <a:lstStyle/>
          <a:p>
            <a:pPr>
              <a:spcBef>
                <a:spcPct val="50000"/>
              </a:spcBef>
            </a:pPr>
            <a:r>
              <a:rPr lang="zh-CN" altLang="en-US" sz="2400" b="1">
                <a:latin typeface="Times New Roman" panose="02020603050405020304" pitchFamily="18" charset="0"/>
              </a:rPr>
              <a:t>孽根祸胎   混世魔王  疯疯傻傻</a:t>
            </a:r>
            <a:endParaRPr lang="zh-CN" altLang="en-US" sz="2400" b="1">
              <a:latin typeface="Times New Roman" panose="02020603050405020304" pitchFamily="18" charset="0"/>
            </a:endParaRPr>
          </a:p>
        </p:txBody>
      </p:sp>
      <p:sp>
        <p:nvSpPr>
          <p:cNvPr id="138246" name="Text Box 6" title=""/>
          <p:cNvSpPr txBox="1"/>
          <p:nvPr/>
        </p:nvSpPr>
        <p:spPr>
          <a:xfrm>
            <a:off x="296545" y="1854835"/>
            <a:ext cx="4469130" cy="460375"/>
          </a:xfrm>
          <a:prstGeom prst="rect">
            <a:avLst/>
          </a:prstGeom>
          <a:noFill/>
          <a:ln w="9525">
            <a:noFill/>
          </a:ln>
        </p:spPr>
        <p:txBody>
          <a:bodyPr wrap="square">
            <a:spAutoFit/>
          </a:bodyPr>
          <a:lstStyle/>
          <a:p>
            <a:pPr>
              <a:spcBef>
                <a:spcPct val="50000"/>
              </a:spcBef>
            </a:pPr>
            <a:r>
              <a:rPr lang="zh-CN" altLang="en-US" sz="2400" b="1">
                <a:latin typeface="Times New Roman" panose="02020603050405020304" pitchFamily="18" charset="0"/>
              </a:rPr>
              <a:t>顽劣异常    极恶读书   内帷厮混</a:t>
            </a:r>
            <a:endParaRPr lang="zh-CN" altLang="en-US" sz="2400" b="1">
              <a:latin typeface="Times New Roman" panose="02020603050405020304" pitchFamily="18" charset="0"/>
            </a:endParaRPr>
          </a:p>
        </p:txBody>
      </p:sp>
      <p:sp>
        <p:nvSpPr>
          <p:cNvPr id="138247" name="Text Box 7" title=""/>
          <p:cNvSpPr txBox="1"/>
          <p:nvPr/>
        </p:nvSpPr>
        <p:spPr>
          <a:xfrm>
            <a:off x="4878705" y="1394460"/>
            <a:ext cx="3833495" cy="891540"/>
          </a:xfrm>
          <a:prstGeom prst="rect">
            <a:avLst/>
          </a:prstGeom>
          <a:solidFill>
            <a:schemeClr val="hlink"/>
          </a:solidFill>
          <a:ln w="9525">
            <a:noFill/>
          </a:ln>
        </p:spPr>
        <p:txBody>
          <a:bodyPr wrap="square">
            <a:spAutoFit/>
          </a:bodyPr>
          <a:lstStyle/>
          <a:p>
            <a:pPr>
              <a:spcBef>
                <a:spcPct val="50000"/>
              </a:spcBef>
            </a:pPr>
            <a:r>
              <a:rPr lang="zh-CN" altLang="en-US" sz="2600" b="1">
                <a:solidFill>
                  <a:schemeClr val="bg1"/>
                </a:solidFill>
                <a:latin typeface="华文楷体" panose="02010600040101010101" charset="-122"/>
                <a:ea typeface="华文楷体" panose="02010600040101010101" charset="-122"/>
              </a:rPr>
              <a:t>与世俗格格不入</a:t>
            </a:r>
            <a:r>
              <a:rPr lang="zh-CN" altLang="en-US" sz="2600" b="1">
                <a:solidFill>
                  <a:schemeClr val="bg1"/>
                </a:solidFill>
                <a:latin typeface="华文楷体" panose="02010600040101010101" charset="-122"/>
                <a:ea typeface="华文楷体" panose="02010600040101010101" charset="-122"/>
                <a:sym typeface="+mn-ea"/>
              </a:rPr>
              <a:t>、</a:t>
            </a:r>
            <a:r>
              <a:rPr lang="zh-CN" altLang="en-US" sz="2600" b="1">
                <a:solidFill>
                  <a:schemeClr val="bg1"/>
                </a:solidFill>
                <a:latin typeface="华文楷体" panose="02010600040101010101" charset="-122"/>
                <a:ea typeface="华文楷体" panose="02010600040101010101" charset="-122"/>
              </a:rPr>
              <a:t>孽根祸胎、抵触封建</a:t>
            </a:r>
            <a:endParaRPr lang="zh-CN" altLang="en-US" sz="2600" b="1">
              <a:solidFill>
                <a:schemeClr val="bg1"/>
              </a:solidFill>
              <a:latin typeface="华文楷体" panose="02010600040101010101" charset="-122"/>
              <a:ea typeface="华文楷体" panose="02010600040101010101" charset="-122"/>
            </a:endParaRPr>
          </a:p>
        </p:txBody>
      </p:sp>
      <p:sp>
        <p:nvSpPr>
          <p:cNvPr id="138248" name="Rectangle 8" title=""/>
          <p:cNvSpPr/>
          <p:nvPr/>
        </p:nvSpPr>
        <p:spPr>
          <a:xfrm>
            <a:off x="328528" y="2354883"/>
            <a:ext cx="3027680" cy="521970"/>
          </a:xfrm>
          <a:prstGeom prst="rect">
            <a:avLst/>
          </a:prstGeom>
          <a:noFill/>
          <a:ln w="9525">
            <a:noFill/>
          </a:ln>
        </p:spPr>
        <p:txBody>
          <a:bodyPr wrap="none">
            <a:spAutoFit/>
          </a:bodyPr>
          <a:lstStyle/>
          <a:p>
            <a:r>
              <a:rPr lang="zh-CN" altLang="en-US" sz="2800">
                <a:solidFill>
                  <a:srgbClr val="660066"/>
                </a:solidFill>
                <a:latin typeface="华文行楷" panose="02010800040101010101" pitchFamily="2" charset="-122"/>
                <a:ea typeface="华文行楷" panose="02010800040101010101" pitchFamily="2" charset="-122"/>
              </a:rPr>
              <a:t>出场后的肖像描写</a:t>
            </a:r>
            <a:endParaRPr lang="zh-CN" altLang="en-US" sz="2800">
              <a:solidFill>
                <a:srgbClr val="660066"/>
              </a:solidFill>
              <a:latin typeface="华文行楷" panose="02010800040101010101" pitchFamily="2" charset="-122"/>
              <a:ea typeface="华文行楷" panose="02010800040101010101" pitchFamily="2" charset="-122"/>
            </a:endParaRPr>
          </a:p>
        </p:txBody>
      </p:sp>
      <p:sp>
        <p:nvSpPr>
          <p:cNvPr id="138249" name="Text Box 9" title=""/>
          <p:cNvSpPr txBox="1"/>
          <p:nvPr/>
        </p:nvSpPr>
        <p:spPr>
          <a:xfrm>
            <a:off x="328295" y="2813685"/>
            <a:ext cx="3497580" cy="829945"/>
          </a:xfrm>
          <a:prstGeom prst="rect">
            <a:avLst/>
          </a:prstGeom>
          <a:noFill/>
          <a:ln w="9525">
            <a:noFill/>
          </a:ln>
        </p:spPr>
        <p:txBody>
          <a:bodyPr wrap="square">
            <a:spAutoFit/>
          </a:bodyPr>
          <a:lstStyle/>
          <a:p>
            <a:pPr>
              <a:spcBef>
                <a:spcPct val="50000"/>
              </a:spcBef>
            </a:pPr>
            <a:r>
              <a:rPr lang="zh-CN" altLang="en-US" sz="2400" b="1">
                <a:latin typeface="Times New Roman" panose="02020603050405020304" pitchFamily="18" charset="0"/>
              </a:rPr>
              <a:t>天然一段风骚全在眉梢</a:t>
            </a:r>
            <a:br>
              <a:rPr lang="zh-CN" altLang="en-US" sz="2400" b="1">
                <a:latin typeface="Times New Roman" panose="02020603050405020304" pitchFamily="18" charset="0"/>
              </a:rPr>
            </a:br>
            <a:r>
              <a:rPr lang="zh-CN" altLang="en-US" sz="2400" b="1">
                <a:latin typeface="Times New Roman" panose="02020603050405020304" pitchFamily="18" charset="0"/>
              </a:rPr>
              <a:t>平生万种情思悉堆眼角</a:t>
            </a:r>
            <a:endParaRPr lang="zh-CN" altLang="en-US" sz="2400" b="1">
              <a:latin typeface="Times New Roman" panose="02020603050405020304" pitchFamily="18" charset="0"/>
            </a:endParaRPr>
          </a:p>
        </p:txBody>
      </p:sp>
      <p:sp>
        <p:nvSpPr>
          <p:cNvPr id="138250" name="Text Box 10" title=""/>
          <p:cNvSpPr txBox="1"/>
          <p:nvPr/>
        </p:nvSpPr>
        <p:spPr>
          <a:xfrm>
            <a:off x="4922520" y="2813685"/>
            <a:ext cx="3789680" cy="491490"/>
          </a:xfrm>
          <a:prstGeom prst="rect">
            <a:avLst/>
          </a:prstGeom>
          <a:solidFill>
            <a:schemeClr val="hlink"/>
          </a:solidFill>
          <a:ln w="9525">
            <a:noFill/>
          </a:ln>
        </p:spPr>
        <p:txBody>
          <a:bodyPr wrap="square">
            <a:spAutoFit/>
          </a:bodyPr>
          <a:lstStyle/>
          <a:p>
            <a:pPr>
              <a:spcBef>
                <a:spcPct val="50000"/>
              </a:spcBef>
            </a:pPr>
            <a:r>
              <a:rPr lang="zh-CN" altLang="en-US" sz="2600" b="1">
                <a:solidFill>
                  <a:schemeClr val="bg1"/>
                </a:solidFill>
                <a:latin typeface="华文楷体" panose="02010600040101010101" charset="-122"/>
                <a:ea typeface="华文楷体" panose="02010600040101010101" charset="-122"/>
              </a:rPr>
              <a:t>眉清目秀英俊多情</a:t>
            </a:r>
            <a:endParaRPr lang="zh-CN" altLang="en-US" sz="2600" b="1">
              <a:solidFill>
                <a:schemeClr val="bg1"/>
              </a:solidFill>
              <a:latin typeface="华文楷体" panose="02010600040101010101" charset="-122"/>
              <a:ea typeface="华文楷体" panose="02010600040101010101" charset="-122"/>
            </a:endParaRPr>
          </a:p>
        </p:txBody>
      </p:sp>
      <p:sp>
        <p:nvSpPr>
          <p:cNvPr id="138251" name="Rectangle 11" title=""/>
          <p:cNvSpPr/>
          <p:nvPr/>
        </p:nvSpPr>
        <p:spPr>
          <a:xfrm>
            <a:off x="328528" y="3612339"/>
            <a:ext cx="3738880" cy="521970"/>
          </a:xfrm>
          <a:prstGeom prst="rect">
            <a:avLst/>
          </a:prstGeom>
          <a:noFill/>
          <a:ln w="9525">
            <a:noFill/>
          </a:ln>
        </p:spPr>
        <p:txBody>
          <a:bodyPr wrap="none">
            <a:spAutoFit/>
          </a:bodyPr>
          <a:lstStyle/>
          <a:p>
            <a:r>
              <a:rPr lang="en-US" altLang="zh-CN" sz="2800">
                <a:solidFill>
                  <a:srgbClr val="660066"/>
                </a:solidFill>
                <a:latin typeface="华文行楷" panose="02010800040101010101" pitchFamily="2" charset="-122"/>
                <a:ea typeface="华文行楷" panose="02010800040101010101" pitchFamily="2" charset="-122"/>
              </a:rPr>
              <a:t>《</a:t>
            </a:r>
            <a:r>
              <a:rPr lang="zh-CN" altLang="en-US" sz="2800">
                <a:solidFill>
                  <a:srgbClr val="660066"/>
                </a:solidFill>
                <a:latin typeface="华文行楷" panose="02010800040101010101" pitchFamily="2" charset="-122"/>
                <a:ea typeface="华文行楷" panose="02010800040101010101" pitchFamily="2" charset="-122"/>
              </a:rPr>
              <a:t>西江月</a:t>
            </a:r>
            <a:r>
              <a:rPr lang="en-US" altLang="zh-CN" sz="2800">
                <a:solidFill>
                  <a:srgbClr val="660066"/>
                </a:solidFill>
                <a:latin typeface="华文行楷" panose="02010800040101010101" pitchFamily="2" charset="-122"/>
                <a:ea typeface="华文行楷" panose="02010800040101010101" pitchFamily="2" charset="-122"/>
              </a:rPr>
              <a:t>》</a:t>
            </a:r>
            <a:r>
              <a:rPr lang="zh-CN" altLang="en-US" sz="2800">
                <a:solidFill>
                  <a:srgbClr val="660066"/>
                </a:solidFill>
                <a:latin typeface="华文行楷" panose="02010800040101010101" pitchFamily="2" charset="-122"/>
                <a:ea typeface="华文行楷" panose="02010800040101010101" pitchFamily="2" charset="-122"/>
              </a:rPr>
              <a:t>二词的评判</a:t>
            </a:r>
            <a:endParaRPr lang="zh-CN" altLang="en-US" sz="2800">
              <a:solidFill>
                <a:srgbClr val="660066"/>
              </a:solidFill>
              <a:latin typeface="华文行楷" panose="02010800040101010101" pitchFamily="2" charset="-122"/>
              <a:ea typeface="华文行楷" panose="02010800040101010101" pitchFamily="2" charset="-122"/>
            </a:endParaRPr>
          </a:p>
        </p:txBody>
      </p:sp>
      <p:sp>
        <p:nvSpPr>
          <p:cNvPr id="138252" name="Text Box 12" title=""/>
          <p:cNvSpPr txBox="1"/>
          <p:nvPr/>
        </p:nvSpPr>
        <p:spPr>
          <a:xfrm>
            <a:off x="296545" y="4025265"/>
            <a:ext cx="4640580" cy="829945"/>
          </a:xfrm>
          <a:prstGeom prst="rect">
            <a:avLst/>
          </a:prstGeom>
          <a:noFill/>
          <a:ln w="9525">
            <a:noFill/>
          </a:ln>
        </p:spPr>
        <p:txBody>
          <a:bodyPr wrap="square">
            <a:spAutoFit/>
          </a:bodyPr>
          <a:lstStyle/>
          <a:p>
            <a:pPr>
              <a:spcBef>
                <a:spcPct val="50000"/>
              </a:spcBef>
            </a:pPr>
            <a:r>
              <a:rPr lang="zh-CN" altLang="en-US" sz="2400" b="1">
                <a:latin typeface="Times New Roman" panose="02020603050405020304" pitchFamily="18" charset="0"/>
              </a:rPr>
              <a:t>潦倒不通世务，愚顽怕读文章。</a:t>
            </a:r>
            <a:br>
              <a:rPr lang="zh-CN" altLang="en-US" sz="2400" b="1">
                <a:latin typeface="Times New Roman" panose="02020603050405020304" pitchFamily="18" charset="0"/>
              </a:rPr>
            </a:br>
            <a:r>
              <a:rPr lang="zh-CN" altLang="en-US" sz="2400" b="1">
                <a:latin typeface="Times New Roman" panose="02020603050405020304" pitchFamily="18" charset="0"/>
              </a:rPr>
              <a:t>行为偏僻性乖张，于家于国无望。</a:t>
            </a:r>
            <a:endParaRPr lang="zh-CN" altLang="en-US" sz="2400" b="1">
              <a:latin typeface="Times New Roman" panose="02020603050405020304" pitchFamily="18" charset="0"/>
            </a:endParaRPr>
          </a:p>
        </p:txBody>
      </p:sp>
      <p:sp>
        <p:nvSpPr>
          <p:cNvPr id="138253" name="Text Box 13" title=""/>
          <p:cNvSpPr txBox="1"/>
          <p:nvPr/>
        </p:nvSpPr>
        <p:spPr>
          <a:xfrm>
            <a:off x="4922520" y="3827780"/>
            <a:ext cx="3728085" cy="891540"/>
          </a:xfrm>
          <a:prstGeom prst="rect">
            <a:avLst/>
          </a:prstGeom>
          <a:solidFill>
            <a:schemeClr val="hlink"/>
          </a:solidFill>
          <a:ln w="9525">
            <a:noFill/>
          </a:ln>
        </p:spPr>
        <p:txBody>
          <a:bodyPr wrap="square">
            <a:spAutoFit/>
          </a:bodyPr>
          <a:lstStyle/>
          <a:p>
            <a:pPr>
              <a:spcBef>
                <a:spcPct val="50000"/>
              </a:spcBef>
            </a:pPr>
            <a:r>
              <a:rPr lang="zh-CN" altLang="en-US" sz="2600" b="1">
                <a:solidFill>
                  <a:schemeClr val="bg1"/>
                </a:solidFill>
                <a:latin typeface="华文楷体" panose="02010600040101010101" charset="-122"/>
                <a:ea typeface="华文楷体" panose="02010600040101010101" charset="-122"/>
              </a:rPr>
              <a:t>似贬实褒，独立不羁的封建叛逆者</a:t>
            </a:r>
            <a:endParaRPr lang="zh-CN" altLang="en-US" sz="2600" b="1">
              <a:solidFill>
                <a:schemeClr val="bg1"/>
              </a:solidFill>
              <a:latin typeface="华文楷体" panose="02010600040101010101" charset="-122"/>
              <a:ea typeface="华文楷体" panose="02010600040101010101" charset="-122"/>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人物形象（贾宝玉）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38245"/>
                                        </p:tgtEl>
                                        <p:attrNameLst>
                                          <p:attrName>style.visibility</p:attrName>
                                        </p:attrNameLst>
                                      </p:cBhvr>
                                      <p:to>
                                        <p:strVal val="visible"/>
                                      </p:to>
                                    </p:set>
                                    <p:anim calcmode="lin" valueType="num">
                                      <p:cBhvr>
                                        <p:cTn id="11" dur="1000" fill="hold"/>
                                        <p:tgtEl>
                                          <p:spTgt spid="138245"/>
                                        </p:tgtEl>
                                        <p:attrNameLst>
                                          <p:attrName>ppt_w</p:attrName>
                                        </p:attrNameLst>
                                      </p:cBhvr>
                                      <p:tavLst>
                                        <p:tav tm="0">
                                          <p:val>
                                            <p:fltVal val="0"/>
                                          </p:val>
                                        </p:tav>
                                        <p:tav tm="100000">
                                          <p:val>
                                            <p:strVal val="#ppt_w"/>
                                          </p:val>
                                        </p:tav>
                                      </p:tavLst>
                                    </p:anim>
                                    <p:anim calcmode="lin" valueType="num">
                                      <p:cBhvr>
                                        <p:cTn id="12" dur="1000" fill="hold"/>
                                        <p:tgtEl>
                                          <p:spTgt spid="138245"/>
                                        </p:tgtEl>
                                        <p:attrNameLst>
                                          <p:attrName>ppt_h</p:attrName>
                                        </p:attrNameLst>
                                      </p:cBhvr>
                                      <p:tavLst>
                                        <p:tav tm="0">
                                          <p:val>
                                            <p:fltVal val="0"/>
                                          </p:val>
                                        </p:tav>
                                        <p:tav tm="100000">
                                          <p:val>
                                            <p:strVal val="#ppt_h"/>
                                          </p:val>
                                        </p:tav>
                                      </p:tavLst>
                                    </p:anim>
                                    <p:anim calcmode="lin" valueType="num">
                                      <p:cBhvr>
                                        <p:cTn id="13" dur="1000" fill="hold"/>
                                        <p:tgtEl>
                                          <p:spTgt spid="13824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382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8246"/>
                                        </p:tgtEl>
                                        <p:attrNameLst>
                                          <p:attrName>style.visibility</p:attrName>
                                        </p:attrNameLst>
                                      </p:cBhvr>
                                      <p:to>
                                        <p:strVal val="visible"/>
                                      </p:to>
                                    </p:set>
                                    <p:animEffect transition="in" filter="randombar(horizontal)">
                                      <p:cBhvr>
                                        <p:cTn id="19" dur="500"/>
                                        <p:tgtEl>
                                          <p:spTgt spid="138246"/>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38247"/>
                                        </p:tgtEl>
                                        <p:attrNameLst>
                                          <p:attrName>style.visibility</p:attrName>
                                        </p:attrNameLst>
                                      </p:cBhvr>
                                      <p:to>
                                        <p:strVal val="visible"/>
                                      </p:to>
                                    </p:set>
                                    <p:animEffect transition="in" filter="checkerboard(across)">
                                      <p:cBhvr>
                                        <p:cTn id="24" dur="500"/>
                                        <p:tgtEl>
                                          <p:spTgt spid="138247"/>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3824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38249"/>
                                        </p:tgtEl>
                                        <p:attrNameLst>
                                          <p:attrName>style.visibility</p:attrName>
                                        </p:attrNameLst>
                                      </p:cBhvr>
                                      <p:to>
                                        <p:strVal val="visible"/>
                                      </p:to>
                                    </p:set>
                                    <p:anim calcmode="lin" valueType="num">
                                      <p:cBhvr>
                                        <p:cTn id="33" dur="1000" fill="hold"/>
                                        <p:tgtEl>
                                          <p:spTgt spid="138249"/>
                                        </p:tgtEl>
                                        <p:attrNameLst>
                                          <p:attrName>ppt_w</p:attrName>
                                        </p:attrNameLst>
                                      </p:cBhvr>
                                      <p:tavLst>
                                        <p:tav tm="0">
                                          <p:val>
                                            <p:fltVal val="0"/>
                                          </p:val>
                                        </p:tav>
                                        <p:tav tm="100000">
                                          <p:val>
                                            <p:strVal val="#ppt_w"/>
                                          </p:val>
                                        </p:tav>
                                      </p:tavLst>
                                    </p:anim>
                                    <p:anim calcmode="lin" valueType="num">
                                      <p:cBhvr>
                                        <p:cTn id="34" dur="1000" fill="hold"/>
                                        <p:tgtEl>
                                          <p:spTgt spid="138249"/>
                                        </p:tgtEl>
                                        <p:attrNameLst>
                                          <p:attrName>ppt_h</p:attrName>
                                        </p:attrNameLst>
                                      </p:cBhvr>
                                      <p:tavLst>
                                        <p:tav tm="0">
                                          <p:val>
                                            <p:fltVal val="0"/>
                                          </p:val>
                                        </p:tav>
                                        <p:tav tm="100000">
                                          <p:val>
                                            <p:strVal val="#ppt_h"/>
                                          </p:val>
                                        </p:tav>
                                      </p:tavLst>
                                    </p:anim>
                                    <p:anim calcmode="lin" valueType="num">
                                      <p:cBhvr>
                                        <p:cTn id="35" dur="1000" fill="hold"/>
                                        <p:tgtEl>
                                          <p:spTgt spid="138249"/>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382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38250"/>
                                        </p:tgtEl>
                                        <p:attrNameLst>
                                          <p:attrName>style.visibility</p:attrName>
                                        </p:attrNameLst>
                                      </p:cBhvr>
                                      <p:to>
                                        <p:strVal val="visible"/>
                                      </p:to>
                                    </p:set>
                                    <p:animEffect transition="in" filter="checkerboard(across)">
                                      <p:cBhvr>
                                        <p:cTn id="41" dur="500"/>
                                        <p:tgtEl>
                                          <p:spTgt spid="138250"/>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138251"/>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8252"/>
                                        </p:tgtEl>
                                        <p:attrNameLst>
                                          <p:attrName>style.visibility</p:attrName>
                                        </p:attrNameLst>
                                      </p:cBhvr>
                                      <p:to>
                                        <p:strVal val="visible"/>
                                      </p:to>
                                    </p:set>
                                    <p:animEffect transition="in" filter="randombar(horizontal)">
                                      <p:cBhvr>
                                        <p:cTn id="50" dur="500"/>
                                        <p:tgtEl>
                                          <p:spTgt spid="138252"/>
                                        </p:tgtEl>
                                      </p:cBhvr>
                                    </p:animEffect>
                                  </p:childTnLst>
                                </p:cTn>
                              </p:par>
                            </p:childTnLst>
                          </p:cTn>
                        </p:par>
                      </p:childTnLst>
                    </p:cTn>
                  </p:par>
                  <p:par>
                    <p:cTn id="51" fill="hold" nodeType="clickPar">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38253"/>
                                        </p:tgtEl>
                                        <p:attrNameLst>
                                          <p:attrName>style.visibility</p:attrName>
                                        </p:attrNameLst>
                                      </p:cBhvr>
                                      <p:to>
                                        <p:strVal val="visible"/>
                                      </p:to>
                                    </p:set>
                                    <p:animEffect transition="in" filter="checkerboard(across)">
                                      <p:cBhvr>
                                        <p:cTn id="55" dur="500"/>
                                        <p:tgtEl>
                                          <p:spTgt spid="138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138245" grpId="0"/>
      <p:bldP spid="138246" grpId="0"/>
      <p:bldP spid="138247" grpId="0" animBg="1"/>
      <p:bldP spid="138248" grpId="0"/>
      <p:bldP spid="138249" grpId="0"/>
      <p:bldP spid="138250" grpId="0" animBg="1"/>
      <p:bldP spid="138251" grpId="0"/>
      <p:bldP spid="138252" grpId="0"/>
      <p:bldP spid="138253" grpId="0" animBg="1"/>
    </p:bld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5537" name="矩形 61441" title=""/>
          <p:cNvSpPr/>
          <p:nvPr/>
        </p:nvSpPr>
        <p:spPr>
          <a:xfrm>
            <a:off x="671830" y="1026160"/>
            <a:ext cx="1661795" cy="491490"/>
          </a:xfrm>
          <a:prstGeom prst="rect">
            <a:avLst/>
          </a:prstGeom>
          <a:noFill/>
          <a:ln w="9525">
            <a:noFill/>
          </a:ln>
        </p:spPr>
        <p:txBody>
          <a:bodyPr wrap="square">
            <a:spAutoFit/>
          </a:bodyPr>
          <a:lstStyle/>
          <a:p>
            <a:pPr eaLnBrk="1" hangingPunct="1"/>
            <a:r>
              <a:rPr lang="zh-CN" altLang="en-US" sz="2600">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英俊潇洒 </a:t>
            </a:r>
            <a:endParaRPr lang="zh-CN" altLang="en-US" sz="2600">
              <a:solidFill>
                <a:srgbClr val="0070C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65538" name="矩形 61442" title=""/>
          <p:cNvSpPr/>
          <p:nvPr/>
        </p:nvSpPr>
        <p:spPr>
          <a:xfrm>
            <a:off x="671830" y="1636395"/>
            <a:ext cx="1715770" cy="491490"/>
          </a:xfrm>
          <a:prstGeom prst="rect">
            <a:avLst/>
          </a:prstGeom>
          <a:noFill/>
          <a:ln w="9525">
            <a:noFill/>
          </a:ln>
        </p:spPr>
        <p:txBody>
          <a:bodyPr wrap="square">
            <a:spAutoFit/>
          </a:bodyPr>
          <a:lstStyle/>
          <a:p>
            <a:pPr eaLnBrk="1" hangingPunct="1"/>
            <a:r>
              <a:rPr lang="zh-CN" altLang="en-US" sz="2600">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善良多情</a:t>
            </a:r>
            <a:r>
              <a:rPr lang="zh-CN" altLang="en-US" sz="2600" b="0">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  </a:t>
            </a:r>
            <a:endParaRPr lang="zh-CN" altLang="en-US" sz="2600" b="0">
              <a:solidFill>
                <a:srgbClr val="0070C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65539" name="矩形 61443" title=""/>
          <p:cNvSpPr/>
          <p:nvPr/>
        </p:nvSpPr>
        <p:spPr>
          <a:xfrm>
            <a:off x="671830" y="2246630"/>
            <a:ext cx="2420620" cy="491490"/>
          </a:xfrm>
          <a:prstGeom prst="rect">
            <a:avLst/>
          </a:prstGeom>
          <a:noFill/>
          <a:ln w="9525">
            <a:noFill/>
          </a:ln>
        </p:spPr>
        <p:txBody>
          <a:bodyPr wrap="square">
            <a:spAutoFit/>
          </a:bodyPr>
          <a:lstStyle/>
          <a:p>
            <a:pPr eaLnBrk="1" hangingPunct="1"/>
            <a:r>
              <a:rPr lang="zh-CN" altLang="en-US" sz="2600" b="0">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600">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蔑视功名利禄 </a:t>
            </a:r>
            <a:endParaRPr lang="zh-CN" altLang="en-US" sz="2600">
              <a:solidFill>
                <a:srgbClr val="0070C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65540" name="矩形 61444" title=""/>
          <p:cNvSpPr/>
          <p:nvPr/>
        </p:nvSpPr>
        <p:spPr>
          <a:xfrm>
            <a:off x="671830" y="2856865"/>
            <a:ext cx="2496185" cy="491490"/>
          </a:xfrm>
          <a:prstGeom prst="rect">
            <a:avLst/>
          </a:prstGeom>
          <a:noFill/>
          <a:ln w="9525">
            <a:noFill/>
          </a:ln>
        </p:spPr>
        <p:txBody>
          <a:bodyPr wrap="square">
            <a:spAutoFit/>
          </a:bodyPr>
          <a:lstStyle/>
          <a:p>
            <a:pPr eaLnBrk="1" hangingPunct="1"/>
            <a:r>
              <a:rPr lang="zh-CN" altLang="en-US" sz="2600" b="0">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 </a:t>
            </a:r>
            <a:r>
              <a:rPr lang="zh-CN" altLang="en-US" sz="2600">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争取个性解放 </a:t>
            </a:r>
            <a:endParaRPr lang="zh-CN" altLang="en-US" sz="2600">
              <a:solidFill>
                <a:srgbClr val="0070C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65541" name="矩形 61445" title=""/>
          <p:cNvSpPr/>
          <p:nvPr/>
        </p:nvSpPr>
        <p:spPr>
          <a:xfrm>
            <a:off x="671830" y="3467100"/>
            <a:ext cx="3021965" cy="491490"/>
          </a:xfrm>
          <a:prstGeom prst="rect">
            <a:avLst/>
          </a:prstGeom>
          <a:noFill/>
          <a:ln w="9525">
            <a:noFill/>
          </a:ln>
        </p:spPr>
        <p:txBody>
          <a:bodyPr wrap="square">
            <a:spAutoFit/>
          </a:bodyPr>
          <a:lstStyle/>
          <a:p>
            <a:pPr eaLnBrk="1" hangingPunct="1"/>
            <a:r>
              <a:rPr lang="zh-CN" altLang="en-US" sz="2600">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具有封建叛逆精神</a:t>
            </a:r>
            <a:r>
              <a:rPr lang="zh-CN" altLang="en-US" sz="2600" b="0">
                <a:solidFill>
                  <a:srgbClr val="0070C0"/>
                </a:solidFill>
                <a:latin typeface="华文新魏" panose="02010800040101010101" pitchFamily="2" charset="-122"/>
                <a:ea typeface="华文新魏" panose="02010800040101010101" pitchFamily="2" charset="-122"/>
                <a:cs typeface="华文新魏" panose="02010800040101010101" pitchFamily="2" charset="-122"/>
              </a:rPr>
              <a:t>  </a:t>
            </a:r>
            <a:endParaRPr lang="zh-CN" altLang="en-US" sz="2600" b="0">
              <a:solidFill>
                <a:srgbClr val="0070C0"/>
              </a:solidFill>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65542" name="矩形 61446" title=""/>
          <p:cNvSpPr/>
          <p:nvPr/>
        </p:nvSpPr>
        <p:spPr>
          <a:xfrm>
            <a:off x="3855085" y="1026160"/>
            <a:ext cx="4994275" cy="2932430"/>
          </a:xfrm>
          <a:prstGeom prst="rect">
            <a:avLst/>
          </a:prstGeom>
          <a:noFill/>
          <a:ln w="9525">
            <a:noFill/>
          </a:ln>
          <a:extLst>
            <a:ext uri="{909E8E84-426E-40DD-AFC4-6F175D3DCCD1}">
              <a14:hiddenFill xmlns:a14="http://schemas.microsoft.com/office/drawing/2010/main">
                <a:solidFill>
                  <a:srgbClr val="FFFF99"/>
                </a:solidFill>
              </a14:hiddenFill>
            </a:ext>
          </a:extLst>
        </p:spPr>
        <p:txBody>
          <a:bodyPr wrap="square">
            <a:spAutoFit/>
          </a:bodyPr>
          <a:lstStyle/>
          <a:p>
            <a:pPr indent="457200" fontAlgn="auto">
              <a:lnSpc>
                <a:spcPct val="120000"/>
              </a:lnSpc>
            </a:pPr>
            <a:r>
              <a:rPr lang="zh-CN" altLang="en-US" sz="2200" b="1">
                <a:solidFill>
                  <a:srgbClr val="FF0000"/>
                </a:solidFill>
                <a:latin typeface="华文楷体" panose="02010600040101010101" charset="-122"/>
                <a:ea typeface="华文楷体" panose="02010600040101010101" charset="-122"/>
                <a:cs typeface="华文楷体" panose="02010600040101010101" charset="-122"/>
              </a:rPr>
              <a:t>贾宝玉</a:t>
            </a:r>
            <a:r>
              <a:rPr lang="zh-CN" altLang="en-US" sz="2200" b="1">
                <a:latin typeface="华文楷体" panose="02010600040101010101" charset="-122"/>
                <a:ea typeface="华文楷体" panose="02010600040101010101" charset="-122"/>
                <a:cs typeface="华文楷体" panose="02010600040101010101" charset="-122"/>
              </a:rPr>
              <a:t>是封建叛逆者。他厌恶封建社会的仕宦道路，尖刻地讽刺那些热衷于功名的人是“沽名钓誉之徒”、“国贼禄鬼之流”。他一反“男尊女卑”的封建道德观念，说∶</a:t>
            </a:r>
            <a:r>
              <a:rPr lang="zh-CN" altLang="en-US" sz="2200" b="1">
                <a:solidFill>
                  <a:srgbClr val="FF0000"/>
                </a:solidFill>
                <a:latin typeface="华文楷体" panose="02010600040101010101" charset="-122"/>
                <a:ea typeface="华文楷体" panose="02010600040101010101" charset="-122"/>
                <a:cs typeface="华文楷体" panose="02010600040101010101" charset="-122"/>
              </a:rPr>
              <a:t>“女儿是水作的骨肉，男子是泥作的骨肉，我见了女儿，便清爽；见了男子，便觉浊臭逼人！”</a:t>
            </a:r>
            <a:endParaRPr lang="zh-CN" altLang="en-US" sz="22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86022" name="Rectangle 13" title=""/>
          <p:cNvSpPr/>
          <p:nvPr/>
        </p:nvSpPr>
        <p:spPr>
          <a:xfrm>
            <a:off x="555629" y="4208282"/>
            <a:ext cx="7913370" cy="583565"/>
          </a:xfrm>
          <a:prstGeom prst="rect">
            <a:avLst/>
          </a:prstGeom>
          <a:noFill/>
          <a:ln w="9525">
            <a:noFill/>
          </a:ln>
        </p:spPr>
        <p:txBody>
          <a:bodyPr wrap="none">
            <a:spAutoFit/>
          </a:bodyPr>
          <a:lstStyle/>
          <a:p>
            <a:r>
              <a:rPr lang="zh-CN" altLang="en-US" sz="3200">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贾宝玉</a:t>
            </a:r>
            <a:r>
              <a:rPr lang="en-US" altLang="zh-CN" sz="3200">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a:t>
            </a:r>
            <a:r>
              <a:rPr lang="zh-CN" altLang="en-US" sz="32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rPr>
              <a:t>反对封建束缚、蔑视世俗的形象</a:t>
            </a:r>
            <a:endParaRPr lang="zh-CN" altLang="en-US" sz="3200" b="1">
              <a:gradFill>
                <a:gsLst>
                  <a:gs pos="0">
                    <a:srgbClr val="012D86"/>
                  </a:gs>
                  <a:gs pos="100000">
                    <a:srgbClr val="0E2557"/>
                  </a:gs>
                </a:gsLst>
                <a:lin scaled="0"/>
              </a:gradFill>
              <a:latin typeface="华文新魏" panose="02010800040101010101" pitchFamily="2" charset="-122"/>
              <a:ea typeface="华文新魏" panose="02010800040101010101" pitchFamily="2" charset="-122"/>
              <a:cs typeface="华文新魏" panose="02010800040101010101" pitchFamily="2" charset="-122"/>
            </a:endParaRPr>
          </a:p>
        </p:txBody>
      </p:sp>
      <p:cxnSp>
        <p:nvCxnSpPr>
          <p:cNvPr id="5" name="直接连接符 4" title=""/>
          <p:cNvCxnSpPr/>
          <p:nvPr>
            <p:custDataLst>
              <p:tags r:id="rId2"/>
            </p:custDataLst>
          </p:nvPr>
        </p:nvCxnSpPr>
        <p:spPr>
          <a:xfrm flipV="1">
            <a:off x="921917" y="659570"/>
            <a:ext cx="2835275" cy="4000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3106420"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人物形象（贾宝玉）</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5542"/>
                                        </p:tgtEl>
                                        <p:attrNameLst>
                                          <p:attrName>style.visibility</p:attrName>
                                        </p:attrNameLst>
                                      </p:cBhvr>
                                      <p:to>
                                        <p:strVal val="visible"/>
                                      </p:to>
                                    </p:set>
                                    <p:animEffect transition="in" filter="checkerboard(across)">
                                      <p:cBhvr>
                                        <p:cTn id="7" dur="500"/>
                                        <p:tgtEl>
                                          <p:spTgt spid="6554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5537"/>
                                        </p:tgtEl>
                                        <p:attrNameLst>
                                          <p:attrName>style.visibility</p:attrName>
                                        </p:attrNameLst>
                                      </p:cBhvr>
                                      <p:to>
                                        <p:strVal val="visible"/>
                                      </p:to>
                                    </p:set>
                                    <p:anim calcmode="lin" valueType="num">
                                      <p:cBhvr additive="base">
                                        <p:cTn id="12" dur="500" fill="hold"/>
                                        <p:tgtEl>
                                          <p:spTgt spid="65537"/>
                                        </p:tgtEl>
                                        <p:attrNameLst>
                                          <p:attrName>ppt_x</p:attrName>
                                        </p:attrNameLst>
                                      </p:cBhvr>
                                      <p:tavLst>
                                        <p:tav tm="0">
                                          <p:val>
                                            <p:strVal val="#ppt_x"/>
                                          </p:val>
                                        </p:tav>
                                        <p:tav tm="100000">
                                          <p:val>
                                            <p:strVal val="#ppt_x"/>
                                          </p:val>
                                        </p:tav>
                                      </p:tavLst>
                                    </p:anim>
                                    <p:anim calcmode="lin" valueType="num">
                                      <p:cBhvr additive="base">
                                        <p:cTn id="13" dur="500" fill="hold"/>
                                        <p:tgtEl>
                                          <p:spTgt spid="6553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5538"/>
                                        </p:tgtEl>
                                        <p:attrNameLst>
                                          <p:attrName>style.visibility</p:attrName>
                                        </p:attrNameLst>
                                      </p:cBhvr>
                                      <p:to>
                                        <p:strVal val="visible"/>
                                      </p:to>
                                    </p:set>
                                    <p:anim calcmode="lin" valueType="num">
                                      <p:cBhvr additive="base">
                                        <p:cTn id="18" dur="500" fill="hold"/>
                                        <p:tgtEl>
                                          <p:spTgt spid="65538"/>
                                        </p:tgtEl>
                                        <p:attrNameLst>
                                          <p:attrName>ppt_x</p:attrName>
                                        </p:attrNameLst>
                                      </p:cBhvr>
                                      <p:tavLst>
                                        <p:tav tm="0">
                                          <p:val>
                                            <p:strVal val="#ppt_x"/>
                                          </p:val>
                                        </p:tav>
                                        <p:tav tm="100000">
                                          <p:val>
                                            <p:strVal val="#ppt_x"/>
                                          </p:val>
                                        </p:tav>
                                      </p:tavLst>
                                    </p:anim>
                                    <p:anim calcmode="lin" valueType="num">
                                      <p:cBhvr additive="base">
                                        <p:cTn id="19"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5539"/>
                                        </p:tgtEl>
                                        <p:attrNameLst>
                                          <p:attrName>style.visibility</p:attrName>
                                        </p:attrNameLst>
                                      </p:cBhvr>
                                      <p:to>
                                        <p:strVal val="visible"/>
                                      </p:to>
                                    </p:set>
                                    <p:anim calcmode="lin" valueType="num">
                                      <p:cBhvr additive="base">
                                        <p:cTn id="24" dur="500" fill="hold"/>
                                        <p:tgtEl>
                                          <p:spTgt spid="65539"/>
                                        </p:tgtEl>
                                        <p:attrNameLst>
                                          <p:attrName>ppt_x</p:attrName>
                                        </p:attrNameLst>
                                      </p:cBhvr>
                                      <p:tavLst>
                                        <p:tav tm="0">
                                          <p:val>
                                            <p:strVal val="#ppt_x"/>
                                          </p:val>
                                        </p:tav>
                                        <p:tav tm="100000">
                                          <p:val>
                                            <p:strVal val="#ppt_x"/>
                                          </p:val>
                                        </p:tav>
                                      </p:tavLst>
                                    </p:anim>
                                    <p:anim calcmode="lin" valueType="num">
                                      <p:cBhvr additive="base">
                                        <p:cTn id="25" dur="500" fill="hold"/>
                                        <p:tgtEl>
                                          <p:spTgt spid="65539"/>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5540"/>
                                        </p:tgtEl>
                                        <p:attrNameLst>
                                          <p:attrName>style.visibility</p:attrName>
                                        </p:attrNameLst>
                                      </p:cBhvr>
                                      <p:to>
                                        <p:strVal val="visible"/>
                                      </p:to>
                                    </p:set>
                                    <p:anim calcmode="lin" valueType="num">
                                      <p:cBhvr additive="base">
                                        <p:cTn id="30" dur="500" fill="hold"/>
                                        <p:tgtEl>
                                          <p:spTgt spid="65540"/>
                                        </p:tgtEl>
                                        <p:attrNameLst>
                                          <p:attrName>ppt_x</p:attrName>
                                        </p:attrNameLst>
                                      </p:cBhvr>
                                      <p:tavLst>
                                        <p:tav tm="0">
                                          <p:val>
                                            <p:strVal val="#ppt_x"/>
                                          </p:val>
                                        </p:tav>
                                        <p:tav tm="100000">
                                          <p:val>
                                            <p:strVal val="#ppt_x"/>
                                          </p:val>
                                        </p:tav>
                                      </p:tavLst>
                                    </p:anim>
                                    <p:anim calcmode="lin" valueType="num">
                                      <p:cBhvr additive="base">
                                        <p:cTn id="31" dur="500" fill="hold"/>
                                        <p:tgtEl>
                                          <p:spTgt spid="65540"/>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5541"/>
                                        </p:tgtEl>
                                        <p:attrNameLst>
                                          <p:attrName>style.visibility</p:attrName>
                                        </p:attrNameLst>
                                      </p:cBhvr>
                                      <p:to>
                                        <p:strVal val="visible"/>
                                      </p:to>
                                    </p:set>
                                    <p:anim calcmode="lin" valueType="num">
                                      <p:cBhvr additive="base">
                                        <p:cTn id="36" dur="500" fill="hold"/>
                                        <p:tgtEl>
                                          <p:spTgt spid="65541"/>
                                        </p:tgtEl>
                                        <p:attrNameLst>
                                          <p:attrName>ppt_x</p:attrName>
                                        </p:attrNameLst>
                                      </p:cBhvr>
                                      <p:tavLst>
                                        <p:tav tm="0">
                                          <p:val>
                                            <p:strVal val="#ppt_x"/>
                                          </p:val>
                                        </p:tav>
                                        <p:tav tm="100000">
                                          <p:val>
                                            <p:strVal val="#ppt_x"/>
                                          </p:val>
                                        </p:tav>
                                      </p:tavLst>
                                    </p:anim>
                                    <p:anim calcmode="lin" valueType="num">
                                      <p:cBhvr additive="base">
                                        <p:cTn id="37" dur="500" fill="hold"/>
                                        <p:tgtEl>
                                          <p:spTgt spid="655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7" grpId="0"/>
      <p:bldP spid="65538" grpId="0"/>
      <p:bldP spid="65539" grpId="0"/>
      <p:bldP spid="65540" grpId="0"/>
      <p:bldP spid="65541" grpId="0"/>
      <p:bldP spid="65542" grpId="0" animBg="1"/>
    </p:bldLst>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4" name="直接连接符 3" title=""/>
          <p:cNvCxnSpPr/>
          <p:nvPr>
            <p:custDataLst>
              <p:tags r:id="rId2"/>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拓展延伸</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 name="文本框 1" title=""/>
          <p:cNvSpPr txBox="1"/>
          <p:nvPr/>
        </p:nvSpPr>
        <p:spPr>
          <a:xfrm>
            <a:off x="1087120" y="1709420"/>
            <a:ext cx="7085330" cy="3192780"/>
          </a:xfrm>
          <a:prstGeom prst="rect">
            <a:avLst/>
          </a:prstGeom>
          <a:noFill/>
        </p:spPr>
        <p:txBody>
          <a:bodyPr wrap="square" rtlCol="0" anchor="t">
            <a:spAutoFit/>
          </a:bodyPr>
          <a:lstStyle/>
          <a:p>
            <a:pPr indent="0" fontAlgn="auto">
              <a:lnSpc>
                <a:spcPct val="120000"/>
              </a:lnSpc>
            </a:pPr>
            <a:r>
              <a:rPr lang="zh-CN" altLang="en-US" sz="2400" b="1">
                <a:solidFill>
                  <a:srgbClr val="0070C0"/>
                </a:solidFill>
                <a:latin typeface="华文中宋" panose="02010600040101010101" pitchFamily="2" charset="-122"/>
                <a:ea typeface="华文中宋" panose="02010600040101010101" pitchFamily="2" charset="-122"/>
                <a:cs typeface="华文新魏" panose="02010800040101010101" pitchFamily="2" charset="-122"/>
              </a:rPr>
              <a:t>详写：</a:t>
            </a:r>
            <a:r>
              <a:rPr lang="zh-CN" altLang="en-US" sz="2400">
                <a:latin typeface="华文新魏" panose="02010800040101010101" pitchFamily="2" charset="-122"/>
                <a:ea typeface="华文新魏" panose="02010800040101010101" pitchFamily="2" charset="-122"/>
                <a:cs typeface="华文新魏" panose="02010800040101010101" pitchFamily="2" charset="-122"/>
              </a:rPr>
              <a:t>王熙凤、贾宝玉、林黛玉</a:t>
            </a:r>
            <a:endParaRPr lang="zh-CN" altLang="en-US" sz="2400">
              <a:latin typeface="华文新魏" panose="02010800040101010101" pitchFamily="2" charset="-122"/>
              <a:ea typeface="华文新魏" panose="02010800040101010101" pitchFamily="2" charset="-122"/>
              <a:cs typeface="华文新魏" panose="02010800040101010101" pitchFamily="2" charset="-122"/>
            </a:endParaRPr>
          </a:p>
          <a:p>
            <a:pPr indent="0" fontAlgn="auto">
              <a:lnSpc>
                <a:spcPct val="120000"/>
              </a:lnSpc>
            </a:pPr>
            <a:r>
              <a:rPr lang="zh-CN" altLang="en-US" sz="2400" b="1">
                <a:solidFill>
                  <a:srgbClr val="0070C0"/>
                </a:solidFill>
                <a:latin typeface="华文中宋" panose="02010600040101010101" pitchFamily="2" charset="-122"/>
                <a:ea typeface="华文中宋" panose="02010600040101010101" pitchFamily="2" charset="-122"/>
                <a:cs typeface="华文新魏" panose="02010800040101010101" pitchFamily="2" charset="-122"/>
              </a:rPr>
              <a:t>略写：</a:t>
            </a:r>
            <a:r>
              <a:rPr lang="zh-CN" altLang="en-US" sz="2400">
                <a:latin typeface="华文新魏" panose="02010800040101010101" pitchFamily="2" charset="-122"/>
                <a:ea typeface="华文新魏" panose="02010800040101010101" pitchFamily="2" charset="-122"/>
                <a:cs typeface="华文新魏" panose="02010800040101010101" pitchFamily="2" charset="-122"/>
              </a:rPr>
              <a:t>贾母、邢夫人、王夫人李纨和贾氏三姊妹</a:t>
            </a:r>
            <a:endParaRPr lang="zh-CN" altLang="en-US" sz="2400">
              <a:latin typeface="华文新魏" panose="02010800040101010101" pitchFamily="2" charset="-122"/>
              <a:ea typeface="华文新魏" panose="02010800040101010101" pitchFamily="2" charset="-122"/>
              <a:cs typeface="华文新魏" panose="02010800040101010101" pitchFamily="2" charset="-122"/>
            </a:endParaRPr>
          </a:p>
          <a:p>
            <a:pPr indent="0" fontAlgn="auto">
              <a:lnSpc>
                <a:spcPct val="120000"/>
              </a:lnSpc>
            </a:pPr>
            <a:r>
              <a:rPr lang="zh-CN" altLang="en-US" sz="2400" b="1">
                <a:solidFill>
                  <a:srgbClr val="0070C0"/>
                </a:solidFill>
                <a:latin typeface="华文中宋" panose="02010600040101010101" pitchFamily="2" charset="-122"/>
                <a:ea typeface="华文中宋" panose="02010600040101010101" pitchFamily="2" charset="-122"/>
                <a:cs typeface="华文新魏" panose="02010800040101010101" pitchFamily="2" charset="-122"/>
              </a:rPr>
              <a:t>实写：</a:t>
            </a:r>
            <a:r>
              <a:rPr lang="zh-CN" altLang="en-US" sz="2400">
                <a:latin typeface="华文新魏" panose="02010800040101010101" pitchFamily="2" charset="-122"/>
                <a:ea typeface="华文新魏" panose="02010800040101010101" pitchFamily="2" charset="-122"/>
                <a:cs typeface="华文新魏" panose="02010800040101010101" pitchFamily="2" charset="-122"/>
              </a:rPr>
              <a:t>贾母、王熙凤等出场人物</a:t>
            </a:r>
            <a:endParaRPr lang="zh-CN" altLang="en-US" sz="2400">
              <a:latin typeface="华文新魏" panose="02010800040101010101" pitchFamily="2" charset="-122"/>
              <a:ea typeface="华文新魏" panose="02010800040101010101" pitchFamily="2" charset="-122"/>
              <a:cs typeface="华文新魏" panose="02010800040101010101" pitchFamily="2" charset="-122"/>
            </a:endParaRPr>
          </a:p>
          <a:p>
            <a:pPr indent="0" fontAlgn="auto">
              <a:lnSpc>
                <a:spcPct val="120000"/>
              </a:lnSpc>
            </a:pPr>
            <a:r>
              <a:rPr lang="zh-CN" altLang="en-US" sz="2400" b="1">
                <a:solidFill>
                  <a:srgbClr val="0070C0"/>
                </a:solidFill>
                <a:latin typeface="华文中宋" panose="02010600040101010101" pitchFamily="2" charset="-122"/>
                <a:ea typeface="华文中宋" panose="02010600040101010101" pitchFamily="2" charset="-122"/>
                <a:cs typeface="华文中宋" panose="02010600040101010101" pitchFamily="2" charset="-122"/>
              </a:rPr>
              <a:t>虚写:</a:t>
            </a:r>
            <a:r>
              <a:rPr lang="zh-CN" altLang="en-US" sz="2400">
                <a:latin typeface="华文新魏" panose="02010800040101010101" pitchFamily="2" charset="-122"/>
                <a:ea typeface="华文新魏" panose="02010800040101010101" pitchFamily="2" charset="-122"/>
                <a:cs typeface="华文新魏" panose="02010800040101010101" pitchFamily="2" charset="-122"/>
              </a:rPr>
              <a:t> 贾赦、贾政等未出场的人物</a:t>
            </a:r>
            <a:endParaRPr lang="zh-CN" altLang="en-US" sz="2400">
              <a:latin typeface="华文新魏" panose="02010800040101010101" pitchFamily="2" charset="-122"/>
              <a:ea typeface="华文新魏" panose="02010800040101010101" pitchFamily="2" charset="-122"/>
              <a:cs typeface="华文新魏" panose="02010800040101010101" pitchFamily="2" charset="-122"/>
            </a:endParaRPr>
          </a:p>
          <a:p>
            <a:pPr indent="0" fontAlgn="auto">
              <a:lnSpc>
                <a:spcPct val="120000"/>
              </a:lnSpc>
            </a:pPr>
            <a:r>
              <a:rPr lang="zh-CN" altLang="en-US" sz="2400" b="1">
                <a:solidFill>
                  <a:srgbClr val="0070C0"/>
                </a:solidFill>
                <a:latin typeface="华文中宋" panose="02010600040101010101" pitchFamily="2" charset="-122"/>
                <a:ea typeface="华文中宋" panose="02010600040101010101" pitchFamily="2" charset="-122"/>
                <a:cs typeface="华文新魏" panose="02010800040101010101" pitchFamily="2" charset="-122"/>
              </a:rPr>
              <a:t>单独介绍：</a:t>
            </a:r>
            <a:r>
              <a:rPr lang="zh-CN" altLang="en-US" sz="2400">
                <a:latin typeface="华文新魏" panose="02010800040101010101" pitchFamily="2" charset="-122"/>
                <a:ea typeface="华文新魏" panose="02010800040101010101" pitchFamily="2" charset="-122"/>
                <a:cs typeface="华文新魏" panose="02010800040101010101" pitchFamily="2" charset="-122"/>
              </a:rPr>
              <a:t>王熙凤、贾宝玉的出场</a:t>
            </a:r>
            <a:endParaRPr lang="zh-CN" altLang="en-US" sz="2400">
              <a:latin typeface="华文新魏" panose="02010800040101010101" pitchFamily="2" charset="-122"/>
              <a:ea typeface="华文新魏" panose="02010800040101010101" pitchFamily="2" charset="-122"/>
              <a:cs typeface="华文新魏" panose="02010800040101010101" pitchFamily="2" charset="-122"/>
            </a:endParaRPr>
          </a:p>
          <a:p>
            <a:pPr indent="0" fontAlgn="auto">
              <a:lnSpc>
                <a:spcPct val="120000"/>
              </a:lnSpc>
            </a:pPr>
            <a:r>
              <a:rPr lang="zh-CN" altLang="en-US" sz="2400" b="1">
                <a:solidFill>
                  <a:srgbClr val="0070C0"/>
                </a:solidFill>
                <a:latin typeface="华文中宋" panose="02010600040101010101" pitchFamily="2" charset="-122"/>
                <a:ea typeface="华文中宋" panose="02010600040101010101" pitchFamily="2" charset="-122"/>
                <a:cs typeface="华文新魏" panose="02010800040101010101" pitchFamily="2" charset="-122"/>
              </a:rPr>
              <a:t>集体介绍：</a:t>
            </a:r>
            <a:r>
              <a:rPr lang="zh-CN" altLang="en-US" sz="2400">
                <a:latin typeface="华文新魏" panose="02010800040101010101" pitchFamily="2" charset="-122"/>
                <a:ea typeface="华文新魏" panose="02010800040101010101" pitchFamily="2" charset="-122"/>
                <a:cs typeface="华文新魏" panose="02010800040101010101" pitchFamily="2" charset="-122"/>
              </a:rPr>
              <a:t>邢夫人、王夫人、李纨、</a:t>
            </a:r>
            <a:endParaRPr lang="zh-CN" altLang="en-US" sz="2400">
              <a:latin typeface="华文新魏" panose="02010800040101010101" pitchFamily="2" charset="-122"/>
              <a:ea typeface="华文新魏" panose="02010800040101010101" pitchFamily="2" charset="-122"/>
              <a:cs typeface="华文新魏" panose="02010800040101010101" pitchFamily="2" charset="-122"/>
            </a:endParaRPr>
          </a:p>
          <a:p>
            <a:pPr indent="0" fontAlgn="auto">
              <a:lnSpc>
                <a:spcPct val="120000"/>
              </a:lnSpc>
            </a:pPr>
            <a:r>
              <a:rPr lang="zh-CN" altLang="en-US" sz="2400">
                <a:latin typeface="华文新魏" panose="02010800040101010101" pitchFamily="2" charset="-122"/>
                <a:ea typeface="华文新魏" panose="02010800040101010101" pitchFamily="2" charset="-122"/>
                <a:cs typeface="华文新魏" panose="02010800040101010101" pitchFamily="2" charset="-122"/>
              </a:rPr>
              <a:t> </a:t>
            </a:r>
            <a:r>
              <a:rPr lang="en-US" altLang="zh-CN" sz="2400">
                <a:latin typeface="华文新魏" panose="02010800040101010101" pitchFamily="2" charset="-122"/>
                <a:ea typeface="华文新魏" panose="02010800040101010101" pitchFamily="2" charset="-122"/>
                <a:cs typeface="华文新魏" panose="02010800040101010101" pitchFamily="2" charset="-122"/>
              </a:rPr>
              <a:t>                   </a:t>
            </a:r>
            <a:r>
              <a:rPr lang="zh-CN" altLang="en-US" sz="2400">
                <a:latin typeface="华文新魏" panose="02010800040101010101" pitchFamily="2" charset="-122"/>
                <a:ea typeface="华文新魏" panose="02010800040101010101" pitchFamily="2" charset="-122"/>
                <a:cs typeface="华文新魏" panose="02010800040101010101" pitchFamily="2" charset="-122"/>
              </a:rPr>
              <a:t>迎春、探春、惜春的出场</a:t>
            </a:r>
            <a:endParaRPr lang="zh-CN" altLang="en-US" sz="240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3" name="文本框 2" title=""/>
          <p:cNvSpPr txBox="1"/>
          <p:nvPr/>
        </p:nvSpPr>
        <p:spPr>
          <a:xfrm>
            <a:off x="402590" y="756285"/>
            <a:ext cx="8696325" cy="953135"/>
          </a:xfrm>
          <a:prstGeom prst="rect">
            <a:avLst/>
          </a:prstGeom>
          <a:noFill/>
        </p:spPr>
        <p:txBody>
          <a:bodyPr wrap="square" rtlCol="0">
            <a:spAutoFit/>
          </a:bodyPr>
          <a:lstStyle/>
          <a:p>
            <a:r>
              <a:rPr lang="en-US" altLang="zh-CN" sz="2800">
                <a:latin typeface="方正粗黑宋简体" panose="02000000000000000000" charset="-122"/>
                <a:ea typeface="方正粗黑宋简体" panose="02000000000000000000" charset="-122"/>
                <a:cs typeface="方正粗黑宋简体" panose="02000000000000000000" charset="-122"/>
                <a:sym typeface="+mn-ea"/>
              </a:rPr>
              <a:t>     </a:t>
            </a:r>
            <a:r>
              <a:rPr lang="zh-CN" altLang="en-US" sz="2800">
                <a:latin typeface="方正粗黑宋简体" panose="02000000000000000000" charset="-122"/>
                <a:ea typeface="方正粗黑宋简体" panose="02000000000000000000" charset="-122"/>
                <a:cs typeface="方正粗黑宋简体" panose="02000000000000000000" charset="-122"/>
                <a:sym typeface="+mn-ea"/>
              </a:rPr>
              <a:t>本文出场人物众多，写人时主次、详略、虚实结合，集体与单独介绍相结合， 笔法富于变化重点突出。</a:t>
            </a:r>
            <a:endParaRPr lang="zh-CN" altLang="en-US" sz="2800">
              <a:latin typeface="方正粗黑宋简体" panose="02000000000000000000" charset="-122"/>
              <a:ea typeface="方正粗黑宋简体" panose="02000000000000000000" charset="-122"/>
              <a:cs typeface="方正粗黑宋简体" panose="02000000000000000000"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715010" y="1149985"/>
            <a:ext cx="7729220" cy="2030095"/>
          </a:xfrm>
          <a:prstGeom prst="rect">
            <a:avLst/>
          </a:prstGeom>
          <a:noFill/>
        </p:spPr>
        <p:txBody>
          <a:bodyPr wrap="square" rtlCol="0" anchor="t">
            <a:spAutoFit/>
          </a:bodyPr>
          <a:lstStyle/>
          <a:p>
            <a:pPr indent="457200" fontAlgn="auto">
              <a:lnSpc>
                <a:spcPct val="150000"/>
              </a:lnSpc>
              <a:spcBef>
                <a:spcPct val="0"/>
              </a:spcBef>
            </a:pPr>
            <a:r>
              <a:rPr lang="en-US" altLang="zh-CN"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运用本课所学的人物描写方法，描写一个自己熟悉的人。</a:t>
            </a:r>
            <a:endPar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indent="457200" fontAlgn="auto">
              <a:lnSpc>
                <a:spcPct val="150000"/>
              </a:lnSpc>
              <a:spcBef>
                <a:spcPct val="0"/>
              </a:spcBef>
            </a:pPr>
            <a:r>
              <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rPr>
              <a:t>2.课外阅读《红楼梦》原著。</a:t>
            </a:r>
            <a:endParaRPr lang="zh-CN" altLang="en-US" sz="2800" b="1">
              <a:solidFill>
                <a:schemeClr val="tx1"/>
              </a:solidFill>
              <a:latin typeface="华文中宋" panose="02010600040101010101" pitchFamily="2" charset="-122"/>
              <a:ea typeface="华文中宋" panose="02010600040101010101" pitchFamily="2" charset="-122"/>
              <a:cs typeface="华文中宋" panose="02010600040101010101" pitchFamily="2" charset="-122"/>
              <a:sym typeface="+mn-ea"/>
            </a:endParaRPr>
          </a:p>
        </p:txBody>
      </p:sp>
      <p:cxnSp>
        <p:nvCxnSpPr>
          <p:cNvPr id="4" name="直接连接符 3" title=""/>
          <p:cNvCxnSpPr/>
          <p:nvPr>
            <p:custDataLst>
              <p:tags r:id="rId2"/>
            </p:custDataLst>
          </p:nvPr>
        </p:nvCxnSpPr>
        <p:spPr>
          <a:xfrm flipV="1">
            <a:off x="921917" y="666555"/>
            <a:ext cx="1374140" cy="330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custDataLst>
              <p:tags r:id="rId3"/>
            </p:custDataLst>
          </p:nvPr>
        </p:nvSpPr>
        <p:spPr>
          <a:xfrm>
            <a:off x="818515" y="116205"/>
            <a:ext cx="1697355" cy="491490"/>
          </a:xfrm>
          <a:prstGeom prst="rect">
            <a:avLst/>
          </a:prstGeom>
          <a:noFill/>
        </p:spPr>
        <p:txBody>
          <a:bodyPr wrap="square" rtlCol="0">
            <a:spAutoFit/>
          </a:bodyPr>
          <a:lstStyle/>
          <a:p>
            <a:r>
              <a:rPr lang="zh-CN" sz="2600" b="1">
                <a:solidFill>
                  <a:srgbClr val="002060"/>
                </a:solidFill>
                <a:latin typeface="华文中宋" panose="02010600040101010101" pitchFamily="2" charset="-122"/>
                <a:ea typeface="华文中宋" panose="02010600040101010101" pitchFamily="2" charset="-122"/>
                <a:sym typeface="+mn-ea"/>
              </a:rPr>
              <a:t>拓展延伸</a:t>
            </a:r>
            <a:endParaRPr lang="zh-CN" sz="2600" b="1">
              <a:solidFill>
                <a:srgbClr val="002060"/>
              </a:solidFill>
              <a:latin typeface="华文中宋" panose="02010600040101010101" pitchFamily="2" charset="-122"/>
              <a:ea typeface="华文中宋" panose="02010600040101010101" pitchFamily="2" charset="-122"/>
              <a:sym typeface="+mn-ea"/>
            </a:endParaRPr>
          </a:p>
        </p:txBody>
      </p:sp>
      <p:grpSp>
        <p:nvGrpSpPr>
          <p:cNvPr id="7" name="组合 6" title=""/>
          <p:cNvGrpSpPr/>
          <p:nvPr/>
        </p:nvGrpSpPr>
        <p:grpSpPr>
          <a:xfrm>
            <a:off x="255905" y="279400"/>
            <a:ext cx="562610" cy="513080"/>
            <a:chOff x="2121873" y="1511588"/>
            <a:chExt cx="445481" cy="469613"/>
          </a:xfrm>
        </p:grpSpPr>
        <p:sp>
          <p:nvSpPr>
            <p:cNvPr id="8" name="矩形 7"/>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文本框 4" title=""/>
          <p:cNvSpPr txBox="1"/>
          <p:nvPr/>
        </p:nvSpPr>
        <p:spPr>
          <a:xfrm>
            <a:off x="123190" y="1466215"/>
            <a:ext cx="675005" cy="1921510"/>
          </a:xfrm>
          <a:prstGeom prst="rect">
            <a:avLst/>
          </a:prstGeom>
          <a:noFill/>
        </p:spPr>
        <p:txBody>
          <a:bodyPr vert="eaVert" wrap="square" rtlCol="0">
            <a:spAutoFit/>
          </a:bodyPr>
          <a:lstStyle/>
          <a:p>
            <a:r>
              <a:rPr lang="zh-CN" altLang="en-US" sz="3200">
                <a:solidFill>
                  <a:srgbClr val="000099"/>
                </a:solidFill>
                <a:latin typeface="华文隶书" panose="02010800040101010101" charset="-122"/>
                <a:ea typeface="华文隶书" panose="02010800040101010101" charset="-122"/>
                <a:cs typeface="+mj-cs"/>
              </a:rPr>
              <a:t>女娲补天</a:t>
            </a:r>
            <a:endParaRPr lang="zh-CN" altLang="en-US" sz="3200">
              <a:solidFill>
                <a:srgbClr val="000099"/>
              </a:solidFill>
              <a:latin typeface="华文隶书" panose="02010800040101010101" charset="-122"/>
              <a:ea typeface="华文隶书" panose="02010800040101010101" charset="-122"/>
              <a:cs typeface="+mj-cs"/>
            </a:endParaRPr>
          </a:p>
        </p:txBody>
      </p:sp>
      <p:sp>
        <p:nvSpPr>
          <p:cNvPr id="20483" name="Text Box 3" title=""/>
          <p:cNvSpPr txBox="1"/>
          <p:nvPr/>
        </p:nvSpPr>
        <p:spPr>
          <a:xfrm>
            <a:off x="922020" y="949960"/>
            <a:ext cx="7788275" cy="3700145"/>
          </a:xfrm>
          <a:prstGeom prst="rect">
            <a:avLst/>
          </a:prstGeom>
          <a:noFill/>
          <a:ln w="9525">
            <a:noFill/>
          </a:ln>
        </p:spPr>
        <p:txBody>
          <a:bodyPr wrap="square">
            <a:spAutoFit/>
          </a:bodyPr>
          <a:lstStyle/>
          <a:p>
            <a:pPr fontAlgn="auto">
              <a:lnSpc>
                <a:spcPts val="4020"/>
              </a:lnSpc>
              <a:spcBef>
                <a:spcPct val="0"/>
              </a:spcBef>
            </a:pPr>
            <a:r>
              <a:rPr lang="zh-CN" altLang="en-US" sz="2800" b="1">
                <a:solidFill>
                  <a:srgbClr val="FF0000"/>
                </a:solidFill>
                <a:latin typeface="Times New Roman" panose="02020603050405020304" pitchFamily="18" charset="0"/>
              </a:rPr>
              <a:t>       </a:t>
            </a:r>
            <a:r>
              <a:rPr lang="zh-CN" altLang="en-US" sz="2400" b="1">
                <a:solidFill>
                  <a:schemeClr val="tx1"/>
                </a:solidFill>
                <a:latin typeface="华文楷体" panose="02010600040101010101" charset="-122"/>
                <a:ea typeface="华文楷体" panose="02010600040101010101" charset="-122"/>
                <a:cs typeface="华文楷体" panose="02010600040101010101" charset="-122"/>
              </a:rPr>
              <a:t>在“女娲补天”的故事中，作者特意描写了一块“无材补天，幻形入世”的顽石。这便是随贾宝玉一起降生，又为贾宝玉随身佩戴的“通灵宝玉”。它对贾宝玉的叛逆性格有隐喻作用：一方面暗示他无“补天”之材，是个不符合封建社会要求的“蠢物”；另一方面也暗示他与封建主义相对立的思想性格，具有像从天而降的顽石一样的“顽劣”性，难以为世俗所改变。</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endParaRPr>
          </a:p>
        </p:txBody>
      </p:sp>
      <p:cxnSp>
        <p:nvCxnSpPr>
          <p:cNvPr id="3" name="直接连接符 2"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1" name="组合 10" title=""/>
          <p:cNvGrpSpPr/>
          <p:nvPr/>
        </p:nvGrpSpPr>
        <p:grpSpPr>
          <a:xfrm>
            <a:off x="255905" y="279400"/>
            <a:ext cx="562610" cy="513080"/>
            <a:chOff x="2121873" y="1511588"/>
            <a:chExt cx="445481" cy="469613"/>
          </a:xfrm>
        </p:grpSpPr>
        <p:sp>
          <p:nvSpPr>
            <p:cNvPr id="12" name="矩形 11"/>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文本框 4" title=""/>
          <p:cNvSpPr txBox="1"/>
          <p:nvPr/>
        </p:nvSpPr>
        <p:spPr>
          <a:xfrm>
            <a:off x="106045" y="1553210"/>
            <a:ext cx="675005" cy="2037080"/>
          </a:xfrm>
          <a:prstGeom prst="rect">
            <a:avLst/>
          </a:prstGeom>
          <a:noFill/>
        </p:spPr>
        <p:txBody>
          <a:bodyPr vert="eaVert" wrap="square" rtlCol="0">
            <a:spAutoFit/>
          </a:bodyPr>
          <a:lstStyle/>
          <a:p>
            <a:r>
              <a:rPr lang="zh-CN" altLang="en-US" sz="3200">
                <a:solidFill>
                  <a:srgbClr val="000099"/>
                </a:solidFill>
                <a:latin typeface="华文隶书" panose="02010800040101010101" charset="-122"/>
                <a:ea typeface="华文隶书" panose="02010800040101010101" charset="-122"/>
                <a:cs typeface="+mj-cs"/>
              </a:rPr>
              <a:t>木石前盟</a:t>
            </a:r>
            <a:endParaRPr lang="zh-CN" altLang="en-US" sz="3200">
              <a:solidFill>
                <a:srgbClr val="000099"/>
              </a:solidFill>
              <a:latin typeface="华文隶书" panose="02010800040101010101" charset="-122"/>
              <a:ea typeface="华文隶书" panose="02010800040101010101" charset="-122"/>
              <a:cs typeface="+mj-cs"/>
            </a:endParaRPr>
          </a:p>
        </p:txBody>
      </p:sp>
      <p:sp>
        <p:nvSpPr>
          <p:cNvPr id="3" name="文本框 2" title=""/>
          <p:cNvSpPr txBox="1"/>
          <p:nvPr/>
        </p:nvSpPr>
        <p:spPr>
          <a:xfrm>
            <a:off x="781050" y="843915"/>
            <a:ext cx="8127365" cy="4154170"/>
          </a:xfrm>
          <a:prstGeom prst="rect">
            <a:avLst/>
          </a:prstGeom>
          <a:noFill/>
        </p:spPr>
        <p:txBody>
          <a:bodyPr wrap="square" rtlCol="0" anchor="t">
            <a:spAutoFit/>
          </a:bodyPr>
          <a:lstStyle/>
          <a:p>
            <a:pPr indent="457200" fontAlgn="auto">
              <a:lnSpc>
                <a:spcPts val="3520"/>
              </a:lnSpc>
              <a:spcBef>
                <a:spcPct val="0"/>
              </a:spcBef>
            </a:pPr>
            <a:r>
              <a:rPr lang="en-US" altLang="zh-CN" sz="2400" b="1">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rPr>
              <a:t>木石前盟”讲这块“无材补天”的顽石与绛珠仙草的关系。顽石在投胎入世之前，曾变为神瑛侍者以甘露灌溉绛珠仙草，使其得以久延岁月，并幻化人形，修成女体，在顽石下世之时，绛珠仙草为酬报灌溉之德，也要同去走一遭，把一生所有的眼泪还他。这便是林黛玉。因为这段缘分，林黛玉初见宝玉时才有好生奇怪，像在那里见过的感觉；贾宝玉也觉得这个妹妹曾见过的。至于“还泪”之说，正与 “只怕他的病一生也不能好的了。若要好时，除非从此以后总不许见哭声”相照应。</a:t>
            </a:r>
            <a:endParaRPr lang="zh-CN" altLang="en-US" sz="2400" b="1">
              <a:solidFill>
                <a:schemeClr val="tx1"/>
              </a:solidFill>
              <a:latin typeface="华文楷体" panose="02010600040101010101" charset="-122"/>
              <a:ea typeface="华文楷体" panose="02010600040101010101" charset="-122"/>
              <a:cs typeface="华文楷体" panose="02010600040101010101" charset="-122"/>
              <a:sym typeface="+mn-ea"/>
            </a:endParaRPr>
          </a:p>
        </p:txBody>
      </p:sp>
      <p:cxnSp>
        <p:nvCxnSpPr>
          <p:cNvPr id="10" name="直接连接符 9"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2" name="组合 11" title=""/>
          <p:cNvGrpSpPr/>
          <p:nvPr/>
        </p:nvGrpSpPr>
        <p:grpSpPr>
          <a:xfrm>
            <a:off x="255905" y="279400"/>
            <a:ext cx="562610" cy="513080"/>
            <a:chOff x="2121873" y="1511588"/>
            <a:chExt cx="445481" cy="469613"/>
          </a:xfrm>
        </p:grpSpPr>
        <p:sp>
          <p:nvSpPr>
            <p:cNvPr id="13" name="矩形 12"/>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文本框 1" title=""/>
          <p:cNvSpPr txBox="1"/>
          <p:nvPr/>
        </p:nvSpPr>
        <p:spPr>
          <a:xfrm>
            <a:off x="1968500" y="1101725"/>
            <a:ext cx="5076190" cy="1014730"/>
          </a:xfrm>
          <a:prstGeom prst="rect">
            <a:avLst/>
          </a:prstGeom>
          <a:noFill/>
        </p:spPr>
        <p:txBody>
          <a:bodyPr wrap="square" rtlCol="0" anchor="t">
            <a:spAutoFit/>
          </a:bodyPr>
          <a:lstStyle/>
          <a:p>
            <a:r>
              <a:rPr lang="zh-CN" alt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第二回、</a:t>
            </a: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贾夫人仙逝扬州城 </a:t>
            </a:r>
            <a:endPar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endParaRPr>
          </a:p>
          <a:p>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r>
              <a:rPr lang="en-US"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       </a:t>
            </a:r>
            <a:r>
              <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rPr>
              <a:t>冷子兴演说荣国府</a:t>
            </a:r>
            <a:endParaRPr sz="3000" b="1">
              <a:solidFill>
                <a:srgbClr val="7030A0"/>
              </a:solidFill>
              <a:effectLst>
                <a:outerShdw blurRad="38100" dist="38100" dir="2700000" algn="tl">
                  <a:srgbClr val="000000">
                    <a:alpha val="43137"/>
                  </a:srgbClr>
                </a:outerShdw>
              </a:effectLst>
              <a:latin typeface="幼圆" panose="02010509060101010101" charset="-122"/>
              <a:ea typeface="幼圆" panose="02010509060101010101" charset="-122"/>
              <a:cs typeface="幼圆" panose="02010509060101010101" charset="-122"/>
              <a:sym typeface="+mn-ea"/>
            </a:endParaRPr>
          </a:p>
        </p:txBody>
      </p:sp>
      <p:sp>
        <p:nvSpPr>
          <p:cNvPr id="22532" name="Text Box 4" title=""/>
          <p:cNvSpPr txBox="1"/>
          <p:nvPr/>
        </p:nvSpPr>
        <p:spPr>
          <a:xfrm>
            <a:off x="1075055" y="2190115"/>
            <a:ext cx="7192010" cy="2030095"/>
          </a:xfrm>
          <a:prstGeom prst="rect">
            <a:avLst/>
          </a:prstGeom>
          <a:noFill/>
          <a:ln w="9525">
            <a:noFill/>
          </a:ln>
        </p:spPr>
        <p:txBody>
          <a:bodyPr wrap="square">
            <a:spAutoFit/>
          </a:bodyPr>
          <a:lstStyle/>
          <a:p>
            <a:pPr indent="457200" fontAlgn="auto">
              <a:lnSpc>
                <a:spcPct val="150000"/>
              </a:lnSpc>
              <a:spcBef>
                <a:spcPct val="0"/>
              </a:spcBef>
            </a:pPr>
            <a:r>
              <a:rPr lang="zh-CN" altLang="en-US" sz="2800" b="1">
                <a:solidFill>
                  <a:srgbClr val="FF3300"/>
                </a:solidFill>
                <a:latin typeface="华文楷体" panose="02010600040101010101" charset="-122"/>
                <a:ea typeface="华文楷体" panose="02010600040101010101" charset="-122"/>
              </a:rPr>
              <a:t>第二回是交代贾府人物。</a:t>
            </a:r>
            <a:r>
              <a:rPr lang="zh-CN" altLang="en-US" sz="2800" b="1">
                <a:latin typeface="华文楷体" panose="02010600040101010101" charset="-122"/>
                <a:ea typeface="华文楷体" panose="02010600040101010101" charset="-122"/>
              </a:rPr>
              <a:t>通过冷子兴演说荣国府，简要地介绍了贾府中的人物关系，为读者阅读全书开列了一个简明人物表。</a:t>
            </a:r>
            <a:endParaRPr lang="zh-CN" altLang="en-US" sz="2800">
              <a:latin typeface="华文楷体" panose="02010600040101010101" charset="-122"/>
              <a:ea typeface="华文楷体" panose="02010600040101010101" charset="-122"/>
            </a:endParaRPr>
          </a:p>
        </p:txBody>
      </p:sp>
      <p:cxnSp>
        <p:nvCxnSpPr>
          <p:cNvPr id="3" name="直接连接符 2" title=""/>
          <p:cNvCxnSpPr/>
          <p:nvPr>
            <p:custDataLst>
              <p:tags r:id="rId2"/>
            </p:custDataLst>
          </p:nvPr>
        </p:nvCxnSpPr>
        <p:spPr>
          <a:xfrm>
            <a:off x="921917" y="699575"/>
            <a:ext cx="3576955" cy="107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3"/>
            </p:custDataLst>
          </p:nvPr>
        </p:nvSpPr>
        <p:spPr>
          <a:xfrm>
            <a:off x="922020" y="92710"/>
            <a:ext cx="3862070" cy="491490"/>
          </a:xfrm>
          <a:prstGeom prst="rect">
            <a:avLst/>
          </a:prstGeom>
          <a:noFill/>
        </p:spPr>
        <p:txBody>
          <a:bodyPr wrap="square" rtlCol="0">
            <a:spAutoFit/>
          </a:bodyPr>
          <a:lstStyle/>
          <a:p>
            <a:pPr algn="l">
              <a:buClrTx/>
              <a:buSzTx/>
              <a:buFontTx/>
            </a:pPr>
            <a:r>
              <a:rPr lang="zh-CN" altLang="en-US" sz="2600" b="1">
                <a:solidFill>
                  <a:srgbClr val="002060"/>
                </a:solidFill>
                <a:latin typeface="华文中宋" panose="02010600040101010101" pitchFamily="2" charset="-122"/>
                <a:ea typeface="华文中宋" panose="02010600040101010101" pitchFamily="2" charset="-122"/>
                <a:sym typeface="+mn-ea"/>
              </a:rPr>
              <a:t>任务二：了解《红楼梦》</a:t>
            </a:r>
            <a:endParaRPr lang="zh-CN" altLang="en-US" sz="2600" b="1">
              <a:solidFill>
                <a:srgbClr val="002060"/>
              </a:solidFill>
              <a:latin typeface="华文中宋" panose="02010600040101010101" pitchFamily="2" charset="-122"/>
              <a:ea typeface="华文中宋" panose="02010600040101010101" pitchFamily="2" charset="-122"/>
              <a:sym typeface="+mn-ea"/>
            </a:endParaRPr>
          </a:p>
        </p:txBody>
      </p:sp>
      <p:grpSp>
        <p:nvGrpSpPr>
          <p:cNvPr id="11" name="组合 10" title=""/>
          <p:cNvGrpSpPr/>
          <p:nvPr/>
        </p:nvGrpSpPr>
        <p:grpSpPr>
          <a:xfrm>
            <a:off x="255905" y="279400"/>
            <a:ext cx="562610" cy="513080"/>
            <a:chOff x="2121873" y="1511588"/>
            <a:chExt cx="445481" cy="469613"/>
          </a:xfrm>
        </p:grpSpPr>
        <p:sp>
          <p:nvSpPr>
            <p:cNvPr id="12" name="矩形 11"/>
            <p:cNvSpPr/>
            <p:nvPr>
              <p:custDataLst>
                <p:tags r:id="rId4"/>
              </p:custDataLst>
            </p:nvPr>
          </p:nvSpPr>
          <p:spPr>
            <a:xfrm>
              <a:off x="2121873" y="1511588"/>
              <a:ext cx="363415" cy="363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p:cNvSpPr/>
            <p:nvPr>
              <p:custDataLst>
                <p:tags r:id="rId5"/>
              </p:custDataLst>
            </p:nvPr>
          </p:nvSpPr>
          <p:spPr>
            <a:xfrm>
              <a:off x="2321171" y="1735018"/>
              <a:ext cx="246183" cy="24618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722" name="Text Box 2" title=""/>
          <p:cNvSpPr txBox="1">
            <a:spLocks noChangeArrowheads="1"/>
          </p:cNvSpPr>
          <p:nvPr/>
        </p:nvSpPr>
        <p:spPr bwMode="auto">
          <a:xfrm>
            <a:off x="789940" y="638175"/>
            <a:ext cx="641985" cy="3378835"/>
          </a:xfrm>
          <a:prstGeom prst="rect">
            <a:avLst/>
          </a:prstGeom>
          <a:solidFill>
            <a:srgbClr val="002060"/>
          </a:solidFill>
          <a:ln w="9525">
            <a:noFill/>
            <a:miter lim="800000"/>
          </a:ln>
          <a:effectLst/>
        </p:spPr>
        <p:txBody>
          <a:bodyPr>
            <a:noAutofit/>
          </a:bodyPr>
          <a:lstStyle/>
          <a:p>
            <a:pPr marR="0" defTabSz="914400">
              <a:spcBef>
                <a:spcPct val="50000"/>
              </a:spcBef>
              <a:buClrTx/>
              <a:buSzTx/>
              <a:buFont typeface="Arial" panose="020b0604020202020204" pitchFamily="34" charset="0"/>
              <a:buNone/>
              <a:defRPr/>
            </a:pPr>
            <a:r>
              <a:rPr kumimoji="0" lang="zh-CN" altLang="en-US" sz="3000" b="1" kern="1200" cap="none" spc="0" normalizeH="0" baseline="0" noProof="0">
                <a:solidFill>
                  <a:srgbClr val="FF0000"/>
                </a:solidFill>
                <a:effectLst>
                  <a:outerShdw blurRad="38100" dist="38100" dir="2700000" algn="tl">
                    <a:srgbClr val="C0C0C0"/>
                  </a:outerShdw>
                </a:effectLst>
                <a:latin typeface="Times New Roman" panose="02020603050405020304" pitchFamily="18" charset="0"/>
                <a:ea typeface="华文新魏" panose="02010800040101010101" pitchFamily="2" charset="-122"/>
                <a:cs typeface="+mn-cs"/>
              </a:rPr>
              <a:t>贾府人物关系图</a:t>
            </a:r>
            <a:endParaRPr kumimoji="0" lang="en-US" altLang="zh-CN" sz="1800" kern="1200" cap="none" spc="0" normalizeH="0" baseline="0" noProof="0">
              <a:latin typeface="Times New Roman" panose="02020603050405020304" pitchFamily="18" charset="0"/>
              <a:ea typeface="宋体" panose="02010600030101010101" pitchFamily="2" charset="-122"/>
              <a:cs typeface="+mn-cs"/>
            </a:endParaRPr>
          </a:p>
        </p:txBody>
      </p:sp>
      <p:sp useBgFill="1">
        <p:nvSpPr>
          <p:cNvPr id="26627" name="Rectangle 3" title=""/>
          <p:cNvSpPr/>
          <p:nvPr/>
        </p:nvSpPr>
        <p:spPr>
          <a:xfrm>
            <a:off x="2613025" y="897255"/>
            <a:ext cx="422275" cy="695325"/>
          </a:xfrm>
          <a:prstGeom prst="rect">
            <a:avLst/>
          </a:prstGeom>
          <a:ln w="28575" cap="flat" cmpd="sng">
            <a:solidFill>
              <a:srgbClr val="FF3399"/>
            </a:solidFill>
            <a:prstDash val="solid"/>
            <a:miter/>
            <a:headEnd type="none" w="med" len="med"/>
            <a:tailEnd type="none" w="med" len="med"/>
          </a:ln>
        </p:spPr>
        <p:txBody>
          <a:bodyPr wrap="none" anchor="ctr" anchorCtr="0"/>
          <a:lstStyle/>
          <a:p>
            <a:pPr algn="l" fontAlgn="auto">
              <a:spcBef>
                <a:spcPct val="0"/>
              </a:spcBef>
            </a:pPr>
            <a:r>
              <a:rPr lang="zh-CN" altLang="en-US" sz="2200" b="1">
                <a:latin typeface="华文新魏" panose="02010800040101010101" pitchFamily="2" charset="-122"/>
                <a:ea typeface="华文新魏" panose="02010800040101010101" pitchFamily="2" charset="-122"/>
              </a:rPr>
              <a:t>贾</a:t>
            </a:r>
            <a:endParaRPr lang="zh-CN" altLang="en-US" sz="2200" b="1">
              <a:latin typeface="华文新魏" panose="02010800040101010101" pitchFamily="2" charset="-122"/>
              <a:ea typeface="华文新魏" panose="02010800040101010101" pitchFamily="2" charset="-122"/>
            </a:endParaRPr>
          </a:p>
          <a:p>
            <a:pPr algn="l" fontAlgn="auto">
              <a:spcBef>
                <a:spcPct val="0"/>
              </a:spcBef>
            </a:pPr>
            <a:r>
              <a:rPr lang="zh-CN" altLang="en-US" sz="2200" b="1">
                <a:latin typeface="华文新魏" panose="02010800040101010101" pitchFamily="2" charset="-122"/>
                <a:ea typeface="华文新魏" panose="02010800040101010101" pitchFamily="2" charset="-122"/>
              </a:rPr>
              <a:t>演</a:t>
            </a:r>
            <a:endParaRPr lang="zh-CN" altLang="en-US" sz="2200" b="1">
              <a:latin typeface="华文新魏" panose="02010800040101010101" pitchFamily="2" charset="-122"/>
              <a:ea typeface="华文新魏" panose="02010800040101010101" pitchFamily="2" charset="-122"/>
            </a:endParaRPr>
          </a:p>
        </p:txBody>
      </p:sp>
      <p:sp useBgFill="1">
        <p:nvSpPr>
          <p:cNvPr id="26628" name="Rectangle 4" title=""/>
          <p:cNvSpPr/>
          <p:nvPr/>
        </p:nvSpPr>
        <p:spPr>
          <a:xfrm>
            <a:off x="3547745" y="2418080"/>
            <a:ext cx="460375" cy="1212850"/>
          </a:xfrm>
          <a:prstGeom prst="rect">
            <a:avLst/>
          </a:prstGeom>
          <a:ln w="28575" cap="flat" cmpd="sng">
            <a:solidFill>
              <a:srgbClr val="FF3399"/>
            </a:solidFill>
            <a:prstDash val="solid"/>
            <a:miter/>
            <a:headEnd type="none" w="med" len="med"/>
            <a:tailEnd type="none" w="med" len="med"/>
          </a:ln>
        </p:spPr>
        <p:txBody>
          <a:bodyPr wrap="none" anchor="ctr" anchorCtr="0"/>
          <a:lstStyle/>
          <a:p>
            <a:pPr algn="l" fontAlgn="auto">
              <a:spcBef>
                <a:spcPct val="0"/>
              </a:spcBef>
            </a:pPr>
            <a:r>
              <a:rPr lang="zh-CN" altLang="en-US" sz="2200" b="1">
                <a:latin typeface="华文新魏" panose="02010800040101010101" pitchFamily="2" charset="-122"/>
                <a:ea typeface="华文新魏" panose="02010800040101010101" pitchFamily="2" charset="-122"/>
              </a:rPr>
              <a:t>贾</a:t>
            </a:r>
            <a:endParaRPr lang="zh-CN" altLang="en-US" sz="2200" b="1">
              <a:latin typeface="华文新魏" panose="02010800040101010101" pitchFamily="2" charset="-122"/>
              <a:ea typeface="华文新魏" panose="02010800040101010101" pitchFamily="2" charset="-122"/>
            </a:endParaRPr>
          </a:p>
          <a:p>
            <a:pPr algn="l" fontAlgn="auto">
              <a:spcBef>
                <a:spcPct val="0"/>
              </a:spcBef>
            </a:pPr>
            <a:r>
              <a:rPr lang="zh-CN" altLang="en-US" sz="2200" b="1">
                <a:latin typeface="华文新魏" panose="02010800040101010101" pitchFamily="2" charset="-122"/>
                <a:ea typeface="华文新魏" panose="02010800040101010101" pitchFamily="2" charset="-122"/>
              </a:rPr>
              <a:t>代</a:t>
            </a:r>
            <a:endParaRPr lang="zh-CN" altLang="en-US" sz="2200" b="1">
              <a:latin typeface="华文新魏" panose="02010800040101010101" pitchFamily="2" charset="-122"/>
              <a:ea typeface="华文新魏" panose="02010800040101010101" pitchFamily="2" charset="-122"/>
            </a:endParaRPr>
          </a:p>
          <a:p>
            <a:pPr algn="l" fontAlgn="auto">
              <a:spcBef>
                <a:spcPct val="0"/>
              </a:spcBef>
            </a:pPr>
            <a:r>
              <a:rPr lang="zh-CN" altLang="en-US" sz="2200" b="1">
                <a:latin typeface="华文新魏" panose="02010800040101010101" pitchFamily="2" charset="-122"/>
                <a:ea typeface="华文新魏" panose="02010800040101010101" pitchFamily="2" charset="-122"/>
              </a:rPr>
              <a:t>善</a:t>
            </a:r>
            <a:endParaRPr lang="zh-CN" altLang="en-US" sz="2200" b="1">
              <a:latin typeface="华文新魏" panose="02010800040101010101" pitchFamily="2" charset="-122"/>
              <a:ea typeface="华文新魏" panose="02010800040101010101" pitchFamily="2" charset="-122"/>
            </a:endParaRPr>
          </a:p>
        </p:txBody>
      </p:sp>
      <p:sp useBgFill="1">
        <p:nvSpPr>
          <p:cNvPr id="26629" name="Rectangle 5" title=""/>
          <p:cNvSpPr/>
          <p:nvPr/>
        </p:nvSpPr>
        <p:spPr>
          <a:xfrm>
            <a:off x="2613660" y="2710180"/>
            <a:ext cx="421640" cy="802005"/>
          </a:xfrm>
          <a:prstGeom prst="rect">
            <a:avLst/>
          </a:prstGeom>
          <a:ln w="28575" cap="flat" cmpd="sng">
            <a:solidFill>
              <a:srgbClr val="FF3399"/>
            </a:solidFill>
            <a:prstDash val="solid"/>
            <a:miter/>
            <a:headEnd type="none" w="med" len="med"/>
            <a:tailEnd type="none" w="med" len="med"/>
          </a:ln>
        </p:spPr>
        <p:txBody>
          <a:bodyPr wrap="none" anchor="ctr" anchorCtr="0"/>
          <a:lstStyle/>
          <a:p>
            <a:pPr algn="l" fontAlgn="auto">
              <a:spcBef>
                <a:spcPct val="0"/>
              </a:spcBef>
            </a:pPr>
            <a:r>
              <a:rPr lang="zh-CN" altLang="en-US" sz="2200" b="1">
                <a:latin typeface="华文新魏" panose="02010800040101010101" pitchFamily="2" charset="-122"/>
                <a:ea typeface="华文新魏" panose="02010800040101010101" pitchFamily="2" charset="-122"/>
              </a:rPr>
              <a:t>贾</a:t>
            </a:r>
            <a:endParaRPr lang="zh-CN" altLang="en-US" sz="2200" b="1">
              <a:latin typeface="华文新魏" panose="02010800040101010101" pitchFamily="2" charset="-122"/>
              <a:ea typeface="华文新魏" panose="02010800040101010101" pitchFamily="2" charset="-122"/>
            </a:endParaRPr>
          </a:p>
          <a:p>
            <a:pPr algn="l" fontAlgn="auto">
              <a:spcBef>
                <a:spcPct val="0"/>
              </a:spcBef>
            </a:pPr>
            <a:r>
              <a:rPr lang="zh-CN" altLang="en-US" sz="2200" b="1">
                <a:latin typeface="华文新魏" panose="02010800040101010101" pitchFamily="2" charset="-122"/>
                <a:ea typeface="华文新魏" panose="02010800040101010101" pitchFamily="2" charset="-122"/>
              </a:rPr>
              <a:t>源</a:t>
            </a:r>
            <a:endParaRPr lang="zh-CN" altLang="en-US" sz="2200" b="1">
              <a:latin typeface="华文新魏" panose="02010800040101010101" pitchFamily="2" charset="-122"/>
              <a:ea typeface="华文新魏" panose="02010800040101010101" pitchFamily="2" charset="-122"/>
            </a:endParaRPr>
          </a:p>
        </p:txBody>
      </p:sp>
      <p:sp useBgFill="1">
        <p:nvSpPr>
          <p:cNvPr id="26630" name="Rectangle 6" title=""/>
          <p:cNvSpPr/>
          <p:nvPr/>
        </p:nvSpPr>
        <p:spPr>
          <a:xfrm>
            <a:off x="6226175" y="2710180"/>
            <a:ext cx="742950" cy="264795"/>
          </a:xfrm>
          <a:prstGeom prst="rect">
            <a:avLst/>
          </a:prstGeom>
          <a:ln w="28575" cap="flat" cmpd="sng">
            <a:solidFill>
              <a:srgbClr val="FF3399"/>
            </a:solidFill>
            <a:prstDash val="solid"/>
            <a:miter/>
            <a:headEnd type="none" w="med" len="med"/>
            <a:tailEnd type="none" w="med" len="med"/>
          </a:ln>
        </p:spPr>
        <p:txBody>
          <a:bodyPr wrap="none" anchor="ctr" anchorCtr="0"/>
          <a:lstStyle/>
          <a:p>
            <a:pPr algn="l" fontAlgn="auto">
              <a:lnSpc>
                <a:spcPts val="2040"/>
              </a:lnSpc>
              <a:spcBef>
                <a:spcPct val="0"/>
              </a:spcBef>
              <a:buClrTx/>
              <a:buSzTx/>
              <a:buFontTx/>
            </a:pPr>
            <a:r>
              <a:rPr lang="zh-CN" altLang="en-US" sz="2200" b="1">
                <a:latin typeface="华文新魏" panose="02010800040101010101" pitchFamily="2" charset="-122"/>
                <a:ea typeface="华文新魏" panose="02010800040101010101" pitchFamily="2" charset="-122"/>
              </a:rPr>
              <a:t>贾珠</a:t>
            </a:r>
            <a:endParaRPr lang="zh-CN" altLang="en-US" sz="2200" b="1">
              <a:latin typeface="华文新魏" panose="02010800040101010101" pitchFamily="2" charset="-122"/>
              <a:ea typeface="华文新魏" panose="02010800040101010101" pitchFamily="2" charset="-122"/>
            </a:endParaRPr>
          </a:p>
        </p:txBody>
      </p:sp>
      <p:sp useBgFill="1">
        <p:nvSpPr>
          <p:cNvPr id="26631" name="Rectangle 7" title=""/>
          <p:cNvSpPr/>
          <p:nvPr/>
        </p:nvSpPr>
        <p:spPr>
          <a:xfrm>
            <a:off x="4622165" y="572770"/>
            <a:ext cx="800100" cy="342900"/>
          </a:xfrm>
          <a:prstGeom prst="rect">
            <a:avLst/>
          </a:prstGeom>
          <a:ln w="28575" cap="flat" cmpd="sng">
            <a:solidFill>
              <a:srgbClr val="FF3399"/>
            </a:solidFill>
            <a:prstDash val="solid"/>
            <a:miter/>
            <a:headEnd type="none" w="med" len="med"/>
            <a:tailEnd type="none" w="med" len="med"/>
          </a:ln>
        </p:spPr>
        <p:txBody>
          <a:bodyPr wrap="none" anchor="ctr" anchorCtr="0"/>
          <a:lstStyle/>
          <a:p>
            <a:pPr algn="l" fontAlgn="auto">
              <a:spcBef>
                <a:spcPct val="0"/>
              </a:spcBef>
            </a:pPr>
            <a:r>
              <a:rPr lang="zh-CN" altLang="en-US" sz="2200" b="1">
                <a:latin typeface="华文新魏" panose="02010800040101010101" pitchFamily="2" charset="-122"/>
                <a:ea typeface="华文新魏" panose="02010800040101010101" pitchFamily="2" charset="-122"/>
              </a:rPr>
              <a:t>贾敷</a:t>
            </a:r>
            <a:endParaRPr lang="zh-CN" altLang="en-US" sz="2200" b="1">
              <a:latin typeface="华文新魏" panose="02010800040101010101" pitchFamily="2" charset="-122"/>
              <a:ea typeface="华文新魏" panose="02010800040101010101" pitchFamily="2" charset="-122"/>
            </a:endParaRPr>
          </a:p>
        </p:txBody>
      </p:sp>
      <p:sp useBgFill="1">
        <p:nvSpPr>
          <p:cNvPr id="26632" name="Rectangle 8" title=""/>
          <p:cNvSpPr/>
          <p:nvPr/>
        </p:nvSpPr>
        <p:spPr>
          <a:xfrm>
            <a:off x="3547745" y="691515"/>
            <a:ext cx="461010" cy="1037590"/>
          </a:xfrm>
          <a:prstGeom prst="rect">
            <a:avLst/>
          </a:prstGeom>
          <a:ln w="28575" cap="flat" cmpd="sng">
            <a:solidFill>
              <a:srgbClr val="FF3399"/>
            </a:solidFill>
            <a:prstDash val="solid"/>
            <a:miter/>
            <a:headEnd type="none" w="med" len="med"/>
            <a:tailEnd type="none" w="med" len="med"/>
          </a:ln>
        </p:spPr>
        <p:txBody>
          <a:bodyPr wrap="none" anchor="ctr" anchorCtr="0"/>
          <a:lstStyle/>
          <a:p>
            <a:pPr algn="l" fontAlgn="auto">
              <a:spcBef>
                <a:spcPct val="0"/>
              </a:spcBef>
            </a:pPr>
            <a:r>
              <a:rPr lang="zh-CN" altLang="en-US" sz="2200" b="1">
                <a:latin typeface="华文新魏" panose="02010800040101010101" pitchFamily="2" charset="-122"/>
                <a:ea typeface="华文新魏" panose="02010800040101010101" pitchFamily="2" charset="-122"/>
              </a:rPr>
              <a:t>贾</a:t>
            </a:r>
            <a:endParaRPr lang="zh-CN" altLang="en-US" sz="2200" b="1">
              <a:latin typeface="华文新魏" panose="02010800040101010101" pitchFamily="2" charset="-122"/>
              <a:ea typeface="华文新魏" panose="02010800040101010101" pitchFamily="2" charset="-122"/>
            </a:endParaRPr>
          </a:p>
          <a:p>
            <a:pPr algn="l" fontAlgn="auto">
              <a:spcBef>
                <a:spcPct val="0"/>
              </a:spcBef>
            </a:pPr>
            <a:r>
              <a:rPr lang="zh-CN" altLang="en-US" sz="2200" b="1">
                <a:latin typeface="华文新魏" panose="02010800040101010101" pitchFamily="2" charset="-122"/>
                <a:ea typeface="华文新魏" panose="02010800040101010101" pitchFamily="2" charset="-122"/>
              </a:rPr>
              <a:t>代</a:t>
            </a:r>
            <a:endParaRPr lang="zh-CN" altLang="en-US" sz="2200" b="1">
              <a:latin typeface="华文新魏" panose="02010800040101010101" pitchFamily="2" charset="-122"/>
              <a:ea typeface="华文新魏" panose="02010800040101010101" pitchFamily="2" charset="-122"/>
            </a:endParaRPr>
          </a:p>
          <a:p>
            <a:pPr algn="l" fontAlgn="auto">
              <a:spcBef>
                <a:spcPct val="0"/>
              </a:spcBef>
            </a:pPr>
            <a:r>
              <a:rPr lang="zh-CN" altLang="en-US" sz="2200" b="1">
                <a:latin typeface="华文新魏" panose="02010800040101010101" pitchFamily="2" charset="-122"/>
                <a:ea typeface="华文新魏" panose="02010800040101010101" pitchFamily="2" charset="-122"/>
              </a:rPr>
              <a:t>化</a:t>
            </a:r>
            <a:endParaRPr lang="zh-CN" altLang="en-US" sz="2200" b="1">
              <a:latin typeface="华文新魏" panose="02010800040101010101" pitchFamily="2" charset="-122"/>
              <a:ea typeface="华文新魏" panose="02010800040101010101" pitchFamily="2" charset="-122"/>
            </a:endParaRPr>
          </a:p>
        </p:txBody>
      </p:sp>
      <p:sp>
        <p:nvSpPr>
          <p:cNvPr id="26633" name="Line 9" title=""/>
          <p:cNvSpPr/>
          <p:nvPr/>
        </p:nvSpPr>
        <p:spPr>
          <a:xfrm>
            <a:off x="3134790" y="1315205"/>
            <a:ext cx="342942" cy="0"/>
          </a:xfrm>
          <a:prstGeom prst="line">
            <a:avLst/>
          </a:prstGeom>
          <a:ln w="34925" cap="flat" cmpd="sng">
            <a:solidFill>
              <a:schemeClr val="tx1"/>
            </a:solidFill>
            <a:prstDash val="solid"/>
            <a:headEnd type="none" w="med" len="med"/>
            <a:tailEnd type="none" w="med" len="med"/>
          </a:ln>
        </p:spPr>
        <p:txBody>
          <a:bodyPr/>
          <a:lstStyle/>
          <a:p/>
        </p:txBody>
      </p:sp>
      <p:sp>
        <p:nvSpPr>
          <p:cNvPr id="26634" name="AutoShape 10" title=""/>
          <p:cNvSpPr/>
          <p:nvPr/>
        </p:nvSpPr>
        <p:spPr>
          <a:xfrm>
            <a:off x="4392295" y="638175"/>
            <a:ext cx="76200" cy="657225"/>
          </a:xfrm>
          <a:prstGeom prst="leftBrace">
            <a:avLst>
              <a:gd name="adj1" fmla="val 141666"/>
              <a:gd name="adj2" fmla="val 50000"/>
            </a:avLst>
          </a:prstGeom>
          <a:noFill/>
          <a:ln w="34925" cap="flat" cmpd="sng">
            <a:solidFill>
              <a:schemeClr val="tx1"/>
            </a:solidFill>
            <a:prstDash val="solid"/>
            <a:headEnd type="none" w="med" len="med"/>
            <a:tailEnd type="none" w="med" len="med"/>
          </a:ln>
        </p:spPr>
        <p:txBody>
          <a:bodyPr wrap="none" anchor="ctr" anchorCtr="0"/>
          <a:lstStyle/>
          <a:p>
            <a:pPr fontAlgn="auto">
              <a:spcBef>
                <a:spcPct val="0"/>
              </a:spcBef>
            </a:pPr>
            <a:endParaRPr lang="zh-CN" altLang="en-US" sz="2200" b="1">
              <a:latin typeface="华文新魏" panose="02010800040101010101" pitchFamily="2" charset="-122"/>
              <a:ea typeface="华文新魏" panose="02010800040101010101" pitchFamily="2" charset="-122"/>
            </a:endParaRPr>
          </a:p>
        </p:txBody>
      </p:sp>
      <p:sp>
        <p:nvSpPr>
          <p:cNvPr id="26635" name="Text Box 11" title=""/>
          <p:cNvSpPr txBox="1"/>
          <p:nvPr/>
        </p:nvSpPr>
        <p:spPr>
          <a:xfrm>
            <a:off x="6303624" y="1454975"/>
            <a:ext cx="800199" cy="429895"/>
          </a:xfrm>
          <a:prstGeom prst="rect">
            <a:avLst/>
          </a:prstGeom>
          <a:noFill/>
          <a:ln w="9525">
            <a:noFill/>
          </a:ln>
        </p:spPr>
        <p:txBody>
          <a:bodyPr>
            <a:spAutoFit/>
          </a:bodyPr>
          <a:lstStyle/>
          <a:p>
            <a:pPr fontAlgn="auto">
              <a:spcBef>
                <a:spcPct val="0"/>
              </a:spcBef>
            </a:pPr>
            <a:endParaRPr lang="zh-CN" altLang="zh-CN" sz="2200" b="1">
              <a:latin typeface="华文新魏" panose="02010800040101010101" pitchFamily="2" charset="-122"/>
              <a:ea typeface="华文新魏" panose="02010800040101010101" pitchFamily="2" charset="-122"/>
            </a:endParaRPr>
          </a:p>
        </p:txBody>
      </p:sp>
      <p:sp>
        <p:nvSpPr>
          <p:cNvPr id="26636" name="Text Box 12" title=""/>
          <p:cNvSpPr txBox="1"/>
          <p:nvPr/>
        </p:nvSpPr>
        <p:spPr>
          <a:xfrm>
            <a:off x="4555490" y="1046480"/>
            <a:ext cx="775335" cy="352425"/>
          </a:xfrm>
          <a:prstGeom prst="rect">
            <a:avLst/>
          </a:prstGeom>
          <a:noFill/>
          <a:ln w="9525">
            <a:noFill/>
          </a:ln>
        </p:spPr>
        <p:txBody>
          <a:bodyPr wrap="square">
            <a:spAutoFit/>
          </a:bodyPr>
          <a:lstStyle/>
          <a:p>
            <a:pPr indent="0" fontAlgn="auto">
              <a:lnSpc>
                <a:spcPts val="2040"/>
              </a:lnSpc>
              <a:spcBef>
                <a:spcPct val="0"/>
              </a:spcBef>
            </a:pPr>
            <a:r>
              <a:rPr lang="zh-CN" altLang="en-US" sz="2200" b="1">
                <a:latin typeface="华文新魏" panose="02010800040101010101" pitchFamily="2" charset="-122"/>
                <a:ea typeface="华文新魏" panose="02010800040101010101" pitchFamily="2" charset="-122"/>
              </a:rPr>
              <a:t>贾敬</a:t>
            </a:r>
            <a:endParaRPr lang="zh-CN" altLang="en-US" sz="2200" b="1">
              <a:latin typeface="华文新魏" panose="02010800040101010101" pitchFamily="2" charset="-122"/>
              <a:ea typeface="华文新魏" panose="02010800040101010101" pitchFamily="2" charset="-122"/>
            </a:endParaRPr>
          </a:p>
        </p:txBody>
      </p:sp>
      <p:sp>
        <p:nvSpPr>
          <p:cNvPr id="26637" name="AutoShape 13" title=""/>
          <p:cNvSpPr/>
          <p:nvPr/>
        </p:nvSpPr>
        <p:spPr>
          <a:xfrm>
            <a:off x="5375275" y="995045"/>
            <a:ext cx="76200" cy="640715"/>
          </a:xfrm>
          <a:prstGeom prst="leftBrace">
            <a:avLst>
              <a:gd name="adj1" fmla="val 100000"/>
              <a:gd name="adj2" fmla="val 50000"/>
            </a:avLst>
          </a:prstGeom>
          <a:noFill/>
          <a:ln w="34925" cap="flat" cmpd="sng">
            <a:solidFill>
              <a:schemeClr val="tx1"/>
            </a:solidFill>
            <a:prstDash val="solid"/>
            <a:headEnd type="none" w="med" len="med"/>
            <a:tailEnd type="none" w="med" len="med"/>
          </a:ln>
        </p:spPr>
        <p:txBody>
          <a:bodyPr wrap="none" anchor="ctr" anchorCtr="0"/>
          <a:lstStyle/>
          <a:p>
            <a:pPr fontAlgn="auto">
              <a:spcBef>
                <a:spcPct val="0"/>
              </a:spcBef>
            </a:pPr>
            <a:endParaRPr lang="zh-CN" altLang="en-US" sz="2200" b="1">
              <a:latin typeface="华文新魏" panose="02010800040101010101" pitchFamily="2" charset="-122"/>
              <a:ea typeface="华文新魏" panose="02010800040101010101" pitchFamily="2" charset="-122"/>
            </a:endParaRPr>
          </a:p>
        </p:txBody>
      </p:sp>
      <p:sp>
        <p:nvSpPr>
          <p:cNvPr id="26638" name="Text Box 14" title=""/>
          <p:cNvSpPr txBox="1"/>
          <p:nvPr/>
        </p:nvSpPr>
        <p:spPr>
          <a:xfrm>
            <a:off x="5451553" y="886587"/>
            <a:ext cx="914513" cy="352425"/>
          </a:xfrm>
          <a:prstGeom prst="rect">
            <a:avLst/>
          </a:prstGeom>
          <a:noFill/>
          <a:ln w="9525">
            <a:noFill/>
          </a:ln>
        </p:spPr>
        <p:txBody>
          <a:bodyPr>
            <a:spAutoFit/>
          </a:bodyPr>
          <a:lstStyle/>
          <a:p>
            <a:pPr indent="0" fontAlgn="auto">
              <a:lnSpc>
                <a:spcPts val="2040"/>
              </a:lnSpc>
              <a:spcBef>
                <a:spcPct val="0"/>
              </a:spcBef>
            </a:pPr>
            <a:r>
              <a:rPr lang="zh-CN" altLang="en-US" sz="2200" b="1">
                <a:latin typeface="华文新魏" panose="02010800040101010101" pitchFamily="2" charset="-122"/>
                <a:ea typeface="华文新魏" panose="02010800040101010101" pitchFamily="2" charset="-122"/>
              </a:rPr>
              <a:t>贾珍</a:t>
            </a:r>
            <a:endParaRPr lang="zh-CN" altLang="en-US" sz="2200" b="1">
              <a:latin typeface="华文新魏" panose="02010800040101010101" pitchFamily="2" charset="-122"/>
              <a:ea typeface="华文新魏" panose="02010800040101010101" pitchFamily="2" charset="-122"/>
            </a:endParaRPr>
          </a:p>
        </p:txBody>
      </p:sp>
      <p:sp>
        <p:nvSpPr>
          <p:cNvPr id="26639" name="Line 15" title=""/>
          <p:cNvSpPr/>
          <p:nvPr/>
        </p:nvSpPr>
        <p:spPr>
          <a:xfrm>
            <a:off x="6399078" y="1062800"/>
            <a:ext cx="342900" cy="0"/>
          </a:xfrm>
          <a:prstGeom prst="line">
            <a:avLst/>
          </a:prstGeom>
          <a:ln w="34925" cap="flat" cmpd="sng">
            <a:solidFill>
              <a:schemeClr val="tx1"/>
            </a:solidFill>
            <a:prstDash val="solid"/>
            <a:headEnd type="none" w="med" len="med"/>
            <a:tailEnd type="none" w="med" len="med"/>
          </a:ln>
        </p:spPr>
        <p:txBody>
          <a:bodyPr/>
          <a:lstStyle/>
          <a:p/>
        </p:txBody>
      </p:sp>
      <p:sp>
        <p:nvSpPr>
          <p:cNvPr id="26640" name="Text Box 16" title=""/>
          <p:cNvSpPr txBox="1"/>
          <p:nvPr/>
        </p:nvSpPr>
        <p:spPr>
          <a:xfrm>
            <a:off x="6799128" y="886587"/>
            <a:ext cx="915035" cy="352425"/>
          </a:xfrm>
          <a:prstGeom prst="rect">
            <a:avLst/>
          </a:prstGeom>
          <a:noFill/>
          <a:ln w="9525">
            <a:noFill/>
          </a:ln>
        </p:spPr>
        <p:txBody>
          <a:bodyPr wrap="square">
            <a:spAutoFit/>
          </a:bodyPr>
          <a:lstStyle/>
          <a:p>
            <a:pPr indent="0" fontAlgn="auto">
              <a:lnSpc>
                <a:spcPts val="2040"/>
              </a:lnSpc>
              <a:spcBef>
                <a:spcPct val="0"/>
              </a:spcBef>
            </a:pPr>
            <a:r>
              <a:rPr lang="zh-CN" altLang="en-US" sz="2200" b="1">
                <a:latin typeface="华文新魏" panose="02010800040101010101" pitchFamily="2" charset="-122"/>
                <a:ea typeface="华文新魏" panose="02010800040101010101" pitchFamily="2" charset="-122"/>
              </a:rPr>
              <a:t>贾蓉</a:t>
            </a:r>
            <a:endParaRPr lang="zh-CN" altLang="en-US" sz="2200" b="1">
              <a:latin typeface="华文新魏" panose="02010800040101010101" pitchFamily="2" charset="-122"/>
              <a:ea typeface="华文新魏" panose="02010800040101010101" pitchFamily="2" charset="-122"/>
            </a:endParaRPr>
          </a:p>
        </p:txBody>
      </p:sp>
      <p:sp>
        <p:nvSpPr>
          <p:cNvPr id="26641" name="Text Box 17" title=""/>
          <p:cNvSpPr txBox="1"/>
          <p:nvPr/>
        </p:nvSpPr>
        <p:spPr>
          <a:xfrm>
            <a:off x="5375275" y="1159002"/>
            <a:ext cx="2600960" cy="352425"/>
          </a:xfrm>
          <a:prstGeom prst="rect">
            <a:avLst/>
          </a:prstGeom>
          <a:noFill/>
          <a:ln w="9525">
            <a:noFill/>
          </a:ln>
        </p:spPr>
        <p:txBody>
          <a:bodyPr wrap="square">
            <a:spAutoFit/>
          </a:bodyPr>
          <a:lstStyle/>
          <a:p>
            <a:pPr indent="0" fontAlgn="auto">
              <a:lnSpc>
                <a:spcPts val="2040"/>
              </a:lnSpc>
              <a:spcBef>
                <a:spcPct val="0"/>
              </a:spcBef>
            </a:pPr>
            <a:r>
              <a:rPr lang="zh-CN" altLang="en-US" sz="2200" b="1">
                <a:latin typeface="华文新魏" panose="02010800040101010101" pitchFamily="2" charset="-122"/>
                <a:ea typeface="华文新魏" panose="02010800040101010101" pitchFamily="2" charset="-122"/>
              </a:rPr>
              <a:t>（尤氏）（秦可卿）</a:t>
            </a:r>
            <a:endParaRPr lang="zh-CN" altLang="en-US" sz="2200" b="1">
              <a:latin typeface="华文新魏" panose="02010800040101010101" pitchFamily="2" charset="-122"/>
              <a:ea typeface="华文新魏" panose="02010800040101010101" pitchFamily="2" charset="-122"/>
            </a:endParaRPr>
          </a:p>
        </p:txBody>
      </p:sp>
      <p:sp>
        <p:nvSpPr>
          <p:cNvPr id="26643" name="Text Box 19" title=""/>
          <p:cNvSpPr txBox="1"/>
          <p:nvPr/>
        </p:nvSpPr>
        <p:spPr>
          <a:xfrm>
            <a:off x="5470603" y="1425067"/>
            <a:ext cx="1257455" cy="352425"/>
          </a:xfrm>
          <a:prstGeom prst="rect">
            <a:avLst/>
          </a:prstGeom>
          <a:noFill/>
          <a:ln w="9525">
            <a:noFill/>
          </a:ln>
        </p:spPr>
        <p:txBody>
          <a:bodyPr>
            <a:spAutoFit/>
          </a:bodyPr>
          <a:lstStyle/>
          <a:p>
            <a:pPr indent="0" fontAlgn="auto">
              <a:lnSpc>
                <a:spcPts val="2040"/>
              </a:lnSpc>
              <a:spcBef>
                <a:spcPct val="0"/>
              </a:spcBef>
            </a:pPr>
            <a:r>
              <a:rPr lang="zh-CN" altLang="en-US" sz="2200" b="1">
                <a:latin typeface="华文新魏" panose="02010800040101010101" pitchFamily="2" charset="-122"/>
                <a:ea typeface="华文新魏" panose="02010800040101010101" pitchFamily="2" charset="-122"/>
              </a:rPr>
              <a:t>贾惜春</a:t>
            </a:r>
            <a:endParaRPr lang="zh-CN" altLang="en-US" sz="2200" b="1">
              <a:latin typeface="华文新魏" panose="02010800040101010101" pitchFamily="2" charset="-122"/>
              <a:ea typeface="华文新魏" panose="02010800040101010101" pitchFamily="2" charset="-122"/>
            </a:endParaRPr>
          </a:p>
        </p:txBody>
      </p:sp>
      <p:sp>
        <p:nvSpPr>
          <p:cNvPr id="26647" name="Text Box 23" title=""/>
          <p:cNvSpPr txBox="1"/>
          <p:nvPr/>
        </p:nvSpPr>
        <p:spPr>
          <a:xfrm>
            <a:off x="2056765" y="2585085"/>
            <a:ext cx="461645" cy="1106805"/>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荣国公</a:t>
            </a:r>
            <a:endParaRPr lang="zh-CN" altLang="en-US" sz="2200" b="1">
              <a:latin typeface="华文新魏" panose="02010800040101010101" pitchFamily="2" charset="-122"/>
              <a:ea typeface="华文新魏" panose="02010800040101010101" pitchFamily="2" charset="-122"/>
            </a:endParaRPr>
          </a:p>
        </p:txBody>
      </p:sp>
      <p:sp>
        <p:nvSpPr>
          <p:cNvPr id="26648" name="Line 24" title=""/>
          <p:cNvSpPr/>
          <p:nvPr/>
        </p:nvSpPr>
        <p:spPr>
          <a:xfrm>
            <a:off x="3134790" y="3110667"/>
            <a:ext cx="285785" cy="0"/>
          </a:xfrm>
          <a:prstGeom prst="line">
            <a:avLst/>
          </a:prstGeom>
          <a:ln w="34925" cap="flat" cmpd="sng">
            <a:solidFill>
              <a:schemeClr val="tx1"/>
            </a:solidFill>
            <a:prstDash val="solid"/>
            <a:headEnd type="none" w="med" len="med"/>
            <a:tailEnd type="none" w="med" len="med"/>
          </a:ln>
        </p:spPr>
        <p:txBody>
          <a:bodyPr/>
          <a:lstStyle/>
          <a:p/>
        </p:txBody>
      </p:sp>
      <p:sp>
        <p:nvSpPr>
          <p:cNvPr id="26649" name="AutoShape 25" title=""/>
          <p:cNvSpPr/>
          <p:nvPr/>
        </p:nvSpPr>
        <p:spPr>
          <a:xfrm>
            <a:off x="4324308" y="1994168"/>
            <a:ext cx="114314" cy="2800696"/>
          </a:xfrm>
          <a:prstGeom prst="leftBrace">
            <a:avLst>
              <a:gd name="adj1" fmla="val 204166"/>
              <a:gd name="adj2" fmla="val 50000"/>
            </a:avLst>
          </a:prstGeom>
          <a:noFill/>
          <a:ln w="34925" cap="flat" cmpd="sng">
            <a:solidFill>
              <a:schemeClr val="tx1"/>
            </a:solidFill>
            <a:prstDash val="solid"/>
            <a:headEnd type="none" w="med" len="med"/>
            <a:tailEnd type="none" w="med" len="med"/>
          </a:ln>
        </p:spPr>
        <p:txBody>
          <a:bodyPr wrap="none" anchor="ctr" anchorCtr="0"/>
          <a:lstStyle/>
          <a:p>
            <a:pPr fontAlgn="auto">
              <a:spcBef>
                <a:spcPct val="0"/>
              </a:spcBef>
            </a:pPr>
            <a:endParaRPr lang="zh-CN" altLang="en-US" sz="2200" b="1">
              <a:latin typeface="华文新魏" panose="02010800040101010101" pitchFamily="2" charset="-122"/>
              <a:ea typeface="华文新魏" panose="02010800040101010101" pitchFamily="2" charset="-122"/>
            </a:endParaRPr>
          </a:p>
        </p:txBody>
      </p:sp>
      <p:sp>
        <p:nvSpPr>
          <p:cNvPr id="26650" name="Text Box 26" title=""/>
          <p:cNvSpPr txBox="1"/>
          <p:nvPr/>
        </p:nvSpPr>
        <p:spPr>
          <a:xfrm>
            <a:off x="3056890" y="3735705"/>
            <a:ext cx="1381760" cy="768350"/>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（史太君－贾母）</a:t>
            </a:r>
            <a:endParaRPr lang="zh-CN" altLang="en-US" sz="2200" b="1">
              <a:latin typeface="华文新魏" panose="02010800040101010101" pitchFamily="2" charset="-122"/>
              <a:ea typeface="华文新魏" panose="02010800040101010101" pitchFamily="2" charset="-122"/>
            </a:endParaRPr>
          </a:p>
        </p:txBody>
      </p:sp>
      <p:sp>
        <p:nvSpPr>
          <p:cNvPr id="26651" name="Text Box 27" title=""/>
          <p:cNvSpPr txBox="1"/>
          <p:nvPr/>
        </p:nvSpPr>
        <p:spPr>
          <a:xfrm>
            <a:off x="4632325" y="1724307"/>
            <a:ext cx="1085984" cy="429895"/>
          </a:xfrm>
          <a:prstGeom prst="rect">
            <a:avLst/>
          </a:prstGeom>
          <a:noFill/>
          <a:ln w="9525">
            <a:noFill/>
          </a:ln>
        </p:spPr>
        <p:txBody>
          <a:bodyPr>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贾赦</a:t>
            </a:r>
            <a:endParaRPr lang="zh-CN" altLang="en-US" sz="2200" b="1">
              <a:latin typeface="华文新魏" panose="02010800040101010101" pitchFamily="2" charset="-122"/>
              <a:ea typeface="华文新魏" panose="02010800040101010101" pitchFamily="2" charset="-122"/>
            </a:endParaRPr>
          </a:p>
        </p:txBody>
      </p:sp>
      <p:sp>
        <p:nvSpPr>
          <p:cNvPr id="26652" name="Text Box 28" title=""/>
          <p:cNvSpPr txBox="1"/>
          <p:nvPr/>
        </p:nvSpPr>
        <p:spPr>
          <a:xfrm>
            <a:off x="4598670" y="2153920"/>
            <a:ext cx="1371600" cy="429895"/>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（邢夫人）</a:t>
            </a:r>
            <a:endParaRPr lang="zh-CN" altLang="en-US" sz="2200" b="1">
              <a:latin typeface="华文新魏" panose="02010800040101010101" pitchFamily="2" charset="-122"/>
              <a:ea typeface="华文新魏" panose="02010800040101010101" pitchFamily="2" charset="-122"/>
            </a:endParaRPr>
          </a:p>
        </p:txBody>
      </p:sp>
      <p:sp>
        <p:nvSpPr>
          <p:cNvPr id="26653" name="AutoShape 29" title=""/>
          <p:cNvSpPr/>
          <p:nvPr/>
        </p:nvSpPr>
        <p:spPr>
          <a:xfrm>
            <a:off x="5980508" y="1808734"/>
            <a:ext cx="171471" cy="743042"/>
          </a:xfrm>
          <a:prstGeom prst="leftBrace">
            <a:avLst>
              <a:gd name="adj1" fmla="val 36111"/>
              <a:gd name="adj2" fmla="val 50000"/>
            </a:avLst>
          </a:prstGeom>
          <a:noFill/>
          <a:ln w="34925" cap="flat" cmpd="sng">
            <a:solidFill>
              <a:schemeClr val="tx1"/>
            </a:solidFill>
            <a:prstDash val="solid"/>
            <a:headEnd type="none" w="med" len="med"/>
            <a:tailEnd type="none" w="med" len="med"/>
          </a:ln>
        </p:spPr>
        <p:txBody>
          <a:bodyPr wrap="none" anchor="ctr" anchorCtr="0"/>
          <a:lstStyle/>
          <a:p>
            <a:pPr fontAlgn="auto">
              <a:spcBef>
                <a:spcPct val="0"/>
              </a:spcBef>
            </a:pPr>
            <a:endParaRPr lang="zh-CN" altLang="en-US" sz="2200" b="1">
              <a:latin typeface="华文新魏" panose="02010800040101010101" pitchFamily="2" charset="-122"/>
              <a:ea typeface="华文新魏" panose="02010800040101010101" pitchFamily="2" charset="-122"/>
            </a:endParaRPr>
          </a:p>
        </p:txBody>
      </p:sp>
      <p:sp>
        <p:nvSpPr>
          <p:cNvPr id="26654" name="Text Box 30" title=""/>
          <p:cNvSpPr txBox="1"/>
          <p:nvPr/>
        </p:nvSpPr>
        <p:spPr>
          <a:xfrm>
            <a:off x="6120765" y="1658747"/>
            <a:ext cx="800199" cy="429895"/>
          </a:xfrm>
          <a:prstGeom prst="rect">
            <a:avLst/>
          </a:prstGeom>
          <a:noFill/>
          <a:ln w="9525">
            <a:noFill/>
          </a:ln>
        </p:spPr>
        <p:txBody>
          <a:bodyPr>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贾琏</a:t>
            </a:r>
            <a:endParaRPr lang="zh-CN" altLang="en-US" sz="2200" b="1">
              <a:latin typeface="华文新魏" panose="02010800040101010101" pitchFamily="2" charset="-122"/>
              <a:ea typeface="华文新魏" panose="02010800040101010101" pitchFamily="2" charset="-122"/>
            </a:endParaRPr>
          </a:p>
        </p:txBody>
      </p:sp>
      <p:sp>
        <p:nvSpPr>
          <p:cNvPr id="26655" name="Text Box 31" title=""/>
          <p:cNvSpPr txBox="1"/>
          <p:nvPr/>
        </p:nvSpPr>
        <p:spPr>
          <a:xfrm>
            <a:off x="6120765" y="1985137"/>
            <a:ext cx="1378585" cy="352425"/>
          </a:xfrm>
          <a:prstGeom prst="rect">
            <a:avLst/>
          </a:prstGeom>
          <a:noFill/>
          <a:ln w="9525">
            <a:noFill/>
          </a:ln>
        </p:spPr>
        <p:txBody>
          <a:bodyPr wrap="square">
            <a:spAutoFit/>
          </a:bodyPr>
          <a:lstStyle/>
          <a:p>
            <a:pPr indent="0" fontAlgn="auto">
              <a:lnSpc>
                <a:spcPts val="2040"/>
              </a:lnSpc>
              <a:spcBef>
                <a:spcPct val="0"/>
              </a:spcBef>
            </a:pPr>
            <a:r>
              <a:rPr lang="zh-CN" altLang="en-US" sz="2200" b="1">
                <a:latin typeface="华文新魏" panose="02010800040101010101" pitchFamily="2" charset="-122"/>
                <a:ea typeface="华文新魏" panose="02010800040101010101" pitchFamily="2" charset="-122"/>
              </a:rPr>
              <a:t>（王熙凤）</a:t>
            </a:r>
            <a:endParaRPr lang="zh-CN" altLang="en-US" sz="2200" b="1">
              <a:latin typeface="华文新魏" panose="02010800040101010101" pitchFamily="2" charset="-122"/>
              <a:ea typeface="华文新魏" panose="02010800040101010101" pitchFamily="2" charset="-122"/>
            </a:endParaRPr>
          </a:p>
        </p:txBody>
      </p:sp>
      <p:sp>
        <p:nvSpPr>
          <p:cNvPr id="26656" name="Text Box 32" title=""/>
          <p:cNvSpPr txBox="1"/>
          <p:nvPr/>
        </p:nvSpPr>
        <p:spPr>
          <a:xfrm>
            <a:off x="6120765" y="2234057"/>
            <a:ext cx="1137285" cy="352425"/>
          </a:xfrm>
          <a:prstGeom prst="rect">
            <a:avLst/>
          </a:prstGeom>
          <a:noFill/>
          <a:ln w="9525">
            <a:noFill/>
          </a:ln>
        </p:spPr>
        <p:txBody>
          <a:bodyPr wrap="square">
            <a:spAutoFit/>
          </a:bodyPr>
          <a:lstStyle/>
          <a:p>
            <a:pPr indent="0" fontAlgn="auto">
              <a:lnSpc>
                <a:spcPts val="2040"/>
              </a:lnSpc>
              <a:spcBef>
                <a:spcPct val="0"/>
              </a:spcBef>
            </a:pPr>
            <a:r>
              <a:rPr lang="zh-CN" altLang="en-US" sz="2200" b="1">
                <a:latin typeface="华文新魏" panose="02010800040101010101" pitchFamily="2" charset="-122"/>
                <a:ea typeface="华文新魏" panose="02010800040101010101" pitchFamily="2" charset="-122"/>
              </a:rPr>
              <a:t>贾迎春</a:t>
            </a:r>
            <a:endParaRPr lang="zh-CN" altLang="en-US" sz="2200" b="1">
              <a:latin typeface="华文新魏" panose="02010800040101010101" pitchFamily="2" charset="-122"/>
              <a:ea typeface="华文新魏" panose="02010800040101010101" pitchFamily="2" charset="-122"/>
            </a:endParaRPr>
          </a:p>
        </p:txBody>
      </p:sp>
      <p:sp>
        <p:nvSpPr>
          <p:cNvPr id="26657" name="AutoShape 33" title=""/>
          <p:cNvSpPr/>
          <p:nvPr/>
        </p:nvSpPr>
        <p:spPr>
          <a:xfrm>
            <a:off x="7550997" y="1754759"/>
            <a:ext cx="57157" cy="457256"/>
          </a:xfrm>
          <a:prstGeom prst="rightBrace">
            <a:avLst>
              <a:gd name="adj1" fmla="val 66666"/>
              <a:gd name="adj2" fmla="val 50000"/>
            </a:avLst>
          </a:prstGeom>
          <a:noFill/>
          <a:ln w="34925" cap="flat" cmpd="sng">
            <a:solidFill>
              <a:schemeClr val="tx1"/>
            </a:solidFill>
            <a:prstDash val="solid"/>
            <a:headEnd type="none" w="med" len="med"/>
            <a:tailEnd type="none" w="med" len="med"/>
          </a:ln>
        </p:spPr>
        <p:txBody>
          <a:bodyPr wrap="none" anchor="ctr" anchorCtr="0"/>
          <a:lstStyle/>
          <a:p>
            <a:pPr fontAlgn="auto">
              <a:spcBef>
                <a:spcPct val="0"/>
              </a:spcBef>
            </a:pPr>
            <a:endParaRPr lang="zh-CN" altLang="en-US" sz="2200" b="1">
              <a:latin typeface="华文新魏" panose="02010800040101010101" pitchFamily="2" charset="-122"/>
              <a:ea typeface="华文新魏" panose="02010800040101010101" pitchFamily="2" charset="-122"/>
            </a:endParaRPr>
          </a:p>
        </p:txBody>
      </p:sp>
      <p:sp>
        <p:nvSpPr>
          <p:cNvPr id="26658" name="Text Box 34" title=""/>
          <p:cNvSpPr txBox="1"/>
          <p:nvPr/>
        </p:nvSpPr>
        <p:spPr>
          <a:xfrm>
            <a:off x="7733249" y="1724279"/>
            <a:ext cx="914513" cy="429895"/>
          </a:xfrm>
          <a:prstGeom prst="rect">
            <a:avLst/>
          </a:prstGeom>
          <a:noFill/>
          <a:ln w="9525">
            <a:noFill/>
          </a:ln>
        </p:spPr>
        <p:txBody>
          <a:bodyPr>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巧姐</a:t>
            </a:r>
            <a:endParaRPr lang="zh-CN" altLang="en-US" sz="2200" b="1">
              <a:latin typeface="华文新魏" panose="02010800040101010101" pitchFamily="2" charset="-122"/>
              <a:ea typeface="华文新魏" panose="02010800040101010101" pitchFamily="2" charset="-122"/>
            </a:endParaRPr>
          </a:p>
        </p:txBody>
      </p:sp>
      <p:sp>
        <p:nvSpPr>
          <p:cNvPr id="26659" name="Text Box 35" title=""/>
          <p:cNvSpPr txBox="1"/>
          <p:nvPr/>
        </p:nvSpPr>
        <p:spPr>
          <a:xfrm>
            <a:off x="4677410" y="3110865"/>
            <a:ext cx="1112520" cy="429895"/>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cs typeface="华文新魏" panose="02010800040101010101" pitchFamily="2" charset="-122"/>
              </a:rPr>
              <a:t>贾 政</a:t>
            </a:r>
            <a:endParaRPr lang="zh-CN" altLang="en-US" sz="22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26660" name="AutoShape 36" title=""/>
          <p:cNvSpPr/>
          <p:nvPr/>
        </p:nvSpPr>
        <p:spPr>
          <a:xfrm>
            <a:off x="6056701" y="2795637"/>
            <a:ext cx="114314" cy="1371769"/>
          </a:xfrm>
          <a:prstGeom prst="leftBrace">
            <a:avLst>
              <a:gd name="adj1" fmla="val 100000"/>
              <a:gd name="adj2" fmla="val 50000"/>
            </a:avLst>
          </a:prstGeom>
          <a:noFill/>
          <a:ln w="34925" cap="flat" cmpd="sng">
            <a:solidFill>
              <a:schemeClr val="tx1"/>
            </a:solidFill>
            <a:prstDash val="solid"/>
            <a:headEnd type="none" w="med" len="med"/>
            <a:tailEnd type="none" w="med" len="med"/>
          </a:ln>
        </p:spPr>
        <p:txBody>
          <a:bodyPr wrap="none" anchor="ctr" anchorCtr="0"/>
          <a:lstStyle/>
          <a:p>
            <a:pPr fontAlgn="auto">
              <a:spcBef>
                <a:spcPct val="0"/>
              </a:spcBef>
            </a:pPr>
            <a:endParaRPr lang="zh-CN" altLang="en-US" sz="2200" b="1">
              <a:latin typeface="华文新魏" panose="02010800040101010101" pitchFamily="2" charset="-122"/>
              <a:ea typeface="华文新魏" panose="02010800040101010101" pitchFamily="2" charset="-122"/>
            </a:endParaRPr>
          </a:p>
        </p:txBody>
      </p:sp>
      <p:sp>
        <p:nvSpPr>
          <p:cNvPr id="26662" name="Text Box 38" title=""/>
          <p:cNvSpPr txBox="1"/>
          <p:nvPr/>
        </p:nvSpPr>
        <p:spPr>
          <a:xfrm>
            <a:off x="6226175" y="2943860"/>
            <a:ext cx="1087120" cy="352425"/>
          </a:xfrm>
          <a:prstGeom prst="rect">
            <a:avLst/>
          </a:prstGeom>
          <a:noFill/>
          <a:ln w="9525">
            <a:noFill/>
          </a:ln>
        </p:spPr>
        <p:txBody>
          <a:bodyPr wrap="square">
            <a:spAutoFit/>
          </a:bodyPr>
          <a:lstStyle/>
          <a:p>
            <a:pPr indent="0" fontAlgn="auto">
              <a:lnSpc>
                <a:spcPts val="2040"/>
              </a:lnSpc>
              <a:spcBef>
                <a:spcPct val="0"/>
              </a:spcBef>
            </a:pPr>
            <a:r>
              <a:rPr lang="zh-CN" altLang="en-US" sz="2200" b="1">
                <a:latin typeface="华文新魏" panose="02010800040101010101" pitchFamily="2" charset="-122"/>
                <a:ea typeface="华文新魏" panose="02010800040101010101" pitchFamily="2" charset="-122"/>
              </a:rPr>
              <a:t>（李纨）</a:t>
            </a:r>
            <a:endParaRPr lang="zh-CN" altLang="en-US" sz="2200" b="1">
              <a:latin typeface="华文新魏" panose="02010800040101010101" pitchFamily="2" charset="-122"/>
              <a:ea typeface="华文新魏" panose="02010800040101010101" pitchFamily="2" charset="-122"/>
            </a:endParaRPr>
          </a:p>
        </p:txBody>
      </p:sp>
      <p:sp>
        <p:nvSpPr>
          <p:cNvPr id="26663" name="AutoShape 39" title=""/>
          <p:cNvSpPr/>
          <p:nvPr/>
        </p:nvSpPr>
        <p:spPr>
          <a:xfrm>
            <a:off x="7333615" y="2710180"/>
            <a:ext cx="171450" cy="509905"/>
          </a:xfrm>
          <a:prstGeom prst="rightBrace">
            <a:avLst>
              <a:gd name="adj1" fmla="val 30555"/>
              <a:gd name="adj2" fmla="val 50000"/>
            </a:avLst>
          </a:prstGeom>
          <a:noFill/>
          <a:ln w="34925" cap="flat" cmpd="sng">
            <a:solidFill>
              <a:schemeClr val="tx1"/>
            </a:solidFill>
            <a:prstDash val="solid"/>
            <a:headEnd type="none" w="med" len="med"/>
            <a:tailEnd type="none" w="med" len="med"/>
          </a:ln>
        </p:spPr>
        <p:txBody>
          <a:bodyPr wrap="none" anchor="ctr" anchorCtr="0"/>
          <a:lstStyle/>
          <a:p>
            <a:pPr fontAlgn="auto">
              <a:spcBef>
                <a:spcPct val="0"/>
              </a:spcBef>
            </a:pPr>
            <a:endParaRPr lang="zh-CN" altLang="en-US" sz="2200" b="1">
              <a:latin typeface="华文新魏" panose="02010800040101010101" pitchFamily="2" charset="-122"/>
              <a:ea typeface="华文新魏" panose="02010800040101010101" pitchFamily="2" charset="-122"/>
            </a:endParaRPr>
          </a:p>
        </p:txBody>
      </p:sp>
      <p:sp>
        <p:nvSpPr>
          <p:cNvPr id="26664" name="Text Box 40" title=""/>
          <p:cNvSpPr txBox="1"/>
          <p:nvPr/>
        </p:nvSpPr>
        <p:spPr>
          <a:xfrm>
            <a:off x="7505065" y="2710180"/>
            <a:ext cx="977900" cy="429895"/>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cs typeface="华文新魏" panose="02010800040101010101" pitchFamily="2" charset="-122"/>
              </a:rPr>
              <a:t>贾 兰</a:t>
            </a:r>
            <a:endParaRPr lang="zh-CN" altLang="en-US" sz="22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26665" name="Text Box 41" title=""/>
          <p:cNvSpPr txBox="1"/>
          <p:nvPr/>
        </p:nvSpPr>
        <p:spPr>
          <a:xfrm>
            <a:off x="6226175" y="3265170"/>
            <a:ext cx="1082040" cy="352425"/>
          </a:xfrm>
          <a:prstGeom prst="rect">
            <a:avLst/>
          </a:prstGeom>
          <a:noFill/>
          <a:ln w="9525">
            <a:noFill/>
          </a:ln>
        </p:spPr>
        <p:txBody>
          <a:bodyPr wrap="square">
            <a:spAutoFit/>
          </a:bodyPr>
          <a:lstStyle/>
          <a:p>
            <a:pPr indent="0" fontAlgn="auto">
              <a:lnSpc>
                <a:spcPts val="2040"/>
              </a:lnSpc>
              <a:spcBef>
                <a:spcPct val="0"/>
              </a:spcBef>
            </a:pPr>
            <a:r>
              <a:rPr lang="zh-CN" altLang="en-US" sz="2200" b="1">
                <a:latin typeface="华文新魏" panose="02010800040101010101" pitchFamily="2" charset="-122"/>
                <a:ea typeface="华文新魏" panose="02010800040101010101" pitchFamily="2" charset="-122"/>
              </a:rPr>
              <a:t>贾元春</a:t>
            </a:r>
            <a:endParaRPr lang="zh-CN" altLang="en-US" sz="2200" b="1">
              <a:latin typeface="华文新魏" panose="02010800040101010101" pitchFamily="2" charset="-122"/>
              <a:ea typeface="华文新魏" panose="02010800040101010101" pitchFamily="2" charset="-122"/>
            </a:endParaRPr>
          </a:p>
        </p:txBody>
      </p:sp>
      <p:sp>
        <p:nvSpPr>
          <p:cNvPr id="26666" name="Text Box 42" title=""/>
          <p:cNvSpPr txBox="1"/>
          <p:nvPr/>
        </p:nvSpPr>
        <p:spPr>
          <a:xfrm>
            <a:off x="6226175" y="3586480"/>
            <a:ext cx="1171575" cy="352425"/>
          </a:xfrm>
          <a:prstGeom prst="rect">
            <a:avLst/>
          </a:prstGeom>
          <a:noFill/>
          <a:ln w="9525">
            <a:noFill/>
          </a:ln>
        </p:spPr>
        <p:txBody>
          <a:bodyPr wrap="square">
            <a:spAutoFit/>
          </a:bodyPr>
          <a:lstStyle/>
          <a:p>
            <a:pPr algn="l" fontAlgn="auto">
              <a:lnSpc>
                <a:spcPts val="2040"/>
              </a:lnSpc>
              <a:spcBef>
                <a:spcPct val="0"/>
              </a:spcBef>
              <a:buClrTx/>
              <a:buSzTx/>
              <a:buFontTx/>
            </a:pPr>
            <a:r>
              <a:rPr lang="zh-CN" altLang="en-US" sz="2200" b="1">
                <a:latin typeface="华文新魏" panose="02010800040101010101" pitchFamily="2" charset="-122"/>
                <a:ea typeface="华文新魏" panose="02010800040101010101" pitchFamily="2" charset="-122"/>
              </a:rPr>
              <a:t>贾宝玉</a:t>
            </a:r>
            <a:endParaRPr lang="zh-CN" altLang="en-US" sz="2200" b="1">
              <a:latin typeface="华文新魏" panose="02010800040101010101" pitchFamily="2" charset="-122"/>
              <a:ea typeface="华文新魏" panose="02010800040101010101" pitchFamily="2" charset="-122"/>
            </a:endParaRPr>
          </a:p>
        </p:txBody>
      </p:sp>
      <p:sp>
        <p:nvSpPr>
          <p:cNvPr id="26667" name="Text Box 43" title=""/>
          <p:cNvSpPr txBox="1"/>
          <p:nvPr/>
        </p:nvSpPr>
        <p:spPr>
          <a:xfrm>
            <a:off x="6226175" y="3907790"/>
            <a:ext cx="1094740" cy="352425"/>
          </a:xfrm>
          <a:prstGeom prst="rect">
            <a:avLst/>
          </a:prstGeom>
          <a:noFill/>
          <a:ln w="9525">
            <a:noFill/>
          </a:ln>
        </p:spPr>
        <p:txBody>
          <a:bodyPr wrap="square">
            <a:spAutoFit/>
          </a:bodyPr>
          <a:lstStyle/>
          <a:p>
            <a:pPr algn="l" fontAlgn="auto">
              <a:lnSpc>
                <a:spcPts val="2040"/>
              </a:lnSpc>
              <a:spcBef>
                <a:spcPct val="0"/>
              </a:spcBef>
              <a:buClrTx/>
              <a:buSzTx/>
              <a:buFontTx/>
            </a:pPr>
            <a:r>
              <a:rPr lang="zh-CN" altLang="en-US" sz="2200" b="1">
                <a:latin typeface="华文新魏" panose="02010800040101010101" pitchFamily="2" charset="-122"/>
                <a:ea typeface="华文新魏" panose="02010800040101010101" pitchFamily="2" charset="-122"/>
              </a:rPr>
              <a:t>贾探春</a:t>
            </a:r>
            <a:endParaRPr lang="zh-CN" altLang="en-US" sz="2200" b="1">
              <a:latin typeface="华文新魏" panose="02010800040101010101" pitchFamily="2" charset="-122"/>
              <a:ea typeface="华文新魏" panose="02010800040101010101" pitchFamily="2" charset="-122"/>
            </a:endParaRPr>
          </a:p>
        </p:txBody>
      </p:sp>
      <p:sp>
        <p:nvSpPr>
          <p:cNvPr id="26668" name="Text Box 44" title=""/>
          <p:cNvSpPr txBox="1"/>
          <p:nvPr/>
        </p:nvSpPr>
        <p:spPr>
          <a:xfrm>
            <a:off x="4677410" y="3425825"/>
            <a:ext cx="1527810" cy="429895"/>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（王夫人）</a:t>
            </a:r>
            <a:endParaRPr lang="zh-CN" altLang="en-US" sz="2200" b="1">
              <a:latin typeface="华文新魏" panose="02010800040101010101" pitchFamily="2" charset="-122"/>
              <a:ea typeface="华文新魏" panose="02010800040101010101" pitchFamily="2" charset="-122"/>
            </a:endParaRPr>
          </a:p>
        </p:txBody>
      </p:sp>
      <p:sp>
        <p:nvSpPr>
          <p:cNvPr id="26669" name="Text Box 45" title=""/>
          <p:cNvSpPr txBox="1"/>
          <p:nvPr/>
        </p:nvSpPr>
        <p:spPr>
          <a:xfrm>
            <a:off x="4751070" y="4288790"/>
            <a:ext cx="1172210" cy="429895"/>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cs typeface="华文新魏" panose="02010800040101010101" pitchFamily="2" charset="-122"/>
              </a:rPr>
              <a:t>贾 敏</a:t>
            </a:r>
            <a:endParaRPr lang="zh-CN" altLang="en-US" sz="2200" b="1">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26670" name="Text Box 46" title=""/>
          <p:cNvSpPr txBox="1"/>
          <p:nvPr/>
        </p:nvSpPr>
        <p:spPr>
          <a:xfrm>
            <a:off x="4622165" y="4581525"/>
            <a:ext cx="1630045" cy="429895"/>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（林如海）</a:t>
            </a:r>
            <a:endParaRPr lang="zh-CN" altLang="en-US" sz="2200" b="1">
              <a:latin typeface="华文新魏" panose="02010800040101010101" pitchFamily="2" charset="-122"/>
              <a:ea typeface="华文新魏" panose="02010800040101010101" pitchFamily="2" charset="-122"/>
            </a:endParaRPr>
          </a:p>
        </p:txBody>
      </p:sp>
      <p:sp>
        <p:nvSpPr>
          <p:cNvPr id="26671" name="AutoShape 47" title=""/>
          <p:cNvSpPr/>
          <p:nvPr/>
        </p:nvSpPr>
        <p:spPr>
          <a:xfrm>
            <a:off x="6169124" y="4413807"/>
            <a:ext cx="57157" cy="457256"/>
          </a:xfrm>
          <a:prstGeom prst="rightBrace">
            <a:avLst>
              <a:gd name="adj1" fmla="val 66666"/>
              <a:gd name="adj2" fmla="val 50000"/>
            </a:avLst>
          </a:prstGeom>
          <a:noFill/>
          <a:ln w="34925" cap="flat" cmpd="sng">
            <a:solidFill>
              <a:schemeClr val="tx1"/>
            </a:solidFill>
            <a:prstDash val="solid"/>
            <a:headEnd type="none" w="med" len="med"/>
            <a:tailEnd type="none" w="med" len="med"/>
          </a:ln>
        </p:spPr>
        <p:txBody>
          <a:bodyPr wrap="none" anchor="ctr" anchorCtr="0"/>
          <a:lstStyle/>
          <a:p>
            <a:pPr fontAlgn="auto">
              <a:spcBef>
                <a:spcPct val="0"/>
              </a:spcBef>
            </a:pPr>
            <a:endParaRPr lang="zh-CN" altLang="en-US" sz="2200" b="1">
              <a:latin typeface="华文新魏" panose="02010800040101010101" pitchFamily="2" charset="-122"/>
              <a:ea typeface="华文新魏" panose="02010800040101010101" pitchFamily="2" charset="-122"/>
            </a:endParaRPr>
          </a:p>
        </p:txBody>
      </p:sp>
      <p:sp>
        <p:nvSpPr>
          <p:cNvPr id="26672" name="Text Box 48" title=""/>
          <p:cNvSpPr txBox="1"/>
          <p:nvPr/>
        </p:nvSpPr>
        <p:spPr>
          <a:xfrm>
            <a:off x="6362065" y="4441190"/>
            <a:ext cx="1143000" cy="429895"/>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林黛玉</a:t>
            </a:r>
            <a:endParaRPr lang="zh-CN" altLang="en-US" sz="2200" b="1">
              <a:latin typeface="华文新魏" panose="02010800040101010101" pitchFamily="2" charset="-122"/>
              <a:ea typeface="华文新魏" panose="02010800040101010101" pitchFamily="2" charset="-122"/>
            </a:endParaRPr>
          </a:p>
        </p:txBody>
      </p:sp>
      <p:sp>
        <p:nvSpPr>
          <p:cNvPr id="26675" name="Text Box 51" title=""/>
          <p:cNvSpPr txBox="1"/>
          <p:nvPr/>
        </p:nvSpPr>
        <p:spPr>
          <a:xfrm>
            <a:off x="2056765" y="691515"/>
            <a:ext cx="459740" cy="1106805"/>
          </a:xfrm>
          <a:prstGeom prst="rect">
            <a:avLst/>
          </a:prstGeom>
          <a:noFill/>
          <a:ln w="9525">
            <a:noFill/>
          </a:ln>
        </p:spPr>
        <p:txBody>
          <a:bodyPr wrap="square">
            <a:spAutoFit/>
          </a:bodyPr>
          <a:lstStyle/>
          <a:p>
            <a:pPr fontAlgn="auto">
              <a:spcBef>
                <a:spcPct val="0"/>
              </a:spcBef>
            </a:pPr>
            <a:r>
              <a:rPr lang="zh-CN" altLang="en-US" sz="2200" b="1">
                <a:latin typeface="华文新魏" panose="02010800040101010101" pitchFamily="2" charset="-122"/>
                <a:ea typeface="华文新魏" panose="02010800040101010101" pitchFamily="2" charset="-122"/>
              </a:rPr>
              <a:t>宁国公</a:t>
            </a:r>
            <a:endParaRPr lang="zh-CN" altLang="en-US" sz="2200" b="1">
              <a:latin typeface="华文新魏" panose="02010800040101010101" pitchFamily="2" charset="-122"/>
              <a:ea typeface="华文新魏" panose="02010800040101010101" pitchFamily="2" charset="-122"/>
            </a:endParaRPr>
          </a:p>
        </p:txBody>
      </p:sp>
      <p:sp>
        <p:nvSpPr>
          <p:cNvPr id="2" name="文本框 1" title=""/>
          <p:cNvSpPr txBox="1"/>
          <p:nvPr/>
        </p:nvSpPr>
        <p:spPr>
          <a:xfrm>
            <a:off x="368300" y="4395470"/>
            <a:ext cx="2056765" cy="645160"/>
          </a:xfrm>
          <a:prstGeom prst="rect">
            <a:avLst/>
          </a:prstGeom>
          <a:noFill/>
        </p:spPr>
        <p:txBody>
          <a:bodyPr wrap="square" rtlCol="0" anchor="t">
            <a:spAutoFit/>
          </a:bodyPr>
          <a:lstStyle/>
          <a:p>
            <a:r>
              <a:rPr lang="zh-CN" altLang="en-US"/>
              <a:t> </a:t>
            </a:r>
            <a:r>
              <a:rPr lang="zh-CN" altLang="en-US" sz="1800" b="1">
                <a:solidFill>
                  <a:srgbClr val="FF0000"/>
                </a:solidFill>
              </a:rPr>
              <a:t>注：方框内为小说中不在世之人</a:t>
            </a:r>
            <a:endParaRPr lang="zh-CN" altLang="en-US" sz="1800" b="1">
              <a:solidFill>
                <a:srgbClr val="FF0000"/>
              </a:solidFill>
            </a:endParaRPr>
          </a:p>
        </p:txBody>
      </p:sp>
    </p:spTree>
  </p:cSld>
  <p:clrMapOvr>
    <a:masterClrMapping/>
  </p:clrMapOvr>
  <p:transition/>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MEDIACOVER_FLAG" val="1"/>
  <p:tag name="KSO_WM_UNIT_MEDIACOVER_BTN_STATE" val="1"/>
  <p:tag name="KSO_WM_UNIT_MEDIACOVER_BTNRECT" val="0*0*0*0"/>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AS_OS" val="Unix 3.10 unknown"/>
  <p:tag name="AS_RELEASE_DATE" val="2023.03.31"/>
  <p:tag name="AS_TITLE" val="Aspose.Slides for Java"/>
  <p:tag name="AS_VERSION" val="23.3"/>
  <p:tag name="COMMONDATA" val="eyJoZGlkIjoiOTBkMDkwZGZlMTRjODA1Y2NjNjdjMWFjZmUwMjI3ZmUifQ=="/>
  <p:tag name="KSO_WPP_MARK_KEY" val="98ca70d5-c4dd-421f-9ade-d256a345f63a"/>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方正书宋简体"/>
        <a:ea typeface="汉仪意宋W"/>
        <a:cs typeface="Arial"/>
      </a:majorFont>
      <a:minorFont>
        <a:latin typeface="方正书宋简体"/>
        <a:ea typeface="汉仪意宋W"/>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398</Paragraphs>
  <Slides>56</Slides>
  <Notes>4</Notes>
  <TotalTime>0</TotalTime>
  <HiddenSlides>0</HiddenSlides>
  <MMClips>1</MMClips>
  <ScaleCrop>0</ScaleCrop>
  <HeadingPairs>
    <vt:vector baseType="variant" size="6">
      <vt:variant>
        <vt:lpstr>Fonts used</vt:lpstr>
      </vt:variant>
      <vt:variant>
        <vt:i4>24</vt:i4>
      </vt:variant>
      <vt:variant>
        <vt:lpstr>Theme</vt:lpstr>
      </vt:variant>
      <vt:variant>
        <vt:i4>1</vt:i4>
      </vt:variant>
      <vt:variant>
        <vt:lpstr>Slide Titles</vt:lpstr>
      </vt:variant>
      <vt:variant>
        <vt:i4>56</vt:i4>
      </vt:variant>
    </vt:vector>
  </HeadingPairs>
  <TitlesOfParts>
    <vt:vector baseType="lpstr" size="81">
      <vt:lpstr>Arial</vt:lpstr>
      <vt:lpstr>方正书宋简体</vt:lpstr>
      <vt:lpstr>汉仪意宋W</vt:lpstr>
      <vt:lpstr>Calibri Light</vt:lpstr>
      <vt:lpstr>Calibri</vt:lpstr>
      <vt:lpstr>华文隶书</vt:lpstr>
      <vt:lpstr>华文楷体</vt:lpstr>
      <vt:lpstr>Times New Roman</vt:lpstr>
      <vt:lpstr>黑体</vt:lpstr>
      <vt:lpstr>华文中宋</vt:lpstr>
      <vt:lpstr>华文行楷</vt:lpstr>
      <vt:lpstr>楷体_GB2312</vt:lpstr>
      <vt:lpstr>华文新魏</vt:lpstr>
      <vt:lpstr>幼圆</vt:lpstr>
      <vt:lpstr>宋体</vt:lpstr>
      <vt:lpstr>微软雅黑</vt:lpstr>
      <vt:lpstr>方正粗黑宋简体</vt:lpstr>
      <vt:lpstr>Trebuchet MS</vt:lpstr>
      <vt:lpstr>仿宋_GB2312</vt:lpstr>
      <vt:lpstr>隶书</vt:lpstr>
      <vt:lpstr>方正姚体</vt:lpstr>
      <vt:lpstr>华文细黑</vt:lpstr>
      <vt:lpstr>华文琥珀</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贾府的“软件”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2024-08-15T10:57:12.753</cp:lastPrinted>
  <dcterms:created xsi:type="dcterms:W3CDTF">2024-08-15T10:57:12Z</dcterms:created>
  <dcterms:modified xsi:type="dcterms:W3CDTF">2024-08-15T02:57:12Z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