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3"/>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handoutMasterIdLst>
    <p:handoutMasterId r:id="rId3"/>
  </p:handoutMasterIdLst>
  <p:sldIdLst>
    <p:sldId id="256" r:id="rId4"/>
    <p:sldId id="257" r:id="rId5"/>
    <p:sldId id="265" r:id="rId6"/>
    <p:sldId id="334" r:id="rId7"/>
    <p:sldId id="335" r:id="rId8"/>
    <p:sldId id="266" r:id="rId9"/>
    <p:sldId id="312" r:id="rId10"/>
    <p:sldId id="278" r:id="rId11"/>
    <p:sldId id="279" r:id="rId12"/>
    <p:sldId id="281" r:id="rId13"/>
    <p:sldId id="282" r:id="rId14"/>
    <p:sldId id="337" r:id="rId15"/>
    <p:sldId id="284" r:id="rId16"/>
    <p:sldId id="280" r:id="rId17"/>
    <p:sldId id="287" r:id="rId18"/>
    <p:sldId id="288" r:id="rId19"/>
    <p:sldId id="292" r:id="rId20"/>
    <p:sldId id="338" r:id="rId21"/>
    <p:sldId id="296" r:id="rId22"/>
    <p:sldId id="298" r:id="rId23"/>
    <p:sldId id="299" r:id="rId24"/>
    <p:sldId id="300" r:id="rId25"/>
    <p:sldId id="353" r:id="rId26"/>
    <p:sldId id="354" r:id="rId27"/>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3850"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2"/>
        <p:guide pos="385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tags" Target="tags/tag157.xml" /><Relationship Id="rId29" Type="http://schemas.openxmlformats.org/officeDocument/2006/relationships/presProps" Target="presProps.xml" /><Relationship Id="rId3" Type="http://schemas.openxmlformats.org/officeDocument/2006/relationships/handoutMaster" Target="handoutMasters/handoutMaster1.xml" /><Relationship Id="rId30" Type="http://schemas.openxmlformats.org/officeDocument/2006/relationships/viewProps" Target="viewProps.xml" /><Relationship Id="rId31" Type="http://schemas.openxmlformats.org/officeDocument/2006/relationships/theme" Target="theme/theme1.xml" /><Relationship Id="rId32"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CB81D4-CDC2-4FB9-8AEE-650D036B0ED0}" type="slidenum">
              <a:rPr lang="zh-CN" altLang="en-US" smtClean="0"/>
              <a:t>6</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3.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image" Target="../media/image1.png" /><Relationship Id="rId5" Type="http://schemas.openxmlformats.org/officeDocument/2006/relationships/tags" Target="../tags/tag1.xml" /><Relationship Id="rId6" Type="http://schemas.openxmlformats.org/officeDocument/2006/relationships/image" Target="../media/image2.png" /><Relationship Id="rId7" Type="http://schemas.openxmlformats.org/officeDocument/2006/relationships/tags" Target="../tags/tag2.xml" /><Relationship Id="rId8" Type="http://schemas.openxmlformats.org/officeDocument/2006/relationships/image" Target="../media/image3.png" /><Relationship Id="rId9" Type="http://schemas.openxmlformats.org/officeDocument/2006/relationships/image" Target="file:///D:\qq&#25991;&#20214;\712321467\Image\C2C\Image2\%7b75232B38-A165-1FB7-499C-2E1C792CACB5%7d.png" TargetMode="Externa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xfrm>
      </p:grpSpPr>
      <p:pic>
        <p:nvPicPr>
          <p:cNvPr id="20" name="图片 1" descr="e76a003bf1a3fabc23af50f6ab10c66a"/>
          <p:cNvPicPr>
            <a:picLocks noChangeAspect="1" noChangeArrowheads="1"/>
          </p:cNvPicPr>
          <p:nvPr userDrawn="1">
            <p:custDataLst>
              <p:tags r:id="rId5"/>
            </p:custDataLst>
          </p:nvPr>
        </p:nvPicPr>
        <p:blipFill>
          <a:blip r:embed="rId4">
            <a:alphaModFix amt="59000"/>
          </a:blip>
          <a:stretch>
            <a:fillRect/>
          </a:stretch>
        </p:blipFill>
        <p:spPr bwMode="auto">
          <a:xfrm>
            <a:off x="4" y="4528093"/>
            <a:ext cx="12191998" cy="232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 descr="fb4e88b56e7d7877b454d10c3e46ff4b"/>
          <p:cNvPicPr>
            <a:picLocks noChangeAspect="1" noChangeArrowheads="1"/>
          </p:cNvPicPr>
          <p:nvPr userDrawn="1">
            <p:custDataLst>
              <p:tags r:id="rId7"/>
            </p:custDataLst>
          </p:nvPr>
        </p:nvPicPr>
        <p:blipFill>
          <a:blip r:embed="rId6"/>
          <a:stretch>
            <a:fillRect/>
          </a:stretch>
        </p:blipFill>
        <p:spPr bwMode="auto">
          <a:xfrm>
            <a:off x="2" y="4775200"/>
            <a:ext cx="6719570" cy="221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descr="图片1"/>
          <p:cNvPicPr>
            <a:picLocks noChangeAspect="1"/>
          </p:cNvPicPr>
          <p:nvPr userDrawn="1"/>
        </p:nvPicPr>
        <p:blipFill>
          <a:blip r:embed="rId8"/>
          <a:stretch>
            <a:fillRect/>
          </a:stretch>
        </p:blipFill>
        <p:spPr>
          <a:xfrm>
            <a:off x="10338435" y="0"/>
            <a:ext cx="1853565" cy="666750"/>
          </a:xfrm>
          <a:prstGeom prst="rect">
            <a:avLst/>
          </a:prstGeom>
        </p:spPr>
      </p:pic>
      <p:pic>
        <p:nvPicPr>
          <p:cNvPr id="21" name="图片 1073743875" descr="学科网 zxxk.com" title=""/>
          <p:cNvPicPr>
            <a:picLocks noChangeAspect="1"/>
          </p:cNvPicPr>
          <p:nvPr/>
        </p:nvPicPr>
        <p:blipFill>
          <a:blip r:embed="rId10" r:link="rId9"/>
          <a:stretch>
            <a:fillRect/>
          </a:stretch>
        </p:blipFill>
        <p:spPr>
          <a:xfrm>
            <a:off x="838200" y="365125"/>
            <a:ext cx="9525" cy="9525"/>
          </a:xfrm>
          <a:prstGeom prst="rect">
            <a:avLst/>
          </a:prstGeom>
          <a:noFill/>
          <a:ln>
            <a:noFill/>
            <a:miter lim="800000"/>
          </a:ln>
        </p:spPr>
      </p:pic>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10360"/>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4.xml" /><Relationship Id="rId3" Type="http://schemas.openxmlformats.org/officeDocument/2006/relationships/image" Target="../media/image5.jpeg" /><Relationship Id="rId4" Type="http://schemas.openxmlformats.org/officeDocument/2006/relationships/tags" Target="../tags/tag5.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0.png"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tags" Target="../tags/tag6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13.jpeg" /><Relationship Id="rId11" Type="http://schemas.openxmlformats.org/officeDocument/2006/relationships/tags" Target="../tags/tag69.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image" Target="../media/image11.jpeg" /><Relationship Id="rId7" Type="http://schemas.openxmlformats.org/officeDocument/2006/relationships/tags" Target="../tags/tag67.xml" /><Relationship Id="rId8" Type="http://schemas.openxmlformats.org/officeDocument/2006/relationships/image" Target="../media/image12.jpeg" /><Relationship Id="rId9" Type="http://schemas.openxmlformats.org/officeDocument/2006/relationships/tags" Target="../tags/tag6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73.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tags" Target="../tags/tag78.xml" /><Relationship Id="rId8" Type="http://schemas.openxmlformats.org/officeDocument/2006/relationships/tags" Target="../tags/tag79.xml" /><Relationship Id="rId9" Type="http://schemas.openxmlformats.org/officeDocument/2006/relationships/tags" Target="../tags/tag80.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1.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85.xml" /><Relationship Id="rId3" Type="http://schemas.openxmlformats.org/officeDocument/2006/relationships/tags" Target="../tags/tag86.xml" /><Relationship Id="rId4" Type="http://schemas.openxmlformats.org/officeDocument/2006/relationships/tags" Target="../tags/tag87.xml" /><Relationship Id="rId5" Type="http://schemas.openxmlformats.org/officeDocument/2006/relationships/tags" Target="../tags/tag8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89.xml" /><Relationship Id="rId3" Type="http://schemas.openxmlformats.org/officeDocument/2006/relationships/tags" Target="../tags/tag90.xml" /><Relationship Id="rId4" Type="http://schemas.openxmlformats.org/officeDocument/2006/relationships/tags" Target="../tags/tag91.xml" /><Relationship Id="rId5" Type="http://schemas.openxmlformats.org/officeDocument/2006/relationships/tags" Target="../tags/tag9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14.png"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tags" Target="../tags/tag10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01.xml" /><Relationship Id="rId3" Type="http://schemas.openxmlformats.org/officeDocument/2006/relationships/tags" Target="../tags/tag102.xml" /><Relationship Id="rId4" Type="http://schemas.openxmlformats.org/officeDocument/2006/relationships/tags" Target="../tags/tag103.xml" /><Relationship Id="rId5" Type="http://schemas.openxmlformats.org/officeDocument/2006/relationships/tags" Target="../tags/tag10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11.xml" /><Relationship Id="rId11" Type="http://schemas.openxmlformats.org/officeDocument/2006/relationships/tags" Target="../tags/tag112.xml" /><Relationship Id="rId12" Type="http://schemas.openxmlformats.org/officeDocument/2006/relationships/tags" Target="../tags/tag113.xml" /><Relationship Id="rId13" Type="http://schemas.openxmlformats.org/officeDocument/2006/relationships/tags" Target="../tags/tag114.xml" /><Relationship Id="rId14" Type="http://schemas.openxmlformats.org/officeDocument/2006/relationships/tags" Target="../tags/tag115.xml" /><Relationship Id="rId15" Type="http://schemas.openxmlformats.org/officeDocument/2006/relationships/tags" Target="../tags/tag116.xml" /><Relationship Id="rId16" Type="http://schemas.openxmlformats.org/officeDocument/2006/relationships/tags" Target="../tags/tag117.xml" /><Relationship Id="rId17" Type="http://schemas.openxmlformats.org/officeDocument/2006/relationships/tags" Target="../tags/tag118.xml" /><Relationship Id="rId18" Type="http://schemas.openxmlformats.org/officeDocument/2006/relationships/tags" Target="../tags/tag119.xml" /><Relationship Id="rId19" Type="http://schemas.openxmlformats.org/officeDocument/2006/relationships/tags" Target="../tags/tag120.xml" /><Relationship Id="rId2" Type="http://schemas.openxmlformats.org/officeDocument/2006/relationships/tags" Target="../tags/tag105.xml" /><Relationship Id="rId20" Type="http://schemas.openxmlformats.org/officeDocument/2006/relationships/tags" Target="../tags/tag121.xml" /><Relationship Id="rId21" Type="http://schemas.openxmlformats.org/officeDocument/2006/relationships/tags" Target="../tags/tag122.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image" Target="../media/image15.jpeg" /><Relationship Id="rId7" Type="http://schemas.openxmlformats.org/officeDocument/2006/relationships/tags" Target="../tags/tag109.xml" /><Relationship Id="rId8" Type="http://schemas.openxmlformats.org/officeDocument/2006/relationships/image" Target="../media/image16.jpeg" /><Relationship Id="rId9" Type="http://schemas.openxmlformats.org/officeDocument/2006/relationships/tags" Target="../tags/tag110.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3.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tags" Target="../tags/tag126.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xml" /><Relationship Id="rId11" Type="http://schemas.openxmlformats.org/officeDocument/2006/relationships/tags" Target="../tags/tag14.xml" /><Relationship Id="rId12" Type="http://schemas.openxmlformats.org/officeDocument/2006/relationships/tags" Target="../tags/tag15.xml" /><Relationship Id="rId13" Type="http://schemas.openxmlformats.org/officeDocument/2006/relationships/tags" Target="../tags/tag16.xml" /><Relationship Id="rId14" Type="http://schemas.openxmlformats.org/officeDocument/2006/relationships/tags" Target="../tags/tag17.xml" /><Relationship Id="rId15" Type="http://schemas.openxmlformats.org/officeDocument/2006/relationships/tags" Target="../tags/tag18.xml" /><Relationship Id="rId16" Type="http://schemas.openxmlformats.org/officeDocument/2006/relationships/tags" Target="../tags/tag19.xml" /><Relationship Id="rId17" Type="http://schemas.openxmlformats.org/officeDocument/2006/relationships/tags" Target="../tags/tag20.xml" /><Relationship Id="rId18" Type="http://schemas.openxmlformats.org/officeDocument/2006/relationships/tags" Target="../tags/tag21.xml" /><Relationship Id="rId19" Type="http://schemas.openxmlformats.org/officeDocument/2006/relationships/tags" Target="../tags/tag22.xml" /><Relationship Id="rId2" Type="http://schemas.openxmlformats.org/officeDocument/2006/relationships/image" Target="../media/image6.jpeg" /><Relationship Id="rId3" Type="http://schemas.openxmlformats.org/officeDocument/2006/relationships/tags" Target="../tags/tag6.xml" /><Relationship Id="rId4" Type="http://schemas.openxmlformats.org/officeDocument/2006/relationships/tags" Target="../tags/tag7.xml" /><Relationship Id="rId5" Type="http://schemas.openxmlformats.org/officeDocument/2006/relationships/tags" Target="../tags/tag8.xml" /><Relationship Id="rId6" Type="http://schemas.openxmlformats.org/officeDocument/2006/relationships/tags" Target="../tags/tag9.xml" /><Relationship Id="rId7" Type="http://schemas.openxmlformats.org/officeDocument/2006/relationships/tags" Target="../tags/tag10.xml" /><Relationship Id="rId8" Type="http://schemas.openxmlformats.org/officeDocument/2006/relationships/tags" Target="../tags/tag11.xml" /><Relationship Id="rId9" Type="http://schemas.openxmlformats.org/officeDocument/2006/relationships/tags" Target="../tags/tag1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7.xml" /><Relationship Id="rId3" Type="http://schemas.openxmlformats.org/officeDocument/2006/relationships/tags" Target="../tags/tag128.xml" /><Relationship Id="rId4" Type="http://schemas.openxmlformats.org/officeDocument/2006/relationships/tags" Target="../tags/tag129.xml" /><Relationship Id="rId5" Type="http://schemas.openxmlformats.org/officeDocument/2006/relationships/tags" Target="../tags/tag13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31.xml" /><Relationship Id="rId3" Type="http://schemas.openxmlformats.org/officeDocument/2006/relationships/tags" Target="../tags/tag132.xml" /><Relationship Id="rId4" Type="http://schemas.openxmlformats.org/officeDocument/2006/relationships/tags" Target="../tags/tag133.xml" /><Relationship Id="rId5" Type="http://schemas.openxmlformats.org/officeDocument/2006/relationships/tags" Target="../tags/tag13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2.xml"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tags" Target="../tags/tag146.xml" /><Relationship Id="rId15" Type="http://schemas.openxmlformats.org/officeDocument/2006/relationships/tags" Target="../tags/tag147.xml" /><Relationship Id="rId16" Type="http://schemas.openxmlformats.org/officeDocument/2006/relationships/tags" Target="../tags/tag148.xml" /><Relationship Id="rId2" Type="http://schemas.openxmlformats.org/officeDocument/2006/relationships/image" Target="../media/image17.png" /><Relationship Id="rId3" Type="http://schemas.openxmlformats.org/officeDocument/2006/relationships/tags" Target="../tags/tag135.xml" /><Relationship Id="rId4" Type="http://schemas.openxmlformats.org/officeDocument/2006/relationships/tags" Target="../tags/tag136.xml" /><Relationship Id="rId5" Type="http://schemas.openxmlformats.org/officeDocument/2006/relationships/tags" Target="../tags/tag137.xml" /><Relationship Id="rId6" Type="http://schemas.openxmlformats.org/officeDocument/2006/relationships/tags" Target="../tags/tag138.xml" /><Relationship Id="rId7" Type="http://schemas.openxmlformats.org/officeDocument/2006/relationships/tags" Target="../tags/tag139.xml" /><Relationship Id="rId8" Type="http://schemas.openxmlformats.org/officeDocument/2006/relationships/tags" Target="../tags/tag140.xml" /><Relationship Id="rId9" Type="http://schemas.openxmlformats.org/officeDocument/2006/relationships/tags" Target="../tags/tag141.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9.xml" /><Relationship Id="rId3" Type="http://schemas.openxmlformats.org/officeDocument/2006/relationships/tags" Target="../tags/tag150.xml" /><Relationship Id="rId4" Type="http://schemas.openxmlformats.org/officeDocument/2006/relationships/tags" Target="../tags/tag151.xml" /><Relationship Id="rId5" Type="http://schemas.openxmlformats.org/officeDocument/2006/relationships/tags" Target="../tags/tag15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tags" Target="../tags/tag15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35.xml" /><Relationship Id="rId11" Type="http://schemas.openxmlformats.org/officeDocument/2006/relationships/tags" Target="../tags/tag36.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37.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 Id="rId6" Type="http://schemas.openxmlformats.org/officeDocument/2006/relationships/tags" Target="../tags/tag41.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7.png" /><Relationship Id="rId4" Type="http://schemas.microsoft.com/office/2007/relationships/media" Target="../media/media1.mp3" /><Relationship Id="rId5" Type="http://schemas.microsoft.com/office/2007/relationships/media" Target="../media/media1.mp3" TargetMode="Internal" /><Relationship Id="rId6" Type="http://schemas.openxmlformats.org/officeDocument/2006/relationships/tags" Target="../tags/tag42.xml" /><Relationship Id="rId7" Type="http://schemas.openxmlformats.org/officeDocument/2006/relationships/tags" Target="../tags/tag43.xml" /><Relationship Id="rId8" Type="http://schemas.openxmlformats.org/officeDocument/2006/relationships/tags" Target="../tags/tag44.xml" /><Relationship Id="rId9" Type="http://schemas.openxmlformats.org/officeDocument/2006/relationships/tags" Target="../tags/tag4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png" /><Relationship Id="rId3" Type="http://schemas.openxmlformats.org/officeDocument/2006/relationships/tags" Target="../tags/tag46.xml" /><Relationship Id="rId4" Type="http://schemas.openxmlformats.org/officeDocument/2006/relationships/video" Target="../media/media2.mp4" /><Relationship Id="rId5" Type="http://schemas.microsoft.com/office/2007/relationships/media" Target="../media/media2.mp4" /><Relationship Id="rId6" Type="http://schemas.openxmlformats.org/officeDocument/2006/relationships/tags" Target="../tags/tag47.xml" /><Relationship Id="rId7" Type="http://schemas.openxmlformats.org/officeDocument/2006/relationships/tags" Target="../tags/tag48.xml" /><Relationship Id="rId8" Type="http://schemas.openxmlformats.org/officeDocument/2006/relationships/tags" Target="../tags/tag49.xml" /><Relationship Id="rId9" Type="http://schemas.openxmlformats.org/officeDocument/2006/relationships/tags" Target="../tags/tag50.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NULL" TargetMode="External" /><Relationship Id="rId3" Type="http://schemas.openxmlformats.org/officeDocument/2006/relationships/image" Target="../media/image9.png" /><Relationship Id="rId4" Type="http://schemas.openxmlformats.org/officeDocument/2006/relationships/tags" Target="../tags/tag51.xml" /><Relationship Id="rId5" Type="http://schemas.openxmlformats.org/officeDocument/2006/relationships/tags" Target="../tags/tag52.xml" /><Relationship Id="rId6" Type="http://schemas.openxmlformats.org/officeDocument/2006/relationships/tags" Target="../tags/tag53.xml" /><Relationship Id="rId7" Type="http://schemas.openxmlformats.org/officeDocument/2006/relationships/tags" Target="../tags/tag5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55.xml" /><Relationship Id="rId3" Type="http://schemas.openxmlformats.org/officeDocument/2006/relationships/tags" Target="../tags/tag56.xml" /><Relationship Id="rId4" Type="http://schemas.openxmlformats.org/officeDocument/2006/relationships/tags" Target="../tags/tag57.xml" /><Relationship Id="rId5" Type="http://schemas.openxmlformats.org/officeDocument/2006/relationships/tags" Target="../tags/tag5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3"/>
          <a:stretch>
            <a:fillRect/>
          </a:stretch>
        </a:blipFill>
        <a:effectLst/>
      </p:bgPr>
    </p:bg>
    <p:spTree>
      <p:nvGrpSpPr>
        <p:cNvPr id="1" name=""/>
        <p:cNvGrpSpPr/>
        <p:nvPr/>
      </p:nvGrpSpPr>
      <p:grpSpPr>
        <a:xfrm>
          <a:off x="0" y="0"/>
          <a:ext cx="0" cy="0"/>
        </a:xfrm>
      </p:grpSpPr>
      <p:sp>
        <p:nvSpPr>
          <p:cNvPr id="4" name="文本框 3" title=""/>
          <p:cNvSpPr txBox="1"/>
          <p:nvPr/>
        </p:nvSpPr>
        <p:spPr>
          <a:xfrm>
            <a:off x="2793365" y="2134870"/>
            <a:ext cx="7154545" cy="1106805"/>
          </a:xfrm>
          <a:prstGeom prst="rect">
            <a:avLst/>
          </a:prstGeom>
          <a:noFill/>
        </p:spPr>
        <p:txBody>
          <a:bodyPr wrap="square" rtlCol="0" anchor="t">
            <a:spAutoFit/>
          </a:bodyPr>
          <a:lstStyle/>
          <a:p>
            <a:r>
              <a:rPr sz="6600" b="1">
                <a:solidFill>
                  <a:srgbClr val="FFFF00"/>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rPr>
              <a:t>念奴娇·赤壁怀古</a:t>
            </a:r>
            <a:endParaRPr sz="6600" b="1">
              <a:solidFill>
                <a:srgbClr val="FFFF00"/>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endParaRPr>
          </a:p>
        </p:txBody>
      </p:sp>
      <p:sp>
        <p:nvSpPr>
          <p:cNvPr id="5" name="文本框 4" title=""/>
          <p:cNvSpPr txBox="1"/>
          <p:nvPr/>
        </p:nvSpPr>
        <p:spPr>
          <a:xfrm>
            <a:off x="8174990" y="3580448"/>
            <a:ext cx="1697355" cy="829945"/>
          </a:xfrm>
          <a:prstGeom prst="rect">
            <a:avLst/>
          </a:prstGeom>
          <a:noFill/>
        </p:spPr>
        <p:txBody>
          <a:bodyPr wrap="square" rtlCol="0" anchor="t">
            <a:spAutoFit/>
          </a:bodyPr>
          <a:lstStyle/>
          <a:p>
            <a:r>
              <a:rPr lang="zh-CN" altLang="en-US" sz="4800" b="1">
                <a:ln w="9525" cap="flat" cmpd="sng">
                  <a:solidFill>
                    <a:srgbClr val="000000"/>
                  </a:solidFill>
                  <a:prstDash val="solid"/>
                  <a:headEnd type="none" w="med" len="med"/>
                  <a:tailEnd type="none" w="med" len="med"/>
                </a:ln>
                <a:solidFill>
                  <a:srgbClr val="FFFF00"/>
                </a:solidFill>
                <a:effectLst>
                  <a:outerShdw dist="35921" dir="2699999" algn="ctr" rotWithShape="0">
                    <a:srgbClr val="808080"/>
                  </a:outerShdw>
                </a:effectLst>
                <a:latin typeface="华文楷体" panose="02010600040101010101" charset="-122"/>
                <a:ea typeface="华文楷体" panose="02010600040101010101" charset="-122"/>
                <a:sym typeface="+mn-ea"/>
              </a:rPr>
              <a:t>苏轼</a:t>
            </a:r>
            <a:endParaRPr lang="zh-CN" altLang="en-US" sz="4800" b="1">
              <a:ln w="9525" cap="flat" cmpd="sng">
                <a:solidFill>
                  <a:srgbClr val="000000"/>
                </a:solidFill>
                <a:prstDash val="solid"/>
                <a:headEnd type="none" w="med" len="med"/>
                <a:tailEnd type="none" w="med" len="med"/>
              </a:ln>
              <a:solidFill>
                <a:srgbClr val="FFFF00"/>
              </a:solidFill>
              <a:effectLst>
                <a:outerShdw dist="35921" dir="2699999" algn="ctr" rotWithShape="0">
                  <a:srgbClr val="808080"/>
                </a:outerShdw>
              </a:effectLst>
              <a:latin typeface="华文楷体" panose="02010600040101010101" charset="-122"/>
              <a:ea typeface="华文楷体" panose="02010600040101010101" charset="-122"/>
              <a:sym typeface="+mn-ea"/>
            </a:endParaRPr>
          </a:p>
        </p:txBody>
      </p:sp>
      <p:sp>
        <p:nvSpPr>
          <p:cNvPr id="14" name="圆角矩形 13" title=""/>
          <p:cNvSpPr/>
          <p:nvPr userDrawn="1">
            <p:custDataLst>
              <p:tags r:id="rId2"/>
            </p:custDataLst>
          </p:nvPr>
        </p:nvSpPr>
        <p:spPr bwMode="auto">
          <a:xfrm>
            <a:off x="140335" y="177800"/>
            <a:ext cx="7025640" cy="450850"/>
          </a:xfrm>
          <a:prstGeom prst="roundRect">
            <a:avLst/>
          </a:prstGeom>
          <a:noFill/>
          <a:ln w="9525" cap="flat" cmpd="sng" algn="ctr">
            <a:noFill/>
            <a:prstDash val="solid"/>
            <a:round/>
            <a:headEnd type="none" w="med" len="med"/>
            <a:tailEnd type="none" w="med" len="med"/>
          </a:ln>
        </p:spPr>
        <p:txBody>
          <a:bodyPr vert="horz" wrap="square" lIns="68580" tIns="34290" rIns="68580" bIns="34290" numCol="1" rtlCol="0" anchor="t" anchorCtr="0" compatLnSpc="1"/>
          <a:lstStyle>
            <a:defPPr>
              <a:defRPr lang="en-US"/>
            </a:defPPr>
            <a:lvl1pPr marL="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ysClr val="windowText" lastClr="000000"/>
                </a:solidFill>
                <a:effectLst/>
                <a:latin typeface="Times New Roman" panose="02020603050405020304" pitchFamily="18" charset="0"/>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ysClr val="windowText" lastClr="000000"/>
                </a:solidFill>
                <a:effectLst/>
                <a:latin typeface="Times New Roman" panose="02020603050405020304" pitchFamily="18" charset="0"/>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ysClr val="windowText" lastClr="000000"/>
                </a:solidFill>
                <a:effectLst/>
                <a:latin typeface="Times New Roman" panose="02020603050405020304" pitchFamily="18" charset="0"/>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ysClr val="windowText" lastClr="000000"/>
                </a:solidFill>
                <a:effectLst/>
                <a:latin typeface="Times New Roman" panose="02020603050405020304" pitchFamily="18" charset="0"/>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ysClr val="windowText" lastClr="000000"/>
                </a:solidFill>
                <a:effectLst/>
                <a:latin typeface="Times New Roman" panose="02020603050405020304" pitchFamily="18" charset="0"/>
                <a:ea typeface="黑体" panose="02010609060101010101" pitchFamily="49"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0" cap="none" spc="0" normalizeH="0" baseline="0" noProof="0">
                <a:solidFill>
                  <a:schemeClr val="bg1"/>
                </a:solidFill>
                <a:effectLst>
                  <a:outerShdw blurRad="38100" dist="25400" dir="5400000" algn="ctr" rotWithShape="0">
                    <a:srgbClr val="6E747A">
                      <a:alpha val="43000"/>
                    </a:srgbClr>
                  </a:outerShdw>
                </a:effectLst>
                <a:uLnTx/>
                <a:uFillTx/>
                <a:latin typeface="华文楷体" panose="02010600040101010101" charset="-122"/>
                <a:ea typeface="华文楷体" panose="02010600040101010101" charset="-122"/>
              </a:rPr>
              <a:t>【中职专用】统编版·基础模块（上册）</a:t>
            </a:r>
            <a:endParaRPr kumimoji="0" lang="zh-CN" altLang="en-US" sz="2800" b="1" i="0" u="none" strike="noStrike" kern="0" cap="none" spc="0" normalizeH="0" baseline="0" noProof="0">
              <a:solidFill>
                <a:schemeClr val="bg1"/>
              </a:solidFill>
              <a:effectLst>
                <a:outerShdw blurRad="38100" dist="25400" dir="5400000" algn="ctr" rotWithShape="0">
                  <a:srgbClr val="6E747A">
                    <a:alpha val="43000"/>
                  </a:srgbClr>
                </a:outerShdw>
              </a:effectLst>
              <a:uLnTx/>
              <a:uFillTx/>
              <a:latin typeface="华文楷体" panose="02010600040101010101" charset="-122"/>
              <a:ea typeface="华文楷体" panose="02010600040101010101" charset="-122"/>
            </a:endParaRPr>
          </a:p>
        </p:txBody>
      </p:sp>
    </p:spTree>
    <p:custDataLst>
      <p:tags r:id="rId4"/>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2003425" y="1334135"/>
            <a:ext cx="7110730" cy="583565"/>
          </a:xfrm>
          <a:prstGeom prst="rect">
            <a:avLst/>
          </a:prstGeom>
          <a:noFill/>
        </p:spPr>
        <p:txBody>
          <a:bodyPr wrap="square" rtlCol="0" anchor="t">
            <a:spAutoFit/>
          </a:bodyPr>
          <a:lstStyle/>
          <a:p>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故垒</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西边，人道是：三国</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周郎</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赤壁</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sp>
        <p:nvSpPr>
          <p:cNvPr id="3" name="文本框 2" title=""/>
          <p:cNvSpPr txBox="1"/>
          <p:nvPr/>
        </p:nvSpPr>
        <p:spPr>
          <a:xfrm>
            <a:off x="909955" y="2914015"/>
            <a:ext cx="7804785" cy="2158365"/>
          </a:xfrm>
          <a:prstGeom prst="rect">
            <a:avLst/>
          </a:prstGeom>
          <a:noFill/>
        </p:spPr>
        <p:txBody>
          <a:bodyPr wrap="square" rtlCol="0" anchor="t">
            <a:spAutoFit/>
          </a:bodyPr>
          <a:lstStyle/>
          <a:p>
            <a:pPr indent="457200" fontAlgn="auto">
              <a:lnSpc>
                <a:spcPct val="120000"/>
              </a:lnSpc>
            </a:pPr>
            <a:r>
              <a:rPr lang="zh-CN" altLang="en-US" sz="2800">
                <a:latin typeface="华文新魏" panose="02010800040101010101" charset="-122"/>
                <a:ea typeface="华文新魏" panose="02010800040101010101" charset="-122"/>
                <a:cs typeface="华文新魏" panose="02010800040101010101" charset="-122"/>
              </a:rPr>
              <a:t>这一句进一步提出“三国周郎赤壁”。</a:t>
            </a:r>
            <a:endParaRPr lang="zh-CN" altLang="en-US" sz="2800">
              <a:latin typeface="华文新魏" panose="02010800040101010101" charset="-122"/>
              <a:ea typeface="华文新魏" panose="02010800040101010101" charset="-122"/>
              <a:cs typeface="华文新魏" panose="02010800040101010101" charset="-122"/>
            </a:endParaRPr>
          </a:p>
          <a:p>
            <a:pPr indent="457200" fontAlgn="auto">
              <a:lnSpc>
                <a:spcPct val="120000"/>
              </a:lnSpc>
            </a:pPr>
            <a:r>
              <a:rPr lang="zh-CN" altLang="en-US" sz="2800">
                <a:latin typeface="华文新魏" panose="02010800040101010101" charset="-122"/>
                <a:ea typeface="华文新魏" panose="02010800040101010101" charset="-122"/>
                <a:cs typeface="华文新魏" panose="02010800040101010101" charset="-122"/>
              </a:rPr>
              <a:t>“人道是”三字用得极巧，点明此处赤壁并不一定是赤壁之战的所在地，诗人只是</a:t>
            </a:r>
            <a:r>
              <a:rPr lang="zh-CN" altLang="en-US" sz="2800">
                <a:solidFill>
                  <a:srgbClr val="FF0000"/>
                </a:solidFill>
                <a:latin typeface="华文新魏" panose="02010800040101010101" charset="-122"/>
                <a:ea typeface="华文新魏" panose="02010800040101010101" charset="-122"/>
                <a:cs typeface="华文新魏" panose="02010800040101010101" charset="-122"/>
              </a:rPr>
              <a:t>借此抒发感情</a:t>
            </a:r>
            <a:r>
              <a:rPr lang="zh-CN" altLang="en-US" sz="2800">
                <a:latin typeface="华文新魏" panose="02010800040101010101" charset="-122"/>
                <a:ea typeface="华文新魏" panose="02010800040101010101" charset="-122"/>
                <a:cs typeface="华文新魏" panose="02010800040101010101" charset="-122"/>
              </a:rPr>
              <a:t>，并不想做考据家。</a:t>
            </a:r>
            <a:endParaRPr lang="zh-CN" altLang="en-US" sz="2800">
              <a:latin typeface="华文新魏" panose="02010800040101010101" charset="-122"/>
              <a:ea typeface="华文新魏" panose="02010800040101010101" charset="-122"/>
              <a:cs typeface="华文新魏" panose="02010800040101010101" charset="-122"/>
            </a:endParaRPr>
          </a:p>
        </p:txBody>
      </p:sp>
      <p:sp>
        <p:nvSpPr>
          <p:cNvPr id="4" name="文本框 3" title=""/>
          <p:cNvSpPr txBox="1"/>
          <p:nvPr/>
        </p:nvSpPr>
        <p:spPr>
          <a:xfrm>
            <a:off x="818515" y="2101850"/>
            <a:ext cx="10456545" cy="521970"/>
          </a:xfrm>
          <a:prstGeom prst="rect">
            <a:avLst/>
          </a:prstGeom>
          <a:noFill/>
        </p:spPr>
        <p:txBody>
          <a:bodyPr wrap="square" rtlCol="0" anchor="t">
            <a:spAutoFit/>
          </a:bodyPr>
          <a:lstStyle/>
          <a:p>
            <a:r>
              <a:rPr lang="en-US" altLang="zh-CN" sz="2800" b="1" smtClean="0">
                <a:solidFill>
                  <a:srgbClr val="0070C0"/>
                </a:solidFill>
                <a:latin typeface="+mj-ea"/>
                <a:ea typeface="+mj-ea"/>
                <a:sym typeface="+mn-ea"/>
              </a:rPr>
              <a:t>那旧营垒的西边，人们说</a:t>
            </a:r>
            <a:r>
              <a:rPr lang="zh-CN" altLang="en-US" sz="2800" b="1" smtClean="0">
                <a:solidFill>
                  <a:srgbClr val="0070C0"/>
                </a:solidFill>
                <a:latin typeface="+mj-ea"/>
                <a:ea typeface="+mj-ea"/>
                <a:sym typeface="+mn-ea"/>
              </a:rPr>
              <a:t>（</a:t>
            </a:r>
            <a:r>
              <a:rPr lang="en-US" altLang="zh-CN" sz="2800" b="1" smtClean="0">
                <a:solidFill>
                  <a:srgbClr val="0070C0"/>
                </a:solidFill>
                <a:latin typeface="+mj-ea"/>
                <a:ea typeface="+mj-ea"/>
                <a:sym typeface="+mn-ea"/>
              </a:rPr>
              <a:t>那</a:t>
            </a:r>
            <a:r>
              <a:rPr lang="zh-CN" altLang="en-US" sz="2800" b="1" smtClean="0">
                <a:solidFill>
                  <a:srgbClr val="0070C0"/>
                </a:solidFill>
                <a:latin typeface="+mj-ea"/>
                <a:ea typeface="+mj-ea"/>
                <a:sym typeface="+mn-ea"/>
              </a:rPr>
              <a:t>）就</a:t>
            </a:r>
            <a:r>
              <a:rPr lang="en-US" altLang="zh-CN" sz="2800" b="1" smtClean="0">
                <a:solidFill>
                  <a:srgbClr val="0070C0"/>
                </a:solidFill>
                <a:latin typeface="+mj-ea"/>
                <a:ea typeface="+mj-ea"/>
                <a:sym typeface="+mn-ea"/>
              </a:rPr>
              <a:t>是三国时</a:t>
            </a:r>
            <a:r>
              <a:rPr lang="zh-CN" altLang="en-US" sz="2800" b="1" smtClean="0">
                <a:solidFill>
                  <a:srgbClr val="0070C0"/>
                </a:solidFill>
                <a:latin typeface="+mj-ea"/>
                <a:ea typeface="+mj-ea"/>
                <a:sym typeface="+mn-ea"/>
              </a:rPr>
              <a:t>周瑜（作战</a:t>
            </a:r>
            <a:r>
              <a:rPr lang="en-US" altLang="zh-CN" sz="2800" b="1" smtClean="0">
                <a:solidFill>
                  <a:srgbClr val="0070C0"/>
                </a:solidFill>
                <a:latin typeface="+mj-ea"/>
                <a:ea typeface="+mj-ea"/>
                <a:sym typeface="+mn-ea"/>
              </a:rPr>
              <a:t>的</a:t>
            </a:r>
            <a:r>
              <a:rPr lang="zh-CN" altLang="en-US" sz="2800" b="1" smtClean="0">
                <a:solidFill>
                  <a:srgbClr val="0070C0"/>
                </a:solidFill>
                <a:latin typeface="+mj-ea"/>
                <a:ea typeface="+mj-ea"/>
                <a:sym typeface="+mn-ea"/>
              </a:rPr>
              <a:t>）</a:t>
            </a:r>
            <a:r>
              <a:rPr lang="en-US" altLang="zh-CN" sz="2800" b="1" smtClean="0">
                <a:solidFill>
                  <a:srgbClr val="0070C0"/>
                </a:solidFill>
                <a:latin typeface="+mj-ea"/>
                <a:ea typeface="+mj-ea"/>
                <a:sym typeface="+mn-ea"/>
              </a:rPr>
              <a:t>赤壁。</a:t>
            </a:r>
            <a:endParaRPr lang="zh-CN" altLang="en-US" sz="2800" b="1" smtClean="0">
              <a:solidFill>
                <a:srgbClr val="0070C0"/>
              </a:solidFill>
              <a:latin typeface="+mj-ea"/>
              <a:ea typeface="+mj-ea"/>
              <a:sym typeface="+mn-ea"/>
            </a:endParaRPr>
          </a:p>
        </p:txBody>
      </p:sp>
      <p:pic>
        <p:nvPicPr>
          <p:cNvPr id="6" name="图片 5" title=""/>
          <p:cNvPicPr>
            <a:picLocks noChangeAspect="1"/>
          </p:cNvPicPr>
          <p:nvPr/>
        </p:nvPicPr>
        <p:blipFill>
          <a:blip r:embed="rId2"/>
          <a:stretch>
            <a:fillRect/>
          </a:stretch>
        </p:blipFill>
        <p:spPr>
          <a:xfrm>
            <a:off x="8539480" y="4047173"/>
            <a:ext cx="3652520" cy="2729865"/>
          </a:xfrm>
          <a:prstGeom prst="rect">
            <a:avLst/>
          </a:prstGeom>
        </p:spPr>
      </p:pic>
      <p:sp>
        <p:nvSpPr>
          <p:cNvPr id="8" name="圆角矩形标注 7" title=""/>
          <p:cNvSpPr/>
          <p:nvPr/>
        </p:nvSpPr>
        <p:spPr>
          <a:xfrm>
            <a:off x="3214370" y="868045"/>
            <a:ext cx="3075305" cy="395605"/>
          </a:xfrm>
          <a:prstGeom prst="wedgeRoundRectCallout">
            <a:avLst>
              <a:gd name="adj1" fmla="val -41319"/>
              <a:gd name="adj2" fmla="val 84945"/>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过去遗留下来的营垒。</a:t>
            </a:r>
            <a:endParaRPr lang="zh-CN" altLang="en-US" sz="2400" b="1">
              <a:solidFill>
                <a:schemeClr val="tx1"/>
              </a:solidFill>
            </a:endParaRPr>
          </a:p>
        </p:txBody>
      </p:sp>
      <p:sp>
        <p:nvSpPr>
          <p:cNvPr id="9" name="圆角矩形标注 8" title=""/>
          <p:cNvSpPr/>
          <p:nvPr/>
        </p:nvSpPr>
        <p:spPr>
          <a:xfrm>
            <a:off x="7386955" y="868045"/>
            <a:ext cx="1020445" cy="395605"/>
          </a:xfrm>
          <a:prstGeom prst="wedgeRoundRectCallout">
            <a:avLst>
              <a:gd name="adj1" fmla="val -41319"/>
              <a:gd name="adj2" fmla="val 84945"/>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周瑜</a:t>
            </a:r>
            <a:endParaRPr lang="zh-CN" altLang="en-US" sz="2400" b="1">
              <a:solidFill>
                <a:schemeClr val="tx1"/>
              </a:solidFill>
            </a:endParaRPr>
          </a:p>
        </p:txBody>
      </p:sp>
      <p:cxnSp>
        <p:nvCxnSpPr>
          <p:cNvPr id="5" name="直接连接符 4" title=""/>
          <p:cNvCxnSpPr/>
          <p:nvPr>
            <p:custDataLst>
              <p:tags r:id="rId3"/>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4"/>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5"/>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6"/>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P spid="3"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3305810" y="1190625"/>
            <a:ext cx="6914515" cy="583565"/>
          </a:xfrm>
          <a:prstGeom prst="rect">
            <a:avLst/>
          </a:prstGeom>
          <a:noFill/>
        </p:spPr>
        <p:txBody>
          <a:bodyPr wrap="square" rtlCol="0" anchor="t">
            <a:spAutoFit/>
          </a:bodyPr>
          <a:lstStyle/>
          <a:p>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乱石</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穿</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空，惊涛拍岸，卷起千堆</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雪</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sp>
        <p:nvSpPr>
          <p:cNvPr id="3" name="文本框 2" title=""/>
          <p:cNvSpPr txBox="1"/>
          <p:nvPr/>
        </p:nvSpPr>
        <p:spPr>
          <a:xfrm>
            <a:off x="1487170" y="5951220"/>
            <a:ext cx="9608185" cy="645160"/>
          </a:xfrm>
          <a:prstGeom prst="rect">
            <a:avLst/>
          </a:prstGeom>
          <a:solidFill>
            <a:schemeClr val="bg2">
              <a:lumMod val="95000"/>
            </a:schemeClr>
          </a:solidFill>
        </p:spPr>
        <p:txBody>
          <a:bodyPr wrap="square" rtlCol="0" anchor="t">
            <a:spAutoFit/>
          </a:bodyPr>
          <a:lstStyle/>
          <a:p>
            <a:pPr indent="0" fontAlgn="auto"/>
            <a:r>
              <a:rPr kumimoji="1" lang="zh-CN" altLang="en-US" sz="3600" b="1" kern="0" noProof="0" smtClean="0">
                <a:ln>
                  <a:noFill/>
                </a:ln>
                <a:solidFill>
                  <a:srgbClr val="FF0000"/>
                </a:solidFill>
                <a:effectLst>
                  <a:outerShdw blurRad="38100" dist="38100" dir="2700000" algn="tl">
                    <a:srgbClr val="000000"/>
                  </a:outerShdw>
                </a:effectLst>
                <a:uLnTx/>
                <a:uFillTx/>
                <a:latin typeface="华文新魏" panose="02010800040101010101" charset="-122"/>
                <a:ea typeface="华文新魏" panose="02010800040101010101" charset="-122"/>
                <a:cs typeface="+mj-cs"/>
              </a:rPr>
              <a:t>词句中，哪些词最具表现力？试分析其作用。</a:t>
            </a:r>
            <a:endParaRPr kumimoji="1" lang="zh-CN" altLang="en-US" sz="3600" b="1" kern="0" noProof="0" smtClean="0">
              <a:ln>
                <a:noFill/>
              </a:ln>
              <a:solidFill>
                <a:srgbClr val="FF0000"/>
              </a:solidFill>
              <a:effectLst>
                <a:outerShdw blurRad="38100" dist="38100" dir="2700000" algn="tl">
                  <a:srgbClr val="000000"/>
                </a:outerShdw>
              </a:effectLst>
              <a:uLnTx/>
              <a:uFillTx/>
              <a:latin typeface="华文新魏" panose="02010800040101010101" charset="-122"/>
              <a:ea typeface="华文新魏" panose="02010800040101010101" charset="-122"/>
              <a:cs typeface="+mj-cs"/>
            </a:endParaRPr>
          </a:p>
        </p:txBody>
      </p:sp>
      <p:sp>
        <p:nvSpPr>
          <p:cNvPr id="4" name="文本框 3" title=""/>
          <p:cNvSpPr txBox="1"/>
          <p:nvPr/>
        </p:nvSpPr>
        <p:spPr>
          <a:xfrm>
            <a:off x="909955" y="1894205"/>
            <a:ext cx="10046970" cy="953135"/>
          </a:xfrm>
          <a:prstGeom prst="rect">
            <a:avLst/>
          </a:prstGeom>
          <a:noFill/>
        </p:spPr>
        <p:txBody>
          <a:bodyPr wrap="square" rtlCol="0" anchor="t">
            <a:spAutoFit/>
          </a:bodyPr>
          <a:lstStyle/>
          <a:p>
            <a:r>
              <a:rPr lang="en-US" altLang="zh-CN" sz="2100" b="1" smtClean="0">
                <a:solidFill>
                  <a:srgbClr val="0070C0"/>
                </a:solidFill>
                <a:latin typeface="+mj-ea"/>
                <a:ea typeface="+mj-ea"/>
                <a:sym typeface="+mn-ea"/>
              </a:rPr>
              <a:t>   </a:t>
            </a:r>
            <a:r>
              <a:rPr lang="en-US" altLang="zh-CN" sz="2600" b="1" smtClean="0">
                <a:solidFill>
                  <a:srgbClr val="0070C0"/>
                </a:solidFill>
                <a:latin typeface="+mj-ea"/>
                <a:ea typeface="+mj-ea"/>
                <a:sym typeface="+mn-ea"/>
              </a:rPr>
              <a:t> </a:t>
            </a:r>
            <a:r>
              <a:rPr lang="en-US" altLang="zh-CN" sz="2400" b="1" smtClean="0">
                <a:solidFill>
                  <a:srgbClr val="0070C0"/>
                </a:solidFill>
                <a:latin typeface="+mj-ea"/>
                <a:ea typeface="+mj-ea"/>
                <a:sym typeface="+mn-ea"/>
              </a:rPr>
              <a:t> </a:t>
            </a:r>
            <a:r>
              <a:rPr sz="2800" b="1" smtClean="0">
                <a:solidFill>
                  <a:srgbClr val="0070C0"/>
                </a:solidFill>
                <a:latin typeface="+mj-ea"/>
                <a:ea typeface="+mj-ea"/>
                <a:sym typeface="+mn-ea"/>
              </a:rPr>
              <a:t>陡峭不平的石壁</a:t>
            </a:r>
            <a:r>
              <a:rPr lang="zh-CN" sz="2800" b="1" smtClean="0">
                <a:solidFill>
                  <a:srgbClr val="0070C0"/>
                </a:solidFill>
                <a:latin typeface="+mj-ea"/>
                <a:ea typeface="+mj-ea"/>
                <a:sym typeface="+mn-ea"/>
              </a:rPr>
              <a:t>直刺</a:t>
            </a:r>
            <a:r>
              <a:rPr sz="2800" b="1" smtClean="0">
                <a:solidFill>
                  <a:srgbClr val="0070C0"/>
                </a:solidFill>
                <a:latin typeface="+mj-ea"/>
                <a:ea typeface="+mj-ea"/>
                <a:sym typeface="+mn-ea"/>
              </a:rPr>
              <a:t>天空，惊人的巨浪拍打着江岸，卷起</a:t>
            </a:r>
            <a:r>
              <a:rPr lang="zh-CN" sz="2800" b="1" smtClean="0">
                <a:solidFill>
                  <a:srgbClr val="0070C0"/>
                </a:solidFill>
                <a:latin typeface="+mj-ea"/>
                <a:ea typeface="+mj-ea"/>
                <a:sym typeface="+mn-ea"/>
              </a:rPr>
              <a:t>一</a:t>
            </a:r>
            <a:r>
              <a:rPr sz="2800" b="1" smtClean="0">
                <a:solidFill>
                  <a:srgbClr val="0070C0"/>
                </a:solidFill>
                <a:latin typeface="+mj-ea"/>
                <a:ea typeface="+mj-ea"/>
                <a:sym typeface="+mn-ea"/>
              </a:rPr>
              <a:t>堆堆雪</a:t>
            </a:r>
            <a:r>
              <a:rPr lang="zh-CN" sz="2800" b="1" smtClean="0">
                <a:solidFill>
                  <a:srgbClr val="0070C0"/>
                </a:solidFill>
                <a:latin typeface="+mj-ea"/>
                <a:ea typeface="+mj-ea"/>
                <a:sym typeface="+mn-ea"/>
              </a:rPr>
              <a:t>白的</a:t>
            </a:r>
            <a:r>
              <a:rPr sz="2800" b="1" smtClean="0">
                <a:solidFill>
                  <a:srgbClr val="0070C0"/>
                </a:solidFill>
                <a:latin typeface="+mj-ea"/>
                <a:ea typeface="+mj-ea"/>
                <a:sym typeface="+mn-ea"/>
              </a:rPr>
              <a:t>浪花。</a:t>
            </a:r>
            <a:endParaRPr sz="2800" b="1" smtClean="0">
              <a:solidFill>
                <a:srgbClr val="0070C0"/>
              </a:solidFill>
              <a:latin typeface="+mj-ea"/>
              <a:ea typeface="+mj-ea"/>
              <a:sym typeface="+mn-ea"/>
            </a:endParaRPr>
          </a:p>
        </p:txBody>
      </p:sp>
      <p:sp>
        <p:nvSpPr>
          <p:cNvPr id="10" name="圆角矩形标注 9" title=""/>
          <p:cNvSpPr/>
          <p:nvPr/>
        </p:nvSpPr>
        <p:spPr>
          <a:xfrm>
            <a:off x="8865235" y="525780"/>
            <a:ext cx="1678305" cy="395605"/>
          </a:xfrm>
          <a:prstGeom prst="wedgeRoundRectCallout">
            <a:avLst>
              <a:gd name="adj1" fmla="val -38876"/>
              <a:gd name="adj2" fmla="val 124478"/>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比喻浪花</a:t>
            </a:r>
            <a:endParaRPr lang="zh-CN" altLang="en-US" sz="2400" b="1">
              <a:solidFill>
                <a:schemeClr val="tx1"/>
              </a:solidFill>
            </a:endParaRPr>
          </a:p>
        </p:txBody>
      </p:sp>
      <p:sp>
        <p:nvSpPr>
          <p:cNvPr id="11" name="圆角矩形标注 10" title=""/>
          <p:cNvSpPr/>
          <p:nvPr/>
        </p:nvSpPr>
        <p:spPr>
          <a:xfrm>
            <a:off x="4377055" y="678815"/>
            <a:ext cx="1021715" cy="395605"/>
          </a:xfrm>
          <a:prstGeom prst="wedgeRoundRectCallout">
            <a:avLst>
              <a:gd name="adj1" fmla="val -41319"/>
              <a:gd name="adj2" fmla="val 84945"/>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插入</a:t>
            </a:r>
            <a:endParaRPr lang="zh-CN" altLang="en-US" sz="2400" b="1">
              <a:solidFill>
                <a:schemeClr val="tx1"/>
              </a:solidFill>
            </a:endParaRPr>
          </a:p>
        </p:txBody>
      </p:sp>
      <p:cxnSp>
        <p:nvCxnSpPr>
          <p:cNvPr id="5" name="直接连接符 4"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2" name="图片 18"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1487170" y="2872740"/>
            <a:ext cx="2555240" cy="23139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4400550" y="2917825"/>
            <a:ext cx="2742565" cy="222377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7" title=""/>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7626985" y="2895600"/>
            <a:ext cx="2626995" cy="231648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5" title=""/>
          <p:cNvSpPr>
            <a:spLocks noChangeArrowheads="1"/>
          </p:cNvSpPr>
          <p:nvPr>
            <p:custDataLst>
              <p:tags r:id="rId12"/>
            </p:custDataLst>
          </p:nvPr>
        </p:nvSpPr>
        <p:spPr bwMode="auto">
          <a:xfrm>
            <a:off x="1958658" y="5255895"/>
            <a:ext cx="161226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0" hangingPunct="0">
              <a:spcBef>
                <a:spcPct val="50000"/>
              </a:spcBef>
            </a:pPr>
            <a:r>
              <a:rPr lang="zh-CN" altLang="en-US" sz="2800" b="1">
                <a:latin typeface="微软雅黑" panose="020b0503020204020204" charset="-122"/>
                <a:ea typeface="微软雅黑"/>
              </a:rPr>
              <a:t>乱石穿空</a:t>
            </a:r>
            <a:endParaRPr lang="zh-CN" altLang="en-US" sz="2800" b="1">
              <a:latin typeface="微软雅黑" panose="020b0503020204020204" charset="-122"/>
              <a:ea typeface="微软雅黑"/>
            </a:endParaRPr>
          </a:p>
        </p:txBody>
      </p:sp>
      <p:sp>
        <p:nvSpPr>
          <p:cNvPr id="26" name="矩形 15" title=""/>
          <p:cNvSpPr>
            <a:spLocks noChangeArrowheads="1"/>
          </p:cNvSpPr>
          <p:nvPr>
            <p:custDataLst>
              <p:tags r:id="rId13"/>
            </p:custDataLst>
          </p:nvPr>
        </p:nvSpPr>
        <p:spPr bwMode="auto">
          <a:xfrm>
            <a:off x="4899025" y="5304155"/>
            <a:ext cx="174561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0" hangingPunct="0">
              <a:spcBef>
                <a:spcPct val="50000"/>
              </a:spcBef>
            </a:pPr>
            <a:r>
              <a:rPr lang="zh-CN" altLang="en-US" sz="2800" b="1">
                <a:latin typeface="微软雅黑" panose="020b0503020204020204" charset="-122"/>
                <a:ea typeface="微软雅黑"/>
              </a:rPr>
              <a:t>惊涛拍岸</a:t>
            </a:r>
            <a:endParaRPr lang="zh-CN" altLang="en-US" sz="2800" b="1">
              <a:latin typeface="微软雅黑" panose="020b0503020204020204" charset="-122"/>
              <a:ea typeface="微软雅黑"/>
            </a:endParaRPr>
          </a:p>
        </p:txBody>
      </p:sp>
      <p:sp>
        <p:nvSpPr>
          <p:cNvPr id="27" name="矩形 15" title=""/>
          <p:cNvSpPr>
            <a:spLocks noChangeArrowheads="1"/>
          </p:cNvSpPr>
          <p:nvPr>
            <p:custDataLst>
              <p:tags r:id="rId14"/>
            </p:custDataLst>
          </p:nvPr>
        </p:nvSpPr>
        <p:spPr bwMode="auto">
          <a:xfrm>
            <a:off x="7921943" y="5284470"/>
            <a:ext cx="20370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0" hangingPunct="0">
              <a:spcBef>
                <a:spcPct val="50000"/>
              </a:spcBef>
            </a:pPr>
            <a:r>
              <a:rPr lang="zh-CN" altLang="en-US" sz="2800" b="1">
                <a:latin typeface="微软雅黑" panose="020b0503020204020204" charset="-122"/>
                <a:ea typeface="微软雅黑"/>
              </a:rPr>
              <a:t>卷起千堆雪</a:t>
            </a:r>
            <a:endParaRPr lang="zh-CN" altLang="en-US" sz="2800" b="1">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文本框 6" title=""/>
          <p:cNvSpPr txBox="1"/>
          <p:nvPr>
            <p:custDataLst>
              <p:tags r:id="rId2"/>
            </p:custDataLst>
          </p:nvPr>
        </p:nvSpPr>
        <p:spPr>
          <a:xfrm>
            <a:off x="2289175" y="2170430"/>
            <a:ext cx="6220460" cy="3322955"/>
          </a:xfrm>
          <a:prstGeom prst="rect">
            <a:avLst/>
          </a:prstGeom>
          <a:noFill/>
        </p:spPr>
        <p:txBody>
          <a:bodyPr wrap="square" rtlCol="0" anchor="t">
            <a:spAutoFit/>
          </a:bodyPr>
          <a:lstStyle/>
          <a:p>
            <a:pPr marR="0" lvl="0" indent="0" algn="l" defTabSz="914400" rtl="0" fontAlgn="base">
              <a:lnSpc>
                <a:spcPct val="150000"/>
              </a:lnSpc>
              <a:spcBef>
                <a:spcPct val="0"/>
              </a:spcBef>
              <a:spcAft>
                <a:spcPct val="0"/>
              </a:spcAft>
              <a:buClrTx/>
              <a:buSzTx/>
              <a:buFontTx/>
              <a:buNone/>
              <a:defRPr/>
            </a:pPr>
            <a:r>
              <a:rPr lang="en-US" altLang="zh-CN"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en-US" altLang="zh-CN"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乱</a:t>
            </a:r>
            <a:r>
              <a:rPr lang="en-US" altLang="zh-CN"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写出</a:t>
            </a:r>
            <a:r>
              <a:rPr lang="en-US" altLang="zh-CN"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岩石</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的</a:t>
            </a:r>
            <a:r>
              <a:rPr lang="en-US" altLang="zh-CN"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险怪</a:t>
            </a:r>
            <a:endParaRPr lang="en-US" altLang="zh-CN"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endParaRPr>
          </a:p>
          <a:p>
            <a:pPr marR="0" lvl="0" indent="0" algn="l" defTabSz="914400" rtl="0" fontAlgn="base">
              <a:lnSpc>
                <a:spcPct val="150000"/>
              </a:lnSpc>
              <a:spcBef>
                <a:spcPct val="0"/>
              </a:spcBef>
              <a:spcAft>
                <a:spcPct val="0"/>
              </a:spcAft>
              <a:buClrTx/>
              <a:buSzTx/>
              <a:buFontTx/>
              <a:buNone/>
              <a:defRPr/>
            </a:pPr>
            <a:r>
              <a:rPr lang="en-US" altLang="zh-CN"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穿</a:t>
            </a: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en-US" altLang="zh-CN" sz="2800" b="1"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写出</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石壁</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的陡峭；</a:t>
            </a:r>
            <a:endPar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endParaRPr>
          </a:p>
          <a:p>
            <a:pPr marR="0" lvl="0" indent="0" algn="l" defTabSz="914400" rtl="0" fontAlgn="base">
              <a:lnSpc>
                <a:spcPct val="150000"/>
              </a:lnSpc>
              <a:spcBef>
                <a:spcPct val="0"/>
              </a:spcBef>
              <a:spcAft>
                <a:spcPct val="0"/>
              </a:spcAft>
              <a:buClrTx/>
              <a:buSzTx/>
              <a:buFontTx/>
              <a:buNone/>
              <a:defRPr/>
            </a:pP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惊</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a:t>
            </a:r>
            <a:r>
              <a:rPr lang="en-US" altLang="zh-CN" sz="2800" b="1"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写出</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水势</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的汹涌；</a:t>
            </a:r>
            <a:endPar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endParaRPr>
          </a:p>
          <a:p>
            <a:pPr marR="0" lvl="0" indent="0" algn="l" defTabSz="914400" rtl="0" fontAlgn="base">
              <a:lnSpc>
                <a:spcPct val="150000"/>
              </a:lnSpc>
              <a:spcBef>
                <a:spcPct val="0"/>
              </a:spcBef>
              <a:spcAft>
                <a:spcPct val="0"/>
              </a:spcAft>
              <a:buClrTx/>
              <a:buSzTx/>
              <a:buFontTx/>
              <a:buNone/>
              <a:defRPr/>
            </a:pP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拍</a:t>
            </a: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en-US" altLang="zh-CN" sz="2800" b="1"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写出</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江水</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与岸拍击的力度；</a:t>
            </a:r>
            <a:endPar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endParaRPr>
          </a:p>
          <a:p>
            <a:pPr marR="0" lvl="0" indent="0" algn="l" defTabSz="914400" rtl="0" fontAlgn="base">
              <a:lnSpc>
                <a:spcPct val="150000"/>
              </a:lnSpc>
              <a:spcBef>
                <a:spcPct val="0"/>
              </a:spcBef>
              <a:spcAft>
                <a:spcPct val="0"/>
              </a:spcAft>
              <a:buClrTx/>
              <a:buSzTx/>
              <a:buFontTx/>
              <a:buNone/>
              <a:defRPr/>
            </a:pP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卷</a:t>
            </a:r>
            <a:r>
              <a:rPr lang="zh-CN" altLang="en-US" sz="2800" b="1" noProof="0" smtClean="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en-US" altLang="zh-CN" sz="2800" b="1"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写出</a:t>
            </a:r>
            <a:r>
              <a:rPr lang="zh-CN" altLang="en-US" sz="2800" b="1" noProof="0" smtClean="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波涛</a:t>
            </a:r>
            <a:r>
              <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rPr>
              <a:t>的巨大力量；</a:t>
            </a:r>
            <a:endParaRPr lang="zh-CN" altLang="en-US" sz="2800" b="1" noProof="0" smtClean="0">
              <a:ln>
                <a:noFill/>
              </a:ln>
              <a:solidFill>
                <a:srgbClr val="080808"/>
              </a:solidFill>
              <a:effectLst/>
              <a:uLnTx/>
              <a:uFillTx/>
              <a:latin typeface="华文中宋" panose="02010600040101010101" charset="-122"/>
              <a:ea typeface="华文中宋" panose="02010600040101010101" charset="-122"/>
              <a:cs typeface="华文中宋" panose="02010600040101010101" charset="-122"/>
              <a:sym typeface="+mn-ea"/>
            </a:endParaRPr>
          </a:p>
        </p:txBody>
      </p:sp>
      <p:sp>
        <p:nvSpPr>
          <p:cNvPr id="30731" name="AutoShape 11" title=""/>
          <p:cNvSpPr/>
          <p:nvPr>
            <p:custDataLst>
              <p:tags r:id="rId3"/>
            </p:custDataLst>
          </p:nvPr>
        </p:nvSpPr>
        <p:spPr>
          <a:xfrm>
            <a:off x="8324850" y="2350135"/>
            <a:ext cx="184150" cy="2885440"/>
          </a:xfrm>
          <a:prstGeom prst="rightBrace">
            <a:avLst>
              <a:gd name="adj1" fmla="val 143994"/>
              <a:gd name="adj2" fmla="val 50000"/>
            </a:avLst>
          </a:prstGeom>
          <a:noFill/>
          <a:ln w="25400" cap="flat" cmpd="sng">
            <a:solidFill>
              <a:schemeClr val="tx1"/>
            </a:solidFill>
            <a:prstDash val="solid"/>
            <a:round/>
            <a:headEnd type="none" w="med" len="med"/>
            <a:tailEnd type="none" w="med" len="med"/>
          </a:ln>
        </p:spPr>
        <p:txBody>
          <a:bodyPr wrap="none" anchor="ctr" anchorCtr="0"/>
          <a:lstStyle/>
          <a:p>
            <a:pPr algn="ctr"/>
            <a:endParaRPr lang="zh-CN" altLang="zh-CN" sz="1350" b="1">
              <a:latin typeface="Arial" panose="020b0604020202020204" pitchFamily="34" charset="0"/>
              <a:ea typeface="宋体" panose="02010600030101010101" pitchFamily="2" charset="-122"/>
            </a:endParaRPr>
          </a:p>
        </p:txBody>
      </p:sp>
      <p:sp>
        <p:nvSpPr>
          <p:cNvPr id="8" name="文本框 7" title=""/>
          <p:cNvSpPr txBox="1"/>
          <p:nvPr>
            <p:custDataLst>
              <p:tags r:id="rId4"/>
            </p:custDataLst>
          </p:nvPr>
        </p:nvSpPr>
        <p:spPr>
          <a:xfrm>
            <a:off x="8643620" y="3285173"/>
            <a:ext cx="2002790" cy="1014730"/>
          </a:xfrm>
          <a:prstGeom prst="rect">
            <a:avLst/>
          </a:prstGeom>
          <a:noFill/>
        </p:spPr>
        <p:txBody>
          <a:bodyPr wrap="square" rtlCol="0" anchor="t">
            <a:spAutoFit/>
          </a:bodyPr>
          <a:lstStyle/>
          <a:p>
            <a:pPr algn="ctr"/>
            <a:r>
              <a:rPr lang="zh-CN" altLang="en-US" sz="3000" b="1">
                <a:solidFill>
                  <a:srgbClr val="CC0099"/>
                </a:solidFill>
                <a:latin typeface="华文琥珀" panose="02010800040101010101" charset="-122"/>
                <a:ea typeface="华文琥珀" panose="02010800040101010101" charset="-122"/>
                <a:sym typeface="+mn-ea"/>
              </a:rPr>
              <a:t>气势磅礴</a:t>
            </a:r>
            <a:endParaRPr lang="zh-CN" altLang="en-US" sz="3000" b="1">
              <a:solidFill>
                <a:srgbClr val="CC0099"/>
              </a:solidFill>
              <a:latin typeface="华文琥珀" panose="02010800040101010101" charset="-122"/>
              <a:ea typeface="华文琥珀" panose="02010800040101010101" charset="-122"/>
            </a:endParaRPr>
          </a:p>
          <a:p>
            <a:pPr algn="ctr"/>
            <a:r>
              <a:rPr lang="zh-CN" altLang="en-US" sz="3000" b="1">
                <a:solidFill>
                  <a:srgbClr val="CC0099"/>
                </a:solidFill>
                <a:latin typeface="华文琥珀" panose="02010800040101010101" charset="-122"/>
                <a:ea typeface="华文琥珀" panose="02010800040101010101" charset="-122"/>
                <a:sym typeface="+mn-ea"/>
              </a:rPr>
              <a:t>雄奇壮美</a:t>
            </a:r>
            <a:endParaRPr lang="zh-CN" altLang="en-US" sz="3000" b="1">
              <a:solidFill>
                <a:srgbClr val="CC0099"/>
              </a:solidFill>
              <a:latin typeface="华文琥珀" panose="02010800040101010101" charset="-122"/>
              <a:ea typeface="华文琥珀" panose="02010800040101010101" charset="-122"/>
              <a:sym typeface="+mn-ea"/>
            </a:endParaRPr>
          </a:p>
        </p:txBody>
      </p:sp>
      <p:sp>
        <p:nvSpPr>
          <p:cNvPr id="2" name="文本框 1" title=""/>
          <p:cNvSpPr txBox="1"/>
          <p:nvPr>
            <p:custDataLst>
              <p:tags r:id="rId5"/>
            </p:custDataLst>
          </p:nvPr>
        </p:nvSpPr>
        <p:spPr>
          <a:xfrm>
            <a:off x="3305810" y="1190625"/>
            <a:ext cx="6914515" cy="583565"/>
          </a:xfrm>
          <a:prstGeom prst="rect">
            <a:avLst/>
          </a:prstGeom>
          <a:noFill/>
        </p:spPr>
        <p:txBody>
          <a:bodyPr wrap="square" rtlCol="0" anchor="t">
            <a:spAutoFit/>
          </a:bodyPr>
          <a:lstStyle/>
          <a:p>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乱石</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穿</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空，惊涛拍岸，卷起千堆</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雪</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cxnSp>
        <p:nvCxnSpPr>
          <p:cNvPr id="5" name="直接连接符 4" title=""/>
          <p:cNvCxnSpPr/>
          <p:nvPr>
            <p:custDataLst>
              <p:tags r:id="rId6"/>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7"/>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8"/>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9"/>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 name="文本框 2" title=""/>
          <p:cNvSpPr txBox="1"/>
          <p:nvPr/>
        </p:nvSpPr>
        <p:spPr>
          <a:xfrm>
            <a:off x="384175" y="2970530"/>
            <a:ext cx="947420" cy="1722120"/>
          </a:xfrm>
          <a:prstGeom prst="rect">
            <a:avLst/>
          </a:prstGeom>
          <a:noFill/>
        </p:spPr>
        <p:txBody>
          <a:bodyPr wrap="square" rtlCol="0" anchor="t">
            <a:spAutoFit/>
          </a:bodyPr>
          <a:lstStyle/>
          <a:p>
            <a:r>
              <a:rPr lang="zh-CN" altLang="zh-CN" sz="5300" b="1">
                <a:solidFill>
                  <a:srgbClr val="FF0000"/>
                </a:solidFill>
                <a:effectLst>
                  <a:outerShdw blurRad="38100" dist="38100" dir="2700000" algn="tl">
                    <a:srgbClr val="000000">
                      <a:alpha val="43137"/>
                    </a:srgbClr>
                  </a:outerShdw>
                </a:effectLst>
                <a:sym typeface="+mn-ea"/>
              </a:rPr>
              <a:t>炼字</a:t>
            </a:r>
            <a:endParaRPr lang="zh-CN" altLang="zh-CN" sz="5300" b="1">
              <a:solidFill>
                <a:srgbClr val="FF0000"/>
              </a:solidFill>
              <a:effectLst>
                <a:outerShdw blurRad="38100" dist="38100" dir="2700000" algn="tl">
                  <a:srgbClr val="000000">
                    <a:alpha val="43137"/>
                  </a:srgbClr>
                </a:outerShdw>
              </a:effectLst>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p:bldP spid="8"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3500755" y="1141730"/>
            <a:ext cx="6026150" cy="583565"/>
          </a:xfrm>
          <a:prstGeom prst="rect">
            <a:avLst/>
          </a:prstGeom>
          <a:noFill/>
        </p:spPr>
        <p:txBody>
          <a:bodyPr wrap="square" rtlCol="0">
            <a:spAutoFit/>
          </a:bodyPr>
          <a:lstStyle/>
          <a:p>
            <a:r>
              <a:rPr kumimoji="1" lang="zh-CN" altLang="en-US" sz="3200" kern="0" noProof="0" smtClean="0">
                <a:ln>
                  <a:noFill/>
                </a:ln>
                <a:solidFill>
                  <a:srgbClr val="FF0000"/>
                </a:solidFill>
                <a:effectLst>
                  <a:outerShdw blurRad="38100" dist="38100" dir="2700000" algn="tl">
                    <a:srgbClr val="000000"/>
                  </a:outerShdw>
                </a:effectLst>
                <a:uLnTx/>
                <a:latin typeface="方正粗黑宋简体" panose="02000000000000000000" charset="-122"/>
                <a:ea typeface="方正粗黑宋简体" panose="02000000000000000000" charset="-122"/>
                <a:sym typeface="+mn-ea"/>
              </a:rPr>
              <a:t>江山如画，一时多少豪杰。</a:t>
            </a:r>
            <a:endParaRPr kumimoji="1" lang="zh-CN" altLang="en-US" sz="3200" kern="0" noProof="0" smtClean="0">
              <a:ln>
                <a:noFill/>
              </a:ln>
              <a:solidFill>
                <a:srgbClr val="FF0000"/>
              </a:solidFill>
              <a:effectLst>
                <a:outerShdw blurRad="38100" dist="38100" dir="2700000" algn="tl">
                  <a:srgbClr val="000000"/>
                </a:outerShdw>
              </a:effectLst>
              <a:uLnTx/>
              <a:latin typeface="方正粗黑宋简体" panose="02000000000000000000" charset="-122"/>
              <a:ea typeface="方正粗黑宋简体" panose="02000000000000000000" charset="-122"/>
            </a:endParaRPr>
          </a:p>
        </p:txBody>
      </p:sp>
      <p:sp>
        <p:nvSpPr>
          <p:cNvPr id="3" name="文本框 2" title=""/>
          <p:cNvSpPr txBox="1"/>
          <p:nvPr/>
        </p:nvSpPr>
        <p:spPr>
          <a:xfrm>
            <a:off x="2660015" y="2580323"/>
            <a:ext cx="5183505" cy="521970"/>
          </a:xfrm>
          <a:prstGeom prst="rect">
            <a:avLst/>
          </a:prstGeom>
          <a:noFill/>
        </p:spPr>
        <p:txBody>
          <a:bodyPr wrap="square" rtlCol="0">
            <a:spAutoFit/>
          </a:bodyPr>
          <a:lstStyle/>
          <a:p>
            <a:pPr eaLnBrk="1" hangingPunct="1"/>
            <a:r>
              <a:rPr kumimoji="1" lang="en-US" altLang="zh-CN" sz="2800" b="1" kern="0" noProof="0" smtClean="0">
                <a:ln>
                  <a:noFill/>
                </a:ln>
                <a:solidFill>
                  <a:srgbClr val="0070C0"/>
                </a:solidFill>
                <a:effectLst>
                  <a:outerShdw blurRad="38100" dist="38100" dir="2700000" algn="tl">
                    <a:srgbClr val="000000"/>
                  </a:outerShdw>
                </a:effectLst>
                <a:uLnTx/>
                <a:uFillTx/>
                <a:latin typeface="华文新魏" panose="02010800040101010101" charset="-122"/>
                <a:ea typeface="华文新魏" panose="02010800040101010101" charset="-122"/>
                <a:cs typeface="+mj-cs"/>
                <a:sym typeface="+mn-ea"/>
              </a:rPr>
              <a:t>    </a:t>
            </a:r>
            <a:r>
              <a:rPr kumimoji="1" lang="zh-CN" altLang="en-US" sz="2800" b="1" kern="0" noProof="0" smtClean="0">
                <a:ln>
                  <a:noFill/>
                </a:ln>
                <a:solidFill>
                  <a:srgbClr val="FF0000"/>
                </a:solidFill>
                <a:effectLst/>
                <a:uLnTx/>
                <a:uFillTx/>
                <a:latin typeface="华文新魏" panose="02010800040101010101" charset="-122"/>
                <a:ea typeface="华文新魏" panose="02010800040101010101" charset="-122"/>
                <a:cs typeface="+mj-cs"/>
                <a:sym typeface="+mn-ea"/>
              </a:rPr>
              <a:t>此句在全篇中起到什么作用？</a:t>
            </a:r>
            <a:endParaRPr kumimoji="1" lang="zh-CN" altLang="en-US" sz="2800" b="1" kern="0" noProof="0" smtClean="0">
              <a:ln>
                <a:noFill/>
              </a:ln>
              <a:solidFill>
                <a:srgbClr val="FF0000"/>
              </a:solidFill>
              <a:effectLst/>
              <a:uLnTx/>
              <a:uFillTx/>
              <a:latin typeface="华文新魏" panose="02010800040101010101" charset="-122"/>
              <a:ea typeface="华文新魏" panose="02010800040101010101" charset="-122"/>
              <a:cs typeface="+mj-cs"/>
              <a:sym typeface="+mn-ea"/>
            </a:endParaRPr>
          </a:p>
        </p:txBody>
      </p:sp>
      <p:sp>
        <p:nvSpPr>
          <p:cNvPr id="5" name="文本框 4" title=""/>
          <p:cNvSpPr txBox="1"/>
          <p:nvPr/>
        </p:nvSpPr>
        <p:spPr>
          <a:xfrm>
            <a:off x="909955" y="3302000"/>
            <a:ext cx="10814050" cy="1641475"/>
          </a:xfrm>
          <a:prstGeom prst="rect">
            <a:avLst/>
          </a:prstGeom>
          <a:noFill/>
        </p:spPr>
        <p:txBody>
          <a:bodyPr wrap="square" rtlCol="0" anchor="t">
            <a:spAutoFit/>
          </a:bodyPr>
          <a:lstStyle/>
          <a:p>
            <a:pPr indent="457200" algn="l" fontAlgn="auto">
              <a:lnSpc>
                <a:spcPct val="120000"/>
              </a:lnSpc>
              <a:buClrTx/>
              <a:buSzTx/>
              <a:buNone/>
            </a:pPr>
            <a:r>
              <a:rPr lang="zh-CN" altLang="en-US" sz="2800">
                <a:latin typeface="华文新魏" panose="02010800040101010101" charset="-122"/>
                <a:ea typeface="华文新魏" panose="02010800040101010101" charset="-122"/>
                <a:cs typeface="华文新魏" panose="02010800040101010101" charset="-122"/>
                <a:sym typeface="+mn-ea"/>
              </a:rPr>
              <a:t>这一句承上启下。“江山如画”是从眼前景色得出的结论。江山如此秀美，人物又是一时俊杰之士。这长江、这赤壁，岂不引起人们怀古之幽情？于是便引出下片的抒情。</a:t>
            </a:r>
            <a:endParaRPr lang="zh-CN" altLang="en-US" sz="2800">
              <a:latin typeface="华文新魏" panose="02010800040101010101" charset="-122"/>
              <a:ea typeface="华文新魏" panose="02010800040101010101" charset="-122"/>
              <a:cs typeface="华文新魏" panose="02010800040101010101" charset="-122"/>
              <a:sym typeface="+mn-ea"/>
            </a:endParaRPr>
          </a:p>
        </p:txBody>
      </p:sp>
      <p:sp>
        <p:nvSpPr>
          <p:cNvPr id="6" name="文本框 5" title=""/>
          <p:cNvSpPr txBox="1"/>
          <p:nvPr/>
        </p:nvSpPr>
        <p:spPr>
          <a:xfrm>
            <a:off x="1372870" y="1859280"/>
            <a:ext cx="10282555" cy="521970"/>
          </a:xfrm>
          <a:prstGeom prst="rect">
            <a:avLst/>
          </a:prstGeom>
          <a:noFill/>
        </p:spPr>
        <p:txBody>
          <a:bodyPr wrap="square" rtlCol="0" anchor="t">
            <a:spAutoFit/>
          </a:bodyPr>
          <a:lstStyle/>
          <a:p>
            <a:r>
              <a:rPr lang="en-US" altLang="zh-CN" sz="2400" b="1" smtClean="0">
                <a:solidFill>
                  <a:srgbClr val="0070C0"/>
                </a:solidFill>
                <a:latin typeface="+mj-ea"/>
                <a:ea typeface="+mj-ea"/>
                <a:sym typeface="+mn-ea"/>
              </a:rPr>
              <a:t>   </a:t>
            </a:r>
            <a:r>
              <a:rPr lang="en-US" altLang="zh-CN" sz="2800" b="1" smtClean="0">
                <a:solidFill>
                  <a:srgbClr val="0070C0"/>
                </a:solidFill>
                <a:latin typeface="+mj-ea"/>
                <a:ea typeface="+mj-ea"/>
                <a:sym typeface="+mn-ea"/>
              </a:rPr>
              <a:t> 江山</a:t>
            </a:r>
            <a:r>
              <a:rPr lang="zh-CN" altLang="en-US" sz="2800" b="1" smtClean="0">
                <a:solidFill>
                  <a:srgbClr val="0070C0"/>
                </a:solidFill>
                <a:latin typeface="+mj-ea"/>
                <a:ea typeface="+mj-ea"/>
                <a:sym typeface="+mn-ea"/>
              </a:rPr>
              <a:t>像一幅奇丽的图画</a:t>
            </a:r>
            <a:r>
              <a:rPr lang="en-US" altLang="zh-CN" sz="2800" b="1" smtClean="0">
                <a:solidFill>
                  <a:srgbClr val="0070C0"/>
                </a:solidFill>
                <a:latin typeface="+mj-ea"/>
                <a:ea typeface="+mj-ea"/>
                <a:sym typeface="+mn-ea"/>
              </a:rPr>
              <a:t>啊，那</a:t>
            </a:r>
            <a:r>
              <a:rPr lang="zh-CN" altLang="en-US" sz="2800" b="1" smtClean="0">
                <a:solidFill>
                  <a:srgbClr val="0070C0"/>
                </a:solidFill>
                <a:latin typeface="+mj-ea"/>
                <a:ea typeface="+mj-ea"/>
                <a:sym typeface="+mn-ea"/>
              </a:rPr>
              <a:t>个时代汇集了多少</a:t>
            </a:r>
            <a:r>
              <a:rPr lang="en-US" altLang="zh-CN" sz="2800" b="1" smtClean="0">
                <a:solidFill>
                  <a:srgbClr val="0070C0"/>
                </a:solidFill>
                <a:latin typeface="+mj-ea"/>
                <a:ea typeface="+mj-ea"/>
                <a:sym typeface="+mn-ea"/>
              </a:rPr>
              <a:t>英雄豪杰！</a:t>
            </a:r>
            <a:endParaRPr lang="zh-CN" altLang="en-US" sz="2800" b="1" smtClean="0">
              <a:solidFill>
                <a:srgbClr val="0070C0"/>
              </a:solidFill>
              <a:latin typeface="+mj-ea"/>
              <a:ea typeface="+mj-ea"/>
              <a:sym typeface="+mn-ea"/>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366" name="矩形 15365" title=""/>
          <p:cNvSpPr/>
          <p:nvPr/>
        </p:nvSpPr>
        <p:spPr>
          <a:xfrm>
            <a:off x="8346607" y="3028901"/>
            <a:ext cx="390525" cy="1657555"/>
          </a:xfrm>
          <a:prstGeom prst="rect">
            <a:avLst/>
          </a:prstGeom>
          <a:noFill/>
          <a:ln w="9525">
            <a:noFill/>
          </a:ln>
        </p:spPr>
        <p:txBody>
          <a:bodyPr vert="eaVert">
            <a:spAutoFit/>
          </a:bodyPr>
          <a:lstStyle/>
          <a:p>
            <a:pPr>
              <a:spcBef>
                <a:spcPct val="50000"/>
              </a:spcBef>
            </a:pPr>
            <a:endParaRPr sz="1350"/>
          </a:p>
        </p:txBody>
      </p:sp>
      <p:sp>
        <p:nvSpPr>
          <p:cNvPr id="2" name="文本框 1" title=""/>
          <p:cNvSpPr txBox="1"/>
          <p:nvPr/>
        </p:nvSpPr>
        <p:spPr>
          <a:xfrm>
            <a:off x="909955" y="922655"/>
            <a:ext cx="10334625" cy="1198880"/>
          </a:xfrm>
          <a:prstGeom prst="rect">
            <a:avLst/>
          </a:prstGeom>
          <a:noFill/>
        </p:spPr>
        <p:txBody>
          <a:bodyPr wrap="square" rtlCol="0" anchor="t">
            <a:spAutoFit/>
          </a:bodyPr>
          <a:lstStyle/>
          <a:p>
            <a:pPr algn="l">
              <a:buClrTx/>
              <a:buSzTx/>
              <a:buFontTx/>
            </a:pPr>
            <a:r>
              <a:rPr kumimoji="1" lang="en-US" altLang="zh-CN" sz="2800" b="1" kern="0" noProof="0" smtClean="0">
                <a:ln>
                  <a:noFill/>
                </a:ln>
                <a:solidFill>
                  <a:srgbClr val="0070C0"/>
                </a:solidFill>
                <a:effectLst>
                  <a:outerShdw blurRad="38100" dist="38100" dir="2700000" algn="tl">
                    <a:srgbClr val="000000"/>
                  </a:outerShdw>
                </a:effectLst>
                <a:uLnTx/>
                <a:uFillTx/>
                <a:latin typeface="华文新魏" panose="02010800040101010101" charset="-122"/>
                <a:ea typeface="华文新魏" panose="02010800040101010101" charset="-122"/>
                <a:cs typeface="+mj-cs"/>
              </a:rPr>
              <a:t>      </a:t>
            </a:r>
            <a:r>
              <a:rPr kumimoji="1" lang="zh-CN" altLang="en-US" sz="3600" b="1" kern="0" noProof="0" smtClean="0">
                <a:ln>
                  <a:noFill/>
                </a:ln>
                <a:solidFill>
                  <a:srgbClr val="0070C0"/>
                </a:solidFill>
                <a:effectLst>
                  <a:outerShdw blurRad="38100" dist="38100" dir="2700000" algn="tl">
                    <a:srgbClr val="000000"/>
                  </a:outerShdw>
                </a:effectLst>
                <a:uLnTx/>
                <a:uFillTx/>
                <a:latin typeface="华文琥珀" panose="02010800040101010101" charset="-122"/>
                <a:ea typeface="华文琥珀" panose="02010800040101010101" charset="-122"/>
                <a:cs typeface="+mj-cs"/>
              </a:rPr>
              <a:t>上片中这些景物描写运用了什么修辞手法？有什么作用？</a:t>
            </a:r>
            <a:endParaRPr kumimoji="1" lang="zh-CN" altLang="en-US" sz="3600" b="1" kern="0" noProof="0" smtClean="0">
              <a:ln>
                <a:noFill/>
              </a:ln>
              <a:solidFill>
                <a:srgbClr val="0070C0"/>
              </a:solidFill>
              <a:effectLst>
                <a:outerShdw blurRad="38100" dist="38100" dir="2700000" algn="tl">
                  <a:srgbClr val="000000"/>
                </a:outerShdw>
              </a:effectLst>
              <a:uLnTx/>
              <a:uFillTx/>
              <a:latin typeface="华文琥珀" panose="02010800040101010101" charset="-122"/>
              <a:ea typeface="华文琥珀" panose="02010800040101010101" charset="-122"/>
              <a:cs typeface="+mj-cs"/>
            </a:endParaRPr>
          </a:p>
        </p:txBody>
      </p:sp>
      <p:sp>
        <p:nvSpPr>
          <p:cNvPr id="3" name="文本框 2" title=""/>
          <p:cNvSpPr txBox="1"/>
          <p:nvPr/>
        </p:nvSpPr>
        <p:spPr>
          <a:xfrm>
            <a:off x="976630" y="3776345"/>
            <a:ext cx="10371455" cy="1641475"/>
          </a:xfrm>
          <a:prstGeom prst="rect">
            <a:avLst/>
          </a:prstGeom>
          <a:noFill/>
        </p:spPr>
        <p:txBody>
          <a:bodyPr wrap="square" rtlCol="0" anchor="t">
            <a:spAutoFit/>
          </a:bodyPr>
          <a:lstStyle/>
          <a:p>
            <a:pPr indent="0" algn="l" fontAlgn="auto">
              <a:lnSpc>
                <a:spcPct val="120000"/>
              </a:lnSpc>
              <a:buClrTx/>
              <a:buSzTx/>
              <a:buFontTx/>
            </a:pPr>
            <a:r>
              <a:rPr lang="en-US" altLang="zh-CN" sz="2800" b="1">
                <a:latin typeface="华文中宋" panose="02010600040101010101" charset="-122"/>
                <a:ea typeface="华文中宋" panose="02010600040101010101" charset="-122"/>
                <a:cs typeface="华文中宋" panose="02010600040101010101" charset="-122"/>
              </a:rPr>
              <a:t>      </a:t>
            </a:r>
            <a:r>
              <a:rPr lang="zh-CN" altLang="en-US" sz="2800" b="1">
                <a:latin typeface="华文中宋" panose="02010600040101010101" charset="-122"/>
                <a:ea typeface="华文中宋" panose="02010600040101010101" charset="-122"/>
                <a:cs typeface="华文中宋" panose="02010600040101010101" charset="-122"/>
              </a:rPr>
              <a:t>营造了气势磅礴、雄伟壮阔的气势, 表现了赤壁之景雄奇的特点。为下片叱咤风云的英雄人物的出场作了绝好的铺垫，也表达了作者博大和豪迈的气概。</a:t>
            </a:r>
            <a:endParaRPr lang="zh-CN" altLang="en-US" sz="2800" b="1">
              <a:latin typeface="华文中宋" panose="02010600040101010101" charset="-122"/>
              <a:ea typeface="华文中宋" panose="02010600040101010101" charset="-122"/>
              <a:cs typeface="华文中宋" panose="02010600040101010101" charset="-122"/>
            </a:endParaRPr>
          </a:p>
        </p:txBody>
      </p:sp>
      <p:sp>
        <p:nvSpPr>
          <p:cNvPr id="4" name="文本框 3" title=""/>
          <p:cNvSpPr txBox="1"/>
          <p:nvPr/>
        </p:nvSpPr>
        <p:spPr>
          <a:xfrm>
            <a:off x="3062605" y="2426653"/>
            <a:ext cx="3345180" cy="521970"/>
          </a:xfrm>
          <a:prstGeom prst="rect">
            <a:avLst/>
          </a:prstGeom>
          <a:noFill/>
        </p:spPr>
        <p:txBody>
          <a:bodyPr wrap="square" rtlCol="0">
            <a:spAutoFit/>
          </a:bodyPr>
          <a:lstStyle/>
          <a:p>
            <a:r>
              <a:rPr lang="zh-CN" altLang="en-US" sz="2800" b="1">
                <a:latin typeface="华文中宋" panose="02010600040101010101" charset="-122"/>
                <a:ea typeface="华文中宋" panose="02010600040101010101" charset="-122"/>
                <a:sym typeface="+mn-ea"/>
              </a:rPr>
              <a:t>拟人、夸张、比喻</a:t>
            </a:r>
            <a:endParaRPr lang="zh-CN" altLang="en-US" sz="2800" b="1">
              <a:latin typeface="华文中宋" panose="02010600040101010101" charset="-122"/>
              <a:ea typeface="华文中宋" panose="02010600040101010101" charset="-122"/>
              <a:sym typeface="+mn-ea"/>
            </a:endParaRPr>
          </a:p>
        </p:txBody>
      </p:sp>
      <p:sp>
        <p:nvSpPr>
          <p:cNvPr id="5" name="文本框 4" title=""/>
          <p:cNvSpPr txBox="1"/>
          <p:nvPr/>
        </p:nvSpPr>
        <p:spPr>
          <a:xfrm>
            <a:off x="909955" y="2365375"/>
            <a:ext cx="2152650" cy="583565"/>
          </a:xfrm>
          <a:prstGeom prst="rect">
            <a:avLst/>
          </a:prstGeom>
          <a:noFill/>
        </p:spPr>
        <p:txBody>
          <a:bodyPr wrap="square" rtlCol="0" anchor="t">
            <a:spAutoFit/>
          </a:bodyPr>
          <a:lstStyle/>
          <a:p>
            <a:pPr algn="l"/>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修辞手法</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sp>
        <p:nvSpPr>
          <p:cNvPr id="6" name="文本框 5" title=""/>
          <p:cNvSpPr txBox="1"/>
          <p:nvPr/>
        </p:nvSpPr>
        <p:spPr>
          <a:xfrm>
            <a:off x="1013460" y="3192780"/>
            <a:ext cx="1241425" cy="583565"/>
          </a:xfrm>
          <a:prstGeom prst="rect">
            <a:avLst/>
          </a:prstGeom>
          <a:noFill/>
        </p:spPr>
        <p:txBody>
          <a:bodyPr wrap="square" rtlCol="0" anchor="t">
            <a:spAutoFit/>
          </a:bodyPr>
          <a:lstStyle/>
          <a:p>
            <a:pPr algn="l"/>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作用</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100455" y="1673225"/>
            <a:ext cx="9789795" cy="1076325"/>
          </a:xfrm>
          <a:prstGeom prst="rect">
            <a:avLst/>
          </a:prstGeom>
          <a:noFill/>
        </p:spPr>
        <p:txBody>
          <a:bodyPr wrap="square" rtlCol="0" anchor="t">
            <a:spAutoFit/>
          </a:bodyPr>
          <a:lstStyle/>
          <a:p>
            <a:pPr algn="l">
              <a:buClrTx/>
              <a:buSzTx/>
              <a:buFontTx/>
            </a:pPr>
            <a:r>
              <a:rPr kumimoji="1" lang="en-US" altLang="zh-CN" sz="28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    </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遥想公谨当年，</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小乔</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出嫁了，雄姿</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英发</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羽扇纶巾</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，谈笑间，</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樯橹</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灰飞烟灭。</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endParaRPr>
          </a:p>
        </p:txBody>
      </p:sp>
      <p:sp>
        <p:nvSpPr>
          <p:cNvPr id="3" name="文本框 2" title=""/>
          <p:cNvSpPr txBox="1"/>
          <p:nvPr/>
        </p:nvSpPr>
        <p:spPr>
          <a:xfrm>
            <a:off x="702310" y="3900170"/>
            <a:ext cx="10657205" cy="1383665"/>
          </a:xfrm>
          <a:prstGeom prst="rect">
            <a:avLst/>
          </a:prstGeom>
          <a:noFill/>
        </p:spPr>
        <p:txBody>
          <a:bodyPr wrap="square" rtlCol="0" anchor="t">
            <a:spAutoFit/>
          </a:bodyPr>
          <a:lstStyle/>
          <a:p>
            <a:r>
              <a:rPr lang="en-US" sz="2400" b="1" smtClean="0">
                <a:solidFill>
                  <a:srgbClr val="0070C0"/>
                </a:solidFill>
                <a:latin typeface="+mj-ea"/>
                <a:ea typeface="+mj-ea"/>
              </a:rPr>
              <a:t>  </a:t>
            </a:r>
            <a:r>
              <a:rPr lang="en-US" sz="2800" b="1" smtClean="0">
                <a:solidFill>
                  <a:srgbClr val="0070C0"/>
                </a:solidFill>
                <a:latin typeface="+mj-ea"/>
                <a:ea typeface="+mj-ea"/>
              </a:rPr>
              <a:t>  </a:t>
            </a:r>
            <a:r>
              <a:rPr sz="2800" b="1" smtClean="0">
                <a:solidFill>
                  <a:srgbClr val="0070C0"/>
                </a:solidFill>
                <a:latin typeface="+mj-ea"/>
                <a:ea typeface="+mj-ea"/>
              </a:rPr>
              <a:t>遥想当年</a:t>
            </a:r>
            <a:r>
              <a:rPr lang="zh-CN" sz="2800" b="1" smtClean="0">
                <a:solidFill>
                  <a:srgbClr val="0070C0"/>
                </a:solidFill>
                <a:latin typeface="+mj-ea"/>
                <a:ea typeface="+mj-ea"/>
              </a:rPr>
              <a:t>周瑜</a:t>
            </a:r>
            <a:r>
              <a:rPr sz="2800" b="1" smtClean="0">
                <a:solidFill>
                  <a:srgbClr val="0070C0"/>
                </a:solidFill>
                <a:latin typeface="+mj-ea"/>
                <a:ea typeface="+mj-ea"/>
              </a:rPr>
              <a:t>，小乔刚嫁</a:t>
            </a:r>
            <a:r>
              <a:rPr lang="zh-CN" sz="2800" b="1" smtClean="0">
                <a:solidFill>
                  <a:srgbClr val="0070C0"/>
                </a:solidFill>
                <a:latin typeface="+mj-ea"/>
                <a:ea typeface="+mj-ea"/>
              </a:rPr>
              <a:t>给他</a:t>
            </a:r>
            <a:r>
              <a:rPr sz="2800" b="1" smtClean="0">
                <a:solidFill>
                  <a:srgbClr val="0070C0"/>
                </a:solidFill>
                <a:latin typeface="+mj-ea"/>
                <a:ea typeface="+mj-ea"/>
              </a:rPr>
              <a:t>，</a:t>
            </a:r>
            <a:r>
              <a:rPr lang="zh-CN" sz="2800" b="1" smtClean="0">
                <a:solidFill>
                  <a:srgbClr val="0070C0"/>
                </a:solidFill>
                <a:latin typeface="+mj-ea"/>
                <a:ea typeface="+mj-ea"/>
              </a:rPr>
              <a:t>他年轻有为。威武的仪表，英俊奋发。（她）</a:t>
            </a:r>
            <a:r>
              <a:rPr sz="2800" b="1" smtClean="0">
                <a:solidFill>
                  <a:srgbClr val="0070C0"/>
                </a:solidFill>
                <a:latin typeface="+mj-ea"/>
                <a:ea typeface="+mj-ea"/>
              </a:rPr>
              <a:t> 手</a:t>
            </a:r>
            <a:r>
              <a:rPr lang="zh-CN" sz="2800" b="1" smtClean="0">
                <a:solidFill>
                  <a:srgbClr val="0070C0"/>
                </a:solidFill>
                <a:latin typeface="+mj-ea"/>
                <a:ea typeface="+mj-ea"/>
              </a:rPr>
              <a:t>握</a:t>
            </a:r>
            <a:r>
              <a:rPr sz="2800" b="1" smtClean="0">
                <a:solidFill>
                  <a:srgbClr val="0070C0"/>
                </a:solidFill>
                <a:latin typeface="+mj-ea"/>
                <a:ea typeface="+mj-ea"/>
              </a:rPr>
              <a:t>羽毛扇，头戴</a:t>
            </a:r>
            <a:r>
              <a:rPr lang="zh-CN" sz="2800" b="1" smtClean="0">
                <a:solidFill>
                  <a:srgbClr val="0070C0"/>
                </a:solidFill>
                <a:latin typeface="+mj-ea"/>
                <a:ea typeface="+mj-ea"/>
              </a:rPr>
              <a:t>纶</a:t>
            </a:r>
            <a:r>
              <a:rPr sz="2800" b="1" smtClean="0">
                <a:solidFill>
                  <a:srgbClr val="0070C0"/>
                </a:solidFill>
                <a:latin typeface="+mj-ea"/>
                <a:ea typeface="+mj-ea"/>
              </a:rPr>
              <a:t>巾，谈笑之间，</a:t>
            </a:r>
            <a:r>
              <a:rPr lang="zh-CN" sz="2800" b="1" smtClean="0">
                <a:solidFill>
                  <a:srgbClr val="0070C0"/>
                </a:solidFill>
                <a:latin typeface="+mj-ea"/>
                <a:ea typeface="+mj-ea"/>
              </a:rPr>
              <a:t>（就把）</a:t>
            </a:r>
            <a:r>
              <a:rPr sz="2800" b="1" smtClean="0">
                <a:solidFill>
                  <a:srgbClr val="0070C0"/>
                </a:solidFill>
                <a:latin typeface="+mj-ea"/>
                <a:ea typeface="+mj-ea"/>
              </a:rPr>
              <a:t>曹操的无数战船在浓烟烈火中烧成灰烬。</a:t>
            </a:r>
            <a:endParaRPr lang="zh-CN" altLang="en-US" sz="2800"/>
          </a:p>
        </p:txBody>
      </p:sp>
      <p:sp>
        <p:nvSpPr>
          <p:cNvPr id="4" name="文本框 3" title=""/>
          <p:cNvSpPr txBox="1"/>
          <p:nvPr/>
        </p:nvSpPr>
        <p:spPr>
          <a:xfrm>
            <a:off x="1531620" y="6018848"/>
            <a:ext cx="7677150" cy="583565"/>
          </a:xfrm>
          <a:prstGeom prst="rect">
            <a:avLst/>
          </a:prstGeom>
          <a:solidFill>
            <a:schemeClr val="bg2">
              <a:lumMod val="95000"/>
            </a:schemeClr>
          </a:solidFill>
        </p:spPr>
        <p:txBody>
          <a:bodyPr wrap="square" rtlCol="0" anchor="t">
            <a:spAutoFit/>
          </a:bodyPr>
          <a:lstStyle/>
          <a:p>
            <a:r>
              <a:rPr lang="zh-CN" altLang="en-US" sz="3200">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rPr>
              <a:t>作者是从哪些方面刻画他心目中的英雄的？</a:t>
            </a:r>
            <a:r>
              <a:rPr lang="zh-CN" altLang="en-US"/>
              <a:t> </a:t>
            </a:r>
            <a:endParaRPr lang="zh-CN" altLang="en-US"/>
          </a:p>
        </p:txBody>
      </p:sp>
      <p:sp>
        <p:nvSpPr>
          <p:cNvPr id="5" name="圆角矩形标注 4" title=""/>
          <p:cNvSpPr/>
          <p:nvPr/>
        </p:nvSpPr>
        <p:spPr>
          <a:xfrm>
            <a:off x="7163435" y="982345"/>
            <a:ext cx="1576070" cy="502920"/>
          </a:xfrm>
          <a:prstGeom prst="wedgeRoundRectCallout">
            <a:avLst>
              <a:gd name="adj1" fmla="val 4875"/>
              <a:gd name="adj2" fmla="val 95274"/>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英俊勃发</a:t>
            </a:r>
            <a:endParaRPr lang="zh-CN" altLang="en-US" sz="2400" b="1">
              <a:solidFill>
                <a:schemeClr val="tx1"/>
              </a:solidFill>
            </a:endParaRPr>
          </a:p>
        </p:txBody>
      </p:sp>
      <p:sp>
        <p:nvSpPr>
          <p:cNvPr id="7" name="圆角矩形标注 6" title=""/>
          <p:cNvSpPr/>
          <p:nvPr/>
        </p:nvSpPr>
        <p:spPr>
          <a:xfrm>
            <a:off x="4627880" y="862965"/>
            <a:ext cx="2535555" cy="741680"/>
          </a:xfrm>
          <a:prstGeom prst="wedgeRoundRectCallout">
            <a:avLst>
              <a:gd name="adj1" fmla="val -26258"/>
              <a:gd name="adj2" fmla="val 59332"/>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乔玄的小女儿，嫁给了周瑜为妻。</a:t>
            </a:r>
            <a:endParaRPr lang="zh-CN" altLang="en-US" sz="2400" b="1">
              <a:solidFill>
                <a:schemeClr val="tx1"/>
              </a:solidFill>
            </a:endParaRPr>
          </a:p>
        </p:txBody>
      </p:sp>
      <p:sp>
        <p:nvSpPr>
          <p:cNvPr id="8" name="圆角矩形标注 7" title=""/>
          <p:cNvSpPr/>
          <p:nvPr/>
        </p:nvSpPr>
        <p:spPr>
          <a:xfrm>
            <a:off x="6675755" y="2293620"/>
            <a:ext cx="3486150" cy="1280160"/>
          </a:xfrm>
          <a:prstGeom prst="wedgeRoundRectCallout">
            <a:avLst>
              <a:gd name="adj1" fmla="val 38979"/>
              <a:gd name="adj2" fmla="val -58234"/>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手摇羽扇，头戴纶巾。这是古代儒将的装束，词中形容周瑜从容娴雅。</a:t>
            </a:r>
            <a:endParaRPr lang="zh-CN" altLang="en-US" sz="2400" b="1">
              <a:solidFill>
                <a:schemeClr val="tx1"/>
              </a:solidFill>
            </a:endParaRPr>
          </a:p>
        </p:txBody>
      </p:sp>
      <p:sp>
        <p:nvSpPr>
          <p:cNvPr id="9" name="圆角矩形标注 8" title=""/>
          <p:cNvSpPr/>
          <p:nvPr/>
        </p:nvSpPr>
        <p:spPr>
          <a:xfrm>
            <a:off x="702310" y="2818130"/>
            <a:ext cx="4936490" cy="755650"/>
          </a:xfrm>
          <a:prstGeom prst="wedgeRoundRectCallout">
            <a:avLst>
              <a:gd name="adj1" fmla="val 2701"/>
              <a:gd name="adj2" fmla="val -71764"/>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船上的桅杆和橹。这里代指曹操的水军战船。</a:t>
            </a:r>
            <a:endParaRPr lang="zh-CN" altLang="en-US" sz="2400" b="1">
              <a:solidFill>
                <a:schemeClr val="tx1"/>
              </a:solidFill>
            </a:endParaRPr>
          </a:p>
        </p:txBody>
      </p:sp>
      <p:cxnSp>
        <p:nvCxnSpPr>
          <p:cNvPr id="10" name="直接连接符 9"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3" grpId="0"/>
      <p:bldP spid="4"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6627" name="矩形 26626" title=""/>
          <p:cNvSpPr/>
          <p:nvPr/>
        </p:nvSpPr>
        <p:spPr>
          <a:xfrm>
            <a:off x="2367915" y="2259806"/>
            <a:ext cx="1850390" cy="553085"/>
          </a:xfrm>
          <a:prstGeom prst="rect">
            <a:avLst/>
          </a:prstGeom>
          <a:noFill/>
          <a:ln w="9525">
            <a:noFill/>
          </a:ln>
        </p:spPr>
        <p:txBody>
          <a:bodyPr wrap="square">
            <a:spAutoFit/>
          </a:bodyPr>
          <a:lstStyle/>
          <a:p>
            <a:pPr>
              <a:spcBef>
                <a:spcPct val="50000"/>
              </a:spcBef>
            </a:pPr>
            <a:r>
              <a:rPr lang="zh-CN" altLang="en-US" sz="3000" b="1">
                <a:solidFill>
                  <a:srgbClr val="0000FF"/>
                </a:solidFill>
                <a:latin typeface="华文中宋" panose="02010600040101010101" charset="-122"/>
                <a:ea typeface="华文中宋" panose="02010600040101010101" charset="-122"/>
              </a:rPr>
              <a:t>小乔初嫁</a:t>
            </a:r>
            <a:endParaRPr lang="zh-CN" altLang="en-US" sz="3000" b="1">
              <a:solidFill>
                <a:srgbClr val="0000FF"/>
              </a:solidFill>
              <a:latin typeface="华文中宋" panose="02010600040101010101" charset="-122"/>
              <a:ea typeface="华文中宋" panose="02010600040101010101" charset="-122"/>
            </a:endParaRPr>
          </a:p>
        </p:txBody>
      </p:sp>
      <p:sp>
        <p:nvSpPr>
          <p:cNvPr id="26628" name="矩形 26627" title=""/>
          <p:cNvSpPr/>
          <p:nvPr/>
        </p:nvSpPr>
        <p:spPr>
          <a:xfrm>
            <a:off x="6075680" y="2259806"/>
            <a:ext cx="1946275" cy="553085"/>
          </a:xfrm>
          <a:prstGeom prst="rect">
            <a:avLst/>
          </a:prstGeom>
          <a:noFill/>
          <a:ln w="9525">
            <a:noFill/>
          </a:ln>
        </p:spPr>
        <p:txBody>
          <a:bodyPr wrap="square">
            <a:spAutoFit/>
          </a:bodyPr>
          <a:lstStyle/>
          <a:p>
            <a:r>
              <a:rPr lang="zh-CN" altLang="en-US" sz="3000" b="1">
                <a:solidFill>
                  <a:srgbClr val="FF0000"/>
                </a:solidFill>
                <a:latin typeface="华文中宋" panose="02010600040101010101" charset="-122"/>
                <a:ea typeface="华文中宋" panose="02010600040101010101" charset="-122"/>
              </a:rPr>
              <a:t>年轻得意</a:t>
            </a:r>
            <a:endParaRPr lang="zh-CN" altLang="en-US" sz="3000" b="1">
              <a:solidFill>
                <a:srgbClr val="FF0000"/>
              </a:solidFill>
              <a:latin typeface="华文中宋" panose="02010600040101010101" charset="-122"/>
              <a:ea typeface="华文中宋" panose="02010600040101010101" charset="-122"/>
            </a:endParaRPr>
          </a:p>
        </p:txBody>
      </p:sp>
      <p:sp>
        <p:nvSpPr>
          <p:cNvPr id="26630" name="矩形 26629" title=""/>
          <p:cNvSpPr/>
          <p:nvPr/>
        </p:nvSpPr>
        <p:spPr>
          <a:xfrm>
            <a:off x="6075680" y="2885281"/>
            <a:ext cx="1918335" cy="553085"/>
          </a:xfrm>
          <a:prstGeom prst="rect">
            <a:avLst/>
          </a:prstGeom>
          <a:noFill/>
          <a:ln w="9525">
            <a:noFill/>
          </a:ln>
        </p:spPr>
        <p:txBody>
          <a:bodyPr wrap="square">
            <a:spAutoFit/>
          </a:bodyPr>
          <a:lstStyle/>
          <a:p>
            <a:r>
              <a:rPr lang="zh-CN" altLang="en-US" sz="3000" b="1">
                <a:solidFill>
                  <a:srgbClr val="FF0000"/>
                </a:solidFill>
                <a:latin typeface="华文中宋" panose="02010600040101010101" charset="-122"/>
                <a:ea typeface="华文中宋" panose="02010600040101010101" charset="-122"/>
              </a:rPr>
              <a:t>英俊潇洒</a:t>
            </a:r>
            <a:endParaRPr lang="zh-CN" altLang="en-US" sz="3000" b="1">
              <a:solidFill>
                <a:srgbClr val="FF0000"/>
              </a:solidFill>
              <a:latin typeface="华文中宋" panose="02010600040101010101" charset="-122"/>
              <a:ea typeface="华文中宋" panose="02010600040101010101" charset="-122"/>
            </a:endParaRPr>
          </a:p>
        </p:txBody>
      </p:sp>
      <p:sp>
        <p:nvSpPr>
          <p:cNvPr id="26632" name="矩形 26631" title=""/>
          <p:cNvSpPr/>
          <p:nvPr/>
        </p:nvSpPr>
        <p:spPr>
          <a:xfrm>
            <a:off x="6075680" y="3510756"/>
            <a:ext cx="1904365" cy="553085"/>
          </a:xfrm>
          <a:prstGeom prst="rect">
            <a:avLst/>
          </a:prstGeom>
          <a:noFill/>
          <a:ln w="9525">
            <a:noFill/>
          </a:ln>
        </p:spPr>
        <p:txBody>
          <a:bodyPr wrap="square">
            <a:spAutoFit/>
          </a:bodyPr>
          <a:lstStyle/>
          <a:p>
            <a:r>
              <a:rPr lang="zh-CN" altLang="en-US" sz="3000" b="1">
                <a:solidFill>
                  <a:srgbClr val="FF0000"/>
                </a:solidFill>
                <a:latin typeface="华文中宋" panose="02010600040101010101" charset="-122"/>
                <a:ea typeface="华文中宋" panose="02010600040101010101" charset="-122"/>
              </a:rPr>
              <a:t>从容闲雅</a:t>
            </a:r>
            <a:endParaRPr lang="zh-CN" altLang="en-US" sz="3000" b="1">
              <a:solidFill>
                <a:srgbClr val="FF0000"/>
              </a:solidFill>
              <a:latin typeface="华文中宋" panose="02010600040101010101" charset="-122"/>
              <a:ea typeface="华文中宋" panose="02010600040101010101" charset="-122"/>
            </a:endParaRPr>
          </a:p>
        </p:txBody>
      </p:sp>
      <p:sp>
        <p:nvSpPr>
          <p:cNvPr id="26629" name="矩形 26628" title=""/>
          <p:cNvSpPr/>
          <p:nvPr/>
        </p:nvSpPr>
        <p:spPr>
          <a:xfrm>
            <a:off x="2367915" y="2885281"/>
            <a:ext cx="1921510" cy="553085"/>
          </a:xfrm>
          <a:prstGeom prst="rect">
            <a:avLst/>
          </a:prstGeom>
          <a:noFill/>
          <a:ln w="9525">
            <a:noFill/>
          </a:ln>
        </p:spPr>
        <p:txBody>
          <a:bodyPr wrap="square">
            <a:spAutoFit/>
          </a:bodyPr>
          <a:lstStyle/>
          <a:p>
            <a:r>
              <a:rPr lang="zh-CN" altLang="en-US" sz="3000" b="1">
                <a:solidFill>
                  <a:srgbClr val="0000FF"/>
                </a:solidFill>
                <a:latin typeface="华文中宋" panose="02010600040101010101" charset="-122"/>
                <a:ea typeface="华文中宋" panose="02010600040101010101" charset="-122"/>
              </a:rPr>
              <a:t>雄姿英发</a:t>
            </a:r>
            <a:endParaRPr lang="zh-CN" altLang="en-US" sz="3000" b="1">
              <a:solidFill>
                <a:srgbClr val="0000FF"/>
              </a:solidFill>
              <a:latin typeface="华文中宋" panose="02010600040101010101" charset="-122"/>
              <a:ea typeface="华文中宋" panose="02010600040101010101" charset="-122"/>
            </a:endParaRPr>
          </a:p>
        </p:txBody>
      </p:sp>
      <p:sp>
        <p:nvSpPr>
          <p:cNvPr id="26631" name="矩形 26630" title=""/>
          <p:cNvSpPr/>
          <p:nvPr/>
        </p:nvSpPr>
        <p:spPr>
          <a:xfrm>
            <a:off x="2367915" y="3510756"/>
            <a:ext cx="1856740" cy="553085"/>
          </a:xfrm>
          <a:prstGeom prst="rect">
            <a:avLst/>
          </a:prstGeom>
          <a:noFill/>
          <a:ln w="9525">
            <a:noFill/>
          </a:ln>
        </p:spPr>
        <p:txBody>
          <a:bodyPr wrap="square">
            <a:spAutoFit/>
          </a:bodyPr>
          <a:lstStyle/>
          <a:p>
            <a:r>
              <a:rPr lang="zh-CN" altLang="en-US" sz="3000" b="1">
                <a:solidFill>
                  <a:srgbClr val="0000FF"/>
                </a:solidFill>
                <a:latin typeface="华文中宋" panose="02010600040101010101" charset="-122"/>
                <a:ea typeface="华文中宋" panose="02010600040101010101" charset="-122"/>
              </a:rPr>
              <a:t>羽扇纶巾</a:t>
            </a:r>
            <a:endParaRPr lang="zh-CN" altLang="en-US" sz="3000" b="1">
              <a:solidFill>
                <a:srgbClr val="0000FF"/>
              </a:solidFill>
              <a:latin typeface="华文中宋" panose="02010600040101010101" charset="-122"/>
              <a:ea typeface="华文中宋" panose="02010600040101010101" charset="-122"/>
            </a:endParaRPr>
          </a:p>
        </p:txBody>
      </p:sp>
      <p:sp>
        <p:nvSpPr>
          <p:cNvPr id="26633" name="矩形 26632" title=""/>
          <p:cNvSpPr/>
          <p:nvPr/>
        </p:nvSpPr>
        <p:spPr>
          <a:xfrm>
            <a:off x="2367915" y="4136231"/>
            <a:ext cx="1577975" cy="553085"/>
          </a:xfrm>
          <a:prstGeom prst="rect">
            <a:avLst/>
          </a:prstGeom>
          <a:noFill/>
          <a:ln w="9525">
            <a:noFill/>
          </a:ln>
        </p:spPr>
        <p:txBody>
          <a:bodyPr wrap="square">
            <a:spAutoFit/>
          </a:bodyPr>
          <a:lstStyle/>
          <a:p>
            <a:r>
              <a:rPr lang="zh-CN" altLang="en-US" sz="3000" b="1">
                <a:solidFill>
                  <a:srgbClr val="0000FF"/>
                </a:solidFill>
                <a:latin typeface="华文中宋" panose="02010600040101010101" charset="-122"/>
                <a:ea typeface="华文中宋" panose="02010600040101010101" charset="-122"/>
              </a:rPr>
              <a:t>谈笑间</a:t>
            </a:r>
            <a:endParaRPr lang="zh-CN" altLang="en-US" sz="3000" b="1">
              <a:solidFill>
                <a:srgbClr val="0000FF"/>
              </a:solidFill>
              <a:latin typeface="华文中宋" panose="02010600040101010101" charset="-122"/>
              <a:ea typeface="华文中宋" panose="02010600040101010101" charset="-122"/>
            </a:endParaRPr>
          </a:p>
        </p:txBody>
      </p:sp>
      <p:sp>
        <p:nvSpPr>
          <p:cNvPr id="26634" name="矩形 26633" title=""/>
          <p:cNvSpPr/>
          <p:nvPr/>
        </p:nvSpPr>
        <p:spPr>
          <a:xfrm>
            <a:off x="6075680" y="4136231"/>
            <a:ext cx="1862455" cy="553085"/>
          </a:xfrm>
          <a:prstGeom prst="rect">
            <a:avLst/>
          </a:prstGeom>
          <a:noFill/>
          <a:ln w="9525">
            <a:noFill/>
          </a:ln>
        </p:spPr>
        <p:txBody>
          <a:bodyPr wrap="square">
            <a:spAutoFit/>
          </a:bodyPr>
          <a:lstStyle/>
          <a:p>
            <a:r>
              <a:rPr lang="zh-CN" altLang="en-US" sz="3000" b="1">
                <a:solidFill>
                  <a:srgbClr val="FF0000"/>
                </a:solidFill>
                <a:latin typeface="华文中宋" panose="02010600040101010101" charset="-122"/>
                <a:ea typeface="华文中宋" panose="02010600040101010101" charset="-122"/>
              </a:rPr>
              <a:t>指挥若定</a:t>
            </a:r>
            <a:endParaRPr lang="zh-CN" altLang="en-US" sz="3000" b="1">
              <a:solidFill>
                <a:srgbClr val="FF0000"/>
              </a:solidFill>
              <a:latin typeface="华文中宋" panose="02010600040101010101" charset="-122"/>
              <a:ea typeface="华文中宋" panose="02010600040101010101" charset="-122"/>
            </a:endParaRPr>
          </a:p>
        </p:txBody>
      </p:sp>
      <p:sp>
        <p:nvSpPr>
          <p:cNvPr id="26635" name="矩形 26634" title=""/>
          <p:cNvSpPr/>
          <p:nvPr/>
        </p:nvSpPr>
        <p:spPr>
          <a:xfrm>
            <a:off x="2353945" y="4761706"/>
            <a:ext cx="2582545" cy="553085"/>
          </a:xfrm>
          <a:prstGeom prst="rect">
            <a:avLst/>
          </a:prstGeom>
          <a:noFill/>
          <a:ln w="9525">
            <a:noFill/>
          </a:ln>
        </p:spPr>
        <p:txBody>
          <a:bodyPr wrap="square">
            <a:spAutoFit/>
          </a:bodyPr>
          <a:lstStyle/>
          <a:p>
            <a:r>
              <a:rPr lang="zh-CN" altLang="en-US" sz="3000" b="1">
                <a:solidFill>
                  <a:srgbClr val="0000FF"/>
                </a:solidFill>
                <a:latin typeface="华文中宋" panose="02010600040101010101" charset="-122"/>
                <a:ea typeface="华文中宋" panose="02010600040101010101" charset="-122"/>
              </a:rPr>
              <a:t>樯橹灰飞烟灭</a:t>
            </a:r>
            <a:endParaRPr lang="zh-CN" altLang="en-US" sz="3000" b="1">
              <a:solidFill>
                <a:srgbClr val="0000FF"/>
              </a:solidFill>
              <a:latin typeface="华文中宋" panose="02010600040101010101" charset="-122"/>
              <a:ea typeface="华文中宋" panose="02010600040101010101" charset="-122"/>
            </a:endParaRPr>
          </a:p>
        </p:txBody>
      </p:sp>
      <p:sp>
        <p:nvSpPr>
          <p:cNvPr id="26636" name="矩形 26635" title=""/>
          <p:cNvSpPr/>
          <p:nvPr/>
        </p:nvSpPr>
        <p:spPr>
          <a:xfrm>
            <a:off x="6061710" y="4761706"/>
            <a:ext cx="1918335" cy="553085"/>
          </a:xfrm>
          <a:prstGeom prst="rect">
            <a:avLst/>
          </a:prstGeom>
          <a:noFill/>
          <a:ln w="9525">
            <a:noFill/>
          </a:ln>
        </p:spPr>
        <p:txBody>
          <a:bodyPr wrap="square">
            <a:spAutoFit/>
          </a:bodyPr>
          <a:lstStyle/>
          <a:p>
            <a:r>
              <a:rPr lang="zh-CN" altLang="en-US" sz="3000" b="1">
                <a:solidFill>
                  <a:srgbClr val="FF0000"/>
                </a:solidFill>
                <a:latin typeface="华文中宋" panose="02010600040101010101" charset="-122"/>
                <a:ea typeface="华文中宋" panose="02010600040101010101" charset="-122"/>
                <a:cs typeface="华文中宋" panose="02010600040101010101" charset="-122"/>
              </a:rPr>
              <a:t>足智多 谋</a:t>
            </a:r>
            <a:endParaRPr lang="zh-CN" altLang="en-US" sz="3000" b="1">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26637" name="右大括号 26636" title=""/>
          <p:cNvSpPr/>
          <p:nvPr/>
        </p:nvSpPr>
        <p:spPr>
          <a:xfrm>
            <a:off x="8021955" y="2496820"/>
            <a:ext cx="308610" cy="2572385"/>
          </a:xfrm>
          <a:prstGeom prst="rightBrace">
            <a:avLst>
              <a:gd name="adj1" fmla="val 63095"/>
              <a:gd name="adj2" fmla="val 5000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26638" name="矩形 26637" title=""/>
          <p:cNvSpPr/>
          <p:nvPr/>
        </p:nvSpPr>
        <p:spPr>
          <a:xfrm>
            <a:off x="3079418" y="978725"/>
            <a:ext cx="4901218" cy="583565"/>
          </a:xfrm>
          <a:prstGeom prst="rect">
            <a:avLst/>
          </a:prstGeom>
          <a:noFill/>
          <a:ln w="9525">
            <a:noFill/>
          </a:ln>
        </p:spPr>
        <p:txBody>
          <a:bodyPr>
            <a:spAutoFit/>
          </a:bodyPr>
          <a:lstStyle/>
          <a:p>
            <a:pPr algn="ctr">
              <a:spcBef>
                <a:spcPct val="50000"/>
              </a:spcBef>
            </a:pPr>
            <a:r>
              <a:rPr lang="zh-CN" altLang="en-US" sz="3200" b="1">
                <a:solidFill>
                  <a:schemeClr val="tx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苏东坡笔下的周瑜的形象</a:t>
            </a:r>
            <a:endParaRPr lang="zh-CN" altLang="en-US" sz="3200" b="1">
              <a:solidFill>
                <a:schemeClr val="tx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cxnSp>
        <p:nvCxnSpPr>
          <p:cNvPr id="26639" name="直接连接符 26638" title=""/>
          <p:cNvCxnSpPr/>
          <p:nvPr/>
        </p:nvCxnSpPr>
        <p:spPr>
          <a:xfrm>
            <a:off x="4747795" y="2536349"/>
            <a:ext cx="1134805" cy="0"/>
          </a:xfrm>
          <a:prstGeom prst="line">
            <a:avLst/>
          </a:prstGeom>
          <a:ln w="38100" cap="flat" cmpd="sng">
            <a:solidFill>
              <a:schemeClr val="tx1"/>
            </a:solidFill>
            <a:prstDash val="solid"/>
            <a:headEnd type="none" w="med" len="med"/>
            <a:tailEnd type="triangle" w="med" len="med"/>
          </a:ln>
        </p:spPr>
      </p:cxnSp>
      <p:cxnSp>
        <p:nvCxnSpPr>
          <p:cNvPr id="26640" name="直接连接符 26639" title=""/>
          <p:cNvCxnSpPr/>
          <p:nvPr/>
        </p:nvCxnSpPr>
        <p:spPr>
          <a:xfrm>
            <a:off x="4747795" y="3161824"/>
            <a:ext cx="1134805" cy="0"/>
          </a:xfrm>
          <a:prstGeom prst="line">
            <a:avLst/>
          </a:prstGeom>
          <a:ln w="38100" cap="flat" cmpd="sng">
            <a:solidFill>
              <a:schemeClr val="tx1"/>
            </a:solidFill>
            <a:prstDash val="solid"/>
            <a:headEnd type="none" w="med" len="med"/>
            <a:tailEnd type="triangle" w="med" len="med"/>
          </a:ln>
        </p:spPr>
      </p:cxnSp>
      <p:cxnSp>
        <p:nvCxnSpPr>
          <p:cNvPr id="26641" name="直接连接符 26640" title=""/>
          <p:cNvCxnSpPr/>
          <p:nvPr/>
        </p:nvCxnSpPr>
        <p:spPr>
          <a:xfrm>
            <a:off x="4747795" y="3787299"/>
            <a:ext cx="1134805" cy="0"/>
          </a:xfrm>
          <a:prstGeom prst="line">
            <a:avLst/>
          </a:prstGeom>
          <a:ln w="38100" cap="flat" cmpd="sng">
            <a:solidFill>
              <a:schemeClr val="tx1"/>
            </a:solidFill>
            <a:prstDash val="solid"/>
            <a:headEnd type="none" w="med" len="med"/>
            <a:tailEnd type="triangle" w="med" len="med"/>
          </a:ln>
        </p:spPr>
      </p:cxnSp>
      <p:cxnSp>
        <p:nvCxnSpPr>
          <p:cNvPr id="26642" name="直接连接符 26641" title=""/>
          <p:cNvCxnSpPr/>
          <p:nvPr/>
        </p:nvCxnSpPr>
        <p:spPr>
          <a:xfrm>
            <a:off x="4747795" y="4412774"/>
            <a:ext cx="1134805" cy="0"/>
          </a:xfrm>
          <a:prstGeom prst="line">
            <a:avLst/>
          </a:prstGeom>
          <a:ln w="38100" cap="flat" cmpd="sng">
            <a:solidFill>
              <a:schemeClr val="tx1"/>
            </a:solidFill>
            <a:prstDash val="solid"/>
            <a:headEnd type="none" w="med" len="med"/>
            <a:tailEnd type="triangle" w="med" len="med"/>
          </a:ln>
        </p:spPr>
      </p:cxnSp>
      <p:cxnSp>
        <p:nvCxnSpPr>
          <p:cNvPr id="26643" name="直接连接符 26642" title=""/>
          <p:cNvCxnSpPr/>
          <p:nvPr/>
        </p:nvCxnSpPr>
        <p:spPr>
          <a:xfrm>
            <a:off x="4733825" y="5038249"/>
            <a:ext cx="1134806" cy="0"/>
          </a:xfrm>
          <a:prstGeom prst="line">
            <a:avLst/>
          </a:prstGeom>
          <a:ln w="38100" cap="flat" cmpd="sng">
            <a:solidFill>
              <a:schemeClr val="tx1"/>
            </a:solidFill>
            <a:prstDash val="solid"/>
            <a:headEnd type="none" w="med" len="med"/>
            <a:tailEnd type="triangle" w="med" len="med"/>
          </a:ln>
        </p:spPr>
      </p:cxnSp>
      <p:sp>
        <p:nvSpPr>
          <p:cNvPr id="26644" name="矩形 26643" title=""/>
          <p:cNvSpPr/>
          <p:nvPr/>
        </p:nvSpPr>
        <p:spPr>
          <a:xfrm>
            <a:off x="8489950" y="2701925"/>
            <a:ext cx="1290320" cy="2171700"/>
          </a:xfrm>
          <a:prstGeom prst="rect">
            <a:avLst/>
          </a:prstGeom>
          <a:noFill/>
          <a:ln w="9525">
            <a:noFill/>
          </a:ln>
        </p:spPr>
        <p:txBody>
          <a:bodyPr vert="eaVert" wrap="square">
            <a:spAutoFit/>
          </a:bodyPr>
          <a:lstStyle/>
          <a:p>
            <a:r>
              <a:rPr lang="zh-CN" altLang="en-US" sz="3600" b="1">
                <a:solidFill>
                  <a:srgbClr val="0000FF"/>
                </a:solidFill>
                <a:ea typeface="黑体" panose="02010609060101010101" pitchFamily="49" charset="-122"/>
              </a:rPr>
              <a:t>年轻有为</a:t>
            </a:r>
            <a:endParaRPr lang="zh-CN" altLang="en-US" sz="3600" b="1">
              <a:solidFill>
                <a:srgbClr val="0000FF"/>
              </a:solidFill>
              <a:ea typeface="黑体" panose="02010609060101010101" pitchFamily="49" charset="-122"/>
            </a:endParaRPr>
          </a:p>
          <a:p>
            <a:r>
              <a:rPr lang="zh-CN" altLang="en-US" sz="3600" b="1">
                <a:solidFill>
                  <a:srgbClr val="0000FF"/>
                </a:solidFill>
                <a:ea typeface="黑体" panose="02010609060101010101" pitchFamily="49" charset="-122"/>
              </a:rPr>
              <a:t>英俊儒雅</a:t>
            </a:r>
            <a:endParaRPr lang="zh-CN" altLang="en-US" sz="3600" b="1">
              <a:solidFill>
                <a:srgbClr val="0000FF"/>
              </a:solidFill>
              <a:ea typeface="黑体" panose="02010609060101010101" pitchFamily="49" charset="-122"/>
            </a:endParaRPr>
          </a:p>
        </p:txBody>
      </p:sp>
      <p:sp>
        <p:nvSpPr>
          <p:cNvPr id="2" name="文本框 1" title=""/>
          <p:cNvSpPr txBox="1"/>
          <p:nvPr/>
        </p:nvSpPr>
        <p:spPr>
          <a:xfrm>
            <a:off x="8816975" y="1373823"/>
            <a:ext cx="2338705" cy="706755"/>
          </a:xfrm>
          <a:prstGeom prst="rect">
            <a:avLst/>
          </a:prstGeom>
          <a:noFill/>
        </p:spPr>
        <p:txBody>
          <a:bodyPr wrap="square" rtlCol="0" anchor="t">
            <a:spAutoFit/>
          </a:bodyPr>
          <a:lstStyle/>
          <a:p>
            <a:r>
              <a:rPr lang="zh-CN" altLang="en-US" sz="4000">
                <a:solidFill>
                  <a:srgbClr val="7030A0"/>
                </a:solidFill>
                <a:effectLst>
                  <a:outerShdw blurRad="38100" dist="38100" dir="2700000" algn="tl">
                    <a:srgbClr val="000000">
                      <a:alpha val="43137"/>
                    </a:srgbClr>
                  </a:outerShdw>
                </a:effectLst>
                <a:latin typeface="华文隶书" panose="02010800040101010101" charset="-122"/>
                <a:ea typeface="华文隶书" panose="02010800040101010101" charset="-122"/>
              </a:rPr>
              <a:t>风流人物</a:t>
            </a:r>
            <a:endParaRPr lang="zh-CN" altLang="en-US" sz="4000">
              <a:solidFill>
                <a:srgbClr val="7030A0"/>
              </a:solidFill>
              <a:effectLst>
                <a:outerShdw blurRad="38100" dist="38100" dir="2700000" algn="tl">
                  <a:srgbClr val="000000">
                    <a:alpha val="43137"/>
                  </a:srgbClr>
                </a:outerShdw>
              </a:effectLst>
              <a:latin typeface="华文隶书" panose="02010800040101010101" charset="-122"/>
              <a:ea typeface="华文隶书" panose="02010800040101010101" charset="-122"/>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559" name="Text Box 7" title=""/>
          <p:cNvSpPr txBox="1"/>
          <p:nvPr>
            <p:custDataLst>
              <p:tags r:id="rId6"/>
            </p:custDataLst>
          </p:nvPr>
        </p:nvSpPr>
        <p:spPr>
          <a:xfrm>
            <a:off x="6724728" y="5246540"/>
            <a:ext cx="1771869" cy="953135"/>
          </a:xfrm>
          <a:prstGeom prst="rect">
            <a:avLst/>
          </a:prstGeom>
          <a:noFill/>
          <a:ln w="9525">
            <a:noFill/>
          </a:ln>
        </p:spPr>
        <p:txBody>
          <a:bodyPr>
            <a:spAutoFit/>
          </a:bodyPr>
          <a:lstStyle/>
          <a:p>
            <a:pPr eaLnBrk="1" hangingPunct="1"/>
            <a:endParaRPr lang="en-US" altLang="zh-CN" sz="2800" b="1">
              <a:solidFill>
                <a:schemeClr val="tx1"/>
              </a:solidFill>
              <a:latin typeface="华文中宋" panose="02010600040101010101" charset="-122"/>
              <a:ea typeface="华文中宋" panose="02010600040101010101" charset="-122"/>
            </a:endParaRPr>
          </a:p>
          <a:p>
            <a:pPr eaLnBrk="1" hangingPunct="1"/>
            <a:endParaRPr lang="en-US" altLang="zh-CN" sz="2800" b="1">
              <a:solidFill>
                <a:schemeClr val="tx1"/>
              </a:solidFill>
              <a:latin typeface="华文中宋" panose="02010600040101010101" charset="-122"/>
              <a:ea typeface="华文中宋" panose="02010600040101010101" charset="-122"/>
            </a:endParaRPr>
          </a:p>
        </p:txBody>
      </p:sp>
      <p:sp>
        <p:nvSpPr>
          <p:cNvPr id="62472" name="Text Box 8" title=""/>
          <p:cNvSpPr txBox="1"/>
          <p:nvPr>
            <p:custDataLst>
              <p:tags r:id="rId7"/>
            </p:custDataLst>
          </p:nvPr>
        </p:nvSpPr>
        <p:spPr>
          <a:xfrm>
            <a:off x="967740" y="3621405"/>
            <a:ext cx="897255" cy="953135"/>
          </a:xfrm>
          <a:prstGeom prst="rect">
            <a:avLst/>
          </a:prstGeom>
          <a:solidFill>
            <a:schemeClr val="bg2">
              <a:lumMod val="95000"/>
            </a:schemeClr>
          </a:solidFill>
          <a:ln w="9525">
            <a:noFill/>
          </a:ln>
        </p:spPr>
        <p:txBody>
          <a:bodyPr wrap="square">
            <a:spAutoFit/>
          </a:bodyPr>
          <a:lstStyle/>
          <a:p>
            <a:pPr eaLnBrk="1" hangingPunct="1">
              <a:spcBef>
                <a:spcPct val="50000"/>
              </a:spcBef>
            </a:pP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正面描写</a:t>
            </a:r>
            <a:endParaRPr lang="zh-CN" altLang="en-US" sz="2800" b="1">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62473" name="Text Box 9" title=""/>
          <p:cNvSpPr txBox="1"/>
          <p:nvPr>
            <p:custDataLst>
              <p:tags r:id="rId8"/>
            </p:custDataLst>
          </p:nvPr>
        </p:nvSpPr>
        <p:spPr>
          <a:xfrm>
            <a:off x="647700" y="2259648"/>
            <a:ext cx="1706245" cy="521970"/>
          </a:xfrm>
          <a:prstGeom prst="rect">
            <a:avLst/>
          </a:prstGeom>
          <a:noFill/>
          <a:ln w="9525">
            <a:noFill/>
          </a:ln>
        </p:spPr>
        <p:txBody>
          <a:bodyPr wrap="square">
            <a:spAutoFit/>
          </a:bodyPr>
          <a:lstStyle/>
          <a:p>
            <a:pPr eaLnBrk="1" hangingPunct="1">
              <a:spcBef>
                <a:spcPct val="50000"/>
              </a:spcBef>
            </a:pPr>
            <a:r>
              <a:rPr lang="zh-CN" altLang="en-US" sz="2800" b="1">
                <a:solidFill>
                  <a:srgbClr val="FF0000"/>
                </a:solidFill>
                <a:latin typeface="华文中宋" panose="02010600040101010101" charset="-122"/>
                <a:ea typeface="华文中宋" panose="02010600040101010101" charset="-122"/>
              </a:rPr>
              <a:t>侧面描写</a:t>
            </a:r>
            <a:endParaRPr lang="zh-CN" altLang="en-US" sz="2800" b="1">
              <a:solidFill>
                <a:srgbClr val="FF0000"/>
              </a:solidFill>
              <a:latin typeface="华文中宋" panose="02010600040101010101" charset="-122"/>
              <a:ea typeface="华文中宋" panose="02010600040101010101" charset="-122"/>
            </a:endParaRPr>
          </a:p>
        </p:txBody>
      </p:sp>
      <p:sp>
        <p:nvSpPr>
          <p:cNvPr id="7" name="右大括号 6" title=""/>
          <p:cNvSpPr/>
          <p:nvPr>
            <p:custDataLst>
              <p:tags r:id="rId9"/>
            </p:custDataLst>
          </p:nvPr>
        </p:nvSpPr>
        <p:spPr>
          <a:xfrm rot="10800000">
            <a:off x="2040890" y="3040380"/>
            <a:ext cx="262890" cy="202882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pic>
        <p:nvPicPr>
          <p:cNvPr id="3" name="Picture 3"/>
          <p:cNvPicPr>
            <a:picLocks noChangeAspect="1"/>
          </p:cNvPicPr>
          <p:nvPr/>
        </p:nvPicPr>
        <p:blipFill>
          <a:blip r:embed="rId10"/>
          <a:stretch>
            <a:fillRect/>
          </a:stretch>
        </p:blipFill>
        <p:spPr>
          <a:xfrm flipH="1">
            <a:off x="11645900" y="11391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30"/>
                                        </p:tgtEl>
                                        <p:attrNameLst>
                                          <p:attrName>style.visibility</p:attrName>
                                        </p:attrNameLst>
                                      </p:cBhvr>
                                      <p:to>
                                        <p:strVal val="visible"/>
                                      </p:to>
                                    </p:set>
                                    <p:anim calcmode="lin" valueType="num">
                                      <p:cBhvr additive="base">
                                        <p:cTn id="13" dur="500" fill="hold"/>
                                        <p:tgtEl>
                                          <p:spTgt spid="26630"/>
                                        </p:tgtEl>
                                        <p:attrNameLst>
                                          <p:attrName>ppt_x</p:attrName>
                                        </p:attrNameLst>
                                      </p:cBhvr>
                                      <p:tavLst>
                                        <p:tav tm="0">
                                          <p:val>
                                            <p:strVal val="0-#ppt_w/2"/>
                                          </p:val>
                                        </p:tav>
                                        <p:tav tm="100000">
                                          <p:val>
                                            <p:strVal val="#ppt_x"/>
                                          </p:val>
                                        </p:tav>
                                      </p:tavLst>
                                    </p:anim>
                                    <p:anim calcmode="lin" valueType="num">
                                      <p:cBhvr additive="base">
                                        <p:cTn id="14"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cBhvr additive="base">
                                        <p:cTn id="19" dur="500" fill="hold"/>
                                        <p:tgtEl>
                                          <p:spTgt spid="26632"/>
                                        </p:tgtEl>
                                        <p:attrNameLst>
                                          <p:attrName>ppt_x</p:attrName>
                                        </p:attrNameLst>
                                      </p:cBhvr>
                                      <p:tavLst>
                                        <p:tav tm="0">
                                          <p:val>
                                            <p:strVal val="0-#ppt_w/2"/>
                                          </p:val>
                                        </p:tav>
                                        <p:tav tm="100000">
                                          <p:val>
                                            <p:strVal val="#ppt_x"/>
                                          </p:val>
                                        </p:tav>
                                      </p:tavLst>
                                    </p:anim>
                                    <p:anim calcmode="lin" valueType="num">
                                      <p:cBhvr additive="base">
                                        <p:cTn id="20" dur="500" fill="hold"/>
                                        <p:tgtEl>
                                          <p:spTgt spid="2663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34"/>
                                        </p:tgtEl>
                                        <p:attrNameLst>
                                          <p:attrName>style.visibility</p:attrName>
                                        </p:attrNameLst>
                                      </p:cBhvr>
                                      <p:to>
                                        <p:strVal val="visible"/>
                                      </p:to>
                                    </p:set>
                                    <p:anim calcmode="lin" valueType="num">
                                      <p:cBhvr additive="base">
                                        <p:cTn id="25" dur="500" fill="hold"/>
                                        <p:tgtEl>
                                          <p:spTgt spid="26634"/>
                                        </p:tgtEl>
                                        <p:attrNameLst>
                                          <p:attrName>ppt_x</p:attrName>
                                        </p:attrNameLst>
                                      </p:cBhvr>
                                      <p:tavLst>
                                        <p:tav tm="0">
                                          <p:val>
                                            <p:strVal val="0-#ppt_w/2"/>
                                          </p:val>
                                        </p:tav>
                                        <p:tav tm="100000">
                                          <p:val>
                                            <p:strVal val="#ppt_x"/>
                                          </p:val>
                                        </p:tav>
                                      </p:tavLst>
                                    </p:anim>
                                    <p:anim calcmode="lin" valueType="num">
                                      <p:cBhvr additive="base">
                                        <p:cTn id="26" dur="500" fill="hold"/>
                                        <p:tgtEl>
                                          <p:spTgt spid="266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636"/>
                                        </p:tgtEl>
                                        <p:attrNameLst>
                                          <p:attrName>style.visibility</p:attrName>
                                        </p:attrNameLst>
                                      </p:cBhvr>
                                      <p:to>
                                        <p:strVal val="visible"/>
                                      </p:to>
                                    </p:set>
                                    <p:anim calcmode="lin" valueType="num">
                                      <p:cBhvr additive="base">
                                        <p:cTn id="31" dur="500" fill="hold"/>
                                        <p:tgtEl>
                                          <p:spTgt spid="26636"/>
                                        </p:tgtEl>
                                        <p:attrNameLst>
                                          <p:attrName>ppt_x</p:attrName>
                                        </p:attrNameLst>
                                      </p:cBhvr>
                                      <p:tavLst>
                                        <p:tav tm="0">
                                          <p:val>
                                            <p:strVal val="0-#ppt_w/2"/>
                                          </p:val>
                                        </p:tav>
                                        <p:tav tm="100000">
                                          <p:val>
                                            <p:strVal val="#ppt_x"/>
                                          </p:val>
                                        </p:tav>
                                      </p:tavLst>
                                    </p:anim>
                                    <p:anim calcmode="lin" valueType="num">
                                      <p:cBhvr additive="base">
                                        <p:cTn id="32" dur="500" fill="hold"/>
                                        <p:tgtEl>
                                          <p:spTgt spid="266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637"/>
                                        </p:tgtEl>
                                        <p:attrNameLst>
                                          <p:attrName>style.visibility</p:attrName>
                                        </p:attrNameLst>
                                      </p:cBhvr>
                                      <p:to>
                                        <p:strVal val="visible"/>
                                      </p:to>
                                    </p:set>
                                    <p:anim calcmode="lin" valueType="num">
                                      <p:cBhvr additive="base">
                                        <p:cTn id="37" dur="500" fill="hold"/>
                                        <p:tgtEl>
                                          <p:spTgt spid="26637"/>
                                        </p:tgtEl>
                                        <p:attrNameLst>
                                          <p:attrName>ppt_x</p:attrName>
                                        </p:attrNameLst>
                                      </p:cBhvr>
                                      <p:tavLst>
                                        <p:tav tm="0">
                                          <p:val>
                                            <p:strVal val="0-#ppt_w/2"/>
                                          </p:val>
                                        </p:tav>
                                        <p:tav tm="100000">
                                          <p:val>
                                            <p:strVal val="#ppt_x"/>
                                          </p:val>
                                        </p:tav>
                                      </p:tavLst>
                                    </p:anim>
                                    <p:anim calcmode="lin" valueType="num">
                                      <p:cBhvr additive="base">
                                        <p:cTn id="38" dur="500" fill="hold"/>
                                        <p:tgtEl>
                                          <p:spTgt spid="26637"/>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644"/>
                                        </p:tgtEl>
                                        <p:attrNameLst>
                                          <p:attrName>style.visibility</p:attrName>
                                        </p:attrNameLst>
                                      </p:cBhvr>
                                      <p:to>
                                        <p:strVal val="visible"/>
                                      </p:to>
                                    </p:set>
                                    <p:anim calcmode="lin" valueType="num">
                                      <p:cBhvr additive="base">
                                        <p:cTn id="43" dur="500" fill="hold"/>
                                        <p:tgtEl>
                                          <p:spTgt spid="26644"/>
                                        </p:tgtEl>
                                        <p:attrNameLst>
                                          <p:attrName>ppt_x</p:attrName>
                                        </p:attrNameLst>
                                      </p:cBhvr>
                                      <p:tavLst>
                                        <p:tav tm="0">
                                          <p:val>
                                            <p:strVal val="0-#ppt_w/2"/>
                                          </p:val>
                                        </p:tav>
                                        <p:tav tm="100000">
                                          <p:val>
                                            <p:strVal val="#ppt_x"/>
                                          </p:val>
                                        </p:tav>
                                      </p:tavLst>
                                    </p:anim>
                                    <p:anim calcmode="lin" valueType="num">
                                      <p:cBhvr additive="base">
                                        <p:cTn id="44" dur="500" fill="hold"/>
                                        <p:tgtEl>
                                          <p:spTgt spid="2664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2473">
                                            <p:txEl>
                                              <p:charRg st="0" end="7"/>
                                            </p:txEl>
                                          </p:spTgt>
                                        </p:tgtEl>
                                        <p:attrNameLst>
                                          <p:attrName>style.visibility</p:attrName>
                                        </p:attrNameLst>
                                      </p:cBhvr>
                                      <p:to>
                                        <p:strVal val="visible"/>
                                      </p:to>
                                    </p:set>
                                    <p:anim calcmode="lin" valueType="num">
                                      <p:cBhvr>
                                        <p:cTn id="49" dur="500" fill="hold"/>
                                        <p:tgtEl>
                                          <p:spTgt spid="62473">
                                            <p:txEl>
                                              <p:charRg st="0" end="7"/>
                                            </p:txEl>
                                          </p:spTgt>
                                        </p:tgtEl>
                                        <p:attrNameLst>
                                          <p:attrName>ppt_w</p:attrName>
                                        </p:attrNameLst>
                                      </p:cBhvr>
                                      <p:tavLst>
                                        <p:tav tm="0">
                                          <p:val>
                                            <p:fltVal val="0"/>
                                          </p:val>
                                        </p:tav>
                                        <p:tav tm="100000">
                                          <p:val>
                                            <p:strVal val="#ppt_w"/>
                                          </p:val>
                                        </p:tav>
                                      </p:tavLst>
                                    </p:anim>
                                    <p:anim calcmode="lin" valueType="num">
                                      <p:cBhvr>
                                        <p:cTn id="50" dur="500" fill="hold"/>
                                        <p:tgtEl>
                                          <p:spTgt spid="62473">
                                            <p:txEl>
                                              <p:charRg st="0" end="7"/>
                                            </p:txEl>
                                          </p:spTgt>
                                        </p:tgtEl>
                                        <p:attrNameLst>
                                          <p:attrName>ppt_h</p:attrName>
                                        </p:attrNameLst>
                                      </p:cBhvr>
                                      <p:tavLst>
                                        <p:tav tm="0">
                                          <p:val>
                                            <p:fltVal val="0"/>
                                          </p:val>
                                        </p:tav>
                                        <p:tav tm="100000">
                                          <p:val>
                                            <p:strVal val="#ppt_h"/>
                                          </p:val>
                                        </p:tav>
                                      </p:tavLst>
                                    </p:anim>
                                    <p:animEffect transition="in" filter="fade">
                                      <p:cBhvr>
                                        <p:cTn id="51" dur="500"/>
                                        <p:tgtEl>
                                          <p:spTgt spid="62473">
                                            <p:txEl>
                                              <p:charRg st="0" end="7"/>
                                            </p:txEl>
                                          </p:spTgt>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62472">
                                            <p:txEl>
                                              <p:charRg st="0" end="7"/>
                                            </p:txEl>
                                          </p:spTgt>
                                        </p:tgtEl>
                                        <p:attrNameLst>
                                          <p:attrName>style.visibility</p:attrName>
                                        </p:attrNameLst>
                                      </p:cBhvr>
                                      <p:to>
                                        <p:strVal val="visible"/>
                                      </p:to>
                                    </p:set>
                                    <p:anim calcmode="lin" valueType="num">
                                      <p:cBhvr>
                                        <p:cTn id="56" dur="500" fill="hold"/>
                                        <p:tgtEl>
                                          <p:spTgt spid="62472">
                                            <p:txEl>
                                              <p:charRg st="0" end="7"/>
                                            </p:txEl>
                                          </p:spTgt>
                                        </p:tgtEl>
                                        <p:attrNameLst>
                                          <p:attrName>ppt_w</p:attrName>
                                        </p:attrNameLst>
                                      </p:cBhvr>
                                      <p:tavLst>
                                        <p:tav tm="0">
                                          <p:val>
                                            <p:fltVal val="0"/>
                                          </p:val>
                                        </p:tav>
                                        <p:tav tm="100000">
                                          <p:val>
                                            <p:strVal val="#ppt_w"/>
                                          </p:val>
                                        </p:tav>
                                      </p:tavLst>
                                    </p:anim>
                                    <p:anim calcmode="lin" valueType="num">
                                      <p:cBhvr>
                                        <p:cTn id="57" dur="500" fill="hold"/>
                                        <p:tgtEl>
                                          <p:spTgt spid="62472">
                                            <p:txEl>
                                              <p:charRg st="0" end="7"/>
                                            </p:txEl>
                                          </p:spTgt>
                                        </p:tgtEl>
                                        <p:attrNameLst>
                                          <p:attrName>ppt_h</p:attrName>
                                        </p:attrNameLst>
                                      </p:cBhvr>
                                      <p:tavLst>
                                        <p:tav tm="0">
                                          <p:val>
                                            <p:fltVal val="0"/>
                                          </p:val>
                                        </p:tav>
                                        <p:tav tm="100000">
                                          <p:val>
                                            <p:strVal val="#ppt_h"/>
                                          </p:val>
                                        </p:tav>
                                      </p:tavLst>
                                    </p:anim>
                                    <p:animEffect transition="in" filter="fade">
                                      <p:cBhvr>
                                        <p:cTn id="58" dur="500"/>
                                        <p:tgtEl>
                                          <p:spTgt spid="62472">
                                            <p:txEl>
                                              <p:charRg st="0" end="7"/>
                                            </p:txEl>
                                          </p:spTgt>
                                        </p:tgtEl>
                                      </p:cBhvr>
                                    </p:animEffect>
                                  </p:childTnLst>
                                </p:cTn>
                              </p:par>
                            </p:childTnLst>
                          </p:cTn>
                        </p:par>
                      </p:childTnLst>
                    </p:cTn>
                  </p:par>
                  <p:par>
                    <p:cTn id="59" fill="hold" nodeType="clickPar">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0-#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30" grpId="0" animBg="1"/>
      <p:bldP spid="26632" grpId="0" animBg="1"/>
      <p:bldP spid="26634" grpId="0" animBg="1"/>
      <p:bldP spid="26636" grpId="0" animBg="1"/>
      <p:bldP spid="26637" grpId="0" animBg="1"/>
      <p:bldP spid="26644" grpId="0" animBg="1"/>
      <p:bldP spid="7"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3555" name="Text Box 3" title=""/>
          <p:cNvSpPr txBox="1"/>
          <p:nvPr/>
        </p:nvSpPr>
        <p:spPr>
          <a:xfrm rot="10800000">
            <a:off x="1006475" y="1116965"/>
            <a:ext cx="10558145" cy="583565"/>
          </a:xfrm>
          <a:prstGeom prst="rect">
            <a:avLst/>
          </a:prstGeom>
          <a:noFill/>
          <a:ln w="9525">
            <a:noFill/>
          </a:ln>
        </p:spPr>
        <p:txBody>
          <a:bodyPr rot="10800000" wrap="square">
            <a:spAutoFit/>
          </a:bodyPr>
          <a:lstStyle/>
          <a:p>
            <a:pPr algn="l" eaLnBrk="1" hangingPunct="1">
              <a:spcBef>
                <a:spcPct val="50000"/>
              </a:spcBef>
              <a:buClrTx/>
              <a:buSzTx/>
              <a:buFontTx/>
            </a:pPr>
            <a:r>
              <a:rPr kumimoji="1" lang="zh-CN" altLang="en-US" sz="3200" b="1" kern="0"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rPr>
              <a:t>下片描写周瑜时为什么要插“ 入小乔初嫁了”这一情节？</a:t>
            </a:r>
            <a:endParaRPr kumimoji="1" lang="zh-CN" altLang="en-US" sz="3200" b="1" kern="0" noProof="0" smtClean="0">
              <a:ln>
                <a:noFill/>
              </a:ln>
              <a:solidFill>
                <a:schemeClr val="tx1"/>
              </a:solidFill>
              <a:effectLst/>
              <a:uLnTx/>
              <a:uFillTx/>
              <a:latin typeface="华文中宋" panose="02010600040101010101" charset="-122"/>
              <a:ea typeface="华文中宋" panose="02010600040101010101" charset="-122"/>
              <a:cs typeface="华文中宋" panose="02010600040101010101" charset="-122"/>
            </a:endParaRPr>
          </a:p>
        </p:txBody>
      </p:sp>
      <p:sp>
        <p:nvSpPr>
          <p:cNvPr id="62474" name="Text Box 10" title=""/>
          <p:cNvSpPr txBox="1"/>
          <p:nvPr/>
        </p:nvSpPr>
        <p:spPr>
          <a:xfrm>
            <a:off x="10754995" y="1890713"/>
            <a:ext cx="809625" cy="2553335"/>
          </a:xfrm>
          <a:prstGeom prst="rect">
            <a:avLst/>
          </a:prstGeom>
          <a:noFill/>
          <a:ln w="9525">
            <a:noFill/>
          </a:ln>
        </p:spPr>
        <p:txBody>
          <a:bodyPr wrap="square">
            <a:spAutoFit/>
          </a:bodyPr>
          <a:lstStyle/>
          <a:p>
            <a:pPr algn="l" eaLnBrk="1" hangingPunct="1">
              <a:buClrTx/>
              <a:buSzTx/>
              <a:buFontTx/>
            </a:pPr>
            <a:r>
              <a:rPr lang="zh-CN" altLang="en-US" sz="4000">
                <a:solidFill>
                  <a:srgbClr val="7030A0"/>
                </a:solidFill>
                <a:effectLst>
                  <a:outerShdw blurRad="38100" dist="38100" dir="2700000" algn="tl">
                    <a:srgbClr val="000000">
                      <a:alpha val="43137"/>
                    </a:srgbClr>
                  </a:outerShdw>
                </a:effectLst>
                <a:latin typeface="华文隶书" panose="02010800040101010101" charset="-122"/>
                <a:ea typeface="华文隶书" panose="02010800040101010101" charset="-122"/>
              </a:rPr>
              <a:t>风流人物</a:t>
            </a:r>
            <a:endParaRPr lang="zh-CN" altLang="en-US" sz="4000">
              <a:solidFill>
                <a:srgbClr val="7030A0"/>
              </a:solidFill>
              <a:effectLst>
                <a:outerShdw blurRad="38100" dist="38100" dir="2700000" algn="tl">
                  <a:srgbClr val="000000">
                    <a:alpha val="43137"/>
                  </a:srgbClr>
                </a:outerShdw>
              </a:effectLst>
              <a:latin typeface="华文隶书" panose="02010800040101010101" charset="-122"/>
              <a:ea typeface="华文隶书" panose="02010800040101010101" charset="-122"/>
            </a:endParaRPr>
          </a:p>
        </p:txBody>
      </p:sp>
      <p:sp>
        <p:nvSpPr>
          <p:cNvPr id="2" name="文本框 1" title=""/>
          <p:cNvSpPr txBox="1"/>
          <p:nvPr/>
        </p:nvSpPr>
        <p:spPr>
          <a:xfrm>
            <a:off x="909955" y="1788795"/>
            <a:ext cx="9648825" cy="3969385"/>
          </a:xfrm>
          <a:prstGeom prst="rect">
            <a:avLst/>
          </a:prstGeom>
          <a:noFill/>
        </p:spPr>
        <p:txBody>
          <a:bodyPr wrap="square" rtlCol="0" anchor="t">
            <a:spAutoFit/>
          </a:bodyPr>
          <a:lstStyle/>
          <a:p>
            <a:pPr indent="457200" fontAlgn="auto">
              <a:lnSpc>
                <a:spcPct val="150000"/>
              </a:lnSpc>
            </a:pPr>
            <a:r>
              <a:rPr lang="zh-CN" altLang="en-US" sz="2800" b="1">
                <a:solidFill>
                  <a:schemeClr val="tx1"/>
                </a:solidFill>
                <a:latin typeface="华文新魏" panose="02010800040101010101" charset="-122"/>
                <a:ea typeface="华文新魏" panose="02010800040101010101" charset="-122"/>
                <a:cs typeface="华文新魏" panose="02010800040101010101" charset="-122"/>
              </a:rPr>
              <a:t>1） 借小乔初嫁的事实，表明周瑜在指挥赤壁之战时，年纪很轻，才华横溢。</a:t>
            </a:r>
            <a:endParaRPr lang="zh-CN" altLang="en-US" sz="2800" b="1">
              <a:solidFill>
                <a:schemeClr val="tx1"/>
              </a:solidFill>
              <a:latin typeface="华文新魏" panose="02010800040101010101" charset="-122"/>
              <a:ea typeface="华文新魏" panose="02010800040101010101" charset="-122"/>
              <a:cs typeface="华文新魏" panose="02010800040101010101" charset="-122"/>
            </a:endParaRPr>
          </a:p>
          <a:p>
            <a:pPr indent="457200" fontAlgn="auto">
              <a:lnSpc>
                <a:spcPct val="150000"/>
              </a:lnSpc>
            </a:pPr>
            <a:r>
              <a:rPr lang="zh-CN" altLang="en-US" sz="2800" b="1">
                <a:solidFill>
                  <a:schemeClr val="tx1"/>
                </a:solidFill>
                <a:latin typeface="华文新魏" panose="02010800040101010101" charset="-122"/>
                <a:ea typeface="华文新魏" panose="02010800040101010101" charset="-122"/>
                <a:cs typeface="华文新魏" panose="02010800040101010101" charset="-122"/>
              </a:rPr>
              <a:t>2） 以美女衬英雄，更能衬托周瑜潇洒的风姿。</a:t>
            </a:r>
            <a:endParaRPr lang="zh-CN" altLang="en-US" sz="2800" b="1">
              <a:solidFill>
                <a:schemeClr val="tx1"/>
              </a:solidFill>
              <a:latin typeface="华文新魏" panose="02010800040101010101" charset="-122"/>
              <a:ea typeface="华文新魏" panose="02010800040101010101" charset="-122"/>
              <a:cs typeface="华文新魏" panose="02010800040101010101" charset="-122"/>
            </a:endParaRPr>
          </a:p>
          <a:p>
            <a:pPr indent="457200" fontAlgn="auto">
              <a:lnSpc>
                <a:spcPct val="150000"/>
              </a:lnSpc>
            </a:pPr>
            <a:r>
              <a:rPr lang="zh-CN" altLang="en-US" sz="2800" b="1">
                <a:solidFill>
                  <a:schemeClr val="tx1"/>
                </a:solidFill>
                <a:latin typeface="华文新魏" panose="02010800040101010101" charset="-122"/>
                <a:ea typeface="华文新魏" panose="02010800040101010101" charset="-122"/>
                <a:cs typeface="华文新魏" panose="02010800040101010101" charset="-122"/>
              </a:rPr>
              <a:t>3） 小乔的姐姐大乔是孙权之嫂，所以周瑜外托君臣之义， 内有姻亲之情，能够取得孙权的绝对信任，这是他能够建功立业的一个重要条件。</a:t>
            </a:r>
            <a:endParaRPr lang="zh-CN" altLang="en-US" sz="2800" b="1">
              <a:solidFill>
                <a:schemeClr val="tx1"/>
              </a:solidFill>
              <a:latin typeface="华文新魏" panose="02010800040101010101" charset="-122"/>
              <a:ea typeface="华文新魏" panose="02010800040101010101" charset="-122"/>
              <a:cs typeface="华文新魏" panose="02010800040101010101" charset="-122"/>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62474"/>
                                        </p:tgtEl>
                                        <p:attrNameLst>
                                          <p:attrName>style.visibility</p:attrName>
                                        </p:attrNameLst>
                                      </p:cBhvr>
                                      <p:to>
                                        <p:strVal val="visible"/>
                                      </p:to>
                                    </p:set>
                                    <p:animEffect transition="in" filter="barn(inHorizontal)">
                                      <p:cBhvr>
                                        <p:cTn id="13" dur="500"/>
                                        <p:tgtEl>
                                          <p:spTgt spid="6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62474"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241" name="Picture 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1134110" y="888365"/>
            <a:ext cx="2623185" cy="225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3"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1134110" y="3235325"/>
            <a:ext cx="2588895" cy="263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14" title=""/>
          <p:cNvSpPr txBox="1">
            <a:spLocks noChangeArrowheads="1"/>
          </p:cNvSpPr>
          <p:nvPr>
            <p:custDataLst>
              <p:tags r:id="rId10"/>
            </p:custDataLst>
          </p:nvPr>
        </p:nvSpPr>
        <p:spPr bwMode="auto">
          <a:xfrm>
            <a:off x="2830195" y="2138680"/>
            <a:ext cx="1795145" cy="80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ltLang="zh-CN" sz="4800" b="1">
                <a:solidFill>
                  <a:srgbClr val="FF0000"/>
                </a:solidFill>
                <a:latin typeface="华文行楷" panose="02010800040101010101" pitchFamily="2" charset="-122"/>
                <a:ea typeface="华文行楷" panose="02010800040101010101" pitchFamily="2" charset="-122"/>
                <a:cs typeface="Arial Unicode MS" panose="020b0604020202020204" charset="-122"/>
              </a:rPr>
              <a:t>34</a:t>
            </a:r>
            <a:r>
              <a:rPr lang="zh-CN" altLang="en-US" sz="4800" b="1">
                <a:solidFill>
                  <a:srgbClr val="FF0000"/>
                </a:solidFill>
                <a:latin typeface="华文行楷" panose="02010800040101010101" pitchFamily="2" charset="-122"/>
                <a:ea typeface="华文行楷" panose="02010800040101010101" pitchFamily="2" charset="-122"/>
                <a:cs typeface="Arial Unicode MS" panose="020b0604020202020204" charset="-122"/>
              </a:rPr>
              <a:t>岁</a:t>
            </a:r>
            <a:endParaRPr lang="zh-CN" altLang="en-US" sz="4800" b="1">
              <a:solidFill>
                <a:srgbClr val="FF0000"/>
              </a:solidFill>
              <a:latin typeface="华文行楷" panose="02010800040101010101" pitchFamily="2" charset="-122"/>
              <a:ea typeface="华文行楷" panose="02010800040101010101" pitchFamily="2" charset="-122"/>
              <a:cs typeface="Arial Unicode MS" panose="020b0604020202020204" charset="-122"/>
            </a:endParaRPr>
          </a:p>
        </p:txBody>
      </p:sp>
      <p:sp>
        <p:nvSpPr>
          <p:cNvPr id="10254" name="Text Box 15" title=""/>
          <p:cNvSpPr txBox="1">
            <a:spLocks noChangeArrowheads="1"/>
          </p:cNvSpPr>
          <p:nvPr>
            <p:custDataLst>
              <p:tags r:id="rId11"/>
            </p:custDataLst>
          </p:nvPr>
        </p:nvSpPr>
        <p:spPr bwMode="auto">
          <a:xfrm>
            <a:off x="2821305" y="3578225"/>
            <a:ext cx="1459865" cy="80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ltLang="zh-CN" sz="4800" b="1">
                <a:solidFill>
                  <a:srgbClr val="FF0000"/>
                </a:solidFill>
                <a:latin typeface="华文行楷" panose="02010800040101010101" pitchFamily="2" charset="-122"/>
                <a:ea typeface="华文行楷" panose="02010800040101010101" pitchFamily="2" charset="-122"/>
                <a:cs typeface="Arial Unicode MS" panose="020b0604020202020204" charset="-122"/>
              </a:rPr>
              <a:t>47</a:t>
            </a:r>
            <a:r>
              <a:rPr lang="zh-CN" altLang="en-US" sz="4800" b="1">
                <a:solidFill>
                  <a:srgbClr val="FF0000"/>
                </a:solidFill>
                <a:latin typeface="华文行楷" panose="02010800040101010101" pitchFamily="2" charset="-122"/>
                <a:ea typeface="华文行楷" panose="02010800040101010101" pitchFamily="2" charset="-122"/>
                <a:cs typeface="Arial Unicode MS" panose="020b0604020202020204" charset="-122"/>
              </a:rPr>
              <a:t>岁</a:t>
            </a:r>
            <a:endParaRPr lang="zh-CN" altLang="en-US" sz="4800" b="1">
              <a:solidFill>
                <a:srgbClr val="FF0000"/>
              </a:solidFill>
              <a:latin typeface="华文行楷" panose="02010800040101010101" pitchFamily="2" charset="-122"/>
              <a:ea typeface="华文行楷" panose="02010800040101010101" pitchFamily="2" charset="-122"/>
              <a:cs typeface="Arial Unicode MS" panose="020b0604020202020204" charset="-122"/>
            </a:endParaRPr>
          </a:p>
        </p:txBody>
      </p:sp>
      <p:sp>
        <p:nvSpPr>
          <p:cNvPr id="16" name="Text Box 15" title=""/>
          <p:cNvSpPr txBox="1">
            <a:spLocks noChangeArrowheads="1"/>
          </p:cNvSpPr>
          <p:nvPr>
            <p:custDataLst>
              <p:tags r:id="rId12"/>
            </p:custDataLst>
          </p:nvPr>
        </p:nvSpPr>
        <p:spPr bwMode="auto">
          <a:xfrm>
            <a:off x="3009265" y="2777490"/>
            <a:ext cx="911860" cy="80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ltLang="zh-CN" sz="4800" b="1" err="1" smtClean="0">
                <a:solidFill>
                  <a:srgbClr val="FF0000"/>
                </a:solidFill>
                <a:latin typeface="Segoe UI Black" panose="020b0a02040204020203" pitchFamily="34" charset="0"/>
                <a:ea typeface="Segoe UI Black" panose="020b0a02040204020203" pitchFamily="34" charset="0"/>
                <a:cs typeface="Arial Unicode MS" panose="020b0604020202020204" charset="-122"/>
              </a:rPr>
              <a:t>vs</a:t>
            </a:r>
            <a:endParaRPr lang="zh-CN" altLang="en-US" sz="4800" b="1">
              <a:solidFill>
                <a:srgbClr val="FF0000"/>
              </a:solidFill>
              <a:latin typeface="Segoe UI Black" panose="020b0a02040204020203" pitchFamily="34" charset="0"/>
              <a:ea typeface="华文行楷" panose="02010800040101010101" pitchFamily="2" charset="-122"/>
              <a:cs typeface="Arial Unicode MS" panose="020b0604020202020204" charset="-122"/>
            </a:endParaRPr>
          </a:p>
        </p:txBody>
      </p:sp>
      <p:sp>
        <p:nvSpPr>
          <p:cNvPr id="261124" name="Text Box 4" title=""/>
          <p:cNvSpPr txBox="1">
            <a:spLocks noChangeArrowheads="1"/>
          </p:cNvSpPr>
          <p:nvPr>
            <p:custDataLst>
              <p:tags r:id="rId13"/>
            </p:custDataLst>
          </p:nvPr>
        </p:nvSpPr>
        <p:spPr bwMode="auto">
          <a:xfrm>
            <a:off x="4143375" y="3414395"/>
            <a:ext cx="2018030" cy="24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20000"/>
              </a:lnSpc>
              <a:spcBef>
                <a:spcPct val="0"/>
              </a:spcBef>
              <a:buClrTx/>
              <a:buSzTx/>
              <a:buNone/>
            </a:pPr>
            <a:r>
              <a:rPr lang="zh-CN" altLang="en-US" sz="3200">
                <a:latin typeface="Plotter" pitchFamily="49" charset="0"/>
                <a:ea typeface="隶书" panose="02010509060101010101" pitchFamily="49" charset="-122"/>
              </a:rPr>
              <a:t>早生华发 </a:t>
            </a:r>
            <a:endParaRPr lang="zh-CN" altLang="en-US" sz="3200">
              <a:latin typeface="Plotter" pitchFamily="49" charset="0"/>
              <a:ea typeface="隶书" panose="02010509060101010101" pitchFamily="49" charset="-122"/>
            </a:endParaRPr>
          </a:p>
          <a:p>
            <a:pPr algn="l">
              <a:lnSpc>
                <a:spcPct val="120000"/>
              </a:lnSpc>
              <a:spcBef>
                <a:spcPct val="0"/>
              </a:spcBef>
              <a:buClrTx/>
              <a:buSzTx/>
              <a:buNone/>
            </a:pPr>
            <a:r>
              <a:rPr lang="zh-CN" altLang="en-US" sz="3200">
                <a:latin typeface="Plotter" pitchFamily="49" charset="0"/>
                <a:ea typeface="隶书" panose="02010509060101010101" pitchFamily="49" charset="-122"/>
              </a:rPr>
              <a:t>团练副使</a:t>
            </a:r>
            <a:endParaRPr lang="zh-CN" altLang="en-US" sz="3200">
              <a:latin typeface="Plotter" pitchFamily="49" charset="0"/>
              <a:ea typeface="隶书" panose="02010509060101010101" pitchFamily="49" charset="-122"/>
            </a:endParaRPr>
          </a:p>
          <a:p>
            <a:pPr algn="l">
              <a:lnSpc>
                <a:spcPct val="120000"/>
              </a:lnSpc>
              <a:spcBef>
                <a:spcPct val="0"/>
              </a:spcBef>
              <a:buClrTx/>
              <a:buSzTx/>
              <a:buNone/>
            </a:pPr>
            <a:r>
              <a:rPr lang="zh-CN" altLang="en-US" sz="3200">
                <a:latin typeface="Plotter" pitchFamily="49" charset="0"/>
                <a:ea typeface="隶书" panose="02010509060101010101" pitchFamily="49" charset="-122"/>
              </a:rPr>
              <a:t>功业未就</a:t>
            </a:r>
            <a:endParaRPr lang="zh-CN" altLang="en-US" sz="3200">
              <a:latin typeface="Plotter" pitchFamily="49" charset="0"/>
              <a:ea typeface="隶书" panose="02010509060101010101" pitchFamily="49" charset="-122"/>
            </a:endParaRPr>
          </a:p>
          <a:p>
            <a:pPr algn="l">
              <a:lnSpc>
                <a:spcPct val="120000"/>
              </a:lnSpc>
              <a:spcBef>
                <a:spcPct val="0"/>
              </a:spcBef>
              <a:buClrTx/>
              <a:buSzTx/>
              <a:buNone/>
            </a:pPr>
            <a:r>
              <a:rPr lang="zh-CN" altLang="en-US" sz="3200">
                <a:latin typeface="Plotter" pitchFamily="49" charset="0"/>
                <a:ea typeface="隶书" panose="02010509060101010101" pitchFamily="49" charset="-122"/>
              </a:rPr>
              <a:t>屡遭不幸</a:t>
            </a:r>
            <a:endParaRPr lang="zh-CN" altLang="en-US" sz="3200">
              <a:latin typeface="Plotter" pitchFamily="49" charset="0"/>
              <a:ea typeface="隶书" panose="02010509060101010101" pitchFamily="49" charset="-122"/>
            </a:endParaRPr>
          </a:p>
        </p:txBody>
      </p:sp>
      <p:sp>
        <p:nvSpPr>
          <p:cNvPr id="10244" name="Text Box 5" title=""/>
          <p:cNvSpPr txBox="1">
            <a:spLocks noChangeArrowheads="1"/>
          </p:cNvSpPr>
          <p:nvPr>
            <p:custDataLst>
              <p:tags r:id="rId14"/>
            </p:custDataLst>
          </p:nvPr>
        </p:nvSpPr>
        <p:spPr bwMode="auto">
          <a:xfrm>
            <a:off x="4143375" y="795020"/>
            <a:ext cx="1951355" cy="24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fontAlgn="auto">
              <a:lnSpc>
                <a:spcPct val="120000"/>
              </a:lnSpc>
              <a:spcBef>
                <a:spcPct val="0"/>
              </a:spcBef>
            </a:pPr>
            <a:r>
              <a:rPr lang="zh-CN" altLang="en-US" sz="3200">
                <a:latin typeface="Plotter" pitchFamily="49" charset="0"/>
                <a:ea typeface="隶书" panose="02010509060101010101" pitchFamily="49" charset="-122"/>
              </a:rPr>
              <a:t>雄姿英发  </a:t>
            </a:r>
            <a:endParaRPr lang="zh-CN" altLang="en-US" sz="3200">
              <a:latin typeface="Plotter" pitchFamily="49" charset="0"/>
              <a:ea typeface="隶书" panose="02010509060101010101" pitchFamily="49" charset="-122"/>
            </a:endParaRPr>
          </a:p>
          <a:p>
            <a:pPr indent="0" fontAlgn="auto">
              <a:lnSpc>
                <a:spcPct val="120000"/>
              </a:lnSpc>
              <a:spcBef>
                <a:spcPct val="0"/>
              </a:spcBef>
            </a:pPr>
            <a:r>
              <a:rPr lang="zh-CN" altLang="en-US" sz="3200">
                <a:latin typeface="Plotter" pitchFamily="49" charset="0"/>
                <a:ea typeface="隶书" panose="02010509060101010101" pitchFamily="49" charset="-122"/>
              </a:rPr>
              <a:t>东吴都督</a:t>
            </a:r>
            <a:endParaRPr lang="zh-CN" altLang="en-US" sz="3200">
              <a:latin typeface="Plotter" pitchFamily="49" charset="0"/>
              <a:ea typeface="隶书" panose="02010509060101010101" pitchFamily="49" charset="-122"/>
            </a:endParaRPr>
          </a:p>
          <a:p>
            <a:pPr indent="0" fontAlgn="auto">
              <a:lnSpc>
                <a:spcPct val="120000"/>
              </a:lnSpc>
              <a:spcBef>
                <a:spcPct val="0"/>
              </a:spcBef>
            </a:pPr>
            <a:r>
              <a:rPr lang="zh-CN" altLang="en-US" sz="3200">
                <a:latin typeface="Plotter" pitchFamily="49" charset="0"/>
                <a:ea typeface="隶书" panose="02010509060101010101" pitchFamily="49" charset="-122"/>
              </a:rPr>
              <a:t>功名成就</a:t>
            </a:r>
            <a:endParaRPr lang="zh-CN" altLang="en-US" sz="3200">
              <a:latin typeface="Plotter" pitchFamily="49" charset="0"/>
              <a:ea typeface="隶书" panose="02010509060101010101" pitchFamily="49" charset="-122"/>
            </a:endParaRPr>
          </a:p>
          <a:p>
            <a:pPr indent="0" fontAlgn="auto">
              <a:lnSpc>
                <a:spcPct val="120000"/>
              </a:lnSpc>
              <a:spcBef>
                <a:spcPct val="0"/>
              </a:spcBef>
            </a:pPr>
            <a:r>
              <a:rPr lang="zh-CN" altLang="en-US" sz="3200">
                <a:latin typeface="Plotter" pitchFamily="49" charset="0"/>
                <a:ea typeface="隶书" panose="02010509060101010101" pitchFamily="49" charset="-122"/>
              </a:rPr>
              <a:t>幸福美满</a:t>
            </a:r>
            <a:endParaRPr lang="zh-CN" altLang="en-US" sz="3200">
              <a:latin typeface="Plotter" pitchFamily="49" charset="0"/>
              <a:ea typeface="隶书" panose="02010509060101010101" pitchFamily="49" charset="-122"/>
            </a:endParaRPr>
          </a:p>
        </p:txBody>
      </p:sp>
      <p:sp>
        <p:nvSpPr>
          <p:cNvPr id="261126" name="Text Box 6" title=""/>
          <p:cNvSpPr txBox="1">
            <a:spLocks noChangeArrowheads="1"/>
          </p:cNvSpPr>
          <p:nvPr>
            <p:custDataLst>
              <p:tags r:id="rId15"/>
            </p:custDataLst>
          </p:nvPr>
        </p:nvSpPr>
        <p:spPr bwMode="auto">
          <a:xfrm>
            <a:off x="7163435" y="1127125"/>
            <a:ext cx="21018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fontAlgn="auto">
              <a:spcBef>
                <a:spcPct val="0"/>
              </a:spcBef>
            </a:pPr>
            <a:r>
              <a:rPr lang="zh-CN" altLang="en-US" sz="3600">
                <a:solidFill>
                  <a:srgbClr val="FF0066"/>
                </a:solidFill>
                <a:latin typeface="Plotter" pitchFamily="49" charset="0"/>
                <a:ea typeface="隶书" panose="02010509060101010101" pitchFamily="49" charset="-122"/>
              </a:rPr>
              <a:t>江山在</a:t>
            </a:r>
            <a:endParaRPr lang="zh-CN" altLang="en-US" sz="3600">
              <a:solidFill>
                <a:srgbClr val="FF0066"/>
              </a:solidFill>
              <a:latin typeface="Plotter" pitchFamily="49" charset="0"/>
              <a:ea typeface="隶书" panose="02010509060101010101" pitchFamily="49" charset="-122"/>
            </a:endParaRPr>
          </a:p>
          <a:p>
            <a:pPr indent="0" fontAlgn="auto">
              <a:spcBef>
                <a:spcPct val="0"/>
              </a:spcBef>
            </a:pPr>
            <a:r>
              <a:rPr lang="zh-CN" altLang="en-US" sz="3600">
                <a:solidFill>
                  <a:srgbClr val="FF0066"/>
                </a:solidFill>
                <a:latin typeface="Plotter" pitchFamily="49" charset="0"/>
                <a:ea typeface="隶书" panose="02010509060101010101" pitchFamily="49" charset="-122"/>
              </a:rPr>
              <a:t>周郎不在</a:t>
            </a:r>
            <a:endParaRPr lang="zh-CN" altLang="en-US" sz="3600">
              <a:solidFill>
                <a:srgbClr val="FF0066"/>
              </a:solidFill>
              <a:latin typeface="Plotter" pitchFamily="49" charset="0"/>
              <a:ea typeface="隶书" panose="02010509060101010101" pitchFamily="49" charset="-122"/>
            </a:endParaRPr>
          </a:p>
        </p:txBody>
      </p:sp>
      <p:sp>
        <p:nvSpPr>
          <p:cNvPr id="261127" name="Text Box 7" title=""/>
          <p:cNvSpPr txBox="1">
            <a:spLocks noChangeArrowheads="1"/>
          </p:cNvSpPr>
          <p:nvPr>
            <p:custDataLst>
              <p:tags r:id="rId16"/>
            </p:custDataLst>
          </p:nvPr>
        </p:nvSpPr>
        <p:spPr bwMode="auto">
          <a:xfrm>
            <a:off x="7359650" y="4648200"/>
            <a:ext cx="204533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fontAlgn="auto">
              <a:spcBef>
                <a:spcPct val="0"/>
              </a:spcBef>
            </a:pPr>
            <a:r>
              <a:rPr lang="zh-CN" altLang="en-US" sz="3600">
                <a:solidFill>
                  <a:srgbClr val="FF0066"/>
                </a:solidFill>
                <a:latin typeface="Plotter" pitchFamily="49" charset="0"/>
                <a:ea typeface="隶书" panose="02010509060101010101" pitchFamily="49" charset="-122"/>
              </a:rPr>
              <a:t>东坡在</a:t>
            </a:r>
            <a:endParaRPr lang="zh-CN" altLang="en-US" sz="3600">
              <a:solidFill>
                <a:srgbClr val="FF0066"/>
              </a:solidFill>
              <a:latin typeface="Plotter" pitchFamily="49" charset="0"/>
              <a:ea typeface="隶书" panose="02010509060101010101" pitchFamily="49" charset="-122"/>
            </a:endParaRPr>
          </a:p>
          <a:p>
            <a:pPr indent="0" fontAlgn="auto">
              <a:spcBef>
                <a:spcPct val="0"/>
              </a:spcBef>
            </a:pPr>
            <a:r>
              <a:rPr lang="zh-CN" altLang="en-US" sz="3600">
                <a:solidFill>
                  <a:srgbClr val="FF0066"/>
                </a:solidFill>
                <a:latin typeface="Plotter" pitchFamily="49" charset="0"/>
                <a:ea typeface="隶书" panose="02010509060101010101" pitchFamily="49" charset="-122"/>
              </a:rPr>
              <a:t>事业不在</a:t>
            </a:r>
            <a:endParaRPr lang="zh-CN" altLang="en-US" sz="3600">
              <a:solidFill>
                <a:srgbClr val="FF0066"/>
              </a:solidFill>
              <a:latin typeface="Plotter" pitchFamily="49" charset="0"/>
              <a:ea typeface="隶书" panose="02010509060101010101" pitchFamily="49" charset="-122"/>
            </a:endParaRPr>
          </a:p>
        </p:txBody>
      </p:sp>
      <p:sp>
        <p:nvSpPr>
          <p:cNvPr id="261128" name="Text Box 8" title=""/>
          <p:cNvSpPr txBox="1">
            <a:spLocks noChangeArrowheads="1"/>
          </p:cNvSpPr>
          <p:nvPr>
            <p:custDataLst>
              <p:tags r:id="rId17"/>
            </p:custDataLst>
          </p:nvPr>
        </p:nvSpPr>
        <p:spPr bwMode="auto">
          <a:xfrm>
            <a:off x="10361930" y="1047115"/>
            <a:ext cx="736600" cy="4627880"/>
          </a:xfrm>
          <a:prstGeom prst="rect">
            <a:avLst/>
          </a:prstGeom>
          <a:solidFill>
            <a:schemeClr val="accent2">
              <a:lumMod val="40000"/>
              <a:lumOff val="60000"/>
            </a:schemeClr>
          </a:solidFill>
          <a:ln>
            <a:noFill/>
          </a:ln>
        </p:spPr>
        <p:txBody>
          <a:bodyPr vert="eaVert" wrap="square">
            <a:spAutoFit/>
          </a:bodyPr>
          <a:lstStyle/>
          <a:p>
            <a:pPr>
              <a:spcBef>
                <a:spcPct val="50000"/>
              </a:spcBef>
            </a:pPr>
            <a:r>
              <a:rPr lang="zh-CN" altLang="en-US" sz="3600">
                <a:latin typeface="Times New Roman" panose="02020603050405020304" pitchFamily="18" charset="0"/>
              </a:rPr>
              <a:t>时运不济      壮志难酬</a:t>
            </a:r>
            <a:endParaRPr lang="zh-CN" altLang="en-US" sz="3600">
              <a:latin typeface="Plotter" pitchFamily="49" charset="0"/>
              <a:ea typeface="隶书" panose="02010509060101010101" pitchFamily="49" charset="-122"/>
            </a:endParaRPr>
          </a:p>
        </p:txBody>
      </p:sp>
      <p:sp>
        <p:nvSpPr>
          <p:cNvPr id="261129" name="Text Box 9" title=""/>
          <p:cNvSpPr txBox="1">
            <a:spLocks noChangeArrowheads="1"/>
          </p:cNvSpPr>
          <p:nvPr>
            <p:custDataLst>
              <p:tags r:id="rId18"/>
            </p:custDataLst>
          </p:nvPr>
        </p:nvSpPr>
        <p:spPr bwMode="auto">
          <a:xfrm>
            <a:off x="7258050" y="2365375"/>
            <a:ext cx="200723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zh-CN" sz="4800"/>
              <a:t>(</a:t>
            </a:r>
            <a:r>
              <a:rPr lang="zh-CN" altLang="en-US" sz="4800"/>
              <a:t>怀古</a:t>
            </a:r>
            <a:r>
              <a:rPr lang="en-US" altLang="zh-CN" sz="4800"/>
              <a:t>)</a:t>
            </a:r>
            <a:endParaRPr lang="en-US" altLang="zh-CN" sz="4800"/>
          </a:p>
        </p:txBody>
      </p:sp>
      <p:sp>
        <p:nvSpPr>
          <p:cNvPr id="261130" name="Text Box 10" title=""/>
          <p:cNvSpPr txBox="1">
            <a:spLocks noChangeArrowheads="1"/>
          </p:cNvSpPr>
          <p:nvPr>
            <p:custDataLst>
              <p:tags r:id="rId19"/>
            </p:custDataLst>
          </p:nvPr>
        </p:nvSpPr>
        <p:spPr bwMode="auto">
          <a:xfrm>
            <a:off x="7359650" y="3698347"/>
            <a:ext cx="223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4800"/>
              <a:t>(</a:t>
            </a:r>
            <a:r>
              <a:rPr lang="zh-CN" altLang="en-US" sz="4800"/>
              <a:t>伤己</a:t>
            </a:r>
            <a:r>
              <a:rPr lang="en-US" altLang="zh-CN" sz="4800"/>
              <a:t>)</a:t>
            </a:r>
            <a:endParaRPr lang="en-US" altLang="zh-CN" sz="4800"/>
          </a:p>
        </p:txBody>
      </p:sp>
      <p:sp>
        <p:nvSpPr>
          <p:cNvPr id="261131" name="AutoShape 11" title=""/>
          <p:cNvSpPr>
            <a:spLocks noChangeArrowheads="1"/>
          </p:cNvSpPr>
          <p:nvPr>
            <p:custDataLst>
              <p:tags r:id="rId20"/>
            </p:custDataLst>
          </p:nvPr>
        </p:nvSpPr>
        <p:spPr bwMode="auto">
          <a:xfrm>
            <a:off x="7893050" y="3234690"/>
            <a:ext cx="609600" cy="532765"/>
          </a:xfrm>
          <a:prstGeom prst="downArrow">
            <a:avLst>
              <a:gd name="adj1" fmla="val 50000"/>
              <a:gd name="adj2" fmla="val 54127"/>
            </a:avLst>
          </a:prstGeom>
          <a:solidFill>
            <a:schemeClr val="accent2">
              <a:lumMod val="40000"/>
              <a:lumOff val="60000"/>
            </a:schemeClr>
          </a:solidFill>
          <a:ln w="9525">
            <a:solidFill>
              <a:schemeClr val="tx1"/>
            </a:solidFill>
            <a:miter lim="800000"/>
          </a:ln>
        </p:spPr>
        <p:txBody>
          <a:bodyPr vert="eaVert" wrap="none" anchor="ctr"/>
          <a:lstStyle/>
          <a:p>
            <a:pPr algn="ctr"/>
            <a:endParaRPr lang="zh-CN" altLang="zh-CN" sz="1800" b="0"/>
          </a:p>
        </p:txBody>
      </p:sp>
      <p:sp>
        <p:nvSpPr>
          <p:cNvPr id="261132" name="AutoShape 12" title=""/>
          <p:cNvSpPr>
            <a:spLocks noChangeArrowheads="1"/>
          </p:cNvSpPr>
          <p:nvPr>
            <p:custDataLst>
              <p:tags r:id="rId21"/>
            </p:custDataLst>
          </p:nvPr>
        </p:nvSpPr>
        <p:spPr bwMode="auto">
          <a:xfrm>
            <a:off x="9265285" y="3810000"/>
            <a:ext cx="821690" cy="381000"/>
          </a:xfrm>
          <a:prstGeom prst="rightArrow">
            <a:avLst>
              <a:gd name="adj1" fmla="val 50000"/>
              <a:gd name="adj2" fmla="val 80000"/>
            </a:avLst>
          </a:prstGeom>
          <a:solidFill>
            <a:schemeClr val="accent2">
              <a:lumMod val="40000"/>
              <a:lumOff val="60000"/>
            </a:schemeClr>
          </a:solidFill>
          <a:ln w="9525">
            <a:solidFill>
              <a:schemeClr val="tx1"/>
            </a:solidFill>
            <a:miter lim="800000"/>
          </a:ln>
        </p:spPr>
        <p:txBody>
          <a:bodyPr wrap="none" anchor="ctr"/>
          <a:lstStyle/>
          <a:p>
            <a:pPr eaLnBrk="0" hangingPunct="0"/>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1124">
                                            <p:txEl>
                                              <p:pRg st="0" end="0"/>
                                            </p:txEl>
                                          </p:spTgt>
                                        </p:tgtEl>
                                        <p:attrNameLst>
                                          <p:attrName>style.visibility</p:attrName>
                                        </p:attrNameLst>
                                      </p:cBhvr>
                                      <p:to>
                                        <p:strVal val="visible"/>
                                      </p:to>
                                    </p:set>
                                    <p:animEffect transition="in" filter="diamond(in)">
                                      <p:cBhvr>
                                        <p:cTn id="7" dur="500"/>
                                        <p:tgtEl>
                                          <p:spTgt spid="26112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1124">
                                            <p:txEl>
                                              <p:pRg st="1" end="1"/>
                                            </p:txEl>
                                          </p:spTgt>
                                        </p:tgtEl>
                                        <p:attrNameLst>
                                          <p:attrName>style.visibility</p:attrName>
                                        </p:attrNameLst>
                                      </p:cBhvr>
                                      <p:to>
                                        <p:strVal val="visible"/>
                                      </p:to>
                                    </p:set>
                                    <p:animEffect transition="in" filter="wipe(down)">
                                      <p:cBhvr>
                                        <p:cTn id="12" dur="500"/>
                                        <p:tgtEl>
                                          <p:spTgt spid="261124">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1124">
                                            <p:txEl>
                                              <p:pRg st="2" end="2"/>
                                            </p:txEl>
                                          </p:spTgt>
                                        </p:tgtEl>
                                        <p:attrNameLst>
                                          <p:attrName>style.visibility</p:attrName>
                                        </p:attrNameLst>
                                      </p:cBhvr>
                                      <p:to>
                                        <p:strVal val="visible"/>
                                      </p:to>
                                    </p:set>
                                    <p:anim calcmode="lin" valueType="num">
                                      <p:cBhvr>
                                        <p:cTn id="17" dur="500" fill="hold"/>
                                        <p:tgtEl>
                                          <p:spTgt spid="26112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6112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61124">
                                            <p:txEl>
                                              <p:pRg st="2" end="2"/>
                                            </p:txEl>
                                          </p:spTgt>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261124">
                                            <p:txEl>
                                              <p:pRg st="3" end="3"/>
                                            </p:txEl>
                                          </p:spTgt>
                                        </p:tgtEl>
                                        <p:attrNameLst>
                                          <p:attrName>style.visibility</p:attrName>
                                        </p:attrNameLst>
                                      </p:cBhvr>
                                      <p:to>
                                        <p:strVal val="visible"/>
                                      </p:to>
                                    </p:set>
                                    <p:animEffect transition="in" filter="barn(inHorizontal)">
                                      <p:cBhvr>
                                        <p:cTn id="24" dur="500"/>
                                        <p:tgtEl>
                                          <p:spTgt spid="261124">
                                            <p:txEl>
                                              <p:pRg st="3" end="3"/>
                                            </p:txEl>
                                          </p:spTgt>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261126">
                                            <p:txEl>
                                              <p:pRg st="0" end="0"/>
                                            </p:txEl>
                                          </p:spTgt>
                                        </p:tgtEl>
                                        <p:attrNameLst>
                                          <p:attrName>style.visibility</p:attrName>
                                        </p:attrNameLst>
                                      </p:cBhvr>
                                      <p:to>
                                        <p:strVal val="visible"/>
                                      </p:to>
                                    </p:set>
                                    <p:animEffect transition="in" filter="plus(in)">
                                      <p:cBhvr>
                                        <p:cTn id="29" dur="2000"/>
                                        <p:tgtEl>
                                          <p:spTgt spid="261126">
                                            <p:txEl>
                                              <p:pRg st="0" end="0"/>
                                            </p:txEl>
                                          </p:spTgt>
                                        </p:tgtEl>
                                      </p:cBhvr>
                                    </p:animEffect>
                                  </p:childTnLst>
                                </p:cTn>
                              </p:par>
                              <p:par>
                                <p:cTn id="30" presetID="13" presetClass="entr" presetSubtype="16" fill="hold" nodeType="withEffect">
                                  <p:stCondLst>
                                    <p:cond delay="0"/>
                                  </p:stCondLst>
                                  <p:childTnLst>
                                    <p:set>
                                      <p:cBhvr>
                                        <p:cTn id="31" dur="1" fill="hold">
                                          <p:stCondLst>
                                            <p:cond delay="0"/>
                                          </p:stCondLst>
                                        </p:cTn>
                                        <p:tgtEl>
                                          <p:spTgt spid="261126">
                                            <p:txEl>
                                              <p:pRg st="1" end="1"/>
                                            </p:txEl>
                                          </p:spTgt>
                                        </p:tgtEl>
                                        <p:attrNameLst>
                                          <p:attrName>style.visibility</p:attrName>
                                        </p:attrNameLst>
                                      </p:cBhvr>
                                      <p:to>
                                        <p:strVal val="visible"/>
                                      </p:to>
                                    </p:set>
                                    <p:animEffect transition="in" filter="plus(in)">
                                      <p:cBhvr>
                                        <p:cTn id="32" dur="2000"/>
                                        <p:tgtEl>
                                          <p:spTgt spid="261126">
                                            <p:txEl>
                                              <p:pRg st="1" end="1"/>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1127">
                                            <p:txEl>
                                              <p:pRg st="0" end="0"/>
                                            </p:txEl>
                                          </p:spTgt>
                                        </p:tgtEl>
                                        <p:attrNameLst>
                                          <p:attrName>style.visibility</p:attrName>
                                        </p:attrNameLst>
                                      </p:cBhvr>
                                      <p:to>
                                        <p:strVal val="visible"/>
                                      </p:to>
                                    </p:set>
                                    <p:anim calcmode="lin" valueType="num">
                                      <p:cBhvr additive="base">
                                        <p:cTn id="37" dur="500" fill="hold"/>
                                        <p:tgtEl>
                                          <p:spTgt spid="26112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1127">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1127">
                                            <p:txEl>
                                              <p:pRg st="1" end="1"/>
                                            </p:txEl>
                                          </p:spTgt>
                                        </p:tgtEl>
                                        <p:attrNameLst>
                                          <p:attrName>style.visibility</p:attrName>
                                        </p:attrNameLst>
                                      </p:cBhvr>
                                      <p:to>
                                        <p:strVal val="visible"/>
                                      </p:to>
                                    </p:set>
                                    <p:anim calcmode="lin" valueType="num">
                                      <p:cBhvr additive="base">
                                        <p:cTn id="41" dur="500" fill="hold"/>
                                        <p:tgtEl>
                                          <p:spTgt spid="26112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611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61129"/>
                                        </p:tgtEl>
                                        <p:attrNameLst>
                                          <p:attrName>style.visibility</p:attrName>
                                        </p:attrNameLst>
                                      </p:cBhvr>
                                      <p:to>
                                        <p:strVal val="visible"/>
                                      </p:to>
                                    </p:set>
                                    <p:anim calcmode="lin" valueType="num">
                                      <p:cBhvr>
                                        <p:cTn id="47" dur="500" fill="hold"/>
                                        <p:tgtEl>
                                          <p:spTgt spid="261129"/>
                                        </p:tgtEl>
                                        <p:attrNameLst>
                                          <p:attrName>ppt_w</p:attrName>
                                        </p:attrNameLst>
                                      </p:cBhvr>
                                      <p:tavLst>
                                        <p:tav tm="0">
                                          <p:val>
                                            <p:fltVal val="0"/>
                                          </p:val>
                                        </p:tav>
                                        <p:tav tm="100000">
                                          <p:val>
                                            <p:strVal val="#ppt_w"/>
                                          </p:val>
                                        </p:tav>
                                      </p:tavLst>
                                    </p:anim>
                                    <p:anim calcmode="lin" valueType="num">
                                      <p:cBhvr>
                                        <p:cTn id="48" dur="500" fill="hold"/>
                                        <p:tgtEl>
                                          <p:spTgt spid="261129"/>
                                        </p:tgtEl>
                                        <p:attrNameLst>
                                          <p:attrName>ppt_h</p:attrName>
                                        </p:attrNameLst>
                                      </p:cBhvr>
                                      <p:tavLst>
                                        <p:tav tm="0">
                                          <p:val>
                                            <p:fltVal val="0"/>
                                          </p:val>
                                        </p:tav>
                                        <p:tav tm="100000">
                                          <p:val>
                                            <p:strVal val="#ppt_h"/>
                                          </p:val>
                                        </p:tav>
                                      </p:tavLst>
                                    </p:anim>
                                    <p:animEffect transition="in" filter="fade">
                                      <p:cBhvr>
                                        <p:cTn id="49" dur="500"/>
                                        <p:tgtEl>
                                          <p:spTgt spid="261129"/>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61131"/>
                                        </p:tgtEl>
                                        <p:attrNameLst>
                                          <p:attrName>style.visibility</p:attrName>
                                        </p:attrNameLst>
                                      </p:cBhvr>
                                      <p:to>
                                        <p:strVal val="visible"/>
                                      </p:to>
                                    </p:set>
                                    <p:animEffect transition="in" filter="wipe(up)">
                                      <p:cBhvr>
                                        <p:cTn id="54" dur="500"/>
                                        <p:tgtEl>
                                          <p:spTgt spid="261131"/>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61130"/>
                                        </p:tgtEl>
                                        <p:attrNameLst>
                                          <p:attrName>style.visibility</p:attrName>
                                        </p:attrNameLst>
                                      </p:cBhvr>
                                      <p:to>
                                        <p:strVal val="visible"/>
                                      </p:to>
                                    </p:set>
                                    <p:animEffect transition="in" filter="wipe(up)">
                                      <p:cBhvr>
                                        <p:cTn id="59" dur="500"/>
                                        <p:tgtEl>
                                          <p:spTgt spid="261130"/>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61132"/>
                                        </p:tgtEl>
                                        <p:attrNameLst>
                                          <p:attrName>style.visibility</p:attrName>
                                        </p:attrNameLst>
                                      </p:cBhvr>
                                      <p:to>
                                        <p:strVal val="visible"/>
                                      </p:to>
                                    </p:set>
                                    <p:animEffect transition="in" filter="wipe(left)">
                                      <p:cBhvr>
                                        <p:cTn id="64" dur="500"/>
                                        <p:tgtEl>
                                          <p:spTgt spid="261132"/>
                                        </p:tgtEl>
                                      </p:cBhvr>
                                    </p:animEffect>
                                  </p:childTnLst>
                                </p:cTn>
                              </p:par>
                            </p:childTnLst>
                          </p:cTn>
                        </p:par>
                      </p:childTnLst>
                    </p:cTn>
                  </p:par>
                  <p:par>
                    <p:cTn id="65" fill="hold" nodeType="clickPar">
                      <p:stCondLst>
                        <p:cond delay="indefinite"/>
                      </p:stCondLst>
                      <p:childTnLst>
                        <p:par>
                          <p:cTn id="66" fill="hold">
                            <p:stCondLst>
                              <p:cond delay="0"/>
                            </p:stCondLst>
                            <p:childTnLst>
                              <p:par>
                                <p:cTn id="67" presetID="21" presetClass="entr" presetSubtype="4" fill="hold" grpId="0" nodeType="clickEffect">
                                  <p:stCondLst>
                                    <p:cond delay="0"/>
                                  </p:stCondLst>
                                  <p:childTnLst>
                                    <p:set>
                                      <p:cBhvr>
                                        <p:cTn id="68" dur="1" fill="hold">
                                          <p:stCondLst>
                                            <p:cond delay="0"/>
                                          </p:stCondLst>
                                        </p:cTn>
                                        <p:tgtEl>
                                          <p:spTgt spid="261128"/>
                                        </p:tgtEl>
                                        <p:attrNameLst>
                                          <p:attrName>style.visibility</p:attrName>
                                        </p:attrNameLst>
                                      </p:cBhvr>
                                      <p:to>
                                        <p:strVal val="visible"/>
                                      </p:to>
                                    </p:set>
                                    <p:animEffect transition="in" filter="wheel(4)">
                                      <p:cBhvr>
                                        <p:cTn id="69" dur="500"/>
                                        <p:tgtEl>
                                          <p:spTgt spid="261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8" grpId="0" animBg="1"/>
      <p:bldP spid="261129" grpId="0"/>
      <p:bldP spid="261130" grpId="0"/>
      <p:bldP spid="261131" grpId="0" animBg="1"/>
      <p:bldP spid="261132"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176020" y="1592580"/>
            <a:ext cx="10320020" cy="1076325"/>
          </a:xfrm>
          <a:prstGeom prst="rect">
            <a:avLst/>
          </a:prstGeom>
          <a:noFill/>
        </p:spPr>
        <p:txBody>
          <a:bodyPr wrap="square" rtlCol="0" anchor="t">
            <a:spAutoFit/>
          </a:bodyPr>
          <a:lstStyle/>
          <a:p>
            <a:pPr algn="l">
              <a:buClrTx/>
              <a:buSzTx/>
              <a:buFontTx/>
            </a:pPr>
            <a:r>
              <a:rPr kumimoji="1" lang="en-US" altLang="zh-CN" sz="28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    </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故国</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神游，多情应笑我，早生</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华发</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。人生如梦，一</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樽</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还酹江月。</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endParaRPr>
          </a:p>
        </p:txBody>
      </p:sp>
      <p:sp>
        <p:nvSpPr>
          <p:cNvPr id="3" name="文本框 2" title=""/>
          <p:cNvSpPr txBox="1"/>
          <p:nvPr/>
        </p:nvSpPr>
        <p:spPr>
          <a:xfrm>
            <a:off x="551180" y="2992120"/>
            <a:ext cx="11012805" cy="953135"/>
          </a:xfrm>
          <a:prstGeom prst="rect">
            <a:avLst/>
          </a:prstGeom>
          <a:noFill/>
        </p:spPr>
        <p:txBody>
          <a:bodyPr wrap="square" rtlCol="0" anchor="t">
            <a:spAutoFit/>
          </a:bodyPr>
          <a:lstStyle/>
          <a:p>
            <a:r>
              <a:rPr lang="en-US" sz="2400" b="1" smtClean="0">
                <a:solidFill>
                  <a:srgbClr val="0070C0"/>
                </a:solidFill>
                <a:latin typeface="+mj-ea"/>
                <a:ea typeface="+mj-ea"/>
              </a:rPr>
              <a:t>   </a:t>
            </a:r>
            <a:r>
              <a:rPr lang="en-US" sz="2800" b="1" smtClean="0">
                <a:solidFill>
                  <a:srgbClr val="0070C0"/>
                </a:solidFill>
                <a:latin typeface="+mj-ea"/>
                <a:ea typeface="+mj-ea"/>
              </a:rPr>
              <a:t> </a:t>
            </a:r>
            <a:r>
              <a:rPr sz="2800" b="1" smtClean="0">
                <a:solidFill>
                  <a:srgbClr val="0070C0"/>
                </a:solidFill>
                <a:latin typeface="+mj-ea"/>
                <a:ea typeface="+mj-ea"/>
              </a:rPr>
              <a:t>神游于故国（三国）战场，该笑我太多愁善感了，以致过早地生出白发。人的一生就象做了一场大梦，还是把一杯酒献给江上的明月吧！ </a:t>
            </a:r>
            <a:endParaRPr sz="2800" b="1" smtClean="0">
              <a:solidFill>
                <a:srgbClr val="0070C0"/>
              </a:solidFill>
              <a:latin typeface="+mj-ea"/>
              <a:ea typeface="+mj-ea"/>
            </a:endParaRPr>
          </a:p>
        </p:txBody>
      </p:sp>
      <p:sp>
        <p:nvSpPr>
          <p:cNvPr id="5" name="文本框 4" title=""/>
          <p:cNvSpPr txBox="1"/>
          <p:nvPr/>
        </p:nvSpPr>
        <p:spPr>
          <a:xfrm>
            <a:off x="2051050" y="4180840"/>
            <a:ext cx="8090535" cy="583565"/>
          </a:xfrm>
          <a:prstGeom prst="rect">
            <a:avLst/>
          </a:prstGeom>
          <a:noFill/>
        </p:spPr>
        <p:txBody>
          <a:bodyPr wrap="square" rtlCol="0" anchor="t">
            <a:spAutoFit/>
          </a:bodyPr>
          <a:lstStyle/>
          <a:p>
            <a:r>
              <a:rPr lang="zh-CN" altLang="en-US" sz="3200">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rPr>
              <a:t>早生华发——慨叹时光易逝，功业未成</a:t>
            </a:r>
            <a:endParaRPr lang="zh-CN" altLang="en-US" sz="3200">
              <a:solidFill>
                <a:srgbClr val="FF0000"/>
              </a:solidFill>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
        <p:nvSpPr>
          <p:cNvPr id="7" name="文本框 6" title=""/>
          <p:cNvSpPr txBox="1"/>
          <p:nvPr/>
        </p:nvSpPr>
        <p:spPr>
          <a:xfrm>
            <a:off x="1990090" y="4997450"/>
            <a:ext cx="5532755" cy="534035"/>
          </a:xfrm>
          <a:prstGeom prst="rect">
            <a:avLst/>
          </a:prstGeom>
          <a:noFill/>
        </p:spPr>
        <p:txBody>
          <a:bodyPr wrap="square" rtlCol="0" anchor="t">
            <a:spAutoFit/>
          </a:bodyPr>
          <a:lstStyle/>
          <a:p>
            <a:pPr eaLnBrk="1" hangingPunct="1">
              <a:lnSpc>
                <a:spcPct val="90000"/>
              </a:lnSpc>
            </a:pPr>
            <a:r>
              <a:rPr lang="zh-CN" altLang="en-US" sz="3200" b="1">
                <a:solidFill>
                  <a:schemeClr val="tx1"/>
                </a:solidFill>
                <a:sym typeface="+mn-ea"/>
              </a:rPr>
              <a:t>此句怎样写人生感概的？</a:t>
            </a:r>
            <a:endParaRPr lang="zh-CN" altLang="en-US" sz="3200" b="1">
              <a:solidFill>
                <a:schemeClr val="tx1"/>
              </a:solidFill>
              <a:sym typeface="+mn-ea"/>
            </a:endParaRPr>
          </a:p>
        </p:txBody>
      </p:sp>
      <p:sp>
        <p:nvSpPr>
          <p:cNvPr id="10" name="圆角矩形标注 9" title=""/>
          <p:cNvSpPr/>
          <p:nvPr/>
        </p:nvSpPr>
        <p:spPr>
          <a:xfrm>
            <a:off x="1685925" y="789940"/>
            <a:ext cx="3660775" cy="714375"/>
          </a:xfrm>
          <a:prstGeom prst="wedgeRoundRectCallout">
            <a:avLst>
              <a:gd name="adj1" fmla="val -37632"/>
              <a:gd name="adj2" fmla="val 62177"/>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这里指旧地，当年的赤壁战场。指古战场。 </a:t>
            </a:r>
            <a:endParaRPr lang="zh-CN" altLang="en-US" sz="2400" b="1">
              <a:solidFill>
                <a:schemeClr val="tx1"/>
              </a:solidFill>
            </a:endParaRPr>
          </a:p>
        </p:txBody>
      </p:sp>
      <p:sp>
        <p:nvSpPr>
          <p:cNvPr id="11" name="圆角矩形标注 10" title=""/>
          <p:cNvSpPr/>
          <p:nvPr/>
        </p:nvSpPr>
        <p:spPr>
          <a:xfrm>
            <a:off x="6504940" y="1126490"/>
            <a:ext cx="1837055" cy="385445"/>
          </a:xfrm>
          <a:prstGeom prst="wedgeRoundRectCallout">
            <a:avLst>
              <a:gd name="adj1" fmla="val 884"/>
              <a:gd name="adj2" fmla="val 76476"/>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花白的头发</a:t>
            </a:r>
            <a:endParaRPr lang="zh-CN" altLang="en-US" sz="2400" b="1">
              <a:solidFill>
                <a:schemeClr val="tx1"/>
              </a:solidFill>
            </a:endParaRPr>
          </a:p>
        </p:txBody>
      </p:sp>
      <p:sp>
        <p:nvSpPr>
          <p:cNvPr id="12" name="圆角矩形标注 11" title=""/>
          <p:cNvSpPr/>
          <p:nvPr/>
        </p:nvSpPr>
        <p:spPr>
          <a:xfrm>
            <a:off x="8181975" y="2221865"/>
            <a:ext cx="3240405" cy="385445"/>
          </a:xfrm>
          <a:prstGeom prst="wedgeRoundRectCallout">
            <a:avLst>
              <a:gd name="adj1" fmla="val 26131"/>
              <a:gd name="adj2" fmla="val -92009"/>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rPr>
              <a:t>尊：通“樽” ，酒杯。</a:t>
            </a:r>
            <a:endParaRPr lang="zh-CN" altLang="en-US" sz="2400" b="1">
              <a:solidFill>
                <a:schemeClr val="tx1"/>
              </a:solidFill>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p:bldP spid="5" grpId="0"/>
      <p:bldP spid="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文本框 6" title=""/>
          <p:cNvSpPr txBox="1"/>
          <p:nvPr/>
        </p:nvSpPr>
        <p:spPr>
          <a:xfrm>
            <a:off x="3556000" y="910590"/>
            <a:ext cx="7929880" cy="2749550"/>
          </a:xfrm>
          <a:prstGeom prst="rect">
            <a:avLst/>
          </a:prstGeom>
          <a:noFill/>
        </p:spPr>
        <p:txBody>
          <a:bodyPr wrap="square" rtlCol="0" anchor="t">
            <a:spAutoFit/>
          </a:bodyPr>
          <a:lstStyle/>
          <a:p>
            <a:pPr indent="457200" fontAlgn="auto">
              <a:lnSpc>
                <a:spcPct val="120000"/>
              </a:lnSpc>
            </a:pPr>
            <a:r>
              <a:rPr lang="zh-CN" altLang="en-US" sz="2400" b="1">
                <a:latin typeface="华文中宋" panose="02010600040101010101" charset="-122"/>
                <a:ea typeface="华文中宋" panose="02010600040101010101" charset="-122"/>
                <a:cs typeface="华文中宋" panose="02010600040101010101" charset="-122"/>
              </a:rPr>
              <a:t>苏轼 （1037年～1101年）字</a:t>
            </a:r>
            <a:r>
              <a:rPr lang="en-US" altLang="zh-CN" sz="2400" b="1">
                <a:latin typeface="华文中宋" panose="02010600040101010101" charset="-122"/>
                <a:ea typeface="华文中宋" panose="02010600040101010101" charset="-122"/>
                <a:cs typeface="华文中宋" panose="02010600040101010101" charset="-122"/>
              </a:rPr>
              <a:t>______</a:t>
            </a:r>
            <a:r>
              <a:rPr lang="zh-CN" altLang="en-US" sz="2400" b="1">
                <a:latin typeface="华文中宋" panose="02010600040101010101" charset="-122"/>
                <a:ea typeface="华文中宋" panose="02010600040101010101" charset="-122"/>
                <a:cs typeface="华文中宋" panose="02010600040101010101" charset="-122"/>
              </a:rPr>
              <a:t>，号</a:t>
            </a:r>
            <a:r>
              <a:rPr lang="en-US" altLang="zh-CN" sz="2400" b="1">
                <a:latin typeface="华文中宋" panose="02010600040101010101" charset="-122"/>
                <a:ea typeface="华文中宋" panose="02010600040101010101" charset="-122"/>
                <a:cs typeface="华文中宋" panose="02010600040101010101" charset="-122"/>
              </a:rPr>
              <a:t>___________</a:t>
            </a:r>
            <a:r>
              <a:rPr lang="zh-CN" altLang="en-US" sz="2400" b="1">
                <a:latin typeface="华文中宋" panose="02010600040101010101" charset="-122"/>
                <a:ea typeface="华文中宋" panose="02010600040101010101" charset="-122"/>
                <a:cs typeface="华文中宋" panose="02010600040101010101" charset="-122"/>
              </a:rPr>
              <a:t>，          </a:t>
            </a:r>
            <a:r>
              <a:rPr lang="zh-CN" altLang="en-US" sz="2400" b="1" u="sng">
                <a:latin typeface="华文中宋" panose="02010600040101010101" charset="-122"/>
                <a:ea typeface="华文中宋" panose="02010600040101010101" charset="-122"/>
                <a:cs typeface="华文中宋" panose="02010600040101010101" charset="-122"/>
              </a:rPr>
              <a:t> </a:t>
            </a:r>
            <a:r>
              <a:rPr lang="en-US" altLang="zh-CN" sz="2400" b="1" u="sng">
                <a:latin typeface="华文中宋" panose="02010600040101010101" charset="-122"/>
                <a:ea typeface="华文中宋" panose="02010600040101010101" charset="-122"/>
                <a:cs typeface="华文中宋" panose="02010600040101010101" charset="-122"/>
              </a:rPr>
              <a:t>  </a:t>
            </a:r>
            <a:r>
              <a:rPr lang="en-US" altLang="zh-CN" sz="2400" b="1">
                <a:latin typeface="华文中宋" panose="02010600040101010101" charset="-122"/>
                <a:ea typeface="华文中宋" panose="02010600040101010101" charset="-122"/>
                <a:cs typeface="华文中宋" panose="02010600040101010101" charset="-122"/>
              </a:rPr>
              <a:t>_____</a:t>
            </a:r>
            <a:r>
              <a:rPr lang="zh-CN" altLang="en-US" sz="2400" b="1">
                <a:latin typeface="华文中宋" panose="02010600040101010101" charset="-122"/>
                <a:ea typeface="华文中宋" panose="02010600040101010101" charset="-122"/>
                <a:cs typeface="华文中宋" panose="02010600040101010101" charset="-122"/>
              </a:rPr>
              <a:t>时期文学家、书画家。与其父</a:t>
            </a:r>
            <a:r>
              <a:rPr lang="en-US" altLang="zh-CN" sz="2400" b="1">
                <a:latin typeface="华文中宋" panose="02010600040101010101" charset="-122"/>
                <a:ea typeface="华文中宋" panose="02010600040101010101" charset="-122"/>
                <a:cs typeface="华文中宋" panose="02010600040101010101" charset="-122"/>
              </a:rPr>
              <a:t>_______</a:t>
            </a:r>
            <a:r>
              <a:rPr lang="zh-CN" altLang="en-US" sz="2400" b="1">
                <a:latin typeface="华文中宋" panose="02010600040101010101" charset="-122"/>
                <a:ea typeface="华文中宋" panose="02010600040101010101" charset="-122"/>
                <a:cs typeface="华文中宋" panose="02010600040101010101" charset="-122"/>
              </a:rPr>
              <a:t>、弟</a:t>
            </a:r>
            <a:r>
              <a:rPr lang="en-US" altLang="zh-CN" sz="2400" b="1">
                <a:latin typeface="华文中宋" panose="02010600040101010101" charset="-122"/>
                <a:ea typeface="华文中宋" panose="02010600040101010101" charset="-122"/>
                <a:cs typeface="华文中宋" panose="02010600040101010101" charset="-122"/>
              </a:rPr>
              <a:t>______</a:t>
            </a:r>
            <a:r>
              <a:rPr lang="zh-CN" altLang="en-US" sz="2400" b="1">
                <a:latin typeface="华文中宋" panose="02010600040101010101" charset="-122"/>
                <a:ea typeface="华文中宋" panose="02010600040101010101" charset="-122"/>
                <a:cs typeface="华文中宋" panose="02010600040101010101" charset="-122"/>
                <a:sym typeface="+mn-ea"/>
              </a:rPr>
              <a:t>合称</a:t>
            </a:r>
            <a:r>
              <a:rPr lang="en-US" altLang="zh-CN" sz="2400">
                <a:latin typeface="华文中宋" panose="02010600040101010101" charset="-122"/>
                <a:ea typeface="华文中宋" panose="02010600040101010101" charset="-122"/>
                <a:cs typeface="华文中宋" panose="02010600040101010101" charset="-122"/>
                <a:sym typeface="+mn-ea"/>
              </a:rPr>
              <a:t>_________</a:t>
            </a:r>
            <a:r>
              <a:rPr lang="zh-CN" altLang="en-US" sz="2400" b="1">
                <a:latin typeface="华文中宋" panose="02010600040101010101" charset="-122"/>
                <a:ea typeface="华文中宋" panose="02010600040101010101" charset="-122"/>
                <a:cs typeface="华文中宋" panose="02010600040101010101" charset="-122"/>
              </a:rPr>
              <a:t>。   </a:t>
            </a:r>
            <a:endParaRPr lang="zh-CN" altLang="en-US" sz="2400" b="1">
              <a:latin typeface="华文中宋" panose="02010600040101010101" charset="-122"/>
              <a:ea typeface="华文中宋" panose="02010600040101010101" charset="-122"/>
              <a:cs typeface="华文中宋" panose="02010600040101010101" charset="-122"/>
            </a:endParaRPr>
          </a:p>
          <a:p>
            <a:pPr indent="457200" fontAlgn="auto">
              <a:lnSpc>
                <a:spcPct val="120000"/>
              </a:lnSpc>
            </a:pPr>
            <a:r>
              <a:rPr lang="zh-CN" altLang="en-US" sz="2400" b="1">
                <a:latin typeface="华文中宋" panose="02010600040101010101" charset="-122"/>
                <a:ea typeface="华文中宋" panose="02010600040101010101" charset="-122"/>
                <a:cs typeface="华文中宋" panose="02010600040101010101" charset="-122"/>
              </a:rPr>
              <a:t> 他开创了</a:t>
            </a:r>
            <a:r>
              <a:rPr lang="en-US" altLang="zh-CN" sz="2400" b="1">
                <a:latin typeface="华文中宋" panose="02010600040101010101" charset="-122"/>
                <a:ea typeface="华文中宋" panose="02010600040101010101" charset="-122"/>
                <a:cs typeface="华文中宋" panose="02010600040101010101" charset="-122"/>
              </a:rPr>
              <a:t>______</a:t>
            </a:r>
            <a:r>
              <a:rPr lang="zh-CN" altLang="en-US" sz="2400" b="1">
                <a:latin typeface="华文中宋" panose="02010600040101010101" charset="-122"/>
                <a:ea typeface="华文中宋" panose="02010600040101010101" charset="-122"/>
                <a:cs typeface="华文中宋" panose="02010600040101010101" charset="-122"/>
              </a:rPr>
              <a:t>一派词风，与辛弃疾合称</a:t>
            </a:r>
            <a:r>
              <a:rPr lang="en-US" altLang="zh-CN" sz="2400" b="1">
                <a:latin typeface="华文中宋" panose="02010600040101010101" charset="-122"/>
                <a:ea typeface="华文中宋" panose="02010600040101010101" charset="-122"/>
                <a:cs typeface="华文中宋" panose="02010600040101010101" charset="-122"/>
              </a:rPr>
              <a:t>______</a:t>
            </a:r>
            <a:r>
              <a:rPr lang="zh-CN" altLang="en-US" sz="2400" b="1">
                <a:latin typeface="华文中宋" panose="02010600040101010101" charset="-122"/>
                <a:ea typeface="华文中宋" panose="02010600040101010101" charset="-122"/>
                <a:cs typeface="华文中宋" panose="02010600040101010101" charset="-122"/>
              </a:rPr>
              <a:t>。 他因 </a:t>
            </a:r>
            <a:r>
              <a:rPr lang="en-US" altLang="zh-CN" sz="2400" b="1">
                <a:latin typeface="华文中宋" panose="02010600040101010101" charset="-122"/>
                <a:ea typeface="华文中宋" panose="02010600040101010101" charset="-122"/>
                <a:cs typeface="华文中宋" panose="02010600040101010101" charset="-122"/>
              </a:rPr>
              <a:t>___________</a:t>
            </a:r>
            <a:r>
              <a:rPr lang="zh-CN" altLang="en-US" sz="2400" b="1">
                <a:latin typeface="华文中宋" panose="02010600040101010101" charset="-122"/>
                <a:ea typeface="华文中宋" panose="02010600040101010101" charset="-122"/>
                <a:cs typeface="华文中宋" panose="02010600040101010101" charset="-122"/>
              </a:rPr>
              <a:t> 被贬黄州，在此期间，写下了</a:t>
            </a:r>
            <a:r>
              <a:rPr lang="en-US" altLang="zh-CN" sz="2400" b="1">
                <a:latin typeface="华文中宋" panose="02010600040101010101" charset="-122"/>
                <a:ea typeface="华文中宋" panose="02010600040101010101" charset="-122"/>
                <a:cs typeface="华文中宋" panose="02010600040101010101" charset="-122"/>
              </a:rPr>
              <a:t>________</a:t>
            </a:r>
            <a:r>
              <a:rPr lang="zh-CN" altLang="en-US" sz="2400" b="1">
                <a:latin typeface="华文中宋" panose="02010600040101010101" charset="-122"/>
                <a:ea typeface="华文中宋" panose="02010600040101010101" charset="-122"/>
                <a:cs typeface="华文中宋" panose="02010600040101010101" charset="-122"/>
              </a:rPr>
              <a:t>、                                    </a:t>
            </a:r>
            <a:endParaRPr lang="zh-CN" altLang="en-US" sz="2400" b="1">
              <a:latin typeface="华文中宋" panose="02010600040101010101" charset="-122"/>
              <a:ea typeface="华文中宋" panose="02010600040101010101" charset="-122"/>
              <a:cs typeface="华文中宋" panose="02010600040101010101" charset="-122"/>
            </a:endParaRPr>
          </a:p>
          <a:p>
            <a:pPr indent="457200" fontAlgn="auto">
              <a:lnSpc>
                <a:spcPct val="120000"/>
              </a:lnSpc>
            </a:pPr>
            <a:r>
              <a:rPr lang="en-US" altLang="zh-CN" sz="2400" b="1">
                <a:latin typeface="华文中宋" panose="02010600040101010101" charset="-122"/>
                <a:ea typeface="华文中宋" panose="02010600040101010101" charset="-122"/>
                <a:cs typeface="华文中宋" panose="02010600040101010101" charset="-122"/>
              </a:rPr>
              <a:t>___________</a:t>
            </a:r>
            <a:r>
              <a:rPr lang="zh-CN" altLang="en-US" sz="2400" b="1">
                <a:latin typeface="华文中宋" panose="02010600040101010101" charset="-122"/>
                <a:ea typeface="华文中宋" panose="02010600040101010101" charset="-122"/>
                <a:cs typeface="华文中宋" panose="02010600040101010101" charset="-122"/>
              </a:rPr>
              <a:t>以及千古流传的词</a:t>
            </a:r>
            <a:r>
              <a:rPr lang="en-US" altLang="zh-CN" sz="2400" b="1">
                <a:latin typeface="华文中宋" panose="02010600040101010101" charset="-122"/>
                <a:ea typeface="华文中宋" panose="02010600040101010101" charset="-122"/>
                <a:cs typeface="华文中宋" panose="02010600040101010101" charset="-122"/>
              </a:rPr>
              <a:t>____________________</a:t>
            </a:r>
            <a:r>
              <a:rPr lang="zh-CN" sz="2400" b="1">
                <a:latin typeface="华文中宋" panose="02010600040101010101" charset="-122"/>
                <a:ea typeface="华文中宋" panose="02010600040101010101" charset="-122"/>
                <a:cs typeface="华文中宋" panose="02010600040101010101" charset="-122"/>
              </a:rPr>
              <a:t>。</a:t>
            </a:r>
            <a:r>
              <a:rPr lang="zh-CN" altLang="en-US" sz="2400" b="1">
                <a:latin typeface="华文中宋" panose="02010600040101010101" charset="-122"/>
                <a:ea typeface="华文中宋" panose="02010600040101010101" charset="-122"/>
                <a:cs typeface="华文中宋" panose="02010600040101010101" charset="-122"/>
              </a:rPr>
              <a:t>                                           </a:t>
            </a:r>
            <a:endParaRPr lang="zh-CN" altLang="en-US" sz="2400" b="1">
              <a:latin typeface="华文中宋" panose="02010600040101010101" charset="-122"/>
              <a:ea typeface="华文中宋" panose="02010600040101010101" charset="-122"/>
              <a:cs typeface="华文中宋" panose="02010600040101010101" charset="-122"/>
            </a:endParaRPr>
          </a:p>
        </p:txBody>
      </p:sp>
      <p:pic>
        <p:nvPicPr>
          <p:cNvPr id="2050" name="Picture 2" title=""/>
          <p:cNvPicPr>
            <a:picLocks noChangeAspect="1"/>
          </p:cNvPicPr>
          <p:nvPr/>
        </p:nvPicPr>
        <p:blipFill>
          <a:blip r:embed="rId2"/>
          <a:srcRect l="15714" r="8534"/>
          <a:stretch>
            <a:fillRect/>
          </a:stretch>
        </p:blipFill>
        <p:spPr>
          <a:xfrm>
            <a:off x="147320" y="1428750"/>
            <a:ext cx="3021330" cy="4168140"/>
          </a:xfrm>
          <a:prstGeom prst="ellipse">
            <a:avLst/>
          </a:prstGeom>
          <a:noFill/>
          <a:ln w="9525">
            <a:noFill/>
          </a:ln>
        </p:spPr>
      </p:pic>
      <p:sp>
        <p:nvSpPr>
          <p:cNvPr id="6" name="文本框 5" title=""/>
          <p:cNvSpPr txBox="1"/>
          <p:nvPr/>
        </p:nvSpPr>
        <p:spPr>
          <a:xfrm>
            <a:off x="3797935" y="4363720"/>
            <a:ext cx="7687945" cy="2306320"/>
          </a:xfrm>
          <a:prstGeom prst="rect">
            <a:avLst/>
          </a:prstGeom>
          <a:noFill/>
        </p:spPr>
        <p:txBody>
          <a:bodyPr wrap="square" rtlCol="0">
            <a:spAutoFit/>
          </a:bodyPr>
          <a:lstStyle/>
          <a:p>
            <a:pPr indent="0" algn="l" fontAlgn="auto">
              <a:lnSpc>
                <a:spcPct val="120000"/>
              </a:lnSpc>
              <a:buClrTx/>
              <a:buSzTx/>
              <a:buFontTx/>
            </a:pPr>
            <a:r>
              <a:rPr lang="zh-CN" altLang="en-US" sz="2400" b="1">
                <a:solidFill>
                  <a:srgbClr val="0070C0"/>
                </a:solidFill>
                <a:latin typeface="华文中宋" panose="02010600040101010101" charset="-122"/>
                <a:ea typeface="华文中宋" panose="02010600040101010101" charset="-122"/>
                <a:cs typeface="华文中宋" panose="02010600040101010101" charset="-122"/>
              </a:rPr>
              <a:t>诗</a:t>
            </a:r>
            <a:r>
              <a:rPr lang="en-US" altLang="zh-CN" sz="2400" b="1">
                <a:latin typeface="华文中宋" panose="02010600040101010101" charset="-122"/>
                <a:ea typeface="华文中宋" panose="02010600040101010101" charset="-122"/>
                <a:cs typeface="华文中宋" panose="02010600040101010101" charset="-122"/>
              </a:rPr>
              <a:t>:</a:t>
            </a:r>
            <a:r>
              <a:rPr lang="zh-CN" altLang="en-US" sz="2400" b="1">
                <a:latin typeface="华文中宋" panose="02010600040101010101" charset="-122"/>
                <a:ea typeface="华文中宋" panose="02010600040101010101" charset="-122"/>
                <a:cs typeface="华文中宋" panose="02010600040101010101" charset="-122"/>
              </a:rPr>
              <a:t>与黄庭坚并称</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“苏黄”</a:t>
            </a:r>
            <a:r>
              <a:rPr lang="zh-CN" altLang="en-US" sz="2400" b="1">
                <a:latin typeface="华文中宋" panose="02010600040101010101" charset="-122"/>
                <a:ea typeface="华文中宋" panose="02010600040101010101" charset="-122"/>
                <a:cs typeface="华文中宋" panose="02010600040101010101" charset="-122"/>
              </a:rPr>
              <a:t>，</a:t>
            </a:r>
            <a:endParaRPr lang="zh-CN" altLang="en-US" sz="2400" b="1">
              <a:latin typeface="华文中宋" panose="02010600040101010101" charset="-122"/>
              <a:ea typeface="华文中宋" panose="02010600040101010101" charset="-122"/>
              <a:cs typeface="华文中宋" panose="02010600040101010101" charset="-122"/>
            </a:endParaRPr>
          </a:p>
          <a:p>
            <a:pPr indent="0" algn="l" fontAlgn="auto">
              <a:lnSpc>
                <a:spcPct val="120000"/>
              </a:lnSpc>
              <a:buClrTx/>
              <a:buSzTx/>
              <a:buFontTx/>
            </a:pPr>
            <a:r>
              <a:rPr lang="zh-CN" altLang="en-US" sz="2400" b="1">
                <a:solidFill>
                  <a:srgbClr val="0070C0"/>
                </a:solidFill>
                <a:latin typeface="华文中宋" panose="02010600040101010101" charset="-122"/>
                <a:ea typeface="华文中宋" panose="02010600040101010101" charset="-122"/>
                <a:cs typeface="华文中宋" panose="02010600040101010101" charset="-122"/>
              </a:rPr>
              <a:t>词:</a:t>
            </a:r>
            <a:r>
              <a:rPr lang="zh-CN" altLang="en-US" sz="2400" b="1">
                <a:latin typeface="华文中宋" panose="02010600040101010101" charset="-122"/>
                <a:ea typeface="华文中宋" panose="02010600040101010101" charset="-122"/>
                <a:cs typeface="华文中宋" panose="02010600040101010101" charset="-122"/>
              </a:rPr>
              <a:t>与辛弃疾并称</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“苏辛”</a:t>
            </a:r>
            <a:r>
              <a:rPr lang="zh-CN" altLang="en-US" sz="2400" b="1">
                <a:latin typeface="华文中宋" panose="02010600040101010101" charset="-122"/>
                <a:ea typeface="华文中宋" panose="02010600040101010101" charset="-122"/>
                <a:cs typeface="华文中宋" panose="02010600040101010101" charset="-122"/>
              </a:rPr>
              <a:t>，</a:t>
            </a:r>
            <a:endParaRPr lang="zh-CN" altLang="en-US" sz="2400" b="1">
              <a:latin typeface="华文中宋" panose="02010600040101010101" charset="-122"/>
              <a:ea typeface="华文中宋" panose="02010600040101010101" charset="-122"/>
              <a:cs typeface="华文中宋" panose="02010600040101010101" charset="-122"/>
            </a:endParaRPr>
          </a:p>
          <a:p>
            <a:pPr indent="0" algn="l" fontAlgn="auto">
              <a:lnSpc>
                <a:spcPct val="120000"/>
              </a:lnSpc>
              <a:buClrTx/>
              <a:buSzTx/>
              <a:buFontTx/>
            </a:pPr>
            <a:r>
              <a:rPr lang="zh-CN" altLang="en-US" sz="2400" b="1">
                <a:solidFill>
                  <a:srgbClr val="0070C0"/>
                </a:solidFill>
                <a:latin typeface="华文中宋" panose="02010600040101010101" charset="-122"/>
                <a:ea typeface="华文中宋" panose="02010600040101010101" charset="-122"/>
                <a:cs typeface="华文中宋" panose="02010600040101010101" charset="-122"/>
              </a:rPr>
              <a:t>散文:</a:t>
            </a:r>
            <a:r>
              <a:rPr lang="zh-CN" altLang="en-US" sz="2400" b="1">
                <a:latin typeface="华文中宋" panose="02010600040101010101" charset="-122"/>
                <a:ea typeface="华文中宋" panose="02010600040101010101" charset="-122"/>
                <a:cs typeface="华文中宋" panose="02010600040101010101" charset="-122"/>
              </a:rPr>
              <a:t>与欧阳修并称</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“欧苏”</a:t>
            </a:r>
            <a:r>
              <a:rPr lang="zh-CN" altLang="en-US" sz="2400" b="1">
                <a:latin typeface="华文中宋" panose="02010600040101010101" charset="-122"/>
                <a:ea typeface="华文中宋" panose="02010600040101010101" charset="-122"/>
                <a:cs typeface="华文中宋" panose="02010600040101010101" charset="-122"/>
              </a:rPr>
              <a:t>，</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pPr indent="0" algn="l" fontAlgn="auto">
              <a:lnSpc>
                <a:spcPct val="120000"/>
              </a:lnSpc>
              <a:buClrTx/>
              <a:buSzTx/>
              <a:buFontTx/>
            </a:pPr>
            <a:r>
              <a:rPr lang="zh-CN" altLang="en-US" sz="2400" b="1">
                <a:solidFill>
                  <a:srgbClr val="0070C0"/>
                </a:solidFill>
                <a:latin typeface="华文中宋" panose="02010600040101010101" charset="-122"/>
                <a:ea typeface="华文中宋" panose="02010600040101010101" charset="-122"/>
                <a:cs typeface="华文中宋" panose="02010600040101010101" charset="-122"/>
                <a:sym typeface="+mn-ea"/>
              </a:rPr>
              <a:t>书法:</a:t>
            </a:r>
            <a:r>
              <a:rPr lang="zh-CN" altLang="en-US" sz="2400" b="1">
                <a:latin typeface="华文中宋" panose="02010600040101010101" charset="-122"/>
                <a:ea typeface="华文中宋" panose="02010600040101010101" charset="-122"/>
                <a:cs typeface="华文中宋" panose="02010600040101010101" charset="-122"/>
                <a:sym typeface="+mn-ea"/>
              </a:rPr>
              <a:t>与黄庭坚、 米芾、 蔡襄并称为</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“书法四大家”</a:t>
            </a:r>
            <a:r>
              <a:rPr lang="zh-CN" altLang="en-US" sz="2400" b="1">
                <a:latin typeface="华文中宋" panose="02010600040101010101" charset="-122"/>
                <a:ea typeface="华文中宋" panose="02010600040101010101" charset="-122"/>
                <a:cs typeface="华文中宋" panose="02010600040101010101" charset="-122"/>
              </a:rPr>
              <a:t>。</a:t>
            </a:r>
            <a:endParaRPr lang="zh-CN" altLang="en-US" sz="2400" b="1">
              <a:latin typeface="华文中宋" panose="02010600040101010101" charset="-122"/>
              <a:ea typeface="华文中宋" panose="02010600040101010101" charset="-122"/>
              <a:cs typeface="华文中宋" panose="02010600040101010101" charset="-122"/>
            </a:endParaRPr>
          </a:p>
          <a:p>
            <a:pPr indent="0" algn="l" fontAlgn="auto">
              <a:lnSpc>
                <a:spcPct val="120000"/>
              </a:lnSpc>
              <a:buClrTx/>
              <a:buSzTx/>
              <a:buFontTx/>
            </a:pPr>
            <a:r>
              <a:rPr lang="zh-CN" altLang="en-US" sz="2400" b="1">
                <a:latin typeface="华文中宋" panose="02010600040101010101" charset="-122"/>
                <a:ea typeface="华文中宋" panose="02010600040101010101" charset="-122"/>
                <a:cs typeface="华文中宋" panose="02010600040101010101" charset="-122"/>
              </a:rPr>
              <a:t>与其父苏洵 、其弟苏辙并称</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“三苏”</a:t>
            </a:r>
            <a:r>
              <a:rPr lang="zh-CN" altLang="en-US" sz="2400" b="1">
                <a:latin typeface="华文中宋" panose="02010600040101010101" charset="-122"/>
                <a:ea typeface="华文中宋" panose="02010600040101010101" charset="-122"/>
                <a:cs typeface="华文中宋" panose="02010600040101010101" charset="-122"/>
              </a:rPr>
              <a:t>。</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cxnSp>
        <p:nvCxnSpPr>
          <p:cNvPr id="2" name="直接连接符 1" title=""/>
          <p:cNvCxnSpPr/>
          <p:nvPr>
            <p:custDataLst>
              <p:tags r:id="rId3"/>
            </p:custDataLst>
          </p:nvPr>
        </p:nvCxnSpPr>
        <p:spPr>
          <a:xfrm>
            <a:off x="1036852" y="672587"/>
            <a:ext cx="2025015" cy="381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4"/>
            </p:custDataLst>
          </p:nvPr>
        </p:nvSpPr>
        <p:spPr>
          <a:xfrm>
            <a:off x="1036955" y="154305"/>
            <a:ext cx="1910080" cy="521970"/>
          </a:xfrm>
          <a:prstGeom prst="rect">
            <a:avLst/>
          </a:prstGeom>
          <a:noFill/>
        </p:spPr>
        <p:txBody>
          <a:bodyPr wrap="square" rtlCol="0">
            <a:spAutoFit/>
          </a:bodyPr>
          <a:lstStyle/>
          <a:p>
            <a:pPr algn="ctr"/>
            <a:r>
              <a:rPr lang="zh-CN" sz="2800" b="1">
                <a:solidFill>
                  <a:srgbClr val="002060"/>
                </a:solidFill>
                <a:latin typeface="华文中宋" panose="02010600040101010101" charset="-122"/>
                <a:ea typeface="华文中宋" panose="02010600040101010101" charset="-122"/>
                <a:sym typeface="+mn-ea"/>
              </a:rPr>
              <a:t>作者简介</a:t>
            </a:r>
            <a:endParaRPr lang="zh-CN"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312420" y="252413"/>
            <a:ext cx="562610" cy="513080"/>
            <a:chOff x="2121873" y="1511588"/>
            <a:chExt cx="445481" cy="469613"/>
          </a:xfrm>
        </p:grpSpPr>
        <p:sp>
          <p:nvSpPr>
            <p:cNvPr id="14" name="矩形 13"/>
            <p:cNvSpPr/>
            <p:nvPr>
              <p:custDataLst>
                <p:tags r:id="rId5"/>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6"/>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125" name="Rectangle 5" title=""/>
          <p:cNvSpPr>
            <a:spLocks noChangeArrowheads="1"/>
          </p:cNvSpPr>
          <p:nvPr>
            <p:custDataLst>
              <p:tags r:id="rId7"/>
            </p:custDataLst>
          </p:nvPr>
        </p:nvSpPr>
        <p:spPr bwMode="auto">
          <a:xfrm>
            <a:off x="8400415" y="1268095"/>
            <a:ext cx="96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苏洵</a:t>
            </a:r>
            <a:endParaRPr lang="zh-CN" altLang="en-US" sz="2400" b="1">
              <a:solidFill>
                <a:srgbClr val="FF3300"/>
              </a:solidFill>
              <a:latin typeface="华文中宋" panose="02010600040101010101" charset="-122"/>
              <a:ea typeface="华文中宋" panose="02010600040101010101" charset="-122"/>
            </a:endParaRPr>
          </a:p>
        </p:txBody>
      </p:sp>
      <p:sp>
        <p:nvSpPr>
          <p:cNvPr id="5126" name="Rectangle 6" title=""/>
          <p:cNvSpPr>
            <a:spLocks noChangeArrowheads="1"/>
          </p:cNvSpPr>
          <p:nvPr>
            <p:custDataLst>
              <p:tags r:id="rId8"/>
            </p:custDataLst>
          </p:nvPr>
        </p:nvSpPr>
        <p:spPr bwMode="auto">
          <a:xfrm>
            <a:off x="9729470" y="910590"/>
            <a:ext cx="15925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东坡居士</a:t>
            </a:r>
            <a:endParaRPr lang="zh-CN" altLang="en-US" sz="2400" b="1">
              <a:solidFill>
                <a:srgbClr val="FF3300"/>
              </a:solidFill>
              <a:latin typeface="华文中宋" panose="02010600040101010101" charset="-122"/>
              <a:ea typeface="华文中宋" panose="02010600040101010101" charset="-122"/>
            </a:endParaRPr>
          </a:p>
        </p:txBody>
      </p:sp>
      <p:sp>
        <p:nvSpPr>
          <p:cNvPr id="5129" name="Rectangle 9" title=""/>
          <p:cNvSpPr>
            <a:spLocks noChangeArrowheads="1"/>
          </p:cNvSpPr>
          <p:nvPr>
            <p:custDataLst>
              <p:tags r:id="rId9"/>
            </p:custDataLst>
          </p:nvPr>
        </p:nvSpPr>
        <p:spPr bwMode="auto">
          <a:xfrm>
            <a:off x="8216900" y="910590"/>
            <a:ext cx="10547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子瞻</a:t>
            </a:r>
            <a:endParaRPr lang="zh-CN" altLang="en-US" sz="2400" b="1">
              <a:solidFill>
                <a:srgbClr val="FF3300"/>
              </a:solidFill>
              <a:latin typeface="华文中宋" panose="02010600040101010101" charset="-122"/>
              <a:ea typeface="华文中宋" panose="02010600040101010101" charset="-122"/>
            </a:endParaRPr>
          </a:p>
        </p:txBody>
      </p:sp>
      <p:sp>
        <p:nvSpPr>
          <p:cNvPr id="5130" name="Rectangle 10" title=""/>
          <p:cNvSpPr>
            <a:spLocks noChangeArrowheads="1"/>
          </p:cNvSpPr>
          <p:nvPr>
            <p:custDataLst>
              <p:tags r:id="rId10"/>
            </p:custDataLst>
          </p:nvPr>
        </p:nvSpPr>
        <p:spPr bwMode="auto">
          <a:xfrm>
            <a:off x="10014585" y="1268095"/>
            <a:ext cx="9474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苏辙</a:t>
            </a:r>
            <a:endParaRPr lang="zh-CN" altLang="en-US" sz="2400" b="1">
              <a:solidFill>
                <a:srgbClr val="FF3300"/>
              </a:solidFill>
              <a:latin typeface="华文中宋" panose="02010600040101010101" charset="-122"/>
              <a:ea typeface="华文中宋" panose="02010600040101010101" charset="-122"/>
            </a:endParaRPr>
          </a:p>
        </p:txBody>
      </p:sp>
      <p:sp>
        <p:nvSpPr>
          <p:cNvPr id="5131" name="Rectangle 11" title=""/>
          <p:cNvSpPr>
            <a:spLocks noChangeArrowheads="1"/>
          </p:cNvSpPr>
          <p:nvPr>
            <p:custDataLst>
              <p:tags r:id="rId11"/>
            </p:custDataLst>
          </p:nvPr>
        </p:nvSpPr>
        <p:spPr bwMode="auto">
          <a:xfrm>
            <a:off x="3766185" y="1728470"/>
            <a:ext cx="1571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三苏”</a:t>
            </a:r>
            <a:endParaRPr lang="zh-CN" altLang="en-US" sz="2400" b="1">
              <a:solidFill>
                <a:srgbClr val="FF3300"/>
              </a:solidFill>
              <a:latin typeface="华文中宋" panose="02010600040101010101" charset="-122"/>
              <a:ea typeface="华文中宋" panose="02010600040101010101" charset="-122"/>
              <a:cs typeface="华文中宋" panose="02010600040101010101" charset="-122"/>
            </a:endParaRPr>
          </a:p>
        </p:txBody>
      </p:sp>
      <p:sp>
        <p:nvSpPr>
          <p:cNvPr id="5132" name="Rectangle 12" title=""/>
          <p:cNvSpPr>
            <a:spLocks noChangeArrowheads="1"/>
          </p:cNvSpPr>
          <p:nvPr>
            <p:custDataLst>
              <p:tags r:id="rId12"/>
            </p:custDataLst>
          </p:nvPr>
        </p:nvSpPr>
        <p:spPr bwMode="auto">
          <a:xfrm>
            <a:off x="3497580" y="1268095"/>
            <a:ext cx="923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北宋</a:t>
            </a:r>
            <a:endParaRPr lang="zh-CN" altLang="en-US" sz="2400" b="1">
              <a:solidFill>
                <a:srgbClr val="FF3300"/>
              </a:solidFill>
              <a:latin typeface="华文中宋" panose="02010600040101010101" charset="-122"/>
              <a:ea typeface="华文中宋" panose="02010600040101010101" charset="-122"/>
            </a:endParaRPr>
          </a:p>
        </p:txBody>
      </p:sp>
      <p:sp>
        <p:nvSpPr>
          <p:cNvPr id="5133" name="Rectangle 13" title=""/>
          <p:cNvSpPr>
            <a:spLocks noChangeArrowheads="1"/>
          </p:cNvSpPr>
          <p:nvPr>
            <p:custDataLst>
              <p:tags r:id="rId13"/>
            </p:custDataLst>
          </p:nvPr>
        </p:nvSpPr>
        <p:spPr bwMode="auto">
          <a:xfrm>
            <a:off x="5437505" y="2189798"/>
            <a:ext cx="9385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FF3300"/>
                </a:solidFill>
                <a:latin typeface="华文中宋" panose="02010600040101010101" charset="-122"/>
                <a:ea typeface="华文中宋" panose="02010600040101010101" charset="-122"/>
              </a:rPr>
              <a:t>豪放</a:t>
            </a:r>
            <a:endParaRPr lang="zh-CN" altLang="en-US" sz="2400" b="1">
              <a:solidFill>
                <a:srgbClr val="FF3300"/>
              </a:solidFill>
              <a:latin typeface="华文中宋" panose="02010600040101010101" charset="-122"/>
              <a:ea typeface="华文中宋" panose="02010600040101010101" charset="-122"/>
            </a:endParaRPr>
          </a:p>
        </p:txBody>
      </p:sp>
      <p:sp>
        <p:nvSpPr>
          <p:cNvPr id="5134" name="Rectangle 14" title=""/>
          <p:cNvSpPr>
            <a:spLocks noChangeArrowheads="1"/>
          </p:cNvSpPr>
          <p:nvPr>
            <p:custDataLst>
              <p:tags r:id="rId14"/>
            </p:custDataLst>
          </p:nvPr>
        </p:nvSpPr>
        <p:spPr bwMode="auto">
          <a:xfrm>
            <a:off x="9597390" y="2147253"/>
            <a:ext cx="13646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苏辛”  </a:t>
            </a:r>
            <a:endParaRPr lang="zh-CN" altLang="en-US" sz="2400" b="1">
              <a:solidFill>
                <a:srgbClr val="FF3300"/>
              </a:solidFill>
              <a:latin typeface="华文中宋" panose="02010600040101010101" charset="-122"/>
              <a:ea typeface="华文中宋" panose="02010600040101010101" charset="-122"/>
              <a:cs typeface="华文中宋" panose="02010600040101010101" charset="-122"/>
            </a:endParaRPr>
          </a:p>
        </p:txBody>
      </p:sp>
      <p:sp>
        <p:nvSpPr>
          <p:cNvPr id="5135" name="Rectangle 15" title=""/>
          <p:cNvSpPr>
            <a:spLocks noChangeArrowheads="1"/>
          </p:cNvSpPr>
          <p:nvPr>
            <p:custDataLst>
              <p:tags r:id="rId15"/>
            </p:custDataLst>
          </p:nvPr>
        </p:nvSpPr>
        <p:spPr bwMode="auto">
          <a:xfrm>
            <a:off x="4031192" y="263069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乌台诗案”</a:t>
            </a:r>
            <a:endParaRPr lang="zh-CN" altLang="en-US" sz="2400" b="1">
              <a:solidFill>
                <a:srgbClr val="FF3300"/>
              </a:solidFill>
              <a:latin typeface="华文中宋" panose="02010600040101010101" charset="-122"/>
              <a:ea typeface="华文中宋" panose="02010600040101010101" charset="-122"/>
              <a:cs typeface="华文中宋" panose="02010600040101010101" charset="-122"/>
            </a:endParaRPr>
          </a:p>
        </p:txBody>
      </p:sp>
      <p:sp>
        <p:nvSpPr>
          <p:cNvPr id="5136" name="Rectangle 16" title=""/>
          <p:cNvSpPr>
            <a:spLocks noChangeArrowheads="1"/>
          </p:cNvSpPr>
          <p:nvPr>
            <p:custDataLst>
              <p:tags r:id="rId16"/>
            </p:custDataLst>
          </p:nvPr>
        </p:nvSpPr>
        <p:spPr bwMode="auto">
          <a:xfrm rot="10800000" flipV="1">
            <a:off x="3662680" y="3114040"/>
            <a:ext cx="1971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后赤壁赋</a:t>
            </a:r>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         </a:t>
            </a:r>
            <a:endParaRPr lang="zh-CN" altLang="zh-CN" sz="2400" b="1">
              <a:solidFill>
                <a:srgbClr val="FF3300"/>
              </a:solidFill>
              <a:latin typeface="华文中宋" panose="02010600040101010101" charset="-122"/>
              <a:ea typeface="华文中宋" panose="02010600040101010101" charset="-122"/>
              <a:cs typeface="华文中宋" panose="02010600040101010101" charset="-122"/>
            </a:endParaRPr>
          </a:p>
        </p:txBody>
      </p:sp>
      <p:sp>
        <p:nvSpPr>
          <p:cNvPr id="5137" name="Rectangle 17" title=""/>
          <p:cNvSpPr>
            <a:spLocks noChangeArrowheads="1"/>
          </p:cNvSpPr>
          <p:nvPr>
            <p:custDataLst>
              <p:tags r:id="rId17"/>
            </p:custDataLst>
          </p:nvPr>
        </p:nvSpPr>
        <p:spPr bwMode="auto">
          <a:xfrm>
            <a:off x="9632315" y="2650490"/>
            <a:ext cx="16897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a:solidFill>
                  <a:srgbClr val="FF3300"/>
                </a:solidFill>
                <a:latin typeface="华文中宋" panose="02010600040101010101" charset="-122"/>
                <a:ea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rPr>
              <a:t>赤壁赋</a:t>
            </a:r>
            <a:r>
              <a:rPr lang="zh-CN" altLang="zh-CN" sz="2400" b="1">
                <a:solidFill>
                  <a:srgbClr val="FF3300"/>
                </a:solidFill>
                <a:latin typeface="华文中宋" panose="02010600040101010101" charset="-122"/>
                <a:ea typeface="华文中宋" panose="02010600040101010101" charset="-122"/>
              </a:rPr>
              <a:t>》</a:t>
            </a:r>
            <a:endParaRPr lang="zh-CN" altLang="zh-CN" sz="2400" b="1">
              <a:solidFill>
                <a:srgbClr val="FF3300"/>
              </a:solidFill>
              <a:latin typeface="华文中宋" panose="02010600040101010101" charset="-122"/>
              <a:ea typeface="华文中宋" panose="02010600040101010101" charset="-122"/>
            </a:endParaRPr>
          </a:p>
        </p:txBody>
      </p:sp>
      <p:sp>
        <p:nvSpPr>
          <p:cNvPr id="5138" name="Rectangle 18" title=""/>
          <p:cNvSpPr>
            <a:spLocks noChangeArrowheads="1"/>
          </p:cNvSpPr>
          <p:nvPr>
            <p:custDataLst>
              <p:tags r:id="rId18"/>
            </p:custDataLst>
          </p:nvPr>
        </p:nvSpPr>
        <p:spPr bwMode="auto">
          <a:xfrm>
            <a:off x="8107680" y="3114040"/>
            <a:ext cx="3378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念奴娇</a:t>
            </a:r>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赤壁怀古</a:t>
            </a:r>
            <a:r>
              <a:rPr lang="zh-CN" altLang="zh-CN" sz="2400" b="1">
                <a:solidFill>
                  <a:srgbClr val="FF3300"/>
                </a:solidFill>
                <a:latin typeface="华文中宋" panose="02010600040101010101" charset="-122"/>
                <a:ea typeface="华文中宋" panose="02010600040101010101" charset="-122"/>
                <a:cs typeface="华文中宋" panose="02010600040101010101" charset="-122"/>
              </a:rPr>
              <a:t>》</a:t>
            </a:r>
            <a:endParaRPr lang="zh-CN" altLang="zh-CN" sz="2400" b="1">
              <a:solidFill>
                <a:srgbClr val="FF3300"/>
              </a:solidFill>
              <a:latin typeface="华文中宋" panose="02010600040101010101" charset="-122"/>
              <a:ea typeface="华文中宋" panose="02010600040101010101" charset="-122"/>
              <a:cs typeface="华文中宋" panose="02010600040101010101" charset="-122"/>
            </a:endParaRPr>
          </a:p>
        </p:txBody>
      </p:sp>
      <p:sp>
        <p:nvSpPr>
          <p:cNvPr id="8" name="文本框 7" title=""/>
          <p:cNvSpPr txBox="1"/>
          <p:nvPr/>
        </p:nvSpPr>
        <p:spPr>
          <a:xfrm>
            <a:off x="3168650" y="3790315"/>
            <a:ext cx="3402965" cy="583565"/>
          </a:xfrm>
          <a:prstGeom prst="rect">
            <a:avLst/>
          </a:prstGeom>
          <a:noFill/>
        </p:spPr>
        <p:txBody>
          <a:bodyPr wrap="square" rtlCol="0" anchor="t">
            <a:spAutoFit/>
            <a:scene3d>
              <a:camera prst="orthographicFront"/>
              <a:lightRig rig="threePt" dir="t"/>
            </a:scene3d>
          </a:bodyPr>
          <a:lstStyle/>
          <a:p>
            <a:r>
              <a:rPr lang="zh-CN" altLang="zh-CN" sz="3200" cap="all">
                <a:solidFill>
                  <a:srgbClr val="0070C0"/>
                </a:solidFill>
                <a:effectLst/>
                <a:latin typeface="方正粗黑宋简体" panose="02000000000000000000" charset="-122"/>
                <a:ea typeface="方正粗黑宋简体" panose="02000000000000000000" charset="-122"/>
                <a:sym typeface="+mn-ea"/>
              </a:rPr>
              <a:t>才华横溢</a:t>
            </a:r>
            <a:r>
              <a:rPr lang="zh-CN" altLang="zh-CN" sz="3200" cap="all" smtClean="0">
                <a:solidFill>
                  <a:srgbClr val="0070C0"/>
                </a:solidFill>
                <a:effectLst/>
                <a:latin typeface="方正粗黑宋简体" panose="02000000000000000000" charset="-122"/>
                <a:ea typeface="方正粗黑宋简体" panose="02000000000000000000" charset="-122"/>
                <a:sym typeface="+mn-ea"/>
              </a:rPr>
              <a:t>的</a:t>
            </a:r>
            <a:r>
              <a:rPr lang="zh-CN" altLang="en-US" sz="3200" cap="all" smtClean="0">
                <a:solidFill>
                  <a:srgbClr val="0070C0"/>
                </a:solidFill>
                <a:effectLst/>
                <a:latin typeface="方正粗黑宋简体" panose="02000000000000000000" charset="-122"/>
                <a:ea typeface="方正粗黑宋简体" panose="02000000000000000000" charset="-122"/>
                <a:sym typeface="+mn-ea"/>
              </a:rPr>
              <a:t>天才</a:t>
            </a:r>
            <a:r>
              <a:rPr lang="zh-CN" altLang="zh-CN" sz="3200" cap="all" smtClean="0">
                <a:solidFill>
                  <a:srgbClr val="0070C0"/>
                </a:solidFill>
                <a:effectLst/>
                <a:latin typeface="方正粗黑宋简体" panose="02000000000000000000" charset="-122"/>
                <a:ea typeface="方正粗黑宋简体" panose="02000000000000000000" charset="-122"/>
                <a:sym typeface="+mn-ea"/>
              </a:rPr>
              <a:t>：</a:t>
            </a:r>
            <a:endParaRPr lang="zh-CN" altLang="zh-CN" sz="3200" cap="all" smtClean="0">
              <a:solidFill>
                <a:srgbClr val="0070C0"/>
              </a:solidFill>
              <a:effectLst/>
              <a:latin typeface="方正粗黑宋简体" panose="02000000000000000000" charset="-122"/>
              <a:ea typeface="方正粗黑宋简体" panose="02000000000000000000" charset="-122"/>
              <a:sym typeface="+mn-ea"/>
            </a:endParaRPr>
          </a:p>
        </p:txBody>
      </p:sp>
      <p:sp>
        <p:nvSpPr>
          <p:cNvPr id="9" name="文本框 8" title=""/>
          <p:cNvSpPr txBox="1"/>
          <p:nvPr/>
        </p:nvSpPr>
        <p:spPr>
          <a:xfrm>
            <a:off x="8161020" y="5286375"/>
            <a:ext cx="3324860" cy="460375"/>
          </a:xfrm>
          <a:prstGeom prst="rect">
            <a:avLst/>
          </a:prstGeom>
          <a:noFill/>
        </p:spPr>
        <p:txBody>
          <a:bodyPr wrap="square" rtlCol="0" anchor="t">
            <a:spAutoFit/>
          </a:bodyPr>
          <a:lstStyle/>
          <a:p>
            <a:r>
              <a:rPr lang="zh-CN" altLang="en-US" sz="2400" b="1">
                <a:solidFill>
                  <a:srgbClr val="FF3300"/>
                </a:solidFill>
                <a:latin typeface="华文中宋" panose="02010600040101010101" charset="-122"/>
                <a:ea typeface="华文中宋" panose="02010600040101010101" charset="-122"/>
                <a:cs typeface="华文中宋" panose="02010600040101010101" charset="-122"/>
              </a:rPr>
              <a:t>唐宋八大家（文）</a:t>
            </a:r>
            <a:endParaRPr lang="zh-CN" altLang="en-US" sz="2400" b="1">
              <a:solidFill>
                <a:srgbClr val="FF3300"/>
              </a:solidFill>
              <a:latin typeface="华文中宋" panose="02010600040101010101" charset="-122"/>
              <a:ea typeface="华文中宋" panose="02010600040101010101" charset="-122"/>
              <a:cs typeface="华文中宋" panose="02010600040101010101" charset="-122"/>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500"/>
                                        <p:tgtEl>
                                          <p:spTgt spid="5129"/>
                                        </p:tgtEl>
                                      </p:cBhvr>
                                    </p:animEffect>
                                    <p:anim calcmode="lin" valueType="num">
                                      <p:cBhvr>
                                        <p:cTn id="8" dur="500" fill="hold"/>
                                        <p:tgtEl>
                                          <p:spTgt spid="5129"/>
                                        </p:tgtEl>
                                        <p:attrNameLst>
                                          <p:attrName>ppt_x</p:attrName>
                                        </p:attrNameLst>
                                      </p:cBhvr>
                                      <p:tavLst>
                                        <p:tav tm="0">
                                          <p:val>
                                            <p:strVal val="#ppt_x"/>
                                          </p:val>
                                        </p:tav>
                                        <p:tav tm="100000">
                                          <p:val>
                                            <p:strVal val="#ppt_x"/>
                                          </p:val>
                                        </p:tav>
                                      </p:tavLst>
                                    </p:anim>
                                    <p:anim calcmode="lin" valueType="num">
                                      <p:cBhvr>
                                        <p:cTn id="9" dur="500" fill="hold"/>
                                        <p:tgtEl>
                                          <p:spTgt spid="512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fade">
                                      <p:cBhvr>
                                        <p:cTn id="14" dur="500"/>
                                        <p:tgtEl>
                                          <p:spTgt spid="5126"/>
                                        </p:tgtEl>
                                      </p:cBhvr>
                                    </p:animEffect>
                                    <p:anim calcmode="lin" valueType="num">
                                      <p:cBhvr>
                                        <p:cTn id="15" dur="500" fill="hold"/>
                                        <p:tgtEl>
                                          <p:spTgt spid="5126"/>
                                        </p:tgtEl>
                                        <p:attrNameLst>
                                          <p:attrName>ppt_x</p:attrName>
                                        </p:attrNameLst>
                                      </p:cBhvr>
                                      <p:tavLst>
                                        <p:tav tm="0">
                                          <p:val>
                                            <p:strVal val="#ppt_x"/>
                                          </p:val>
                                        </p:tav>
                                        <p:tav tm="100000">
                                          <p:val>
                                            <p:strVal val="#ppt_x"/>
                                          </p:val>
                                        </p:tav>
                                      </p:tavLst>
                                    </p:anim>
                                    <p:anim calcmode="lin" valueType="num">
                                      <p:cBhvr>
                                        <p:cTn id="16" dur="5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132"/>
                                        </p:tgtEl>
                                        <p:attrNameLst>
                                          <p:attrName>style.visibility</p:attrName>
                                        </p:attrNameLst>
                                      </p:cBhvr>
                                      <p:to>
                                        <p:strVal val="visible"/>
                                      </p:to>
                                    </p:set>
                                    <p:animEffect transition="in" filter="fade">
                                      <p:cBhvr>
                                        <p:cTn id="21" dur="500"/>
                                        <p:tgtEl>
                                          <p:spTgt spid="5132"/>
                                        </p:tgtEl>
                                      </p:cBhvr>
                                    </p:animEffect>
                                    <p:anim calcmode="lin" valueType="num">
                                      <p:cBhvr>
                                        <p:cTn id="22" dur="500" fill="hold"/>
                                        <p:tgtEl>
                                          <p:spTgt spid="5132"/>
                                        </p:tgtEl>
                                        <p:attrNameLst>
                                          <p:attrName>ppt_x</p:attrName>
                                        </p:attrNameLst>
                                      </p:cBhvr>
                                      <p:tavLst>
                                        <p:tav tm="0">
                                          <p:val>
                                            <p:strVal val="#ppt_x"/>
                                          </p:val>
                                        </p:tav>
                                        <p:tav tm="100000">
                                          <p:val>
                                            <p:strVal val="#ppt_x"/>
                                          </p:val>
                                        </p:tav>
                                      </p:tavLst>
                                    </p:anim>
                                    <p:anim calcmode="lin" valueType="num">
                                      <p:cBhvr>
                                        <p:cTn id="23" dur="500" fill="hold"/>
                                        <p:tgtEl>
                                          <p:spTgt spid="513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125"/>
                                        </p:tgtEl>
                                        <p:attrNameLst>
                                          <p:attrName>style.visibility</p:attrName>
                                        </p:attrNameLst>
                                      </p:cBhvr>
                                      <p:to>
                                        <p:strVal val="visible"/>
                                      </p:to>
                                    </p:set>
                                    <p:animEffect transition="in" filter="fade">
                                      <p:cBhvr>
                                        <p:cTn id="28" dur="500"/>
                                        <p:tgtEl>
                                          <p:spTgt spid="5125"/>
                                        </p:tgtEl>
                                      </p:cBhvr>
                                    </p:animEffect>
                                    <p:anim calcmode="lin" valueType="num">
                                      <p:cBhvr>
                                        <p:cTn id="29" dur="500" fill="hold"/>
                                        <p:tgtEl>
                                          <p:spTgt spid="5125"/>
                                        </p:tgtEl>
                                        <p:attrNameLst>
                                          <p:attrName>ppt_x</p:attrName>
                                        </p:attrNameLst>
                                      </p:cBhvr>
                                      <p:tavLst>
                                        <p:tav tm="0">
                                          <p:val>
                                            <p:strVal val="#ppt_x"/>
                                          </p:val>
                                        </p:tav>
                                        <p:tav tm="100000">
                                          <p:val>
                                            <p:strVal val="#ppt_x"/>
                                          </p:val>
                                        </p:tav>
                                      </p:tavLst>
                                    </p:anim>
                                    <p:anim calcmode="lin" valueType="num">
                                      <p:cBhvr>
                                        <p:cTn id="30" dur="5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130"/>
                                        </p:tgtEl>
                                        <p:attrNameLst>
                                          <p:attrName>style.visibility</p:attrName>
                                        </p:attrNameLst>
                                      </p:cBhvr>
                                      <p:to>
                                        <p:strVal val="visible"/>
                                      </p:to>
                                    </p:set>
                                    <p:animEffect transition="in" filter="fade">
                                      <p:cBhvr>
                                        <p:cTn id="35" dur="500"/>
                                        <p:tgtEl>
                                          <p:spTgt spid="5130"/>
                                        </p:tgtEl>
                                      </p:cBhvr>
                                    </p:animEffect>
                                    <p:anim calcmode="lin" valueType="num">
                                      <p:cBhvr>
                                        <p:cTn id="36" dur="500" fill="hold"/>
                                        <p:tgtEl>
                                          <p:spTgt spid="5130"/>
                                        </p:tgtEl>
                                        <p:attrNameLst>
                                          <p:attrName>ppt_x</p:attrName>
                                        </p:attrNameLst>
                                      </p:cBhvr>
                                      <p:tavLst>
                                        <p:tav tm="0">
                                          <p:val>
                                            <p:strVal val="#ppt_x"/>
                                          </p:val>
                                        </p:tav>
                                        <p:tav tm="100000">
                                          <p:val>
                                            <p:strVal val="#ppt_x"/>
                                          </p:val>
                                        </p:tav>
                                      </p:tavLst>
                                    </p:anim>
                                    <p:anim calcmode="lin" valueType="num">
                                      <p:cBhvr>
                                        <p:cTn id="37" dur="5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5131"/>
                                        </p:tgtEl>
                                        <p:attrNameLst>
                                          <p:attrName>style.visibility</p:attrName>
                                        </p:attrNameLst>
                                      </p:cBhvr>
                                      <p:to>
                                        <p:strVal val="visible"/>
                                      </p:to>
                                    </p:set>
                                    <p:animEffect transition="in" filter="fade">
                                      <p:cBhvr>
                                        <p:cTn id="42" dur="500"/>
                                        <p:tgtEl>
                                          <p:spTgt spid="5131"/>
                                        </p:tgtEl>
                                      </p:cBhvr>
                                    </p:animEffect>
                                    <p:anim calcmode="lin" valueType="num">
                                      <p:cBhvr>
                                        <p:cTn id="43" dur="500" fill="hold"/>
                                        <p:tgtEl>
                                          <p:spTgt spid="5131"/>
                                        </p:tgtEl>
                                        <p:attrNameLst>
                                          <p:attrName>ppt_x</p:attrName>
                                        </p:attrNameLst>
                                      </p:cBhvr>
                                      <p:tavLst>
                                        <p:tav tm="0">
                                          <p:val>
                                            <p:strVal val="#ppt_x"/>
                                          </p:val>
                                        </p:tav>
                                        <p:tav tm="100000">
                                          <p:val>
                                            <p:strVal val="#ppt_x"/>
                                          </p:val>
                                        </p:tav>
                                      </p:tavLst>
                                    </p:anim>
                                    <p:anim calcmode="lin" valueType="num">
                                      <p:cBhvr>
                                        <p:cTn id="44" dur="500" fill="hold"/>
                                        <p:tgtEl>
                                          <p:spTgt spid="51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5133"/>
                                        </p:tgtEl>
                                        <p:attrNameLst>
                                          <p:attrName>style.visibility</p:attrName>
                                        </p:attrNameLst>
                                      </p:cBhvr>
                                      <p:to>
                                        <p:strVal val="visible"/>
                                      </p:to>
                                    </p:set>
                                    <p:animEffect transition="in" filter="fade">
                                      <p:cBhvr>
                                        <p:cTn id="49" dur="500"/>
                                        <p:tgtEl>
                                          <p:spTgt spid="5133"/>
                                        </p:tgtEl>
                                      </p:cBhvr>
                                    </p:animEffect>
                                    <p:anim calcmode="lin" valueType="num">
                                      <p:cBhvr>
                                        <p:cTn id="50" dur="500" fill="hold"/>
                                        <p:tgtEl>
                                          <p:spTgt spid="5133"/>
                                        </p:tgtEl>
                                        <p:attrNameLst>
                                          <p:attrName>ppt_x</p:attrName>
                                        </p:attrNameLst>
                                      </p:cBhvr>
                                      <p:tavLst>
                                        <p:tav tm="0">
                                          <p:val>
                                            <p:strVal val="#ppt_x"/>
                                          </p:val>
                                        </p:tav>
                                        <p:tav tm="100000">
                                          <p:val>
                                            <p:strVal val="#ppt_x"/>
                                          </p:val>
                                        </p:tav>
                                      </p:tavLst>
                                    </p:anim>
                                    <p:anim calcmode="lin" valueType="num">
                                      <p:cBhvr>
                                        <p:cTn id="51" dur="500" fill="hold"/>
                                        <p:tgtEl>
                                          <p:spTgt spid="5133"/>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5134"/>
                                        </p:tgtEl>
                                        <p:attrNameLst>
                                          <p:attrName>style.visibility</p:attrName>
                                        </p:attrNameLst>
                                      </p:cBhvr>
                                      <p:to>
                                        <p:strVal val="visible"/>
                                      </p:to>
                                    </p:set>
                                    <p:animEffect transition="in" filter="fade">
                                      <p:cBhvr>
                                        <p:cTn id="56" dur="500"/>
                                        <p:tgtEl>
                                          <p:spTgt spid="5134"/>
                                        </p:tgtEl>
                                      </p:cBhvr>
                                    </p:animEffect>
                                    <p:anim calcmode="lin" valueType="num">
                                      <p:cBhvr>
                                        <p:cTn id="57" dur="500" fill="hold"/>
                                        <p:tgtEl>
                                          <p:spTgt spid="5134"/>
                                        </p:tgtEl>
                                        <p:attrNameLst>
                                          <p:attrName>ppt_x</p:attrName>
                                        </p:attrNameLst>
                                      </p:cBhvr>
                                      <p:tavLst>
                                        <p:tav tm="0">
                                          <p:val>
                                            <p:strVal val="#ppt_x"/>
                                          </p:val>
                                        </p:tav>
                                        <p:tav tm="100000">
                                          <p:val>
                                            <p:strVal val="#ppt_x"/>
                                          </p:val>
                                        </p:tav>
                                      </p:tavLst>
                                    </p:anim>
                                    <p:anim calcmode="lin" valueType="num">
                                      <p:cBhvr>
                                        <p:cTn id="58" dur="500" fill="hold"/>
                                        <p:tgtEl>
                                          <p:spTgt spid="5134"/>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5135"/>
                                        </p:tgtEl>
                                        <p:attrNameLst>
                                          <p:attrName>style.visibility</p:attrName>
                                        </p:attrNameLst>
                                      </p:cBhvr>
                                      <p:to>
                                        <p:strVal val="visible"/>
                                      </p:to>
                                    </p:set>
                                    <p:animEffect transition="in" filter="fade">
                                      <p:cBhvr>
                                        <p:cTn id="63" dur="500"/>
                                        <p:tgtEl>
                                          <p:spTgt spid="5135"/>
                                        </p:tgtEl>
                                      </p:cBhvr>
                                    </p:animEffect>
                                    <p:anim calcmode="lin" valueType="num">
                                      <p:cBhvr>
                                        <p:cTn id="64" dur="500" fill="hold"/>
                                        <p:tgtEl>
                                          <p:spTgt spid="5135"/>
                                        </p:tgtEl>
                                        <p:attrNameLst>
                                          <p:attrName>ppt_x</p:attrName>
                                        </p:attrNameLst>
                                      </p:cBhvr>
                                      <p:tavLst>
                                        <p:tav tm="0">
                                          <p:val>
                                            <p:strVal val="#ppt_x"/>
                                          </p:val>
                                        </p:tav>
                                        <p:tav tm="100000">
                                          <p:val>
                                            <p:strVal val="#ppt_x"/>
                                          </p:val>
                                        </p:tav>
                                      </p:tavLst>
                                    </p:anim>
                                    <p:anim calcmode="lin" valueType="num">
                                      <p:cBhvr>
                                        <p:cTn id="65" dur="500" fill="hold"/>
                                        <p:tgtEl>
                                          <p:spTgt spid="5135"/>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5137"/>
                                        </p:tgtEl>
                                        <p:attrNameLst>
                                          <p:attrName>style.visibility</p:attrName>
                                        </p:attrNameLst>
                                      </p:cBhvr>
                                      <p:to>
                                        <p:strVal val="visible"/>
                                      </p:to>
                                    </p:set>
                                    <p:animEffect transition="in" filter="fade">
                                      <p:cBhvr>
                                        <p:cTn id="70" dur="500"/>
                                        <p:tgtEl>
                                          <p:spTgt spid="5137"/>
                                        </p:tgtEl>
                                      </p:cBhvr>
                                    </p:animEffect>
                                    <p:anim calcmode="lin" valueType="num">
                                      <p:cBhvr>
                                        <p:cTn id="71" dur="500" fill="hold"/>
                                        <p:tgtEl>
                                          <p:spTgt spid="5137"/>
                                        </p:tgtEl>
                                        <p:attrNameLst>
                                          <p:attrName>ppt_x</p:attrName>
                                        </p:attrNameLst>
                                      </p:cBhvr>
                                      <p:tavLst>
                                        <p:tav tm="0">
                                          <p:val>
                                            <p:strVal val="#ppt_x"/>
                                          </p:val>
                                        </p:tav>
                                        <p:tav tm="100000">
                                          <p:val>
                                            <p:strVal val="#ppt_x"/>
                                          </p:val>
                                        </p:tav>
                                      </p:tavLst>
                                    </p:anim>
                                    <p:anim calcmode="lin" valueType="num">
                                      <p:cBhvr>
                                        <p:cTn id="72" dur="500" fill="hold"/>
                                        <p:tgtEl>
                                          <p:spTgt spid="5137"/>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5136"/>
                                        </p:tgtEl>
                                        <p:attrNameLst>
                                          <p:attrName>style.visibility</p:attrName>
                                        </p:attrNameLst>
                                      </p:cBhvr>
                                      <p:to>
                                        <p:strVal val="visible"/>
                                      </p:to>
                                    </p:set>
                                    <p:animEffect transition="in" filter="fade">
                                      <p:cBhvr>
                                        <p:cTn id="77" dur="500"/>
                                        <p:tgtEl>
                                          <p:spTgt spid="5136"/>
                                        </p:tgtEl>
                                      </p:cBhvr>
                                    </p:animEffect>
                                    <p:anim calcmode="lin" valueType="num">
                                      <p:cBhvr>
                                        <p:cTn id="78" dur="500" fill="hold"/>
                                        <p:tgtEl>
                                          <p:spTgt spid="5136"/>
                                        </p:tgtEl>
                                        <p:attrNameLst>
                                          <p:attrName>ppt_x</p:attrName>
                                        </p:attrNameLst>
                                      </p:cBhvr>
                                      <p:tavLst>
                                        <p:tav tm="0">
                                          <p:val>
                                            <p:strVal val="#ppt_x"/>
                                          </p:val>
                                        </p:tav>
                                        <p:tav tm="100000">
                                          <p:val>
                                            <p:strVal val="#ppt_x"/>
                                          </p:val>
                                        </p:tav>
                                      </p:tavLst>
                                    </p:anim>
                                    <p:anim calcmode="lin" valueType="num">
                                      <p:cBhvr>
                                        <p:cTn id="79" dur="500" fill="hold"/>
                                        <p:tgtEl>
                                          <p:spTgt spid="5136"/>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5138"/>
                                        </p:tgtEl>
                                        <p:attrNameLst>
                                          <p:attrName>style.visibility</p:attrName>
                                        </p:attrNameLst>
                                      </p:cBhvr>
                                      <p:to>
                                        <p:strVal val="visible"/>
                                      </p:to>
                                    </p:set>
                                    <p:animEffect transition="in" filter="fade">
                                      <p:cBhvr>
                                        <p:cTn id="84" dur="500"/>
                                        <p:tgtEl>
                                          <p:spTgt spid="5138"/>
                                        </p:tgtEl>
                                      </p:cBhvr>
                                    </p:animEffect>
                                    <p:anim calcmode="lin" valueType="num">
                                      <p:cBhvr>
                                        <p:cTn id="85" dur="500" fill="hold"/>
                                        <p:tgtEl>
                                          <p:spTgt spid="5138"/>
                                        </p:tgtEl>
                                        <p:attrNameLst>
                                          <p:attrName>ppt_x</p:attrName>
                                        </p:attrNameLst>
                                      </p:cBhvr>
                                      <p:tavLst>
                                        <p:tav tm="0">
                                          <p:val>
                                            <p:strVal val="#ppt_x"/>
                                          </p:val>
                                        </p:tav>
                                        <p:tav tm="100000">
                                          <p:val>
                                            <p:strVal val="#ppt_x"/>
                                          </p:val>
                                        </p:tav>
                                      </p:tavLst>
                                    </p:anim>
                                    <p:anim calcmode="lin" valueType="num">
                                      <p:cBhvr>
                                        <p:cTn id="86" dur="500" fill="hold"/>
                                        <p:tgtEl>
                                          <p:spTgt spid="5138"/>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5126" grpId="0"/>
      <p:bldP spid="5129" grpId="0"/>
      <p:bldP spid="5130" grpId="0"/>
      <p:bldP spid="5131" grpId="0"/>
      <p:bldP spid="5132" grpId="0"/>
      <p:bldP spid="5133" grpId="0"/>
      <p:bldP spid="5134" grpId="0"/>
      <p:bldP spid="5135" grpId="0"/>
      <p:bldP spid="5136" grpId="0"/>
      <p:bldP spid="5137" grpId="0"/>
      <p:bldP spid="5138" grpId="0"/>
      <p:bldP spid="9"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012825" y="1017270"/>
            <a:ext cx="10332720" cy="1076325"/>
          </a:xfrm>
          <a:prstGeom prst="rect">
            <a:avLst/>
          </a:prstGeom>
          <a:noFill/>
        </p:spPr>
        <p:txBody>
          <a:bodyPr wrap="square" rtlCol="0" anchor="t">
            <a:spAutoFit/>
          </a:bodyPr>
          <a:lstStyle/>
          <a:p>
            <a:pPr algn="l">
              <a:buClrTx/>
              <a:buSzTx/>
              <a:buFontTx/>
            </a:pPr>
            <a:r>
              <a:rPr kumimoji="1" lang="en-US" altLang="zh-CN" sz="28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   </a:t>
            </a:r>
            <a:r>
              <a:rPr kumimoji="1" lang="en-US" altLang="zh-CN"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 </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rPr>
              <a:t>故国神游，多情应笑我，早生华发。人生如梦，一樽还酹江月。</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endParaRPr>
          </a:p>
        </p:txBody>
      </p:sp>
      <p:sp>
        <p:nvSpPr>
          <p:cNvPr id="6" name="文本框 5" title=""/>
          <p:cNvSpPr txBox="1"/>
          <p:nvPr/>
        </p:nvSpPr>
        <p:spPr>
          <a:xfrm>
            <a:off x="909955" y="2151380"/>
            <a:ext cx="10916285" cy="3430905"/>
          </a:xfrm>
          <a:prstGeom prst="rect">
            <a:avLst/>
          </a:prstGeom>
          <a:noFill/>
        </p:spPr>
        <p:txBody>
          <a:bodyPr wrap="square" rtlCol="0" anchor="t">
            <a:spAutoFit/>
          </a:bodyPr>
          <a:lstStyle/>
          <a:p>
            <a:pPr indent="457200" fontAlgn="auto">
              <a:lnSpc>
                <a:spcPts val="3720"/>
              </a:lnSpc>
            </a:pPr>
            <a:r>
              <a:rPr lang="zh-CN" altLang="en-US" b="1">
                <a:solidFill>
                  <a:schemeClr val="bg2"/>
                </a:solidFill>
                <a:latin typeface="华文新魏" panose="02010800040101010101" charset="-122"/>
                <a:ea typeface="华文新魏" panose="02010800040101010101" charset="-122"/>
                <a:sym typeface="+mn-ea"/>
              </a:rPr>
              <a:t>“</a:t>
            </a:r>
            <a:r>
              <a:rPr lang="zh-CN" altLang="en-US" sz="2800" b="1">
                <a:latin typeface="华文新魏" panose="02010800040101010101" charset="-122"/>
                <a:ea typeface="华文新魏" panose="02010800040101010101" charset="-122"/>
                <a:sym typeface="+mn-ea"/>
              </a:rPr>
              <a:t>“</a:t>
            </a:r>
            <a:r>
              <a:rPr lang="zh-CN" altLang="en-US" sz="2800" b="1">
                <a:solidFill>
                  <a:schemeClr val="tx1"/>
                </a:solidFill>
                <a:latin typeface="华文新魏" panose="02010800040101010101" charset="-122"/>
                <a:ea typeface="华文新魏" panose="02010800040101010101" charset="-122"/>
                <a:sym typeface="+mn-ea"/>
              </a:rPr>
              <a:t>故国神游”，承接上文，道出了对英雄时代、英雄人物的疾情向往。这种向往在两鬓班白年近半百功业无成的现实面前变得可笑。</a:t>
            </a:r>
            <a:endParaRPr lang="zh-CN" altLang="en-US" sz="2800" b="1">
              <a:solidFill>
                <a:schemeClr val="tx1"/>
              </a:solidFill>
              <a:latin typeface="华文新魏" panose="02010800040101010101" charset="-122"/>
              <a:ea typeface="华文新魏" panose="02010800040101010101" charset="-122"/>
              <a:sym typeface="+mn-ea"/>
            </a:endParaRPr>
          </a:p>
          <a:p>
            <a:pPr indent="457200" fontAlgn="auto">
              <a:lnSpc>
                <a:spcPts val="3720"/>
              </a:lnSpc>
            </a:pPr>
            <a:r>
              <a:rPr lang="zh-CN" altLang="en-US" sz="2800" b="1">
                <a:solidFill>
                  <a:srgbClr val="FF0000"/>
                </a:solidFill>
                <a:latin typeface="华文新魏" panose="02010800040101010101" charset="-122"/>
                <a:ea typeface="华文新魏" panose="02010800040101010101" charset="-122"/>
                <a:sym typeface="+mn-ea"/>
              </a:rPr>
              <a:t>“多情应笑我”是倒装句，</a:t>
            </a:r>
            <a:r>
              <a:rPr lang="zh-CN" altLang="en-US" sz="2800" b="1">
                <a:solidFill>
                  <a:schemeClr val="tx1"/>
                </a:solidFill>
                <a:latin typeface="华文新魏" panose="02010800040101010101" charset="-122"/>
                <a:ea typeface="华文新魏" panose="02010800040101010101" charset="-122"/>
                <a:sym typeface="+mn-ea"/>
              </a:rPr>
              <a:t>须解作：应笑我多情。这里用自嘲方式写自己的感伤，感情大落，最终发出“人生如梦”的感慨，以呼应首三句。</a:t>
            </a:r>
            <a:endParaRPr lang="zh-CN" altLang="en-US" sz="2800" b="1">
              <a:solidFill>
                <a:schemeClr val="tx1"/>
              </a:solidFill>
              <a:latin typeface="华文新魏" panose="02010800040101010101" charset="-122"/>
              <a:ea typeface="华文新魏" panose="02010800040101010101" charset="-122"/>
              <a:sym typeface="+mn-ea"/>
            </a:endParaRPr>
          </a:p>
          <a:p>
            <a:pPr indent="457200" fontAlgn="auto">
              <a:lnSpc>
                <a:spcPts val="3720"/>
              </a:lnSpc>
            </a:pPr>
            <a:r>
              <a:rPr lang="zh-CN" altLang="en-US" sz="2800" b="1">
                <a:solidFill>
                  <a:schemeClr val="tx1"/>
                </a:solidFill>
                <a:latin typeface="华文新魏" panose="02010800040101010101" charset="-122"/>
                <a:ea typeface="华文新魏" panose="02010800040101010101" charset="-122"/>
                <a:sym typeface="+mn-ea"/>
              </a:rPr>
              <a:t>英雄人物，丰功伟绩，全都是过眼烟云，稍纵即逝，也是心境旷达，潇洒酒酬月。</a:t>
            </a:r>
            <a:endParaRPr lang="zh-CN" altLang="en-US" sz="2800" b="1">
              <a:solidFill>
                <a:schemeClr val="tx1"/>
              </a:solidFill>
              <a:latin typeface="华文新魏" panose="02010800040101010101" charset="-122"/>
              <a:ea typeface="华文新魏" panose="02010800040101010101" charset="-122"/>
              <a:sym typeface="+mn-ea"/>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文本框 5" title=""/>
          <p:cNvSpPr txBox="1"/>
          <p:nvPr/>
        </p:nvSpPr>
        <p:spPr>
          <a:xfrm>
            <a:off x="1522095" y="1224280"/>
            <a:ext cx="9599930" cy="568325"/>
          </a:xfrm>
          <a:prstGeom prst="rect">
            <a:avLst/>
          </a:prstGeom>
          <a:noFill/>
        </p:spPr>
        <p:txBody>
          <a:bodyPr wrap="square" rtlCol="0" anchor="t">
            <a:spAutoFit/>
          </a:bodyPr>
          <a:lstStyle/>
          <a:p>
            <a:pPr indent="457200" fontAlgn="auto">
              <a:lnSpc>
                <a:spcPts val="3720"/>
              </a:lnSpc>
            </a:pPr>
            <a:r>
              <a:rPr lang="zh-CN" altLang="en-US" sz="3200" b="1">
                <a:solidFill>
                  <a:srgbClr val="0000FF"/>
                </a:solidFill>
                <a:latin typeface="华文新魏" panose="02010800040101010101" charset="-122"/>
                <a:ea typeface="华文新魏" panose="02010800040101010101" charset="-122"/>
                <a:sym typeface="+mn-ea"/>
              </a:rPr>
              <a:t>如何理解“人生如梦，一尊还酹江月”？</a:t>
            </a:r>
            <a:endParaRPr lang="zh-CN" altLang="en-US" sz="3200" b="1">
              <a:solidFill>
                <a:srgbClr val="0000FF"/>
              </a:solidFill>
              <a:latin typeface="华文新魏" panose="02010800040101010101" charset="-122"/>
              <a:ea typeface="华文新魏" panose="02010800040101010101" charset="-122"/>
              <a:sym typeface="+mn-ea"/>
            </a:endParaRPr>
          </a:p>
        </p:txBody>
      </p:sp>
      <p:sp>
        <p:nvSpPr>
          <p:cNvPr id="3" name="文本框 2" title=""/>
          <p:cNvSpPr txBox="1"/>
          <p:nvPr/>
        </p:nvSpPr>
        <p:spPr>
          <a:xfrm>
            <a:off x="1424940" y="2579370"/>
            <a:ext cx="10047605" cy="2676525"/>
          </a:xfrm>
          <a:prstGeom prst="rect">
            <a:avLst/>
          </a:prstGeom>
          <a:noFill/>
        </p:spPr>
        <p:txBody>
          <a:bodyPr wrap="square" rtlCol="0" anchor="t">
            <a:spAutoFit/>
          </a:bodyPr>
          <a:lstStyle/>
          <a:p>
            <a:pPr indent="457200" fontAlgn="auto">
              <a:lnSpc>
                <a:spcPct val="150000"/>
              </a:lnSpc>
            </a:pPr>
            <a:r>
              <a:rPr lang="zh-CN" altLang="en-US" sz="2800" b="1">
                <a:latin typeface="华文新魏" panose="02010800040101010101" charset="-122"/>
                <a:ea typeface="华文新魏" panose="02010800040101010101" charset="-122"/>
                <a:sym typeface="+mn-ea"/>
              </a:rPr>
              <a:t>这句，也有两种解释：一种理解是此时苏轼善于自我解脱，自解自慰，比较达观。</a:t>
            </a:r>
            <a:endParaRPr lang="zh-CN" altLang="en-US" sz="2800" b="1">
              <a:latin typeface="华文新魏" panose="02010800040101010101" charset="-122"/>
              <a:ea typeface="华文新魏" panose="02010800040101010101" charset="-122"/>
              <a:sym typeface="+mn-ea"/>
            </a:endParaRPr>
          </a:p>
          <a:p>
            <a:pPr indent="457200" fontAlgn="auto">
              <a:lnSpc>
                <a:spcPct val="150000"/>
              </a:lnSpc>
            </a:pPr>
            <a:r>
              <a:rPr lang="zh-CN" altLang="en-US" sz="2800" b="1">
                <a:latin typeface="华文新魏" panose="02010800040101010101" charset="-122"/>
                <a:ea typeface="华文新魏" panose="02010800040101010101" charset="-122"/>
                <a:sym typeface="+mn-ea"/>
              </a:rPr>
              <a:t>一种理解是此时的苏轼有些消沉，愤懑无法排解，只好寄情山水。</a:t>
            </a:r>
            <a:endParaRPr lang="zh-CN" altLang="en-US" sz="2800" b="1">
              <a:latin typeface="华文新魏" panose="02010800040101010101" charset="-122"/>
              <a:ea typeface="华文新魏" panose="02010800040101010101" charset="-122"/>
              <a:sym typeface="+mn-ea"/>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探</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究 </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6866" name="矩形 36865" title=""/>
          <p:cNvSpPr/>
          <p:nvPr/>
        </p:nvSpPr>
        <p:spPr>
          <a:xfrm>
            <a:off x="5053861" y="2422639"/>
            <a:ext cx="535847" cy="521335"/>
          </a:xfrm>
          <a:prstGeom prst="rect">
            <a:avLst/>
          </a:prstGeom>
          <a:noFill/>
          <a:ln w="9525">
            <a:noFill/>
          </a:ln>
        </p:spPr>
        <p:txBody>
          <a:bodyPr>
            <a:spAutoFit/>
          </a:bodyPr>
          <a:lstStyle/>
          <a:p>
            <a:pPr>
              <a:spcBef>
                <a:spcPct val="50000"/>
              </a:spcBef>
            </a:pPr>
            <a:r>
              <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rPr>
              <a:t>卷</a:t>
            </a:r>
            <a:endPar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67" name="矩形 36866" title=""/>
          <p:cNvSpPr/>
          <p:nvPr/>
        </p:nvSpPr>
        <p:spPr>
          <a:xfrm>
            <a:off x="6223860" y="3235092"/>
            <a:ext cx="613410" cy="1181246"/>
          </a:xfrm>
          <a:prstGeom prst="rect">
            <a:avLst/>
          </a:prstGeom>
          <a:solidFill>
            <a:srgbClr val="000080">
              <a:alpha val="70000"/>
            </a:srgbClr>
          </a:solidFill>
          <a:ln w="9525">
            <a:noFill/>
          </a:ln>
        </p:spPr>
        <p:txBody>
          <a:bodyPr vert="eaVert">
            <a:spAutoFit/>
          </a:bodyPr>
          <a:lstStyle/>
          <a:p>
            <a:pPr algn="ctr">
              <a:spcBef>
                <a:spcPct val="50000"/>
              </a:spcBef>
            </a:pPr>
            <a:r>
              <a:rPr lang="zh-CN" altLang="en-US" sz="2800" b="1">
                <a:solidFill>
                  <a:srgbClr val="FFFFFF"/>
                </a:solidFill>
                <a:effectLst>
                  <a:outerShdw blurRad="38100" dist="38100" dir="2700000">
                    <a:srgbClr val="000000"/>
                  </a:outerShdw>
                </a:effectLst>
                <a:latin typeface="Times New Roman" panose="02020603050405020304" pitchFamily="18" charset="0"/>
                <a:ea typeface="黑体" panose="02010609060101010101" pitchFamily="49" charset="-122"/>
              </a:rPr>
              <a:t>怀古</a:t>
            </a:r>
            <a:r>
              <a:rPr lang="zh-CN" altLang="en-US" sz="2800" b="1">
                <a:solidFill>
                  <a:srgbClr val="FFFFFF"/>
                </a:solidFill>
                <a:effectLst>
                  <a:outerShdw blurRad="38100" dist="38100" dir="2700000">
                    <a:srgbClr val="000000"/>
                  </a:outerShdw>
                </a:effectLst>
                <a:latin typeface="Times New Roman" panose="02020603050405020304" pitchFamily="18" charset="0"/>
              </a:rPr>
              <a:t>人</a:t>
            </a:r>
            <a:endParaRPr lang="zh-CN" altLang="en-US" sz="2800" b="1">
              <a:solidFill>
                <a:srgbClr val="FFFFFF"/>
              </a:solidFill>
              <a:effectLst>
                <a:outerShdw blurRad="38100" dist="38100" dir="2700000">
                  <a:srgbClr val="000000"/>
                </a:outerShdw>
              </a:effectLst>
              <a:latin typeface="Times New Roman" panose="02020603050405020304" pitchFamily="18" charset="0"/>
            </a:endParaRPr>
          </a:p>
        </p:txBody>
      </p:sp>
      <p:sp>
        <p:nvSpPr>
          <p:cNvPr id="36868" name="矩形 36867" title=""/>
          <p:cNvSpPr/>
          <p:nvPr/>
        </p:nvSpPr>
        <p:spPr>
          <a:xfrm>
            <a:off x="5053861" y="1986395"/>
            <a:ext cx="535847" cy="521970"/>
          </a:xfrm>
          <a:prstGeom prst="rect">
            <a:avLst/>
          </a:prstGeom>
          <a:noFill/>
          <a:ln w="9525">
            <a:noFill/>
          </a:ln>
        </p:spPr>
        <p:txBody>
          <a:bodyPr>
            <a:spAutoFit/>
          </a:bodyPr>
          <a:lstStyle/>
          <a:p>
            <a:pPr>
              <a:spcBef>
                <a:spcPct val="50000"/>
              </a:spcBef>
            </a:pPr>
            <a:r>
              <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rPr>
              <a:t>拍</a:t>
            </a:r>
            <a:endPar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69" name="矩形 36868" title=""/>
          <p:cNvSpPr/>
          <p:nvPr/>
        </p:nvSpPr>
        <p:spPr>
          <a:xfrm>
            <a:off x="5053861" y="1550150"/>
            <a:ext cx="535847" cy="521970"/>
          </a:xfrm>
          <a:prstGeom prst="rect">
            <a:avLst/>
          </a:prstGeom>
          <a:noFill/>
          <a:ln w="9525">
            <a:noFill/>
          </a:ln>
        </p:spPr>
        <p:txBody>
          <a:bodyPr>
            <a:spAutoFit/>
          </a:bodyPr>
          <a:lstStyle/>
          <a:p>
            <a:pPr>
              <a:spcBef>
                <a:spcPct val="50000"/>
              </a:spcBef>
            </a:pPr>
            <a:r>
              <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rPr>
              <a:t>穿</a:t>
            </a:r>
            <a:endPar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70" name="矩形 36869" title=""/>
          <p:cNvSpPr/>
          <p:nvPr/>
        </p:nvSpPr>
        <p:spPr>
          <a:xfrm>
            <a:off x="6223860" y="1325860"/>
            <a:ext cx="613410" cy="1181246"/>
          </a:xfrm>
          <a:prstGeom prst="rect">
            <a:avLst/>
          </a:prstGeom>
          <a:solidFill>
            <a:srgbClr val="000080">
              <a:alpha val="70000"/>
            </a:srgbClr>
          </a:solidFill>
          <a:ln w="9525">
            <a:noFill/>
          </a:ln>
        </p:spPr>
        <p:txBody>
          <a:bodyPr vert="eaVert">
            <a:spAutoFit/>
          </a:bodyPr>
          <a:lstStyle/>
          <a:p>
            <a:pPr algn="ctr">
              <a:spcBef>
                <a:spcPct val="50000"/>
              </a:spcBef>
            </a:pPr>
            <a:r>
              <a:rPr lang="zh-CN" altLang="en-US" sz="2800" b="1">
                <a:solidFill>
                  <a:srgbClr val="FFFFFF"/>
                </a:solidFill>
                <a:effectLst>
                  <a:outerShdw blurRad="38100" dist="38100" dir="2700000">
                    <a:srgbClr val="000000"/>
                  </a:outerShdw>
                </a:effectLst>
                <a:latin typeface="Times New Roman" panose="02020603050405020304" pitchFamily="18" charset="0"/>
                <a:ea typeface="黑体" panose="02010609060101010101" pitchFamily="49" charset="-122"/>
              </a:rPr>
              <a:t>咏赤壁</a:t>
            </a:r>
            <a:endParaRPr lang="zh-CN" altLang="en-US" sz="2800" b="1">
              <a:solidFill>
                <a:srgbClr val="FFFFFF"/>
              </a:solidFill>
              <a:effectLst>
                <a:outerShdw blurRad="38100" dist="38100" dir="2700000">
                  <a:srgbClr val="000000"/>
                </a:outerShdw>
              </a:effectLst>
              <a:latin typeface="Times New Roman" panose="02020603050405020304" pitchFamily="18" charset="0"/>
              <a:ea typeface="黑体" panose="02010609060101010101" pitchFamily="49" charset="-122"/>
            </a:endParaRPr>
          </a:p>
        </p:txBody>
      </p:sp>
      <p:sp>
        <p:nvSpPr>
          <p:cNvPr id="36871" name="矩形 36870" title=""/>
          <p:cNvSpPr/>
          <p:nvPr/>
        </p:nvSpPr>
        <p:spPr>
          <a:xfrm>
            <a:off x="4339382" y="2967376"/>
            <a:ext cx="641826" cy="521970"/>
          </a:xfrm>
          <a:prstGeom prst="rect">
            <a:avLst/>
          </a:prstGeom>
          <a:noFill/>
          <a:ln w="9525">
            <a:noFill/>
          </a:ln>
        </p:spPr>
        <p:txBody>
          <a:bodyPr>
            <a:spAutoFit/>
          </a:bodyPr>
          <a:lstStyle/>
          <a:p>
            <a:pPr>
              <a:spcBef>
                <a:spcPct val="50000"/>
              </a:spcBef>
            </a:pPr>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多</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72" name="矩形 36871" title=""/>
          <p:cNvSpPr/>
          <p:nvPr/>
        </p:nvSpPr>
        <p:spPr>
          <a:xfrm>
            <a:off x="4059555" y="4947920"/>
            <a:ext cx="1671955" cy="1383665"/>
          </a:xfrm>
          <a:prstGeom prst="rect">
            <a:avLst/>
          </a:prstGeom>
          <a:noFill/>
          <a:ln w="9525">
            <a:noFill/>
          </a:ln>
        </p:spPr>
        <p:txBody>
          <a:bodyPr wrap="square">
            <a:spAutoFit/>
          </a:bodyPr>
          <a:lstStyle/>
          <a:p>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早生华发</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a:p>
            <a:r>
              <a:rPr lang="zh-CN" altLang="en-US" sz="2800" b="1">
                <a:solidFill>
                  <a:srgbClr val="000099"/>
                </a:solidFill>
                <a:effectLst>
                  <a:outerShdw blurRad="38100" dist="38100" dir="2700000">
                    <a:srgbClr val="C0C0C0"/>
                  </a:outerShdw>
                </a:effectLst>
                <a:ea typeface="楷体_GB2312" pitchFamily="49" charset="-122"/>
              </a:rPr>
              <a:t>功业无成</a:t>
            </a:r>
            <a:endParaRPr lang="zh-CN" altLang="en-US" sz="2800" b="1">
              <a:solidFill>
                <a:srgbClr val="000099"/>
              </a:solidFill>
              <a:effectLst>
                <a:outerShdw blurRad="38100" dist="38100" dir="2700000">
                  <a:srgbClr val="C0C0C0"/>
                </a:outerShdw>
              </a:effectLst>
              <a:ea typeface="楷体_GB2312" pitchFamily="49" charset="-122"/>
            </a:endParaRPr>
          </a:p>
          <a:p>
            <a:r>
              <a:rPr lang="zh-CN" altLang="en-US" sz="2800" b="1">
                <a:solidFill>
                  <a:srgbClr val="000099"/>
                </a:solidFill>
                <a:effectLst>
                  <a:outerShdw blurRad="38100" dist="38100" dir="2700000">
                    <a:srgbClr val="C0C0C0"/>
                  </a:outerShdw>
                </a:effectLst>
                <a:ea typeface="楷体_GB2312" pitchFamily="49" charset="-122"/>
              </a:rPr>
              <a:t>人生如梦</a:t>
            </a:r>
            <a:endParaRPr lang="zh-CN" altLang="en-US" sz="2800" b="1">
              <a:solidFill>
                <a:srgbClr val="000099"/>
              </a:solidFill>
              <a:effectLst>
                <a:outerShdw blurRad="38100" dist="38100" dir="2700000">
                  <a:srgbClr val="C0C0C0"/>
                </a:outerShdw>
              </a:effectLst>
              <a:ea typeface="楷体_GB2312" pitchFamily="49" charset="-122"/>
            </a:endParaRPr>
          </a:p>
        </p:txBody>
      </p:sp>
      <p:sp>
        <p:nvSpPr>
          <p:cNvPr id="36873" name="矩形 36872" title=""/>
          <p:cNvSpPr/>
          <p:nvPr/>
        </p:nvSpPr>
        <p:spPr>
          <a:xfrm>
            <a:off x="6223860" y="5016279"/>
            <a:ext cx="613410" cy="1181246"/>
          </a:xfrm>
          <a:prstGeom prst="rect">
            <a:avLst/>
          </a:prstGeom>
          <a:solidFill>
            <a:srgbClr val="000080">
              <a:alpha val="70000"/>
            </a:srgbClr>
          </a:solidFill>
          <a:ln w="9525">
            <a:noFill/>
          </a:ln>
        </p:spPr>
        <p:txBody>
          <a:bodyPr vert="eaVert">
            <a:spAutoFit/>
          </a:bodyPr>
          <a:lstStyle/>
          <a:p>
            <a:pPr algn="ctr">
              <a:spcBef>
                <a:spcPct val="50000"/>
              </a:spcBef>
            </a:pPr>
            <a:r>
              <a:rPr lang="zh-CN" altLang="en-US" sz="2800" b="1">
                <a:solidFill>
                  <a:srgbClr val="FFFFFF"/>
                </a:solidFill>
                <a:effectLst>
                  <a:outerShdw blurRad="38100" dist="38100" dir="2700000">
                    <a:srgbClr val="000000"/>
                  </a:outerShdw>
                </a:effectLst>
                <a:latin typeface="Times New Roman" panose="02020603050405020304" pitchFamily="18" charset="0"/>
                <a:ea typeface="黑体" panose="02010609060101010101" pitchFamily="49" charset="-122"/>
              </a:rPr>
              <a:t>抒感慨</a:t>
            </a:r>
            <a:endParaRPr lang="zh-CN" altLang="en-US" sz="2800" b="1">
              <a:solidFill>
                <a:srgbClr val="FFFFFF"/>
              </a:solidFill>
              <a:effectLst>
                <a:outerShdw blurRad="38100" dist="38100" dir="2700000">
                  <a:srgbClr val="000000"/>
                </a:outerShdw>
              </a:effectLst>
              <a:latin typeface="Times New Roman" panose="02020603050405020304" pitchFamily="18" charset="0"/>
              <a:ea typeface="黑体" panose="02010609060101010101" pitchFamily="49" charset="-122"/>
            </a:endParaRPr>
          </a:p>
        </p:txBody>
      </p:sp>
      <p:sp>
        <p:nvSpPr>
          <p:cNvPr id="36874" name="矩形 36873" title=""/>
          <p:cNvSpPr/>
          <p:nvPr/>
        </p:nvSpPr>
        <p:spPr>
          <a:xfrm>
            <a:off x="3267461" y="2793729"/>
            <a:ext cx="613410" cy="869264"/>
          </a:xfrm>
          <a:prstGeom prst="rect">
            <a:avLst/>
          </a:prstGeom>
          <a:noFill/>
          <a:ln w="9525">
            <a:noFill/>
          </a:ln>
        </p:spPr>
        <p:txBody>
          <a:bodyPr vert="eaVert">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豪杰</a:t>
            </a:r>
            <a:endParaRPr lang="zh-CN" altLang="en-US" sz="2800" b="1">
              <a:effectLst>
                <a:outerShdw blurRad="38100" dist="38100" dir="2700000">
                  <a:srgbClr val="C0C0C0"/>
                </a:outerShdw>
              </a:effectLst>
              <a:latin typeface="Times New Roman" panose="02020603050405020304" pitchFamily="18" charset="0"/>
            </a:endParaRPr>
          </a:p>
        </p:txBody>
      </p:sp>
      <p:sp>
        <p:nvSpPr>
          <p:cNvPr id="36879" name="矩形 36878" title=""/>
          <p:cNvSpPr/>
          <p:nvPr/>
        </p:nvSpPr>
        <p:spPr>
          <a:xfrm>
            <a:off x="2245678" y="1780858"/>
            <a:ext cx="795020" cy="953135"/>
          </a:xfrm>
          <a:prstGeom prst="rect">
            <a:avLst/>
          </a:prstGeom>
          <a:noFill/>
          <a:ln w="9525">
            <a:noFill/>
          </a:ln>
        </p:spPr>
        <p:txBody>
          <a:bodyPr wrap="square">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上阕</a:t>
            </a:r>
            <a:endParaRPr lang="zh-CN" altLang="en-US" sz="2800" b="1">
              <a:effectLst>
                <a:outerShdw blurRad="38100" dist="38100" dir="2700000">
                  <a:srgbClr val="C0C0C0"/>
                </a:outerShdw>
              </a:effectLst>
              <a:latin typeface="Times New Roman" panose="02020603050405020304" pitchFamily="18" charset="0"/>
            </a:endParaRPr>
          </a:p>
        </p:txBody>
      </p:sp>
      <p:sp>
        <p:nvSpPr>
          <p:cNvPr id="36880" name="矩形 36879" title=""/>
          <p:cNvSpPr/>
          <p:nvPr/>
        </p:nvSpPr>
        <p:spPr>
          <a:xfrm>
            <a:off x="3267461" y="3854835"/>
            <a:ext cx="613410" cy="869264"/>
          </a:xfrm>
          <a:prstGeom prst="rect">
            <a:avLst/>
          </a:prstGeom>
          <a:noFill/>
          <a:ln w="9525">
            <a:noFill/>
          </a:ln>
        </p:spPr>
        <p:txBody>
          <a:bodyPr vert="eaVert">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周瑜</a:t>
            </a:r>
            <a:endParaRPr lang="zh-CN" altLang="en-US" sz="2800" b="1">
              <a:effectLst>
                <a:outerShdw blurRad="38100" dist="38100" dir="2700000">
                  <a:srgbClr val="C0C0C0"/>
                </a:outerShdw>
              </a:effectLst>
              <a:latin typeface="Times New Roman" panose="02020603050405020304" pitchFamily="18" charset="0"/>
            </a:endParaRPr>
          </a:p>
        </p:txBody>
      </p:sp>
      <p:sp>
        <p:nvSpPr>
          <p:cNvPr id="36881" name="矩形 36880" title=""/>
          <p:cNvSpPr/>
          <p:nvPr/>
        </p:nvSpPr>
        <p:spPr>
          <a:xfrm>
            <a:off x="3267461" y="5123317"/>
            <a:ext cx="613410" cy="869264"/>
          </a:xfrm>
          <a:prstGeom prst="rect">
            <a:avLst/>
          </a:prstGeom>
          <a:noFill/>
          <a:ln w="9525">
            <a:noFill/>
          </a:ln>
        </p:spPr>
        <p:txBody>
          <a:bodyPr vert="eaVert">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自己</a:t>
            </a:r>
            <a:endParaRPr lang="zh-CN" altLang="en-US" sz="2800" b="1">
              <a:effectLst>
                <a:outerShdw blurRad="38100" dist="38100" dir="2700000">
                  <a:srgbClr val="C0C0C0"/>
                </a:outerShdw>
              </a:effectLst>
              <a:latin typeface="Times New Roman" panose="02020603050405020304" pitchFamily="18" charset="0"/>
            </a:endParaRPr>
          </a:p>
        </p:txBody>
      </p:sp>
      <p:sp>
        <p:nvSpPr>
          <p:cNvPr id="36882" name="矩形 36881" title=""/>
          <p:cNvSpPr/>
          <p:nvPr/>
        </p:nvSpPr>
        <p:spPr>
          <a:xfrm>
            <a:off x="2203450" y="4724083"/>
            <a:ext cx="879475" cy="953135"/>
          </a:xfrm>
          <a:prstGeom prst="rect">
            <a:avLst/>
          </a:prstGeom>
          <a:noFill/>
          <a:ln w="9525">
            <a:noFill/>
          </a:ln>
        </p:spPr>
        <p:txBody>
          <a:bodyPr wrap="square">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下阕</a:t>
            </a:r>
            <a:endParaRPr lang="zh-CN" altLang="en-US" sz="2800" b="1">
              <a:effectLst>
                <a:outerShdw blurRad="38100" dist="38100" dir="2700000">
                  <a:srgbClr val="C0C0C0"/>
                </a:outerShdw>
              </a:effectLst>
              <a:latin typeface="Times New Roman" panose="02020603050405020304" pitchFamily="18" charset="0"/>
            </a:endParaRPr>
          </a:p>
        </p:txBody>
      </p:sp>
      <p:sp>
        <p:nvSpPr>
          <p:cNvPr id="36883" name="矩形 36882" title=""/>
          <p:cNvSpPr/>
          <p:nvPr/>
        </p:nvSpPr>
        <p:spPr>
          <a:xfrm>
            <a:off x="3267461" y="1527573"/>
            <a:ext cx="613410" cy="869264"/>
          </a:xfrm>
          <a:prstGeom prst="rect">
            <a:avLst/>
          </a:prstGeom>
          <a:noFill/>
          <a:ln w="9525">
            <a:noFill/>
          </a:ln>
        </p:spPr>
        <p:txBody>
          <a:bodyPr vert="eaVert">
            <a:spAutoFit/>
          </a:bodyPr>
          <a:lstStyle/>
          <a:p>
            <a:pPr algn="ctr">
              <a:spcBef>
                <a:spcPct val="50000"/>
              </a:spcBef>
            </a:pPr>
            <a:r>
              <a:rPr lang="zh-CN" altLang="en-US" sz="2800" b="1">
                <a:effectLst>
                  <a:outerShdw blurRad="38100" dist="38100" dir="2700000">
                    <a:srgbClr val="C0C0C0"/>
                  </a:outerShdw>
                </a:effectLst>
                <a:latin typeface="Times New Roman" panose="02020603050405020304" pitchFamily="18" charset="0"/>
              </a:rPr>
              <a:t>景物</a:t>
            </a:r>
            <a:endParaRPr lang="zh-CN" altLang="en-US" sz="2800" b="1">
              <a:effectLst>
                <a:outerShdw blurRad="38100" dist="38100" dir="2700000">
                  <a:srgbClr val="C0C0C0"/>
                </a:outerShdw>
              </a:effectLst>
              <a:latin typeface="Times New Roman" panose="02020603050405020304" pitchFamily="18" charset="0"/>
            </a:endParaRPr>
          </a:p>
        </p:txBody>
      </p:sp>
      <p:sp>
        <p:nvSpPr>
          <p:cNvPr id="36888" name="矩形 36887" title=""/>
          <p:cNvSpPr/>
          <p:nvPr/>
        </p:nvSpPr>
        <p:spPr>
          <a:xfrm>
            <a:off x="4059555" y="1125220"/>
            <a:ext cx="936625" cy="1814830"/>
          </a:xfrm>
          <a:prstGeom prst="rect">
            <a:avLst/>
          </a:prstGeom>
          <a:noFill/>
          <a:ln w="9525">
            <a:noFill/>
          </a:ln>
        </p:spPr>
        <p:txBody>
          <a:bodyPr wrap="square">
            <a:spAutoFit/>
          </a:bodyPr>
          <a:lstStyle/>
          <a:p>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大江</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a:p>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乱石</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a:p>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惊涛</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a:p>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巨浪</a:t>
            </a:r>
            <a:endPar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89" name="矩形 36888" title=""/>
          <p:cNvSpPr/>
          <p:nvPr/>
        </p:nvSpPr>
        <p:spPr>
          <a:xfrm>
            <a:off x="7074535" y="1527810"/>
            <a:ext cx="1252220" cy="869315"/>
          </a:xfrm>
          <a:prstGeom prst="rect">
            <a:avLst/>
          </a:prstGeom>
          <a:solidFill>
            <a:srgbClr val="CCFFCC">
              <a:alpha val="80000"/>
            </a:srgbClr>
          </a:solidFill>
          <a:ln w="9525">
            <a:noFill/>
          </a:ln>
        </p:spPr>
        <p:txBody>
          <a:bodyPr/>
          <a:lstStyle/>
          <a:p>
            <a:pPr algn="ctr">
              <a:spcBef>
                <a:spcPct val="50000"/>
              </a:spcBef>
            </a:pPr>
            <a:r>
              <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rPr>
              <a:t>渲染气氛</a:t>
            </a:r>
            <a:endPar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endParaRPr>
          </a:p>
        </p:txBody>
      </p:sp>
      <p:sp>
        <p:nvSpPr>
          <p:cNvPr id="36890" name="矩形 36889" title=""/>
          <p:cNvSpPr/>
          <p:nvPr/>
        </p:nvSpPr>
        <p:spPr>
          <a:xfrm>
            <a:off x="7074535" y="3235325"/>
            <a:ext cx="1175385" cy="951865"/>
          </a:xfrm>
          <a:prstGeom prst="rect">
            <a:avLst/>
          </a:prstGeom>
          <a:solidFill>
            <a:srgbClr val="CCFFCC">
              <a:alpha val="80000"/>
            </a:srgbClr>
          </a:solidFill>
          <a:ln w="9525">
            <a:noFill/>
          </a:ln>
        </p:spPr>
        <p:txBody>
          <a:bodyPr/>
          <a:lstStyle/>
          <a:p>
            <a:pPr algn="ctr">
              <a:spcBef>
                <a:spcPct val="50000"/>
              </a:spcBef>
            </a:pPr>
            <a:r>
              <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rPr>
              <a:t>烘托人物</a:t>
            </a:r>
            <a:endPar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endParaRPr>
          </a:p>
        </p:txBody>
      </p:sp>
      <p:sp>
        <p:nvSpPr>
          <p:cNvPr id="36891" name="矩形 36890" title=""/>
          <p:cNvSpPr/>
          <p:nvPr/>
        </p:nvSpPr>
        <p:spPr>
          <a:xfrm>
            <a:off x="5053861" y="1113905"/>
            <a:ext cx="458448" cy="521970"/>
          </a:xfrm>
          <a:prstGeom prst="rect">
            <a:avLst/>
          </a:prstGeom>
          <a:noFill/>
          <a:ln w="9525">
            <a:noFill/>
          </a:ln>
        </p:spPr>
        <p:txBody>
          <a:bodyPr>
            <a:spAutoFit/>
          </a:bodyPr>
          <a:lstStyle/>
          <a:p>
            <a:pPr>
              <a:spcBef>
                <a:spcPct val="50000"/>
              </a:spcBef>
            </a:pPr>
            <a:r>
              <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rPr>
              <a:t>去</a:t>
            </a:r>
            <a:endParaRPr lang="zh-CN" altLang="en-US" sz="2800" b="1">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6892" name="矩形 36891" title=""/>
          <p:cNvSpPr/>
          <p:nvPr/>
        </p:nvSpPr>
        <p:spPr>
          <a:xfrm>
            <a:off x="4059555" y="3564255"/>
            <a:ext cx="1682115" cy="1383665"/>
          </a:xfrm>
          <a:prstGeom prst="rect">
            <a:avLst/>
          </a:prstGeom>
          <a:noFill/>
          <a:ln w="9525">
            <a:noFill/>
          </a:ln>
        </p:spPr>
        <p:txBody>
          <a:bodyPr wrap="square">
            <a:spAutoFit/>
          </a:bodyPr>
          <a:lstStyle/>
          <a:p>
            <a:pPr>
              <a:spcBef>
                <a:spcPct val="50000"/>
              </a:spcBef>
            </a:pPr>
            <a:r>
              <a:rPr lang="zh-CN" altLang="en-US" sz="2800" b="1">
                <a:solidFill>
                  <a:srgbClr val="000099"/>
                </a:solidFill>
                <a:effectLst>
                  <a:outerShdw blurRad="38100" dist="38100" dir="2700000">
                    <a:srgbClr val="C0C0C0"/>
                  </a:outerShdw>
                </a:effectLst>
                <a:latin typeface="Times New Roman" panose="02020603050405020304" pitchFamily="18" charset="0"/>
                <a:ea typeface="楷体_GB2312" pitchFamily="49" charset="-122"/>
              </a:rPr>
              <a:t>雄姿英发</a:t>
            </a:r>
            <a:r>
              <a:rPr lang="zh-CN" altLang="en-US" sz="2800" b="1">
                <a:solidFill>
                  <a:srgbClr val="000099"/>
                </a:solidFill>
                <a:effectLst>
                  <a:outerShdw blurRad="38100" dist="38100" dir="2700000">
                    <a:srgbClr val="C0C0C0"/>
                  </a:outerShdw>
                </a:effectLst>
                <a:ea typeface="楷体_GB2312" pitchFamily="49" charset="-122"/>
              </a:rPr>
              <a:t>儒雅从容功业早成</a:t>
            </a:r>
            <a:endParaRPr lang="zh-CN" altLang="en-US" sz="2800" b="1">
              <a:solidFill>
                <a:srgbClr val="000099"/>
              </a:solidFill>
              <a:effectLst>
                <a:outerShdw blurRad="38100" dist="38100" dir="2700000">
                  <a:srgbClr val="C0C0C0"/>
                </a:outerShdw>
              </a:effectLst>
              <a:ea typeface="楷体_GB2312" pitchFamily="49" charset="-122"/>
            </a:endParaRPr>
          </a:p>
        </p:txBody>
      </p:sp>
      <p:sp>
        <p:nvSpPr>
          <p:cNvPr id="36893" name="矩形 36892" title=""/>
          <p:cNvSpPr/>
          <p:nvPr/>
        </p:nvSpPr>
        <p:spPr>
          <a:xfrm>
            <a:off x="7074535" y="5025390"/>
            <a:ext cx="1200150" cy="921385"/>
          </a:xfrm>
          <a:prstGeom prst="rect">
            <a:avLst/>
          </a:prstGeom>
          <a:solidFill>
            <a:srgbClr val="CCFFCC">
              <a:alpha val="80000"/>
            </a:srgbClr>
          </a:solidFill>
          <a:ln w="9525">
            <a:noFill/>
          </a:ln>
        </p:spPr>
        <p:txBody>
          <a:bodyPr/>
          <a:lstStyle/>
          <a:p>
            <a:pPr algn="ctr">
              <a:spcBef>
                <a:spcPct val="50000"/>
              </a:spcBef>
            </a:pPr>
            <a:r>
              <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rPr>
              <a:t>对比抒情</a:t>
            </a:r>
            <a:endParaRPr lang="zh-CN" altLang="en-US" sz="2800" b="1">
              <a:solidFill>
                <a:srgbClr val="FF0000"/>
              </a:solidFill>
              <a:effectLst>
                <a:outerShdw blurRad="38100" dist="38100" dir="2700000">
                  <a:srgbClr val="000000"/>
                </a:outerShdw>
              </a:effectLst>
              <a:latin typeface="Times New Roman" panose="02020603050405020304" pitchFamily="18" charset="0"/>
              <a:ea typeface="楷体_GB2312" pitchFamily="49" charset="-122"/>
            </a:endParaRPr>
          </a:p>
        </p:txBody>
      </p:sp>
      <p:pic>
        <p:nvPicPr>
          <p:cNvPr id="36949" name="New picture" title=""/>
          <p:cNvPicPr>
            <a:picLocks noChangeAspect="1"/>
          </p:cNvPicPr>
          <p:nvPr/>
        </p:nvPicPr>
        <p:blipFill>
          <a:blip r:embed="rId2"/>
          <a:stretch>
            <a:fillRect/>
          </a:stretch>
        </p:blipFill>
        <p:spPr>
          <a:xfrm>
            <a:off x="11926020" y="8620766"/>
            <a:ext cx="247681" cy="180997"/>
          </a:xfrm>
          <a:prstGeom prst="rect">
            <a:avLst/>
          </a:prstGeom>
          <a:noFill/>
          <a:ln w="9525">
            <a:noFill/>
          </a:ln>
        </p:spPr>
      </p:pic>
      <p:sp>
        <p:nvSpPr>
          <p:cNvPr id="4" name="文本框 3" title=""/>
          <p:cNvSpPr txBox="1"/>
          <p:nvPr/>
        </p:nvSpPr>
        <p:spPr>
          <a:xfrm>
            <a:off x="1367790" y="2249805"/>
            <a:ext cx="613410" cy="3152775"/>
          </a:xfrm>
          <a:prstGeom prst="rect">
            <a:avLst/>
          </a:prstGeom>
          <a:noFill/>
        </p:spPr>
        <p:txBody>
          <a:bodyPr vert="eaVert" wrap="square" rtlCol="0">
            <a:spAutoFit/>
          </a:bodyPr>
          <a:lstStyle/>
          <a:p>
            <a:r>
              <a:rPr lang="zh-CN" altLang="en-US" sz="2800" b="1">
                <a:effectLst>
                  <a:outerShdw blurRad="38100" dist="38100" dir="2700000">
                    <a:srgbClr val="C0C0C0"/>
                  </a:outerShdw>
                </a:effectLst>
                <a:latin typeface="Times New Roman" panose="02020603050405020304" pitchFamily="18" charset="0"/>
                <a:sym typeface="+mn-ea"/>
              </a:rPr>
              <a:t>念奴娇.赤壁怀古</a:t>
            </a:r>
            <a:endParaRPr lang="zh-CN" altLang="en-US" sz="2800" b="1">
              <a:effectLst>
                <a:outerShdw blurRad="38100" dist="38100" dir="2700000">
                  <a:srgbClr val="C0C0C0"/>
                </a:outerShdw>
              </a:effectLst>
              <a:latin typeface="Times New Roman" panose="02020603050405020304" pitchFamily="18" charset="0"/>
              <a:sym typeface="+mn-ea"/>
            </a:endParaRPr>
          </a:p>
        </p:txBody>
      </p:sp>
      <p:cxnSp>
        <p:nvCxnSpPr>
          <p:cNvPr id="9" name="直接连接符 8" title=""/>
          <p:cNvCxnSpPr/>
          <p:nvPr>
            <p:custDataLst>
              <p:tags r:id="rId3"/>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4"/>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课文总结 </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5"/>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6"/>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右大括号 6" title=""/>
          <p:cNvSpPr/>
          <p:nvPr>
            <p:custDataLst>
              <p:tags r:id="rId7"/>
            </p:custDataLst>
          </p:nvPr>
        </p:nvSpPr>
        <p:spPr>
          <a:xfrm rot="10800000">
            <a:off x="2040890" y="2249805"/>
            <a:ext cx="262890" cy="291528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3" name="右大括号 2" title=""/>
          <p:cNvSpPr/>
          <p:nvPr>
            <p:custDataLst>
              <p:tags r:id="rId8"/>
            </p:custDataLst>
          </p:nvPr>
        </p:nvSpPr>
        <p:spPr>
          <a:xfrm rot="10800000">
            <a:off x="2951480" y="1650365"/>
            <a:ext cx="262890" cy="1685290"/>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5" name="右大括号 4" title=""/>
          <p:cNvSpPr/>
          <p:nvPr>
            <p:custDataLst>
              <p:tags r:id="rId9"/>
            </p:custDataLst>
          </p:nvPr>
        </p:nvSpPr>
        <p:spPr>
          <a:xfrm rot="10800000">
            <a:off x="2951480" y="4110355"/>
            <a:ext cx="262890" cy="171894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6" name="右大括号 5" title=""/>
          <p:cNvSpPr/>
          <p:nvPr>
            <p:custDataLst>
              <p:tags r:id="rId10"/>
            </p:custDataLst>
          </p:nvPr>
        </p:nvSpPr>
        <p:spPr>
          <a:xfrm rot="10800000">
            <a:off x="3851593" y="1256030"/>
            <a:ext cx="201295" cy="155003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8" name="右大括号 7" title=""/>
          <p:cNvSpPr/>
          <p:nvPr>
            <p:custDataLst>
              <p:tags r:id="rId11"/>
            </p:custDataLst>
          </p:nvPr>
        </p:nvSpPr>
        <p:spPr>
          <a:xfrm rot="10800000">
            <a:off x="3820795" y="3681095"/>
            <a:ext cx="262890" cy="1164590"/>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10" name="右大括号 9" title=""/>
          <p:cNvSpPr/>
          <p:nvPr>
            <p:custDataLst>
              <p:tags r:id="rId12"/>
            </p:custDataLst>
          </p:nvPr>
        </p:nvSpPr>
        <p:spPr>
          <a:xfrm rot="10800000">
            <a:off x="3833178" y="5016500"/>
            <a:ext cx="238125" cy="112204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11" name="右大括号 10" title=""/>
          <p:cNvSpPr/>
          <p:nvPr>
            <p:custDataLst>
              <p:tags r:id="rId13"/>
            </p:custDataLst>
          </p:nvPr>
        </p:nvSpPr>
        <p:spPr>
          <a:xfrm>
            <a:off x="5736590" y="1125220"/>
            <a:ext cx="262890" cy="168084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17" name="右大括号 16" title=""/>
          <p:cNvSpPr/>
          <p:nvPr>
            <p:custDataLst>
              <p:tags r:id="rId14"/>
            </p:custDataLst>
          </p:nvPr>
        </p:nvSpPr>
        <p:spPr>
          <a:xfrm>
            <a:off x="5736590" y="3043555"/>
            <a:ext cx="262890" cy="1680845"/>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18" name="右大括号 17" title=""/>
          <p:cNvSpPr/>
          <p:nvPr>
            <p:custDataLst>
              <p:tags r:id="rId15"/>
            </p:custDataLst>
          </p:nvPr>
        </p:nvSpPr>
        <p:spPr>
          <a:xfrm>
            <a:off x="5736590" y="5016500"/>
            <a:ext cx="184785" cy="1121410"/>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19" name="右大括号 18" title=""/>
          <p:cNvSpPr/>
          <p:nvPr>
            <p:custDataLst>
              <p:tags r:id="rId16"/>
            </p:custDataLst>
          </p:nvPr>
        </p:nvSpPr>
        <p:spPr>
          <a:xfrm>
            <a:off x="8443595" y="1631315"/>
            <a:ext cx="368935" cy="4315460"/>
          </a:xfrm>
          <a:prstGeom prst="rightBrace">
            <a:avLst>
              <a:gd name="adj1" fmla="val 63095"/>
              <a:gd name="adj2" fmla="val 50940"/>
            </a:avLst>
          </a:prstGeom>
          <a:noFill/>
          <a:ln w="38100" cap="flat" cmpd="sng">
            <a:solidFill>
              <a:schemeClr val="tx1"/>
            </a:solidFill>
            <a:prstDash val="solid"/>
            <a:headEnd type="none" w="med" len="med"/>
            <a:tailEnd type="none" w="med" len="med"/>
          </a:ln>
        </p:spPr>
        <p:txBody>
          <a:bodyPr wrap="none" anchor="ctr" anchorCtr="0"/>
          <a:lstStyle/>
          <a:p>
            <a:pPr algn="ctr"/>
            <a:endParaRPr sz="3000" b="1">
              <a:latin typeface="华文中宋" panose="02010600040101010101" charset="-122"/>
              <a:ea typeface="华文中宋" panose="02010600040101010101" charset="-122"/>
            </a:endParaRPr>
          </a:p>
        </p:txBody>
      </p:sp>
      <p:sp>
        <p:nvSpPr>
          <p:cNvPr id="20" name="文本框 19" title=""/>
          <p:cNvSpPr txBox="1"/>
          <p:nvPr/>
        </p:nvSpPr>
        <p:spPr>
          <a:xfrm>
            <a:off x="9200515" y="2942590"/>
            <a:ext cx="1743710" cy="1383665"/>
          </a:xfrm>
          <a:prstGeom prst="rect">
            <a:avLst/>
          </a:prstGeom>
          <a:noFill/>
        </p:spPr>
        <p:txBody>
          <a:bodyPr wrap="square" rtlCol="0" anchor="t">
            <a:spAutoFit/>
          </a:bodyPr>
          <a:lstStyle/>
          <a:p>
            <a:r>
              <a:rPr lang="zh-CN" altLang="en-US" sz="2800" b="1"/>
              <a:t>仰慕英雄  </a:t>
            </a:r>
            <a:endParaRPr lang="zh-CN" altLang="en-US" sz="2800" b="1"/>
          </a:p>
          <a:p>
            <a:r>
              <a:rPr lang="zh-CN" altLang="en-US" sz="2800" b="1"/>
              <a:t>壮志难酬   </a:t>
            </a:r>
            <a:endParaRPr lang="zh-CN" altLang="en-US" sz="2800" b="1"/>
          </a:p>
          <a:p>
            <a:r>
              <a:rPr lang="zh-CN" altLang="en-US" sz="2800" b="1"/>
              <a:t>旷达洒脱</a:t>
            </a:r>
            <a:endParaRPr lang="zh-CN" altLang="en-US" sz="2800" b="1"/>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拓展延伸 </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nvSpPr>
        <p:spPr>
          <a:xfrm>
            <a:off x="702310" y="2468880"/>
            <a:ext cx="10584180" cy="2799715"/>
          </a:xfrm>
          <a:prstGeom prst="rect">
            <a:avLst/>
          </a:prstGeom>
        </p:spPr>
        <p:txBody>
          <a:bodyPr wrap="square">
            <a:spAutoFit/>
          </a:bodyPr>
          <a:lstStyle/>
          <a:p>
            <a:pPr marL="0" indent="355600" algn="just" defTabSz="266700">
              <a:lnSpc>
                <a:spcPct val="150000"/>
              </a:lnSpc>
              <a:spcAft>
                <a:spcPct val="0"/>
              </a:spcAft>
            </a:pPr>
            <a:r>
              <a:rPr lang="zh-CN" altLang="en-US" sz="3200">
                <a:latin typeface="华文中宋" panose="02010600040101010101" charset="-122"/>
                <a:ea typeface="华文中宋" panose="02010600040101010101" charset="-122"/>
                <a:cs typeface="华文中宋" panose="02010600040101010101" charset="-122"/>
              </a:rPr>
              <a:t>（</a:t>
            </a:r>
            <a:r>
              <a:rPr lang="en-US" altLang="zh-CN" sz="3200">
                <a:latin typeface="华文中宋" panose="02010600040101010101" charset="-122"/>
                <a:ea typeface="华文中宋" panose="02010600040101010101" charset="-122"/>
                <a:cs typeface="华文中宋" panose="02010600040101010101" charset="-122"/>
              </a:rPr>
              <a:t>1</a:t>
            </a:r>
            <a:r>
              <a:rPr lang="zh-CN" altLang="en-US" sz="3200">
                <a:latin typeface="华文中宋" panose="02010600040101010101" charset="-122"/>
                <a:ea typeface="华文中宋" panose="02010600040101010101" charset="-122"/>
                <a:cs typeface="华文中宋" panose="02010600040101010101" charset="-122"/>
              </a:rPr>
              <a:t>）形式标志：</a:t>
            </a:r>
            <a:endParaRPr lang="zh-CN" altLang="en-US" sz="3200">
              <a:latin typeface="华文中宋" panose="02010600040101010101" charset="-122"/>
              <a:ea typeface="华文中宋" panose="02010600040101010101" charset="-122"/>
              <a:cs typeface="华文中宋" panose="02010600040101010101" charset="-122"/>
            </a:endParaRPr>
          </a:p>
          <a:p>
            <a:pPr indent="457200" algn="just" defTabSz="266700" fontAlgn="auto">
              <a:lnSpc>
                <a:spcPct val="200000"/>
              </a:lnSpc>
              <a:spcAft>
                <a:spcPct val="0"/>
              </a:spcAft>
            </a:pPr>
            <a:r>
              <a:rPr lang="zh-CN" altLang="en-US" sz="3200">
                <a:latin typeface="华文中宋" panose="02010600040101010101" charset="-122"/>
                <a:ea typeface="华文中宋" panose="02010600040101010101" charset="-122"/>
                <a:cs typeface="华文中宋" panose="02010600040101010101" charset="-122"/>
              </a:rPr>
              <a:t>标题中有古迹、古人名，或在古迹、古人名前冠以“咏”，或在古迹、古人名后加“怀古”、“咏怀”等。</a:t>
            </a:r>
            <a:endParaRPr lang="en-US" altLang="zh-CN" sz="3200">
              <a:latin typeface="华文中宋" panose="02010600040101010101" charset="-122"/>
              <a:ea typeface="华文中宋" panose="02010600040101010101" charset="-122"/>
              <a:cs typeface="华文中宋" panose="02010600040101010101" charset="-122"/>
            </a:endParaRPr>
          </a:p>
        </p:txBody>
      </p:sp>
      <p:sp>
        <p:nvSpPr>
          <p:cNvPr id="4" name="文本框 3" title=""/>
          <p:cNvSpPr txBox="1"/>
          <p:nvPr/>
        </p:nvSpPr>
        <p:spPr>
          <a:xfrm>
            <a:off x="4014470" y="1136015"/>
            <a:ext cx="4712335" cy="829945"/>
          </a:xfrm>
          <a:prstGeom prst="rect">
            <a:avLst/>
          </a:prstGeom>
          <a:noFill/>
        </p:spPr>
        <p:txBody>
          <a:bodyPr wrap="square" rtlCol="0" anchor="t">
            <a:spAutoFit/>
          </a:bodyPr>
          <a:lstStyle/>
          <a:p>
            <a:r>
              <a:rPr sz="4800" b="1">
                <a:solidFill>
                  <a:schemeClr val="tx1"/>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rPr>
              <a:t>了解“怀古诗”</a:t>
            </a:r>
            <a:endParaRPr sz="4800" b="1">
              <a:solidFill>
                <a:schemeClr val="tx1"/>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拓展延伸 </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nvSpPr>
        <p:spPr>
          <a:xfrm>
            <a:off x="1175385" y="1703705"/>
            <a:ext cx="10584180" cy="4615815"/>
          </a:xfrm>
          <a:prstGeom prst="rect">
            <a:avLst/>
          </a:prstGeom>
        </p:spPr>
        <p:txBody>
          <a:bodyPr wrap="square">
            <a:spAutoFit/>
          </a:bodyPr>
          <a:lstStyle/>
          <a:p>
            <a:pPr marL="0" indent="355600" algn="just" defTabSz="266700">
              <a:lnSpc>
                <a:spcPct val="150000"/>
              </a:lnSpc>
              <a:spcAft>
                <a:spcPct val="0"/>
              </a:spcAft>
            </a:pPr>
            <a:r>
              <a:rPr lang="zh-CN" altLang="en-US" sz="2800" b="1">
                <a:latin typeface="华文中宋" panose="02010600040101010101" charset="-122"/>
                <a:ea typeface="华文中宋" panose="02010600040101010101" charset="-122"/>
                <a:cs typeface="华文中宋" panose="02010600040101010101" charset="-122"/>
              </a:rPr>
              <a:t>（</a:t>
            </a:r>
            <a:r>
              <a:rPr lang="en-US" altLang="zh-CN" sz="2800" b="1">
                <a:latin typeface="华文中宋" panose="02010600040101010101" charset="-122"/>
                <a:ea typeface="华文中宋" panose="02010600040101010101" charset="-122"/>
                <a:cs typeface="华文中宋" panose="02010600040101010101" charset="-122"/>
              </a:rPr>
              <a:t>2</a:t>
            </a:r>
            <a:r>
              <a:rPr lang="zh-CN" altLang="en-US" sz="2800" b="1">
                <a:latin typeface="华文中宋" panose="02010600040101010101" charset="-122"/>
                <a:ea typeface="华文中宋" panose="02010600040101010101" charset="-122"/>
                <a:cs typeface="华文中宋" panose="02010600040101010101" charset="-122"/>
              </a:rPr>
              <a:t>）内容特点： </a:t>
            </a:r>
            <a:r>
              <a:rPr lang="en-US" altLang="zh-CN" sz="2800" b="1">
                <a:latin typeface="华文中宋" panose="02010600040101010101" charset="-122"/>
                <a:ea typeface="华文中宋" panose="02010600040101010101" charset="-122"/>
                <a:cs typeface="华文中宋" panose="02010600040101010101" charset="-122"/>
              </a:rPr>
              <a:t> </a:t>
            </a:r>
            <a:endParaRPr lang="en-US" altLang="zh-CN" sz="2800" b="1">
              <a:latin typeface="华文中宋" panose="02010600040101010101" charset="-122"/>
              <a:ea typeface="华文中宋" panose="02010600040101010101" charset="-122"/>
              <a:cs typeface="华文中宋" panose="02010600040101010101" charset="-122"/>
            </a:endParaRPr>
          </a:p>
          <a:p>
            <a:pPr marL="0" indent="355600" algn="just" defTabSz="266700">
              <a:lnSpc>
                <a:spcPct val="150000"/>
              </a:lnSpc>
              <a:spcAft>
                <a:spcPct val="0"/>
              </a:spcAft>
            </a:pPr>
            <a:r>
              <a:rPr lang="en-US" altLang="zh-CN" sz="2800" b="1">
                <a:latin typeface="华文中宋" panose="02010600040101010101" charset="-122"/>
                <a:ea typeface="华文中宋" panose="02010600040101010101" charset="-122"/>
                <a:cs typeface="华文中宋" panose="02010600040101010101" charset="-122"/>
              </a:rPr>
              <a:t>① </a:t>
            </a:r>
            <a:r>
              <a:rPr lang="zh-CN" altLang="en-US" sz="2800" b="1">
                <a:latin typeface="华文中宋" panose="02010600040101010101" charset="-122"/>
                <a:ea typeface="华文中宋" panose="02010600040101010101" charset="-122"/>
                <a:cs typeface="华文中宋" panose="02010600040101010101" charset="-122"/>
              </a:rPr>
              <a:t>表达像古人那样建立功业的志向，抒发对古人的缅怀之情；</a:t>
            </a:r>
            <a:r>
              <a:rPr lang="en-US" altLang="zh-CN" sz="2800" b="1">
                <a:latin typeface="华文中宋" panose="02010600040101010101" charset="-122"/>
                <a:ea typeface="华文中宋" panose="02010600040101010101" charset="-122"/>
                <a:cs typeface="华文中宋" panose="02010600040101010101" charset="-122"/>
              </a:rPr>
              <a:t>  </a:t>
            </a:r>
            <a:endParaRPr lang="en-US" altLang="zh-CN" sz="2800" b="1">
              <a:latin typeface="华文中宋" panose="02010600040101010101" charset="-122"/>
              <a:ea typeface="华文中宋" panose="02010600040101010101" charset="-122"/>
              <a:cs typeface="华文中宋" panose="02010600040101010101" charset="-122"/>
            </a:endParaRPr>
          </a:p>
          <a:p>
            <a:pPr marL="0" indent="355600" algn="just" defTabSz="266700">
              <a:lnSpc>
                <a:spcPct val="150000"/>
              </a:lnSpc>
              <a:spcAft>
                <a:spcPct val="0"/>
              </a:spcAft>
            </a:pPr>
            <a:r>
              <a:rPr lang="en-US" altLang="zh-CN" sz="2800" b="1">
                <a:latin typeface="华文中宋" panose="02010600040101010101" charset="-122"/>
                <a:ea typeface="华文中宋" panose="02010600040101010101" charset="-122"/>
                <a:cs typeface="华文中宋" panose="02010600040101010101" charset="-122"/>
              </a:rPr>
              <a:t>② </a:t>
            </a:r>
            <a:r>
              <a:rPr lang="zh-CN" altLang="en-US" sz="2800" b="1">
                <a:latin typeface="华文中宋" panose="02010600040101010101" charset="-122"/>
                <a:ea typeface="华文中宋" panose="02010600040101010101" charset="-122"/>
                <a:cs typeface="华文中宋" panose="02010600040101010101" charset="-122"/>
              </a:rPr>
              <a:t>抒发昔盛今衰的感慨，暗含对现实的不满甚至批判，多借古讽今；</a:t>
            </a:r>
            <a:r>
              <a:rPr lang="en-US" altLang="zh-CN" sz="2800" b="1">
                <a:latin typeface="华文中宋" panose="02010600040101010101" charset="-122"/>
                <a:ea typeface="华文中宋" panose="02010600040101010101" charset="-122"/>
                <a:cs typeface="华文中宋" panose="02010600040101010101" charset="-122"/>
              </a:rPr>
              <a:t>  </a:t>
            </a:r>
            <a:endParaRPr lang="en-US" altLang="zh-CN" sz="2800" b="1">
              <a:latin typeface="华文中宋" panose="02010600040101010101" charset="-122"/>
              <a:ea typeface="华文中宋" panose="02010600040101010101" charset="-122"/>
              <a:cs typeface="华文中宋" panose="02010600040101010101" charset="-122"/>
            </a:endParaRPr>
          </a:p>
          <a:p>
            <a:pPr indent="457200" algn="just" defTabSz="266700" fontAlgn="auto">
              <a:lnSpc>
                <a:spcPct val="150000"/>
              </a:lnSpc>
              <a:spcAft>
                <a:spcPct val="0"/>
              </a:spcAft>
            </a:pPr>
            <a:r>
              <a:rPr lang="en-US" altLang="zh-CN" sz="2800" b="1">
                <a:latin typeface="华文中宋" panose="02010600040101010101" charset="-122"/>
                <a:ea typeface="华文中宋" panose="02010600040101010101" charset="-122"/>
                <a:cs typeface="华文中宋" panose="02010600040101010101" charset="-122"/>
              </a:rPr>
              <a:t>③ </a:t>
            </a:r>
            <a:r>
              <a:rPr lang="zh-CN" altLang="en-US" sz="2800" b="1">
                <a:latin typeface="华文中宋" panose="02010600040101010101" charset="-122"/>
                <a:ea typeface="华文中宋" panose="02010600040101010101" charset="-122"/>
                <a:cs typeface="华文中宋" panose="02010600040101010101" charset="-122"/>
              </a:rPr>
              <a:t>忧国伤时，揭露统治者的昏庸腐朽，同情下层人民的疾苦，担忧国家民族的前途命运；</a:t>
            </a:r>
            <a:endParaRPr lang="zh-CN" altLang="en-US" sz="2800" b="1">
              <a:latin typeface="华文中宋" panose="02010600040101010101" charset="-122"/>
              <a:ea typeface="华文中宋" panose="02010600040101010101" charset="-122"/>
              <a:cs typeface="华文中宋" panose="02010600040101010101" charset="-122"/>
            </a:endParaRPr>
          </a:p>
          <a:p>
            <a:pPr indent="457200" algn="just" defTabSz="266700" fontAlgn="auto">
              <a:lnSpc>
                <a:spcPct val="150000"/>
              </a:lnSpc>
              <a:spcAft>
                <a:spcPct val="0"/>
              </a:spcAft>
            </a:pPr>
            <a:r>
              <a:rPr lang="en-US" altLang="zh-CN" sz="2800" b="1">
                <a:latin typeface="华文中宋" panose="02010600040101010101" charset="-122"/>
                <a:ea typeface="华文中宋" panose="02010600040101010101" charset="-122"/>
                <a:cs typeface="华文中宋" panose="02010600040101010101" charset="-122"/>
              </a:rPr>
              <a:t>④ </a:t>
            </a:r>
            <a:r>
              <a:rPr lang="zh-CN" altLang="en-US" sz="2800" b="1">
                <a:latin typeface="华文中宋" panose="02010600040101010101" charset="-122"/>
                <a:ea typeface="华文中宋" panose="02010600040101010101" charset="-122"/>
                <a:cs typeface="华文中宋" panose="02010600040101010101" charset="-122"/>
              </a:rPr>
              <a:t>悲叹年华消逝，壮志难酬。</a:t>
            </a:r>
            <a:r>
              <a:rPr lang="en-US" altLang="zh-CN" sz="2800" b="1">
                <a:latin typeface="华文中宋" panose="02010600040101010101" charset="-122"/>
                <a:ea typeface="华文中宋" panose="02010600040101010101" charset="-122"/>
                <a:cs typeface="华文中宋" panose="02010600040101010101" charset="-122"/>
              </a:rPr>
              <a:t> </a:t>
            </a:r>
            <a:endParaRPr lang="en-US" altLang="zh-CN" sz="2800" b="1">
              <a:latin typeface="华文中宋" panose="02010600040101010101" charset="-122"/>
              <a:ea typeface="华文中宋" panose="02010600040101010101" charset="-122"/>
              <a:cs typeface="华文中宋" panose="02010600040101010101" charset="-122"/>
            </a:endParaRPr>
          </a:p>
        </p:txBody>
      </p:sp>
      <p:sp>
        <p:nvSpPr>
          <p:cNvPr id="4" name="文本框 3" title=""/>
          <p:cNvSpPr txBox="1"/>
          <p:nvPr/>
        </p:nvSpPr>
        <p:spPr>
          <a:xfrm>
            <a:off x="4741545" y="651510"/>
            <a:ext cx="3820795" cy="645160"/>
          </a:xfrm>
          <a:prstGeom prst="rect">
            <a:avLst/>
          </a:prstGeom>
          <a:noFill/>
        </p:spPr>
        <p:txBody>
          <a:bodyPr wrap="square" rtlCol="0" anchor="t">
            <a:spAutoFit/>
          </a:bodyPr>
          <a:lstStyle/>
          <a:p>
            <a:r>
              <a:rPr sz="3600" b="1">
                <a:solidFill>
                  <a:schemeClr val="tx1"/>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rPr>
              <a:t>了解“怀古诗”</a:t>
            </a:r>
            <a:endParaRPr sz="3600" b="1">
              <a:solidFill>
                <a:schemeClr val="tx1"/>
              </a:solidFill>
              <a:effectLst>
                <a:outerShdw blurRad="50800" dist="38100" dir="18900000" algn="bl" rotWithShape="0">
                  <a:prstClr val="black">
                    <a:alpha val="40000"/>
                  </a:prstClr>
                </a:outerShdw>
              </a:effectLst>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9331" name="文本框 99330" title=""/>
          <p:cNvSpPr txBox="1"/>
          <p:nvPr/>
        </p:nvSpPr>
        <p:spPr>
          <a:xfrm>
            <a:off x="1013460" y="1134110"/>
            <a:ext cx="10484485" cy="3969385"/>
          </a:xfrm>
          <a:prstGeom prst="rect">
            <a:avLst/>
          </a:prstGeom>
          <a:noFill/>
          <a:ln w="9525">
            <a:noFill/>
          </a:ln>
        </p:spPr>
        <p:txBody>
          <a:bodyPr wrap="square">
            <a:spAutoFit/>
          </a:bodyPr>
          <a:lstStyle/>
          <a:p>
            <a:pPr indent="0" fontAlgn="t">
              <a:lnSpc>
                <a:spcPct val="150000"/>
              </a:lnSpc>
              <a:spcBef>
                <a:spcPct val="0"/>
              </a:spcBef>
            </a:pPr>
            <a:r>
              <a:rPr lang="zh-CN" altLang="en-US" sz="2400">
                <a:latin typeface="文鼎CS魏碑" pitchFamily="49" charset="-122"/>
                <a:ea typeface="文鼎CS魏碑" pitchFamily="49" charset="-122"/>
              </a:rPr>
              <a:t>   </a:t>
            </a:r>
            <a:r>
              <a:rPr lang="zh-CN" altLang="en-US" sz="2600">
                <a:latin typeface="华文新魏" panose="02010800040101010101" charset="-122"/>
                <a:ea typeface="华文新魏" panose="02010800040101010101" charset="-122"/>
                <a:cs typeface="华文新魏" panose="02010800040101010101" charset="-122"/>
              </a:rPr>
              <a:t> </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北宋元丰二年，苏轼因“乌台诗案”被贬为黄州团练副使。政治上的失意，滋长了他逃避现实、怀才不遇的情绪，但在祖国雄伟的江山和历史风云人物的激发下，其追求功业的豪迈心情无法掩盖。元丰五年，他在游赤壁</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黄州赤鼻矶</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时，借古抒怀，写下了名篇</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念奴娇</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赤壁怀古</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，表达了对古代英雄的赞美和自己壮志未酬的感慨。</a:t>
            </a:r>
            <a:endParaRPr lang="zh-CN" altLang="en-US" sz="2800" b="1">
              <a:solidFill>
                <a:schemeClr val="tx1"/>
              </a:solidFill>
              <a:latin typeface="华文中宋" panose="02010600040101010101" charset="-122"/>
              <a:ea typeface="华文中宋" panose="02010600040101010101" charset="-122"/>
              <a:cs typeface="华文中宋" panose="02010600040101010101" charset="-122"/>
            </a:endParaRPr>
          </a:p>
        </p:txBody>
      </p:sp>
      <p:cxnSp>
        <p:nvCxnSpPr>
          <p:cNvPr id="2" name="直接连接符 1" title=""/>
          <p:cNvCxnSpPr/>
          <p:nvPr>
            <p:custDataLst>
              <p:tags r:id="rId2"/>
            </p:custDataLst>
          </p:nvPr>
        </p:nvCxnSpPr>
        <p:spPr>
          <a:xfrm>
            <a:off x="1175282" y="701797"/>
            <a:ext cx="2025015" cy="381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231900" y="156528"/>
            <a:ext cx="1910080" cy="521970"/>
          </a:xfrm>
          <a:prstGeom prst="rect">
            <a:avLst/>
          </a:prstGeom>
          <a:noFill/>
        </p:spPr>
        <p:txBody>
          <a:bodyPr wrap="square" rtlCol="0">
            <a:spAutoFit/>
          </a:bodyPr>
          <a:lstStyle/>
          <a:p>
            <a:r>
              <a:rPr sz="2800" b="1">
                <a:solidFill>
                  <a:srgbClr val="002060"/>
                </a:solidFill>
                <a:latin typeface="华文中宋" panose="02010600040101010101" charset="-122"/>
                <a:ea typeface="华文中宋" panose="02010600040101010101" charset="-122"/>
                <a:sym typeface="+mn-ea"/>
              </a:rPr>
              <a:t>写作背景</a:t>
            </a:r>
            <a:endParaRPr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2" name="直接连接符 1" title=""/>
          <p:cNvCxnSpPr/>
          <p:nvPr>
            <p:custDataLst>
              <p:tags r:id="rId2"/>
            </p:custDataLst>
          </p:nvPr>
        </p:nvCxnSpPr>
        <p:spPr>
          <a:xfrm>
            <a:off x="1175282" y="701797"/>
            <a:ext cx="2025015" cy="381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231900" y="156528"/>
            <a:ext cx="1910080" cy="521970"/>
          </a:xfrm>
          <a:prstGeom prst="rect">
            <a:avLst/>
          </a:prstGeom>
          <a:noFill/>
        </p:spPr>
        <p:txBody>
          <a:bodyPr wrap="square" rtlCol="0">
            <a:spAutoFit/>
          </a:bodyPr>
          <a:lstStyle/>
          <a:p>
            <a:r>
              <a:rPr sz="2800" b="1">
                <a:solidFill>
                  <a:srgbClr val="002060"/>
                </a:solidFill>
                <a:latin typeface="华文中宋" panose="02010600040101010101" charset="-122"/>
                <a:ea typeface="华文中宋" panose="02010600040101010101" charset="-122"/>
                <a:sym typeface="+mn-ea"/>
              </a:rPr>
              <a:t>题目解读</a:t>
            </a:r>
            <a:endParaRPr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title=""/>
          <p:cNvSpPr txBox="1"/>
          <p:nvPr>
            <p:custDataLst>
              <p:tags r:id="rId6"/>
            </p:custDataLst>
          </p:nvPr>
        </p:nvSpPr>
        <p:spPr>
          <a:xfrm>
            <a:off x="1175385" y="890905"/>
            <a:ext cx="10610850" cy="412305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pPr indent="457200" fontAlgn="auto">
              <a:lnSpc>
                <a:spcPct val="150000"/>
              </a:lnSpc>
              <a:spcAft>
                <a:spcPts val="600"/>
              </a:spcAft>
            </a:pPr>
            <a:r>
              <a:rPr lang="zh-CN" altLang="en-US" sz="2800" b="1">
                <a:solidFill>
                  <a:srgbClr val="FF0000"/>
                </a:solidFill>
                <a:latin typeface="微软雅黑" panose="020b0503020204020204" charset="-122"/>
                <a:ea typeface="微软雅黑"/>
                <a:cs typeface="微软雅黑" panose="020b0503020204020204" charset="-122"/>
                <a:sym typeface="+mn-ea"/>
              </a:rPr>
              <a:t>念奴娇：</a:t>
            </a:r>
            <a:r>
              <a:rPr lang="zh-CN" altLang="en-US" sz="2800" b="1">
                <a:solidFill>
                  <a:schemeClr val="tx1"/>
                </a:solidFill>
                <a:latin typeface="华文新魏" panose="02010800040101010101" charset="-122"/>
                <a:ea typeface="华文新魏" panose="02010800040101010101" charset="-122"/>
                <a:cs typeface="华文新魏" panose="02010800040101010101" charset="-122"/>
                <a:sym typeface="+mn-ea"/>
              </a:rPr>
              <a:t>词牌名。</a:t>
            </a:r>
            <a:endParaRPr lang="zh-CN" altLang="en-US" sz="2800" b="1">
              <a:solidFill>
                <a:schemeClr val="tx1"/>
              </a:solidFill>
              <a:latin typeface="华文新魏" panose="02010800040101010101" charset="-122"/>
              <a:ea typeface="华文新魏" panose="02010800040101010101" charset="-122"/>
              <a:cs typeface="华文新魏" panose="02010800040101010101" charset="-122"/>
              <a:sym typeface="+mn-ea"/>
            </a:endParaRPr>
          </a:p>
          <a:p>
            <a:pPr indent="457200" algn="l" fontAlgn="auto">
              <a:lnSpc>
                <a:spcPct val="150000"/>
              </a:lnSpc>
              <a:spcAft>
                <a:spcPts val="600"/>
              </a:spcAft>
              <a:buClrTx/>
              <a:buSzTx/>
              <a:buFontTx/>
            </a:pPr>
            <a:r>
              <a:rPr lang="zh-CN" altLang="en-US" sz="2800" b="1">
                <a:solidFill>
                  <a:srgbClr val="FF0000"/>
                </a:solidFill>
                <a:latin typeface="微软雅黑" panose="020b0503020204020204" charset="-122"/>
                <a:ea typeface="微软雅黑"/>
                <a:cs typeface="微软雅黑" panose="020b0503020204020204" charset="-122"/>
                <a:sym typeface="+mn-ea"/>
              </a:rPr>
              <a:t>赤壁：</a:t>
            </a:r>
            <a:r>
              <a:rPr lang="zh-CN" altLang="en-US" sz="2800" b="1">
                <a:solidFill>
                  <a:schemeClr val="tx1"/>
                </a:solidFill>
                <a:latin typeface="华文新魏" panose="02010800040101010101" charset="-122"/>
                <a:ea typeface="华文新魏" panose="02010800040101010101" charset="-122"/>
                <a:cs typeface="华文新魏" panose="02010800040101010101" charset="-122"/>
                <a:sym typeface="+mn-ea"/>
              </a:rPr>
              <a:t>此指黄州赤壁，一名“赤鼻矶”，在今湖北黄冈西。而三国古战场的赤壁，文化界认为在今湖北赤壁市蒲圻县西北。</a:t>
            </a:r>
            <a:endParaRPr lang="zh-CN" altLang="en-US" sz="2800" b="1">
              <a:solidFill>
                <a:schemeClr val="tx1"/>
              </a:solidFill>
              <a:latin typeface="华文新魏" panose="02010800040101010101" charset="-122"/>
              <a:ea typeface="华文新魏" panose="02010800040101010101" charset="-122"/>
              <a:cs typeface="华文新魏" panose="02010800040101010101" charset="-122"/>
              <a:sym typeface="+mn-ea"/>
            </a:endParaRPr>
          </a:p>
          <a:p>
            <a:pPr indent="457200" algn="l" fontAlgn="auto">
              <a:lnSpc>
                <a:spcPct val="150000"/>
              </a:lnSpc>
              <a:spcAft>
                <a:spcPts val="600"/>
              </a:spcAft>
              <a:buClrTx/>
              <a:buSzTx/>
              <a:buFontTx/>
            </a:pPr>
            <a:r>
              <a:rPr lang="zh-CN" altLang="en-US" sz="2800" b="1">
                <a:solidFill>
                  <a:srgbClr val="FF0000"/>
                </a:solidFill>
                <a:latin typeface="微软雅黑" panose="020b0503020204020204" charset="-122"/>
                <a:ea typeface="微软雅黑"/>
                <a:cs typeface="微软雅黑" panose="020b0503020204020204" charset="-122"/>
                <a:sym typeface="+mn-ea"/>
              </a:rPr>
              <a:t>怀古（咏史）诗：</a:t>
            </a:r>
            <a:r>
              <a:rPr lang="zh-CN" altLang="en-US" sz="2800" b="1">
                <a:solidFill>
                  <a:schemeClr val="tx1"/>
                </a:solidFill>
                <a:latin typeface="华文新魏" panose="02010800040101010101" charset="-122"/>
                <a:ea typeface="华文新魏" panose="02010800040101010101" charset="-122"/>
                <a:cs typeface="华文新魏" panose="02010800040101010101" charset="-122"/>
                <a:sym typeface="+mn-ea"/>
              </a:rPr>
              <a:t>一般是怀念古代的人物和事迹，融合了作者对自然、社会、历史的感触，以古代遗迹为生发点，以地名或“览古”“怀古”为标题的一类诗歌。  </a:t>
            </a:r>
            <a:r>
              <a:rPr lang="zh-CN" altLang="en-US" sz="2800">
                <a:solidFill>
                  <a:schemeClr val="tx1"/>
                </a:solidFill>
                <a:latin typeface="华文新魏" panose="02010800040101010101" charset="-122"/>
                <a:ea typeface="华文新魏" panose="02010800040101010101" charset="-122"/>
                <a:cs typeface="华文新魏" panose="02010800040101010101" charset="-122"/>
                <a:sym typeface="+mn-ea"/>
              </a:rPr>
              <a:t> </a:t>
            </a:r>
            <a:endParaRPr lang="zh-CN" altLang="en-US" sz="280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grpSp>
        <p:nvGrpSpPr>
          <p:cNvPr id="4" name="组合 3" title=""/>
          <p:cNvGrpSpPr/>
          <p:nvPr/>
        </p:nvGrpSpPr>
        <p:grpSpPr>
          <a:xfrm>
            <a:off x="2019300" y="5199388"/>
            <a:ext cx="2988945" cy="695526"/>
            <a:chOff x="561" y="6683"/>
            <a:chExt cx="4707" cy="1024"/>
          </a:xfrm>
        </p:grpSpPr>
        <p:sp>
          <p:nvSpPr>
            <p:cNvPr id="15366" name="TextBox 4"/>
            <p:cNvSpPr txBox="1"/>
            <p:nvPr>
              <p:custDataLst>
                <p:tags r:id="rId7"/>
              </p:custDataLst>
            </p:nvPr>
          </p:nvSpPr>
          <p:spPr>
            <a:xfrm>
              <a:off x="561" y="6765"/>
              <a:ext cx="3502" cy="768"/>
            </a:xfrm>
            <a:prstGeom prst="rect">
              <a:avLst/>
            </a:prstGeom>
            <a:noFill/>
            <a:ln w="9525">
              <a:noFill/>
            </a:ln>
          </p:spPr>
          <p:txBody>
            <a:bodyPr>
              <a:spAutoFit/>
            </a:bodyPr>
            <a:lstStyle/>
            <a:p>
              <a:r>
                <a:rPr lang="zh-CN" altLang="en-US" sz="2800" b="1">
                  <a:solidFill>
                    <a:srgbClr val="FF0000"/>
                  </a:solidFill>
                  <a:latin typeface="宋体" panose="02010600030101010101" pitchFamily="2" charset="-122"/>
                </a:rPr>
                <a:t>写景（陈迹）</a:t>
              </a:r>
              <a:endParaRPr lang="zh-CN" altLang="en-US" sz="2800" b="1">
                <a:solidFill>
                  <a:srgbClr val="FF0000"/>
                </a:solidFill>
                <a:latin typeface="宋体" panose="02010600030101010101" pitchFamily="2" charset="-122"/>
              </a:endParaRPr>
            </a:p>
          </p:txBody>
        </p:sp>
        <p:sp>
          <p:nvSpPr>
            <p:cNvPr id="15369" name="右箭头 7"/>
            <p:cNvSpPr/>
            <p:nvPr>
              <p:custDataLst>
                <p:tags r:id="rId8"/>
              </p:custDataLst>
            </p:nvPr>
          </p:nvSpPr>
          <p:spPr>
            <a:xfrm>
              <a:off x="4030" y="6683"/>
              <a:ext cx="1238" cy="1024"/>
            </a:xfrm>
            <a:prstGeom prst="rightArrow">
              <a:avLst>
                <a:gd name="adj1" fmla="val 50000"/>
                <a:gd name="adj2" fmla="val 30763"/>
              </a:avLst>
            </a:prstGeom>
            <a:solidFill>
              <a:schemeClr val="accent3"/>
            </a:solidFill>
            <a:ln w="9525">
              <a:noFill/>
            </a:ln>
          </p:spPr>
          <p:txBody>
            <a:bodyPr wrap="square">
              <a:noAutofit/>
            </a:bodyPr>
            <a:lstStyle/>
            <a:p>
              <a:endParaRPr lang="zh-CN" altLang="en-US" sz="2800">
                <a:solidFill>
                  <a:schemeClr val="tx1"/>
                </a:solidFill>
                <a:latin typeface="宋体" panose="02010600030101010101" pitchFamily="2" charset="-122"/>
              </a:endParaRPr>
            </a:p>
          </p:txBody>
        </p:sp>
      </p:grpSp>
      <p:grpSp>
        <p:nvGrpSpPr>
          <p:cNvPr id="7" name="组合 6" title=""/>
          <p:cNvGrpSpPr/>
          <p:nvPr/>
        </p:nvGrpSpPr>
        <p:grpSpPr>
          <a:xfrm>
            <a:off x="5008245" y="5199388"/>
            <a:ext cx="5265420" cy="627604"/>
            <a:chOff x="5268" y="6683"/>
            <a:chExt cx="8292" cy="924"/>
          </a:xfrm>
        </p:grpSpPr>
        <p:sp>
          <p:nvSpPr>
            <p:cNvPr id="15368" name="TextBox 6"/>
            <p:cNvSpPr txBox="1"/>
            <p:nvPr>
              <p:custDataLst>
                <p:tags r:id="rId9"/>
              </p:custDataLst>
            </p:nvPr>
          </p:nvSpPr>
          <p:spPr>
            <a:xfrm>
              <a:off x="9988" y="6794"/>
              <a:ext cx="3572" cy="768"/>
            </a:xfrm>
            <a:prstGeom prst="rect">
              <a:avLst/>
            </a:prstGeom>
            <a:noFill/>
            <a:ln w="9525">
              <a:noFill/>
            </a:ln>
          </p:spPr>
          <p:txBody>
            <a:bodyPr>
              <a:spAutoFit/>
            </a:bodyPr>
            <a:lstStyle/>
            <a:p>
              <a:r>
                <a:rPr lang="zh-CN" altLang="en-US" sz="2800" b="1">
                  <a:solidFill>
                    <a:srgbClr val="FF0000"/>
                  </a:solidFill>
                  <a:latin typeface="宋体" panose="02010600030101010101" pitchFamily="2" charset="-122"/>
                </a:rPr>
                <a:t>抒情（感悟）</a:t>
              </a:r>
              <a:endParaRPr lang="zh-CN" altLang="en-US" sz="2800" b="1">
                <a:solidFill>
                  <a:srgbClr val="FF0000"/>
                </a:solidFill>
                <a:latin typeface="宋体" panose="02010600030101010101" pitchFamily="2" charset="-122"/>
              </a:endParaRPr>
            </a:p>
          </p:txBody>
        </p:sp>
        <p:grpSp>
          <p:nvGrpSpPr>
            <p:cNvPr id="6" name="组合 5"/>
            <p:cNvGrpSpPr/>
            <p:nvPr/>
          </p:nvGrpSpPr>
          <p:grpSpPr>
            <a:xfrm>
              <a:off x="5268" y="6683"/>
              <a:ext cx="4720" cy="924"/>
              <a:chOff x="5268" y="6683"/>
              <a:chExt cx="4720" cy="924"/>
            </a:xfrm>
          </p:grpSpPr>
          <p:sp>
            <p:nvSpPr>
              <p:cNvPr id="15367" name="TextBox 5"/>
              <p:cNvSpPr txBox="1"/>
              <p:nvPr>
                <p:custDataLst>
                  <p:tags r:id="rId10"/>
                </p:custDataLst>
              </p:nvPr>
            </p:nvSpPr>
            <p:spPr>
              <a:xfrm>
                <a:off x="5268" y="6765"/>
                <a:ext cx="3515" cy="768"/>
              </a:xfrm>
              <a:prstGeom prst="rect">
                <a:avLst/>
              </a:prstGeom>
              <a:noFill/>
              <a:ln w="9525">
                <a:noFill/>
              </a:ln>
            </p:spPr>
            <p:txBody>
              <a:bodyPr>
                <a:spAutoFit/>
              </a:bodyPr>
              <a:lstStyle/>
              <a:p>
                <a:r>
                  <a:rPr lang="zh-CN" altLang="en-US" sz="2800" b="1">
                    <a:solidFill>
                      <a:srgbClr val="FF0000"/>
                    </a:solidFill>
                    <a:latin typeface="宋体" panose="02010600030101010101" pitchFamily="2" charset="-122"/>
                  </a:rPr>
                  <a:t>怀古（人事）</a:t>
                </a:r>
                <a:endParaRPr lang="zh-CN" altLang="en-US" sz="2800" b="1">
                  <a:solidFill>
                    <a:srgbClr val="FF0000"/>
                  </a:solidFill>
                  <a:latin typeface="宋体" panose="02010600030101010101" pitchFamily="2" charset="-122"/>
                </a:endParaRPr>
              </a:p>
            </p:txBody>
          </p:sp>
          <p:sp>
            <p:nvSpPr>
              <p:cNvPr id="8" name="右箭头 7"/>
              <p:cNvSpPr/>
              <p:nvPr>
                <p:custDataLst>
                  <p:tags r:id="rId11"/>
                </p:custDataLst>
              </p:nvPr>
            </p:nvSpPr>
            <p:spPr>
              <a:xfrm>
                <a:off x="8750" y="6683"/>
                <a:ext cx="1238" cy="924"/>
              </a:xfrm>
              <a:prstGeom prst="rightArrow">
                <a:avLst>
                  <a:gd name="adj1" fmla="val 50000"/>
                  <a:gd name="adj2" fmla="val 30763"/>
                </a:avLst>
              </a:prstGeom>
              <a:solidFill>
                <a:schemeClr val="accent3"/>
              </a:solidFill>
              <a:ln w="9525">
                <a:noFill/>
              </a:ln>
            </p:spPr>
            <p:txBody>
              <a:bodyPr wrap="square">
                <a:noAutofit/>
              </a:bodyPr>
              <a:lstStyle/>
              <a:p>
                <a:endParaRPr lang="zh-CN" altLang="en-US" sz="2800">
                  <a:solidFill>
                    <a:schemeClr val="tx1"/>
                  </a:solidFill>
                  <a:latin typeface="宋体" panose="02010600030101010101" pitchFamily="2"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title=""/>
          <p:cNvSpPr/>
          <p:nvPr>
            <p:custDataLst>
              <p:tags r:id="rId2"/>
            </p:custDataLst>
          </p:nvPr>
        </p:nvSpPr>
        <p:spPr>
          <a:xfrm>
            <a:off x="1231900" y="1416050"/>
            <a:ext cx="9128760" cy="2676525"/>
          </a:xfrm>
          <a:prstGeom prst="rect">
            <a:avLst/>
          </a:prstGeom>
        </p:spPr>
        <p:txBody>
          <a:bodyPr wrap="square">
            <a:spAutoFit/>
          </a:bodyPr>
          <a:lstStyle/>
          <a:p>
            <a:pPr indent="0" fontAlgn="auto">
              <a:lnSpc>
                <a:spcPct val="200000"/>
              </a:lnSpc>
            </a:pP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浪淘（</a:t>
            </a:r>
            <a:r>
              <a:rPr lang="zh-CN" altLang="en-US" sz="2800" b="1" smtClean="0">
                <a:solidFill>
                  <a:srgbClr val="FF0000"/>
                </a:solidFill>
                <a:latin typeface="华文中宋" panose="02010600040101010101" charset="-122"/>
                <a:ea typeface="华文中宋" panose="02010600040101010101" charset="-122"/>
                <a:cs typeface="华文中宋" panose="02010600040101010101" charset="-122"/>
              </a:rPr>
              <a:t>táo</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）尽  </a:t>
            </a:r>
            <a:r>
              <a:rPr lang="en-US" altLang="zh-CN" sz="2800" b="1" smtClean="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垒（</a:t>
            </a:r>
            <a:r>
              <a:rPr lang="zh-CN" altLang="en-US" sz="2800" b="1" smtClean="0">
                <a:solidFill>
                  <a:srgbClr val="FF0000"/>
                </a:solidFill>
                <a:latin typeface="华文中宋" panose="02010600040101010101" charset="-122"/>
                <a:ea typeface="华文中宋" panose="02010600040101010101" charset="-122"/>
                <a:cs typeface="华文中宋" panose="02010600040101010101" charset="-122"/>
              </a:rPr>
              <a:t>lě</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i</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  </a:t>
            </a:r>
            <a:r>
              <a:rPr lang="en-US" altLang="zh-CN" sz="2800" b="1" smtClean="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公瑾（</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jǐn</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 </a:t>
            </a:r>
            <a:r>
              <a:rPr lang="en-US" altLang="zh-CN" sz="2800" b="1" smtClean="0">
                <a:solidFill>
                  <a:schemeClr val="tx1"/>
                </a:solidFill>
                <a:latin typeface="华文中宋" panose="02010600040101010101" charset="-122"/>
                <a:ea typeface="华文中宋" panose="02010600040101010101" charset="-122"/>
                <a:cs typeface="华文中宋" panose="02010600040101010101" charset="-122"/>
              </a:rPr>
              <a:t>       </a:t>
            </a:r>
            <a:endParaRPr lang="en-US" altLang="zh-CN" sz="2800" b="1" smtClean="0">
              <a:solidFill>
                <a:schemeClr val="tx1"/>
              </a:solidFill>
              <a:latin typeface="华文中宋" panose="02010600040101010101" charset="-122"/>
              <a:ea typeface="华文中宋" panose="02010600040101010101" charset="-122"/>
              <a:cs typeface="华文中宋" panose="02010600040101010101" charset="-122"/>
            </a:endParaRPr>
          </a:p>
          <a:p>
            <a:pPr indent="0" fontAlgn="auto">
              <a:lnSpc>
                <a:spcPct val="200000"/>
              </a:lnSpc>
            </a:pP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羽扇纶（</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guān</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）巾         </a:t>
            </a:r>
            <a:r>
              <a:rPr kumimoji="1"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樯橹</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qiáng lǔ</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       </a:t>
            </a:r>
            <a:r>
              <a:rPr lang="en-US" altLang="zh-CN" sz="2800" b="1" smtClean="0">
                <a:solidFill>
                  <a:schemeClr val="tx1"/>
                </a:solidFill>
                <a:latin typeface="华文中宋" panose="02010600040101010101" charset="-122"/>
                <a:ea typeface="华文中宋" panose="02010600040101010101" charset="-122"/>
                <a:cs typeface="华文中宋" panose="02010600040101010101" charset="-122"/>
              </a:rPr>
              <a:t>    </a:t>
            </a:r>
            <a:endParaRPr lang="en-US" altLang="zh-CN" sz="2800" b="1" smtClean="0">
              <a:solidFill>
                <a:schemeClr val="tx1"/>
              </a:solidFill>
              <a:latin typeface="华文中宋" panose="02010600040101010101" charset="-122"/>
              <a:ea typeface="华文中宋" panose="02010600040101010101" charset="-122"/>
              <a:cs typeface="华文中宋" panose="02010600040101010101" charset="-122"/>
            </a:endParaRPr>
          </a:p>
          <a:p>
            <a:pPr indent="0" fontAlgn="auto">
              <a:lnSpc>
                <a:spcPct val="200000"/>
              </a:lnSpc>
            </a:pP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早生华（</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huā</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）发     </a:t>
            </a:r>
            <a:r>
              <a:rPr lang="en-US" altLang="zh-CN" sz="2800" b="1" smtClean="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还酹（</a:t>
            </a:r>
            <a:r>
              <a:rPr lang="en-US" altLang="zh-CN" sz="2800" b="1" err="1" smtClean="0">
                <a:solidFill>
                  <a:srgbClr val="FF0000"/>
                </a:solidFill>
                <a:latin typeface="华文中宋" panose="02010600040101010101" charset="-122"/>
                <a:ea typeface="华文中宋" panose="02010600040101010101" charset="-122"/>
                <a:cs typeface="华文中宋" panose="02010600040101010101" charset="-122"/>
              </a:rPr>
              <a:t>huán lèi</a:t>
            </a:r>
            <a:r>
              <a:rPr lang="zh-CN" altLang="en-US" sz="2800" b="1" smtClean="0">
                <a:solidFill>
                  <a:schemeClr val="tx1"/>
                </a:solidFill>
                <a:latin typeface="华文中宋" panose="02010600040101010101" charset="-122"/>
                <a:ea typeface="华文中宋" panose="02010600040101010101" charset="-122"/>
                <a:cs typeface="华文中宋" panose="02010600040101010101" charset="-122"/>
              </a:rPr>
              <a:t>）  </a:t>
            </a:r>
            <a:endParaRPr lang="zh-CN" altLang="en-US" sz="2800" b="1" smtClean="0">
              <a:solidFill>
                <a:schemeClr val="tx1"/>
              </a:solidFill>
              <a:latin typeface="华文中宋" panose="02010600040101010101" charset="-122"/>
              <a:ea typeface="华文中宋" panose="02010600040101010101" charset="-122"/>
              <a:cs typeface="华文中宋" panose="02010600040101010101" charset="-122"/>
            </a:endParaRPr>
          </a:p>
        </p:txBody>
      </p:sp>
      <p:cxnSp>
        <p:nvCxnSpPr>
          <p:cNvPr id="2" name="直接连接符 1" title=""/>
          <p:cNvCxnSpPr/>
          <p:nvPr>
            <p:custDataLst>
              <p:tags r:id="rId3"/>
            </p:custDataLst>
          </p:nvPr>
        </p:nvCxnSpPr>
        <p:spPr>
          <a:xfrm>
            <a:off x="1175282" y="701797"/>
            <a:ext cx="2025015" cy="381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4"/>
            </p:custDataLst>
          </p:nvPr>
        </p:nvSpPr>
        <p:spPr>
          <a:xfrm>
            <a:off x="1231900" y="156528"/>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正字音</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5"/>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6"/>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219" name="Text Box 3" title=""/>
          <p:cNvSpPr txBox="1">
            <a:spLocks noChangeArrowheads="1"/>
          </p:cNvSpPr>
          <p:nvPr/>
        </p:nvSpPr>
        <p:spPr bwMode="auto">
          <a:xfrm>
            <a:off x="3141980" y="861695"/>
            <a:ext cx="4504055" cy="9988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r>
              <a:rPr kumimoji="1" lang="en-US" altLang="zh-CN" sz="2700" b="1">
                <a:solidFill>
                  <a:schemeClr val="tx2"/>
                </a:solidFill>
                <a:latin typeface="Times New Roman" panose="02020603050405020304" pitchFamily="18" charset="0"/>
                <a:ea typeface="隶书" panose="02010509060101010101" pitchFamily="49" charset="-122"/>
              </a:rPr>
              <a:t>    </a:t>
            </a:r>
            <a:r>
              <a:rPr kumimoji="1" lang="en-US" altLang="zh-CN" sz="3200" b="1">
                <a:solidFill>
                  <a:schemeClr val="tx2"/>
                </a:solidFill>
                <a:latin typeface="Times New Roman" panose="02020603050405020304" pitchFamily="18" charset="0"/>
                <a:ea typeface="隶书" panose="02010509060101010101" pitchFamily="49" charset="-122"/>
              </a:rPr>
              <a:t> </a:t>
            </a:r>
            <a:r>
              <a:rPr kumimoji="1" lang="zh-CN" altLang="en-US" sz="3200" b="1">
                <a:solidFill>
                  <a:schemeClr val="tx2"/>
                </a:solidFill>
                <a:latin typeface="方正粗黑宋简体" panose="02000000000000000000" charset="-122"/>
                <a:ea typeface="方正粗黑宋简体" panose="02000000000000000000" charset="-122"/>
                <a:cs typeface="方正粗黑宋简体" panose="02000000000000000000" charset="-122"/>
              </a:rPr>
              <a:t>念奴娇   赤壁怀古</a:t>
            </a:r>
            <a:endParaRPr kumimoji="1" lang="zh-CN" altLang="en-US" sz="3200" b="1">
              <a:solidFill>
                <a:schemeClr val="tx2"/>
              </a:solidFill>
              <a:latin typeface="方正粗黑宋简体" panose="02000000000000000000" charset="-122"/>
              <a:ea typeface="方正粗黑宋简体" panose="02000000000000000000" charset="-122"/>
              <a:cs typeface="方正粗黑宋简体" panose="02000000000000000000" charset="-122"/>
            </a:endParaRPr>
          </a:p>
          <a:p>
            <a:r>
              <a:rPr kumimoji="1" lang="zh-CN" altLang="en-US" sz="2700" b="1">
                <a:latin typeface="方正粗黑宋简体" panose="02000000000000000000" charset="-122"/>
                <a:ea typeface="方正粗黑宋简体" panose="02000000000000000000" charset="-122"/>
                <a:cs typeface="方正粗黑宋简体" panose="02000000000000000000" charset="-122"/>
              </a:rPr>
              <a:t>                             </a:t>
            </a:r>
            <a:r>
              <a:rPr kumimoji="1" lang="en-US" altLang="zh-CN" sz="2700" b="1">
                <a:latin typeface="方正粗黑宋简体" panose="02000000000000000000" charset="-122"/>
                <a:ea typeface="方正粗黑宋简体" panose="02000000000000000000" charset="-122"/>
                <a:cs typeface="方正粗黑宋简体" panose="02000000000000000000" charset="-122"/>
              </a:rPr>
              <a:t>      </a:t>
            </a:r>
            <a:r>
              <a:rPr kumimoji="1" lang="zh-CN" altLang="en-US" sz="2700" b="1">
                <a:solidFill>
                  <a:schemeClr val="tx2"/>
                </a:solidFill>
                <a:latin typeface="方正粗黑宋简体" panose="02000000000000000000" charset="-122"/>
                <a:ea typeface="方正粗黑宋简体" panose="02000000000000000000" charset="-122"/>
                <a:cs typeface="方正粗黑宋简体" panose="02000000000000000000" charset="-122"/>
              </a:rPr>
              <a:t>苏轼</a:t>
            </a:r>
            <a:endParaRPr kumimoji="1" lang="zh-CN" altLang="en-US" sz="2700" b="1">
              <a:solidFill>
                <a:schemeClr val="tx2"/>
              </a:solidFill>
              <a:latin typeface="方正粗黑宋简体" panose="02000000000000000000" charset="-122"/>
              <a:ea typeface="方正粗黑宋简体" panose="02000000000000000000" charset="-122"/>
              <a:cs typeface="方正粗黑宋简体" panose="02000000000000000000" charset="-122"/>
            </a:endParaRPr>
          </a:p>
        </p:txBody>
      </p:sp>
      <p:sp>
        <p:nvSpPr>
          <p:cNvPr id="9220" name="Text Box 4" title=""/>
          <p:cNvSpPr txBox="1">
            <a:spLocks noChangeArrowheads="1"/>
          </p:cNvSpPr>
          <p:nvPr/>
        </p:nvSpPr>
        <p:spPr bwMode="auto">
          <a:xfrm>
            <a:off x="909955" y="1688465"/>
            <a:ext cx="10619105" cy="39693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indent="0" fontAlgn="auto">
              <a:lnSpc>
                <a:spcPct val="150000"/>
              </a:lnSpc>
            </a:pPr>
            <a:r>
              <a:rPr kumimoji="1" lang="en-US" altLang="zh-CN" sz="2100" b="1">
                <a:latin typeface="Times New Roman" panose="02020603050405020304" pitchFamily="18" charset="0"/>
                <a:ea typeface="隶书" panose="02010509060101010101" pitchFamily="49" charset="-122"/>
              </a:rPr>
              <a:t>   </a:t>
            </a:r>
            <a:r>
              <a:rPr kumimoji="1" lang="en-US" altLang="zh-CN" sz="2600" b="1">
                <a:latin typeface="Times New Roman" panose="02020603050405020304" pitchFamily="18" charset="0"/>
                <a:ea typeface="隶书" panose="02010509060101010101" pitchFamily="49" charset="-122"/>
              </a:rPr>
              <a:t>    </a:t>
            </a:r>
            <a:r>
              <a:rPr kumimoji="1" lang="zh-CN" altLang="en-US" sz="2800" b="1">
                <a:latin typeface="华文中宋" panose="02010600040101010101" charset="-122"/>
                <a:ea typeface="华文中宋" panose="02010600040101010101" charset="-122"/>
                <a:cs typeface="华文中宋" panose="02010600040101010101" charset="-122"/>
              </a:rPr>
              <a:t>大江</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东去，浪</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淘尽</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 ，千古</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风流</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人物。故垒西边，人道是</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，三国</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周郎</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赤壁</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 。乱石</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穿空</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 ，惊涛</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拍岸</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 ，卷起</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千堆雪</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。江山如画，一时</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多少</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豪杰。                </a:t>
            </a:r>
            <a:endParaRPr kumimoji="1" lang="zh-CN" altLang="en-US" sz="2800" b="1">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kumimoji="1" lang="zh-CN" altLang="en-US" sz="2800" b="1">
                <a:latin typeface="华文中宋" panose="02010600040101010101" charset="-122"/>
                <a:ea typeface="华文中宋" panose="02010600040101010101" charset="-122"/>
                <a:cs typeface="华文中宋" panose="02010600040101010101" charset="-122"/>
              </a:rPr>
              <a:t>      遥想</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公瑾当年，小乔</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初嫁了，雄姿</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英发。羽扇纶巾，谈笑间， 樯橹</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灰飞烟灭。故国</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神游， 多情</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应笑我，早生</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华发</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。人生如梦，一尊</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还酹</a:t>
            </a:r>
            <a:r>
              <a:rPr kumimoji="1" lang="zh-CN" altLang="en-US" sz="2800" b="1">
                <a:solidFill>
                  <a:srgbClr val="FF0000"/>
                </a:solidFill>
                <a:latin typeface="华文中宋" panose="02010600040101010101" charset="-122"/>
                <a:ea typeface="华文中宋" panose="02010600040101010101" charset="-122"/>
                <a:cs typeface="华文中宋" panose="02010600040101010101" charset="-122"/>
              </a:rPr>
              <a:t>∕</a:t>
            </a:r>
            <a:r>
              <a:rPr kumimoji="1" lang="zh-CN" altLang="en-US" sz="2800" b="1">
                <a:latin typeface="华文中宋" panose="02010600040101010101" charset="-122"/>
                <a:ea typeface="华文中宋" panose="02010600040101010101" charset="-122"/>
                <a:cs typeface="华文中宋" panose="02010600040101010101" charset="-122"/>
              </a:rPr>
              <a:t>江月。</a:t>
            </a:r>
            <a:endParaRPr kumimoji="1" lang="zh-CN" altLang="en-US" sz="2800" b="1">
              <a:latin typeface="华文中宋" panose="02010600040101010101" charset="-122"/>
              <a:ea typeface="华文中宋" panose="02010600040101010101" charset="-122"/>
              <a:cs typeface="华文中宋" panose="02010600040101010101" charset="-122"/>
            </a:endParaRPr>
          </a:p>
        </p:txBody>
      </p:sp>
      <p:sp>
        <p:nvSpPr>
          <p:cNvPr id="9228" name="Text Box 12" title=""/>
          <p:cNvSpPr txBox="1">
            <a:spLocks noChangeArrowheads="1"/>
          </p:cNvSpPr>
          <p:nvPr/>
        </p:nvSpPr>
        <p:spPr bwMode="auto">
          <a:xfrm>
            <a:off x="8839539" y="2857430"/>
            <a:ext cx="171471" cy="29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1350"/>
              <a:t>.</a:t>
            </a:r>
            <a:endParaRPr lang="en-US" altLang="zh-CN" sz="1350"/>
          </a:p>
        </p:txBody>
      </p:sp>
      <p:pic>
        <p:nvPicPr>
          <p:cNvPr id="2" name="念奴娇" title="">
            <a:hlinkClick action="ppaction://media"/>
          </p:cNvPr>
          <p:cNvPicPr>
            <a:picLocks noRot="1"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10554335" y="5331778"/>
            <a:ext cx="619125" cy="619125"/>
          </a:xfrm>
          <a:prstGeom prst="rect">
            <a:avLst/>
          </a:prstGeom>
        </p:spPr>
      </p:pic>
      <p:cxnSp>
        <p:nvCxnSpPr>
          <p:cNvPr id="3" name="直接连接符 2" title=""/>
          <p:cNvCxnSpPr/>
          <p:nvPr>
            <p:custDataLst>
              <p:tags r:id="rId6"/>
            </p:custDataLst>
          </p:nvPr>
        </p:nvCxnSpPr>
        <p:spPr>
          <a:xfrm>
            <a:off x="1175282" y="701797"/>
            <a:ext cx="2835910" cy="127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7"/>
            </p:custDataLst>
          </p:nvPr>
        </p:nvSpPr>
        <p:spPr>
          <a:xfrm>
            <a:off x="1175385" y="156845"/>
            <a:ext cx="287782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诵读诗   初感知</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8"/>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9"/>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additive="base">
                                        <p:cTn id="6" dur="10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念" title="">
            <a:hlinkClick action="ppaction://media"/>
          </p:cNvPr>
          <p:cNvPicPr/>
          <p:nvPr>
            <a:videoFile r:link="rId4"/>
            <p:custDataLst>
              <p:tags r:id="rId3"/>
            </p:custDataLst>
            <p:extLst>
              <p:ext uri="{DAA4B4D4-6D71-4841-9C94-3DE7FCFB9230}">
                <p14:media xmlns:p14="http://schemas.microsoft.com/office/powerpoint/2010/main" r:embed="rId5"/>
              </p:ext>
            </p:extLst>
          </p:nvPr>
        </p:nvPicPr>
        <p:blipFill>
          <a:blip r:embed="rId2"/>
          <a:stretch>
            <a:fillRect/>
          </a:stretch>
        </p:blipFill>
        <p:spPr>
          <a:xfrm>
            <a:off x="1266190" y="1008380"/>
            <a:ext cx="10081895" cy="4841875"/>
          </a:xfrm>
          <a:prstGeom prst="rect">
            <a:avLst/>
          </a:prstGeom>
        </p:spPr>
      </p:pic>
      <p:cxnSp>
        <p:nvCxnSpPr>
          <p:cNvPr id="3" name="直接连接符 2" title=""/>
          <p:cNvCxnSpPr/>
          <p:nvPr>
            <p:custDataLst>
              <p:tags r:id="rId6"/>
            </p:custDataLst>
          </p:nvPr>
        </p:nvCxnSpPr>
        <p:spPr>
          <a:xfrm>
            <a:off x="1175282" y="701797"/>
            <a:ext cx="2835910" cy="127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7"/>
            </p:custDataLst>
          </p:nvPr>
        </p:nvSpPr>
        <p:spPr>
          <a:xfrm>
            <a:off x="1175385" y="156845"/>
            <a:ext cx="287782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赏咏唱   入诗境</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8"/>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9"/>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90" name="图片 12289" title=""/>
          <p:cNvPicPr>
            <a:picLocks noChangeAspect="1"/>
          </p:cNvPicPr>
          <p:nvPr/>
        </p:nvPicPr>
        <p:blipFill>
          <a:blip r:embed="rId3" r:link="rId2">
            <a:lum bright="1999" contrast="22000"/>
          </a:blip>
          <a:stretch>
            <a:fillRect/>
          </a:stretch>
        </p:blipFill>
        <p:spPr>
          <a:xfrm>
            <a:off x="7790815" y="5151438"/>
            <a:ext cx="4401185" cy="1111250"/>
          </a:xfrm>
          <a:prstGeom prst="rect">
            <a:avLst/>
          </a:prstGeom>
          <a:noFill/>
          <a:ln w="9525">
            <a:noFill/>
          </a:ln>
        </p:spPr>
      </p:pic>
      <p:sp>
        <p:nvSpPr>
          <p:cNvPr id="12291" name="矩形 12290" title=""/>
          <p:cNvSpPr/>
          <p:nvPr/>
        </p:nvSpPr>
        <p:spPr>
          <a:xfrm>
            <a:off x="1796415" y="856933"/>
            <a:ext cx="9046845" cy="1272540"/>
          </a:xfrm>
          <a:prstGeom prst="rect">
            <a:avLst/>
          </a:prstGeom>
          <a:noFill/>
          <a:ln w="9525">
            <a:noFill/>
          </a:ln>
        </p:spPr>
        <p:txBody>
          <a:bodyPr wrap="square" anchor="ctr" anchorCtr="0">
            <a:spAutoFit/>
          </a:bodyPr>
          <a:lstStyle/>
          <a:p>
            <a:pPr indent="0" fontAlgn="auto">
              <a:lnSpc>
                <a:spcPct val="120000"/>
              </a:lnSpc>
            </a:pPr>
            <a:r>
              <a:rPr lang="zh-CN" altLang="en-US" sz="3200" b="1">
                <a:solidFill>
                  <a:schemeClr val="tx1"/>
                </a:solidFill>
                <a:latin typeface="微软雅黑" panose="020b0503020204020204" charset="-122"/>
                <a:ea typeface="微软雅黑"/>
                <a:cs typeface="微软雅黑" panose="020b0503020204020204" charset="-122"/>
              </a:rPr>
              <a:t>思考：全词给你的总体感受（情感基调）是什么？</a:t>
            </a:r>
            <a:r>
              <a:rPr lang="en-US" altLang="zh-CN" sz="3200" b="1">
                <a:solidFill>
                  <a:schemeClr val="tx1"/>
                </a:solidFill>
                <a:latin typeface="微软雅黑" panose="020b0503020204020204" charset="-122"/>
                <a:ea typeface="微软雅黑"/>
                <a:cs typeface="微软雅黑" panose="020b0503020204020204" charset="-122"/>
              </a:rPr>
              <a:t> </a:t>
            </a:r>
            <a:endParaRPr lang="en-US" altLang="zh-CN" sz="3200" b="1">
              <a:solidFill>
                <a:schemeClr val="tx1"/>
              </a:solidFill>
              <a:latin typeface="微软雅黑" panose="020b0503020204020204" charset="-122"/>
              <a:ea typeface="微软雅黑"/>
              <a:cs typeface="微软雅黑" panose="020b0503020204020204" charset="-122"/>
            </a:endParaRPr>
          </a:p>
          <a:p>
            <a:pPr indent="0" fontAlgn="auto">
              <a:lnSpc>
                <a:spcPct val="120000"/>
              </a:lnSpc>
            </a:pPr>
            <a:r>
              <a:rPr lang="en-US" altLang="zh-CN" sz="3200" b="1">
                <a:solidFill>
                  <a:schemeClr val="tx1"/>
                </a:solidFill>
                <a:latin typeface="微软雅黑" panose="020b0503020204020204" charset="-122"/>
                <a:ea typeface="微软雅黑"/>
                <a:cs typeface="微软雅黑" panose="020b0503020204020204" charset="-122"/>
              </a:rPr>
              <a:t>      </a:t>
            </a:r>
            <a:r>
              <a:rPr lang="zh-CN" altLang="en-US" sz="3200" b="1">
                <a:solidFill>
                  <a:schemeClr val="tx1"/>
                </a:solidFill>
                <a:latin typeface="微软雅黑" panose="020b0503020204020204" charset="-122"/>
                <a:ea typeface="微软雅黑"/>
                <a:cs typeface="微软雅黑" panose="020b0503020204020204" charset="-122"/>
              </a:rPr>
              <a:t>上下片在咏叹的对象上有何区别？</a:t>
            </a:r>
            <a:endParaRPr lang="zh-CN" altLang="en-US" sz="3200" b="1">
              <a:solidFill>
                <a:schemeClr val="tx1"/>
              </a:solidFill>
              <a:latin typeface="微软雅黑" panose="020b0503020204020204" charset="-122"/>
              <a:ea typeface="微软雅黑"/>
              <a:cs typeface="微软雅黑" panose="020b0503020204020204" charset="-122"/>
            </a:endParaRPr>
          </a:p>
        </p:txBody>
      </p:sp>
      <p:sp>
        <p:nvSpPr>
          <p:cNvPr id="12292" name="矩形 12291" title=""/>
          <p:cNvSpPr/>
          <p:nvPr/>
        </p:nvSpPr>
        <p:spPr>
          <a:xfrm>
            <a:off x="1725542" y="2423774"/>
            <a:ext cx="2286282" cy="583565"/>
          </a:xfrm>
          <a:prstGeom prst="rect">
            <a:avLst/>
          </a:prstGeom>
          <a:noFill/>
          <a:ln w="9525">
            <a:noFill/>
          </a:ln>
        </p:spPr>
        <p:txBody>
          <a:bodyPr>
            <a:spAutoFit/>
          </a:bodyPr>
          <a:lstStyle/>
          <a:p>
            <a:pPr>
              <a:spcBef>
                <a:spcPct val="50000"/>
              </a:spcBef>
            </a:pPr>
            <a:r>
              <a:rPr lang="zh-CN" altLang="en-US" sz="3200" b="1">
                <a:solidFill>
                  <a:srgbClr val="0000FF"/>
                </a:solidFill>
                <a:latin typeface="华文中宋" panose="02010600040101010101" charset="-122"/>
                <a:ea typeface="华文中宋" panose="02010600040101010101" charset="-122"/>
              </a:rPr>
              <a:t>情感基调：</a:t>
            </a:r>
            <a:endParaRPr lang="zh-CN" altLang="en-US" sz="3200" b="1">
              <a:solidFill>
                <a:srgbClr val="0000FF"/>
              </a:solidFill>
              <a:latin typeface="华文中宋" panose="02010600040101010101" charset="-122"/>
              <a:ea typeface="华文中宋" panose="02010600040101010101" charset="-122"/>
            </a:endParaRPr>
          </a:p>
        </p:txBody>
      </p:sp>
      <p:sp>
        <p:nvSpPr>
          <p:cNvPr id="12293" name="矩形 12292" title=""/>
          <p:cNvSpPr/>
          <p:nvPr/>
        </p:nvSpPr>
        <p:spPr>
          <a:xfrm>
            <a:off x="1725542" y="3261974"/>
            <a:ext cx="1327150" cy="583565"/>
          </a:xfrm>
          <a:prstGeom prst="rect">
            <a:avLst/>
          </a:prstGeom>
          <a:noFill/>
          <a:ln w="9525">
            <a:noFill/>
          </a:ln>
        </p:spPr>
        <p:txBody>
          <a:bodyPr wrap="square">
            <a:spAutoFit/>
          </a:bodyPr>
          <a:lstStyle/>
          <a:p>
            <a:pPr>
              <a:spcBef>
                <a:spcPct val="50000"/>
              </a:spcBef>
            </a:pPr>
            <a:r>
              <a:rPr lang="zh-CN" altLang="en-US" sz="3200" b="1">
                <a:solidFill>
                  <a:srgbClr val="0000FF"/>
                </a:solidFill>
                <a:latin typeface="华文中宋" panose="02010600040101010101" charset="-122"/>
                <a:ea typeface="华文中宋" panose="02010600040101010101" charset="-122"/>
              </a:rPr>
              <a:t>上片：</a:t>
            </a:r>
            <a:endParaRPr lang="zh-CN" altLang="en-US" sz="3200" b="1">
              <a:solidFill>
                <a:srgbClr val="0000FF"/>
              </a:solidFill>
              <a:latin typeface="华文中宋" panose="02010600040101010101" charset="-122"/>
              <a:ea typeface="华文中宋" panose="02010600040101010101" charset="-122"/>
            </a:endParaRPr>
          </a:p>
        </p:txBody>
      </p:sp>
      <p:sp>
        <p:nvSpPr>
          <p:cNvPr id="12294" name="矩形 12293" title=""/>
          <p:cNvSpPr/>
          <p:nvPr/>
        </p:nvSpPr>
        <p:spPr>
          <a:xfrm>
            <a:off x="1725542" y="4100174"/>
            <a:ext cx="1248410" cy="583565"/>
          </a:xfrm>
          <a:prstGeom prst="rect">
            <a:avLst/>
          </a:prstGeom>
          <a:noFill/>
          <a:ln w="9525">
            <a:noFill/>
          </a:ln>
        </p:spPr>
        <p:txBody>
          <a:bodyPr wrap="square">
            <a:spAutoFit/>
          </a:bodyPr>
          <a:lstStyle/>
          <a:p>
            <a:pPr>
              <a:spcBef>
                <a:spcPct val="50000"/>
              </a:spcBef>
            </a:pPr>
            <a:r>
              <a:rPr lang="zh-CN" altLang="en-US" sz="3200" b="1">
                <a:solidFill>
                  <a:srgbClr val="0000FF"/>
                </a:solidFill>
                <a:latin typeface="华文中宋" panose="02010600040101010101" charset="-122"/>
                <a:ea typeface="华文中宋" panose="02010600040101010101" charset="-122"/>
              </a:rPr>
              <a:t>下片：</a:t>
            </a:r>
            <a:endParaRPr lang="zh-CN" altLang="en-US" sz="3200" b="1">
              <a:solidFill>
                <a:srgbClr val="0000FF"/>
              </a:solidFill>
              <a:latin typeface="华文中宋" panose="02010600040101010101" charset="-122"/>
              <a:ea typeface="华文中宋" panose="02010600040101010101" charset="-122"/>
            </a:endParaRPr>
          </a:p>
        </p:txBody>
      </p:sp>
      <p:sp>
        <p:nvSpPr>
          <p:cNvPr id="12295" name="矩形 12294" title=""/>
          <p:cNvSpPr/>
          <p:nvPr/>
        </p:nvSpPr>
        <p:spPr>
          <a:xfrm>
            <a:off x="3980455" y="2423774"/>
            <a:ext cx="1428926" cy="583565"/>
          </a:xfrm>
          <a:prstGeom prst="rect">
            <a:avLst/>
          </a:prstGeom>
          <a:noFill/>
          <a:ln w="9525">
            <a:noFill/>
          </a:ln>
        </p:spPr>
        <p:txBody>
          <a:bodyPr>
            <a:spAutoFit/>
          </a:bodyPr>
          <a:lstStyle/>
          <a:p>
            <a:pPr>
              <a:spcBef>
                <a:spcPct val="50000"/>
              </a:spcBef>
            </a:pPr>
            <a:r>
              <a:rPr lang="zh-CN" altLang="en-US" sz="3200" b="1">
                <a:solidFill>
                  <a:srgbClr val="FF3300"/>
                </a:solidFill>
                <a:latin typeface="华文中宋" panose="02010600040101010101" charset="-122"/>
                <a:ea typeface="华文中宋" panose="02010600040101010101" charset="-122"/>
              </a:rPr>
              <a:t>壮阔</a:t>
            </a:r>
            <a:endParaRPr lang="zh-CN" altLang="en-US" sz="3200" b="1">
              <a:solidFill>
                <a:srgbClr val="FF3300"/>
              </a:solidFill>
              <a:latin typeface="华文中宋" panose="02010600040101010101" charset="-122"/>
              <a:ea typeface="华文中宋" panose="02010600040101010101" charset="-122"/>
            </a:endParaRPr>
          </a:p>
        </p:txBody>
      </p:sp>
      <p:sp>
        <p:nvSpPr>
          <p:cNvPr id="12296" name="矩形 12295" title=""/>
          <p:cNvSpPr/>
          <p:nvPr/>
        </p:nvSpPr>
        <p:spPr>
          <a:xfrm>
            <a:off x="5638010" y="2423774"/>
            <a:ext cx="1524188" cy="583565"/>
          </a:xfrm>
          <a:prstGeom prst="rect">
            <a:avLst/>
          </a:prstGeom>
          <a:noFill/>
          <a:ln w="9525">
            <a:noFill/>
          </a:ln>
        </p:spPr>
        <p:txBody>
          <a:bodyPr>
            <a:spAutoFit/>
          </a:bodyPr>
          <a:lstStyle/>
          <a:p>
            <a:pPr>
              <a:spcBef>
                <a:spcPct val="50000"/>
              </a:spcBef>
            </a:pPr>
            <a:r>
              <a:rPr lang="zh-CN" altLang="en-US" sz="3200" b="1">
                <a:solidFill>
                  <a:srgbClr val="FF3300"/>
                </a:solidFill>
                <a:latin typeface="华文中宋" panose="02010600040101010101" charset="-122"/>
                <a:ea typeface="华文中宋" panose="02010600040101010101" charset="-122"/>
              </a:rPr>
              <a:t>豪迈</a:t>
            </a:r>
            <a:endParaRPr lang="zh-CN" altLang="en-US" sz="3200" b="1">
              <a:solidFill>
                <a:srgbClr val="FF3300"/>
              </a:solidFill>
              <a:latin typeface="华文中宋" panose="02010600040101010101" charset="-122"/>
              <a:ea typeface="华文中宋" panose="02010600040101010101" charset="-122"/>
            </a:endParaRPr>
          </a:p>
        </p:txBody>
      </p:sp>
      <p:sp>
        <p:nvSpPr>
          <p:cNvPr id="12297" name="矩形 12296" title=""/>
          <p:cNvSpPr/>
          <p:nvPr/>
        </p:nvSpPr>
        <p:spPr>
          <a:xfrm>
            <a:off x="7882255" y="3416618"/>
            <a:ext cx="1050925" cy="583565"/>
          </a:xfrm>
          <a:prstGeom prst="rect">
            <a:avLst/>
          </a:prstGeom>
          <a:noFill/>
          <a:ln w="9525">
            <a:noFill/>
          </a:ln>
        </p:spPr>
        <p:txBody>
          <a:bodyPr wrap="square">
            <a:spAutoFit/>
          </a:bodyPr>
          <a:lstStyle/>
          <a:p>
            <a:pPr>
              <a:spcBef>
                <a:spcPct val="50000"/>
              </a:spcBef>
            </a:pPr>
            <a:r>
              <a:rPr lang="zh-CN" altLang="en-US" sz="3200" b="1">
                <a:solidFill>
                  <a:srgbClr val="FF3300"/>
                </a:solidFill>
                <a:latin typeface="华文中宋" panose="02010600040101010101" charset="-122"/>
                <a:ea typeface="华文中宋" panose="02010600040101010101" charset="-122"/>
              </a:rPr>
              <a:t>写景</a:t>
            </a:r>
            <a:endParaRPr lang="zh-CN" altLang="en-US" sz="3200" b="1">
              <a:solidFill>
                <a:srgbClr val="FF3300"/>
              </a:solidFill>
              <a:latin typeface="华文中宋" panose="02010600040101010101" charset="-122"/>
              <a:ea typeface="华文中宋" panose="02010600040101010101" charset="-122"/>
            </a:endParaRPr>
          </a:p>
        </p:txBody>
      </p:sp>
      <p:sp>
        <p:nvSpPr>
          <p:cNvPr id="12300" name="矩形 12299" title=""/>
          <p:cNvSpPr/>
          <p:nvPr/>
        </p:nvSpPr>
        <p:spPr>
          <a:xfrm>
            <a:off x="7882255" y="4284028"/>
            <a:ext cx="1042035" cy="583565"/>
          </a:xfrm>
          <a:prstGeom prst="rect">
            <a:avLst/>
          </a:prstGeom>
          <a:noFill/>
          <a:ln w="9525">
            <a:noFill/>
          </a:ln>
        </p:spPr>
        <p:txBody>
          <a:bodyPr wrap="square">
            <a:spAutoFit/>
          </a:bodyPr>
          <a:lstStyle/>
          <a:p>
            <a:pPr>
              <a:spcBef>
                <a:spcPct val="50000"/>
              </a:spcBef>
            </a:pPr>
            <a:r>
              <a:rPr lang="zh-CN" altLang="en-US" sz="3200" b="1">
                <a:solidFill>
                  <a:srgbClr val="FF3300"/>
                </a:solidFill>
                <a:latin typeface="华文中宋" panose="02010600040101010101" charset="-122"/>
                <a:ea typeface="华文中宋" panose="02010600040101010101" charset="-122"/>
              </a:rPr>
              <a:t>抒情</a:t>
            </a:r>
            <a:endParaRPr lang="zh-CN" altLang="en-US" sz="3200" b="1">
              <a:solidFill>
                <a:srgbClr val="FF3300"/>
              </a:solidFill>
              <a:latin typeface="华文中宋" panose="02010600040101010101" charset="-122"/>
              <a:ea typeface="华文中宋" panose="02010600040101010101" charset="-122"/>
            </a:endParaRPr>
          </a:p>
        </p:txBody>
      </p:sp>
      <p:sp>
        <p:nvSpPr>
          <p:cNvPr id="2" name="文本框 1" title=""/>
          <p:cNvSpPr txBox="1"/>
          <p:nvPr/>
        </p:nvSpPr>
        <p:spPr>
          <a:xfrm>
            <a:off x="2973705" y="3314044"/>
            <a:ext cx="4187825" cy="583565"/>
          </a:xfrm>
          <a:prstGeom prst="rect">
            <a:avLst/>
          </a:prstGeom>
          <a:noFill/>
        </p:spPr>
        <p:txBody>
          <a:bodyPr wrap="square" rtlCol="0" anchor="t">
            <a:spAutoFit/>
          </a:bodyPr>
          <a:lstStyle/>
          <a:p>
            <a:r>
              <a:rPr lang="zh-CN" altLang="en-US" sz="3200" b="1">
                <a:latin typeface="华文中宋" panose="02010600040101010101" charset="-122"/>
                <a:ea typeface="华文中宋" panose="02010600040101010101" charset="-122"/>
                <a:sym typeface="+mn-ea"/>
              </a:rPr>
              <a:t>描绘赤壁的</a:t>
            </a:r>
            <a:r>
              <a:rPr lang="zh-CN" altLang="en-US" sz="3200" b="1">
                <a:solidFill>
                  <a:srgbClr val="FF3300"/>
                </a:solidFill>
                <a:latin typeface="华文中宋" panose="02010600040101010101" charset="-122"/>
                <a:ea typeface="华文中宋" panose="02010600040101010101" charset="-122"/>
                <a:sym typeface="+mn-ea"/>
              </a:rPr>
              <a:t>壮丽</a:t>
            </a:r>
            <a:r>
              <a:rPr lang="zh-CN" altLang="en-US" sz="3200" b="1">
                <a:latin typeface="华文中宋" panose="02010600040101010101" charset="-122"/>
                <a:ea typeface="华文中宋" panose="02010600040101010101" charset="-122"/>
                <a:sym typeface="+mn-ea"/>
              </a:rPr>
              <a:t>景色。</a:t>
            </a:r>
            <a:endParaRPr lang="zh-CN" altLang="en-US" sz="3200" b="1">
              <a:latin typeface="华文中宋" panose="02010600040101010101" charset="-122"/>
              <a:ea typeface="华文中宋" panose="02010600040101010101" charset="-122"/>
              <a:sym typeface="+mn-ea"/>
            </a:endParaRPr>
          </a:p>
        </p:txBody>
      </p:sp>
      <p:sp>
        <p:nvSpPr>
          <p:cNvPr id="3" name="文本框 2" title=""/>
          <p:cNvSpPr txBox="1"/>
          <p:nvPr/>
        </p:nvSpPr>
        <p:spPr>
          <a:xfrm>
            <a:off x="2854960" y="4204314"/>
            <a:ext cx="4307205" cy="1076325"/>
          </a:xfrm>
          <a:prstGeom prst="rect">
            <a:avLst/>
          </a:prstGeom>
          <a:noFill/>
        </p:spPr>
        <p:txBody>
          <a:bodyPr wrap="square" rtlCol="0" anchor="t">
            <a:spAutoFit/>
          </a:bodyPr>
          <a:lstStyle/>
          <a:p>
            <a:r>
              <a:rPr lang="zh-CN" altLang="en-US" sz="3200" b="1">
                <a:latin typeface="华文中宋" panose="02010600040101010101" charset="-122"/>
                <a:ea typeface="华文中宋" panose="02010600040101010101" charset="-122"/>
                <a:sym typeface="+mn-ea"/>
              </a:rPr>
              <a:t>写周瑜的丰功伟绩，抒发个人感慨。</a:t>
            </a:r>
            <a:endParaRPr lang="zh-CN" altLang="en-US" sz="3200" b="1">
              <a:latin typeface="华文中宋" panose="02010600040101010101" charset="-122"/>
              <a:ea typeface="华文中宋" panose="02010600040101010101" charset="-122"/>
              <a:sym typeface="+mn-ea"/>
            </a:endParaRPr>
          </a:p>
        </p:txBody>
      </p:sp>
      <p:cxnSp>
        <p:nvCxnSpPr>
          <p:cNvPr id="5" name="直接连接符 4" title=""/>
          <p:cNvCxnSpPr/>
          <p:nvPr>
            <p:custDataLst>
              <p:tags r:id="rId4"/>
            </p:custDataLst>
          </p:nvPr>
        </p:nvCxnSpPr>
        <p:spPr>
          <a:xfrm>
            <a:off x="1175282" y="701797"/>
            <a:ext cx="1857375" cy="63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5"/>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6"/>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title=""/>
          <p:cNvSpPr txBox="1"/>
          <p:nvPr>
            <p:custDataLst>
              <p:tags r:id="rId7"/>
            </p:custDataLst>
          </p:nvPr>
        </p:nvSpPr>
        <p:spPr>
          <a:xfrm>
            <a:off x="1013460" y="15684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整</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体</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感</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知</a:t>
            </a:r>
            <a:endParaRPr lang="zh-CN" altLang="en-US" sz="2800" b="1">
              <a:solidFill>
                <a:srgbClr val="002060"/>
              </a:solidFill>
              <a:latin typeface="华文中宋" panose="02010600040101010101" charset="-122"/>
              <a:ea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Effect transition="in" filter="wheel(4)">
                                      <p:cBhvr>
                                        <p:cTn id="13" dur="500"/>
                                        <p:tgtEl>
                                          <p:spTgt spid="1229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12296"/>
                                        </p:tgtEl>
                                        <p:attrNameLst>
                                          <p:attrName>style.visibility</p:attrName>
                                        </p:attrNameLst>
                                      </p:cBhvr>
                                      <p:to>
                                        <p:strVal val="visible"/>
                                      </p:to>
                                    </p:set>
                                    <p:animEffect transition="in" filter="wheel(4)">
                                      <p:cBhvr>
                                        <p:cTn id="18" dur="500"/>
                                        <p:tgtEl>
                                          <p:spTgt spid="12296"/>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293"/>
                                        </p:tgtEl>
                                        <p:attrNameLst>
                                          <p:attrName>style.visibility</p:attrName>
                                        </p:attrNameLst>
                                      </p:cBhvr>
                                      <p:to>
                                        <p:strVal val="visible"/>
                                      </p:to>
                                    </p:set>
                                    <p:anim calcmode="lin" valueType="num">
                                      <p:cBhvr additive="base">
                                        <p:cTn id="23" dur="500" fill="hold"/>
                                        <p:tgtEl>
                                          <p:spTgt spid="12293"/>
                                        </p:tgtEl>
                                        <p:attrNameLst>
                                          <p:attrName>ppt_x</p:attrName>
                                        </p:attrNameLst>
                                      </p:cBhvr>
                                      <p:tavLst>
                                        <p:tav tm="0">
                                          <p:val>
                                            <p:strVal val="#ppt_x"/>
                                          </p:val>
                                        </p:tav>
                                        <p:tav tm="100000">
                                          <p:val>
                                            <p:strVal val="#ppt_x"/>
                                          </p:val>
                                        </p:tav>
                                      </p:tavLst>
                                    </p:anim>
                                    <p:anim calcmode="lin" valueType="num">
                                      <p:cBhvr additive="base">
                                        <p:cTn id="24" dur="500" fill="hold"/>
                                        <p:tgtEl>
                                          <p:spTgt spid="1229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 calcmode="lin" valueType="num">
                                      <p:cBhvr additive="base">
                                        <p:cTn id="27" dur="500" fill="hold"/>
                                        <p:tgtEl>
                                          <p:spTgt spid="12297"/>
                                        </p:tgtEl>
                                        <p:attrNameLst>
                                          <p:attrName>ppt_x</p:attrName>
                                        </p:attrNameLst>
                                      </p:cBhvr>
                                      <p:tavLst>
                                        <p:tav tm="0">
                                          <p:val>
                                            <p:strVal val="#ppt_x"/>
                                          </p:val>
                                        </p:tav>
                                        <p:tav tm="100000">
                                          <p:val>
                                            <p:strVal val="#ppt_x"/>
                                          </p:val>
                                        </p:tav>
                                      </p:tavLst>
                                    </p:anim>
                                    <p:anim calcmode="lin" valueType="num">
                                      <p:cBhvr additive="base">
                                        <p:cTn id="28"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2294"/>
                                        </p:tgtEl>
                                        <p:attrNameLst>
                                          <p:attrName>style.visibility</p:attrName>
                                        </p:attrNameLst>
                                      </p:cBhvr>
                                      <p:to>
                                        <p:strVal val="visible"/>
                                      </p:to>
                                    </p:set>
                                    <p:animEffect transition="in" filter="box(in)">
                                      <p:cBhvr>
                                        <p:cTn id="33" dur="500"/>
                                        <p:tgtEl>
                                          <p:spTgt spid="12294"/>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300"/>
                                        </p:tgtEl>
                                        <p:attrNameLst>
                                          <p:attrName>style.visibility</p:attrName>
                                        </p:attrNameLst>
                                      </p:cBhvr>
                                      <p:to>
                                        <p:strVal val="visible"/>
                                      </p:to>
                                    </p:set>
                                    <p:anim calcmode="lin" valueType="num">
                                      <p:cBhvr additive="base">
                                        <p:cTn id="38" dur="500" fill="hold"/>
                                        <p:tgtEl>
                                          <p:spTgt spid="12300"/>
                                        </p:tgtEl>
                                        <p:attrNameLst>
                                          <p:attrName>ppt_x</p:attrName>
                                        </p:attrNameLst>
                                      </p:cBhvr>
                                      <p:tavLst>
                                        <p:tav tm="0">
                                          <p:val>
                                            <p:strVal val="#ppt_x"/>
                                          </p:val>
                                        </p:tav>
                                        <p:tav tm="100000">
                                          <p:val>
                                            <p:strVal val="#ppt_x"/>
                                          </p:val>
                                        </p:tav>
                                      </p:tavLst>
                                    </p:anim>
                                    <p:anim calcmode="lin" valueType="num">
                                      <p:cBhvr additive="base">
                                        <p:cTn id="39" dur="500" fill="hold"/>
                                        <p:tgtEl>
                                          <p:spTgt spid="12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300"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3088005" y="1250950"/>
            <a:ext cx="6538595" cy="583565"/>
          </a:xfrm>
          <a:prstGeom prst="rect">
            <a:avLst/>
          </a:prstGeom>
          <a:noFill/>
        </p:spPr>
        <p:txBody>
          <a:bodyPr wrap="square" rtlCol="0" anchor="t">
            <a:spAutoFit/>
          </a:bodyPr>
          <a:lstStyle/>
          <a:p>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大江</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东去，浪</a:t>
            </a:r>
            <a:r>
              <a:rPr kumimoji="1" lang="zh-CN" altLang="en-US" sz="3200" b="1" kern="0" noProof="0" smtClean="0">
                <a:ln>
                  <a:noFill/>
                </a:ln>
                <a:solidFill>
                  <a:srgbClr val="7030A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淘</a:t>
            </a:r>
            <a:r>
              <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rPr>
              <a:t>尽，千古风流人物。</a:t>
            </a:r>
            <a:endParaRPr kumimoji="1" lang="zh-CN" altLang="en-US" sz="3200" b="1" kern="0" noProof="0" smtClean="0">
              <a:ln>
                <a:noFill/>
              </a:ln>
              <a:solidFill>
                <a:srgbClr val="FF0000"/>
              </a:solidFill>
              <a:effectLst>
                <a:outerShdw blurRad="38100" dist="38100" dir="2700000" algn="tl">
                  <a:srgbClr val="000000"/>
                </a:outerShdw>
              </a:effectLst>
              <a:uLnTx/>
              <a:uFillTx/>
              <a:latin typeface="方正粗黑宋简体" panose="02000000000000000000" charset="-122"/>
              <a:ea typeface="方正粗黑宋简体" panose="02000000000000000000" charset="-122"/>
              <a:cs typeface="+mj-cs"/>
              <a:sym typeface="+mn-ea"/>
            </a:endParaRPr>
          </a:p>
        </p:txBody>
      </p:sp>
      <p:sp>
        <p:nvSpPr>
          <p:cNvPr id="3" name="文本框 2" title=""/>
          <p:cNvSpPr txBox="1"/>
          <p:nvPr/>
        </p:nvSpPr>
        <p:spPr>
          <a:xfrm>
            <a:off x="793750" y="2536190"/>
            <a:ext cx="10230485" cy="2158365"/>
          </a:xfrm>
          <a:prstGeom prst="rect">
            <a:avLst/>
          </a:prstGeom>
          <a:noFill/>
        </p:spPr>
        <p:txBody>
          <a:bodyPr wrap="square" rtlCol="0" anchor="t">
            <a:spAutoFit/>
          </a:bodyPr>
          <a:lstStyle/>
          <a:p>
            <a:pPr indent="457200" fontAlgn="auto">
              <a:lnSpc>
                <a:spcPct val="120000"/>
              </a:lnSpc>
            </a:pP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“大江”</a:t>
            </a:r>
            <a:r>
              <a:rPr lang="zh-CN" altLang="en-US" sz="2800" b="1">
                <a:latin typeface="华文中宋" panose="02010600040101010101" charset="-122"/>
                <a:ea typeface="华文中宋" panose="02010600040101010101" charset="-122"/>
                <a:cs typeface="华文中宋" panose="02010600040101010101" charset="-122"/>
              </a:rPr>
              <a:t>给人一种气势磅礴的感觉，还指历史的长江，拓展了空间。</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“千古”</a:t>
            </a:r>
            <a:r>
              <a:rPr lang="zh-CN" altLang="en-US" sz="2800" b="1">
                <a:latin typeface="华文中宋" panose="02010600040101010101" charset="-122"/>
                <a:ea typeface="华文中宋" panose="02010600040101010101" charset="-122"/>
                <a:cs typeface="华文中宋" panose="02010600040101010101" charset="-122"/>
              </a:rPr>
              <a:t>让人想到了悠久的历史，从古史的长江，拓展了空间千古 让人想到了悠久的历史， 从古到今，扩大了时间概念。</a:t>
            </a:r>
            <a:endParaRPr lang="zh-CN" altLang="en-US" sz="2800" b="1">
              <a:latin typeface="华文中宋" panose="02010600040101010101" charset="-122"/>
              <a:ea typeface="华文中宋" panose="02010600040101010101" charset="-122"/>
              <a:cs typeface="华文中宋" panose="02010600040101010101" charset="-122"/>
            </a:endParaRPr>
          </a:p>
        </p:txBody>
      </p:sp>
      <p:sp>
        <p:nvSpPr>
          <p:cNvPr id="4" name="文本框 3" title=""/>
          <p:cNvSpPr txBox="1"/>
          <p:nvPr/>
        </p:nvSpPr>
        <p:spPr>
          <a:xfrm>
            <a:off x="702945" y="1893570"/>
            <a:ext cx="11174095" cy="521970"/>
          </a:xfrm>
          <a:prstGeom prst="rect">
            <a:avLst/>
          </a:prstGeom>
          <a:noFill/>
        </p:spPr>
        <p:txBody>
          <a:bodyPr wrap="square" rtlCol="0" anchor="t">
            <a:spAutoFit/>
          </a:bodyPr>
          <a:lstStyle/>
          <a:p>
            <a:r>
              <a:rPr lang="en-US" altLang="zh-CN" sz="2800" b="1" smtClean="0">
                <a:solidFill>
                  <a:srgbClr val="0070C0"/>
                </a:solidFill>
                <a:latin typeface="+mj-ea"/>
                <a:ea typeface="+mj-ea"/>
                <a:sym typeface="+mn-ea"/>
              </a:rPr>
              <a:t>长江</a:t>
            </a:r>
            <a:r>
              <a:rPr lang="zh-CN" altLang="en-US" sz="2800" b="1" smtClean="0">
                <a:solidFill>
                  <a:srgbClr val="0070C0"/>
                </a:solidFill>
                <a:latin typeface="+mj-ea"/>
                <a:ea typeface="+mj-ea"/>
                <a:sym typeface="+mn-ea"/>
              </a:rPr>
              <a:t>向</a:t>
            </a:r>
            <a:r>
              <a:rPr lang="en-US" altLang="zh-CN" sz="2800" b="1" smtClean="0">
                <a:solidFill>
                  <a:srgbClr val="0070C0"/>
                </a:solidFill>
                <a:latin typeface="+mj-ea"/>
                <a:ea typeface="+mj-ea"/>
                <a:sym typeface="+mn-ea"/>
              </a:rPr>
              <a:t>东流去，</a:t>
            </a:r>
            <a:r>
              <a:rPr lang="zh-CN" altLang="en-US" sz="2800" b="1" smtClean="0">
                <a:solidFill>
                  <a:srgbClr val="0070C0"/>
                </a:solidFill>
                <a:latin typeface="+mj-ea"/>
                <a:ea typeface="+mj-ea"/>
                <a:sym typeface="+mn-ea"/>
              </a:rPr>
              <a:t>波浪滚滚，</a:t>
            </a:r>
            <a:r>
              <a:rPr lang="en-US" altLang="zh-CN" sz="2800" b="1" smtClean="0">
                <a:solidFill>
                  <a:srgbClr val="0070C0"/>
                </a:solidFill>
                <a:latin typeface="+mj-ea"/>
                <a:ea typeface="+mj-ea"/>
                <a:sym typeface="+mn-ea"/>
              </a:rPr>
              <a:t>千</a:t>
            </a:r>
            <a:r>
              <a:rPr lang="zh-CN" altLang="en-US" sz="2800" b="1" smtClean="0">
                <a:solidFill>
                  <a:srgbClr val="0070C0"/>
                </a:solidFill>
                <a:latin typeface="+mj-ea"/>
                <a:ea typeface="+mj-ea"/>
                <a:sym typeface="+mn-ea"/>
              </a:rPr>
              <a:t>古的英雄人物都（随着长江水）逝去。</a:t>
            </a:r>
            <a:endParaRPr lang="en-US" altLang="zh-CN" sz="2800" b="1" smtClean="0">
              <a:solidFill>
                <a:srgbClr val="0070C0"/>
              </a:solidFill>
              <a:latin typeface="+mj-ea"/>
              <a:ea typeface="+mj-ea"/>
              <a:sym typeface="+mn-ea"/>
            </a:endParaRPr>
          </a:p>
        </p:txBody>
      </p:sp>
      <p:sp>
        <p:nvSpPr>
          <p:cNvPr id="5" name="文本框 4" title=""/>
          <p:cNvSpPr txBox="1"/>
          <p:nvPr/>
        </p:nvSpPr>
        <p:spPr>
          <a:xfrm>
            <a:off x="793750" y="4694555"/>
            <a:ext cx="10404475" cy="1641475"/>
          </a:xfrm>
          <a:prstGeom prst="rect">
            <a:avLst/>
          </a:prstGeom>
          <a:noFill/>
        </p:spPr>
        <p:txBody>
          <a:bodyPr wrap="square" rtlCol="0" anchor="t">
            <a:spAutoFit/>
          </a:bodyPr>
          <a:lstStyle/>
          <a:p>
            <a:pPr indent="457200" fontAlgn="auto">
              <a:lnSpc>
                <a:spcPct val="120000"/>
              </a:lnSpc>
            </a:pPr>
            <a:r>
              <a:rPr lang="zh-CN" altLang="en-US" sz="2800" b="1">
                <a:latin typeface="华文中宋" panose="02010600040101010101" charset="-122"/>
                <a:ea typeface="华文中宋" panose="02010600040101010101" charset="-122"/>
                <a:cs typeface="华文中宋" panose="02010600040101010101" charset="-122"/>
                <a:sym typeface="+mn-ea"/>
              </a:rPr>
              <a:t>这句话一开篇便将我们的视野引向了无限广阔的空间和无比悠久的时间之中，奠定了全词的</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豪放</a:t>
            </a:r>
            <a:r>
              <a:rPr lang="zh-CN" altLang="en-US" sz="2800" b="1">
                <a:latin typeface="华文中宋" panose="02010600040101010101" charset="-122"/>
                <a:ea typeface="华文中宋" panose="02010600040101010101" charset="-122"/>
                <a:cs typeface="华文中宋" panose="02010600040101010101" charset="-122"/>
                <a:sym typeface="+mn-ea"/>
              </a:rPr>
              <a:t>基调， 为人物的活动展开</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波澜壮阔</a:t>
            </a:r>
            <a:r>
              <a:rPr lang="zh-CN" altLang="en-US" sz="2800" b="1">
                <a:latin typeface="华文中宋" panose="02010600040101010101" charset="-122"/>
                <a:ea typeface="华文中宋" panose="02010600040101010101" charset="-122"/>
                <a:cs typeface="华文中宋" panose="02010600040101010101" charset="-122"/>
                <a:sym typeface="+mn-ea"/>
              </a:rPr>
              <a:t>的背景。</a:t>
            </a:r>
            <a:endParaRPr lang="zh-CN" altLang="en-US" sz="2800" b="1">
              <a:latin typeface="华文中宋" panose="02010600040101010101" charset="-122"/>
              <a:ea typeface="华文中宋" panose="02010600040101010101" charset="-122"/>
              <a:cs typeface="华文中宋" panose="02010600040101010101" charset="-122"/>
              <a:sym typeface="+mn-ea"/>
            </a:endParaRPr>
          </a:p>
        </p:txBody>
      </p:sp>
      <p:sp>
        <p:nvSpPr>
          <p:cNvPr id="7" name="圆角矩形标注 6" title=""/>
          <p:cNvSpPr/>
          <p:nvPr/>
        </p:nvSpPr>
        <p:spPr>
          <a:xfrm>
            <a:off x="2781935" y="795655"/>
            <a:ext cx="1229995" cy="455295"/>
          </a:xfrm>
          <a:prstGeom prst="wedgeRoundRectCallout">
            <a:avLst>
              <a:gd name="adj1" fmla="val 56988"/>
              <a:gd name="adj2" fmla="val 69560"/>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长江</a:t>
            </a:r>
            <a:endParaRPr lang="zh-CN" altLang="en-US" sz="2400" b="1">
              <a:solidFill>
                <a:schemeClr val="tx1"/>
              </a:solidFill>
            </a:endParaRPr>
          </a:p>
        </p:txBody>
      </p:sp>
      <p:sp>
        <p:nvSpPr>
          <p:cNvPr id="8" name="圆角矩形标注 7" title=""/>
          <p:cNvSpPr/>
          <p:nvPr/>
        </p:nvSpPr>
        <p:spPr>
          <a:xfrm>
            <a:off x="5495925" y="779145"/>
            <a:ext cx="1229995" cy="455295"/>
          </a:xfrm>
          <a:prstGeom prst="wedgeRoundRectCallout">
            <a:avLst>
              <a:gd name="adj1" fmla="val -41319"/>
              <a:gd name="adj2" fmla="val 84945"/>
              <a:gd name="adj3" fmla="val 16667"/>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冲洗</a:t>
            </a:r>
            <a:endParaRPr lang="zh-CN" altLang="en-US" sz="2400" b="1">
              <a:solidFill>
                <a:schemeClr val="tx1"/>
              </a:solidFill>
            </a:endParaRPr>
          </a:p>
        </p:txBody>
      </p:sp>
      <p:cxnSp>
        <p:nvCxnSpPr>
          <p:cNvPr id="9" name="直接连接符 8" title=""/>
          <p:cNvCxnSpPr/>
          <p:nvPr>
            <p:custDataLst>
              <p:tags r:id="rId2"/>
            </p:custDataLst>
          </p:nvPr>
        </p:nvCxnSpPr>
        <p:spPr>
          <a:xfrm flipV="1">
            <a:off x="1175282" y="692907"/>
            <a:ext cx="2118995" cy="88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3"/>
            </p:custDataLst>
          </p:nvPr>
        </p:nvSpPr>
        <p:spPr>
          <a:xfrm>
            <a:off x="1101090" y="170815"/>
            <a:ext cx="226758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文本研读</a:t>
            </a:r>
            <a:endParaRPr lang="zh-CN" altLang="en-US" sz="2800" b="1">
              <a:solidFill>
                <a:srgbClr val="002060"/>
              </a:solidFill>
              <a:latin typeface="华文中宋" panose="02010600040101010101" charset="-122"/>
              <a:ea typeface="华文中宋" panose="02010600040101010101" charset="-122"/>
              <a:sym typeface="+mn-ea"/>
            </a:endParaRPr>
          </a:p>
        </p:txBody>
      </p:sp>
      <p:grpSp>
        <p:nvGrpSpPr>
          <p:cNvPr id="13" name="组合 12" title=""/>
          <p:cNvGrpSpPr/>
          <p:nvPr/>
        </p:nvGrpSpPr>
        <p:grpSpPr>
          <a:xfrm>
            <a:off x="450850" y="281623"/>
            <a:ext cx="562610" cy="513080"/>
            <a:chOff x="2121873" y="1511588"/>
            <a:chExt cx="445481" cy="469613"/>
          </a:xfrm>
        </p:grpSpPr>
        <p:sp>
          <p:nvSpPr>
            <p:cNvPr id="14" name="矩形 13"/>
            <p:cNvSpPr/>
            <p:nvPr>
              <p:custDataLst>
                <p:tags r:id="rId4"/>
              </p:custDataLst>
            </p:nvPr>
          </p:nvSpPr>
          <p:spPr>
            <a:xfrm>
              <a:off x="2121873" y="1511588"/>
              <a:ext cx="363415" cy="3634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custDataLst>
                <p:tags r:id="rId5"/>
              </p:custDataLst>
            </p:nvPr>
          </p:nvSpPr>
          <p:spPr>
            <a:xfrm>
              <a:off x="2321171" y="1735018"/>
              <a:ext cx="246183" cy="246183"/>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P spid="3" grpId="0"/>
      <p:bldP spid="5"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OS" val="Unix 3.10 unknown"/>
  <p:tag name="AS_RELEASE_DATE" val="2023.03.31"/>
  <p:tag name="AS_TITLE" val="Aspose.Slides for Java"/>
  <p:tag name="AS_VERSION" val="23.3"/>
  <p:tag name="COMMONDATA" val="eyJoZGlkIjoiOTBkMDkwZGZlMTRjODA1Y2NjNjdjMWFjZmUwMjI3ZmUifQ=="/>
  <p:tag name="KSO_WPP_MARK_KEY" val="14d347af-7376-44c1-bfc9-a74be9e339c1"/>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MEDIACOVER_FLAG" val="1"/>
  <p:tag name="KSO_WM_UNIT_MEDIACOVER_BTN_POS" val="c"/>
  <p:tag name="KSO_WM_UNIT_MEDIACOVER_BTN_STATE" val="1"/>
  <p:tag name="KSO_WM_UNIT_MEDIACOVER_BTN_STYLE" val="ee0bc779c1f3d7f3e90c96344320e69a"/>
  <p:tag name="KSO_WM_UNIT_MEDIACOVER_BTNRECT" val="7587*3461*702*702"/>
  <p:tag name="KSO_WM_UNIT_MEDIACOVER_RGB" val="000000"/>
  <p:tag name="KSO_WM_UNIT_MEDIACOVER_STYLEID" val="1"/>
  <p:tag name="KSO_WM_UNIT_MEDIACOVER_TEXTSTATE" val="0"/>
  <p:tag name="KSO_WM_UNIT_MEDIACOVER_TRANSPARENCY" val="0.5"/>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210</Paragraphs>
  <Slides>24</Slides>
  <Notes>1</Notes>
  <TotalTime>0</TotalTime>
  <HiddenSlides>0</HiddenSlides>
  <MMClips>2</MMClips>
  <ScaleCrop>0</ScaleCrop>
  <HeadingPairs>
    <vt:vector baseType="variant" size="6">
      <vt:variant>
        <vt:lpstr>Fonts used</vt:lpstr>
      </vt:variant>
      <vt:variant>
        <vt:i4>21</vt:i4>
      </vt:variant>
      <vt:variant>
        <vt:lpstr>Theme</vt:lpstr>
      </vt:variant>
      <vt:variant>
        <vt:i4>1</vt:i4>
      </vt:variant>
      <vt:variant>
        <vt:lpstr>Slide Titles</vt:lpstr>
      </vt:variant>
      <vt:variant>
        <vt:i4>24</vt:i4>
      </vt:variant>
    </vt:vector>
  </HeadingPairs>
  <TitlesOfParts>
    <vt:vector baseType="lpstr" size="46">
      <vt:lpstr>Arial</vt:lpstr>
      <vt:lpstr>微软雅黑</vt:lpstr>
      <vt:lpstr>Wingdings</vt:lpstr>
      <vt:lpstr>Calibri Light</vt:lpstr>
      <vt:lpstr>Calibri</vt:lpstr>
      <vt:lpstr>华文新魏</vt:lpstr>
      <vt:lpstr>华文楷体</vt:lpstr>
      <vt:lpstr>Times New Roman</vt:lpstr>
      <vt:lpstr>黑体</vt:lpstr>
      <vt:lpstr>华文中宋</vt:lpstr>
      <vt:lpstr>方正粗黑宋简体</vt:lpstr>
      <vt:lpstr>文鼎CS魏碑</vt:lpstr>
      <vt:lpstr>宋体</vt:lpstr>
      <vt:lpstr>隶书</vt:lpstr>
      <vt:lpstr>华文琥珀</vt:lpstr>
      <vt:lpstr>华文隶书</vt:lpstr>
      <vt:lpstr>华文行楷</vt:lpstr>
      <vt:lpstr>Arial Unicode MS</vt:lpstr>
      <vt:lpstr>Segoe UI Black</vt:lpstr>
      <vt:lpstr>Plotter</vt:lpstr>
      <vt:lpstr>楷体_GB2312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2024-08-21T15:26:15.357</cp:lastPrinted>
  <dcterms:created xsi:type="dcterms:W3CDTF">2024-08-21T15:26:15Z</dcterms:created>
  <dcterms:modified xsi:type="dcterms:W3CDTF">2024-08-21T07:26:15Z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