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Java 23.3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7" r:id="rId7"/>
    <p:sldId id="301" r:id="rId8"/>
    <p:sldId id="320" r:id="rId9"/>
    <p:sldId id="321" r:id="rId10"/>
    <p:sldId id="322" r:id="rId11"/>
    <p:sldId id="323" r:id="rId12"/>
    <p:sldId id="325" r:id="rId13"/>
    <p:sldId id="331" r:id="rId14"/>
    <p:sldId id="332" r:id="rId15"/>
    <p:sldId id="333" r:id="rId16"/>
    <p:sldId id="338" r:id="rId17"/>
  </p:sldIdLst>
  <p:sldSz cx="12192000" cy="6858000"/>
  <p:notesSz cx="6858000" cy="9144000"/>
  <p:custDataLst>
    <p:tags r:id="rId1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51" userDrawn="1">
          <p15:clr>
            <a:srgbClr val="A4A3A4"/>
          </p15:clr>
        </p15:guide>
        <p15:guide id="2" pos="381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showPr showNarration="1"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582"/>
      </p:cViewPr>
      <p:guideLst>
        <p:guide orient="horz" pos="2251"/>
        <p:guide pos="3811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9.xml" /><Relationship Id="rId11" Type="http://schemas.openxmlformats.org/officeDocument/2006/relationships/slide" Target="slides/slide10.xml" /><Relationship Id="rId12" Type="http://schemas.openxmlformats.org/officeDocument/2006/relationships/slide" Target="slides/slide11.xml" /><Relationship Id="rId13" Type="http://schemas.openxmlformats.org/officeDocument/2006/relationships/slide" Target="slides/slide12.xml" /><Relationship Id="rId14" Type="http://schemas.openxmlformats.org/officeDocument/2006/relationships/slide" Target="slides/slide13.xml" /><Relationship Id="rId15" Type="http://schemas.openxmlformats.org/officeDocument/2006/relationships/slide" Target="slides/slide14.xml" /><Relationship Id="rId16" Type="http://schemas.openxmlformats.org/officeDocument/2006/relationships/slide" Target="slides/slide15.xml" /><Relationship Id="rId17" Type="http://schemas.openxmlformats.org/officeDocument/2006/relationships/slide" Target="slides/slide16.xml" /><Relationship Id="rId18" Type="http://schemas.openxmlformats.org/officeDocument/2006/relationships/tags" Target="tags/tag129.xml" /><Relationship Id="rId19" Type="http://schemas.openxmlformats.org/officeDocument/2006/relationships/presProps" Target="presProps.xml" /><Relationship Id="rId2" Type="http://schemas.openxmlformats.org/officeDocument/2006/relationships/slide" Target="slides/slide1.xml" /><Relationship Id="rId20" Type="http://schemas.openxmlformats.org/officeDocument/2006/relationships/viewProps" Target="viewProps.xml" /><Relationship Id="rId21" Type="http://schemas.openxmlformats.org/officeDocument/2006/relationships/theme" Target="theme/theme1.xml" /><Relationship Id="rId22" Type="http://schemas.openxmlformats.org/officeDocument/2006/relationships/tableStyles" Target="tableStyles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8" Type="http://schemas.openxmlformats.org/officeDocument/2006/relationships/slide" Target="slides/slide7.xml" /><Relationship Id="rId9" Type="http://schemas.openxmlformats.org/officeDocument/2006/relationships/slide" Target="slides/slide8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image" Target="file:///D:\qq&#25991;&#20214;\712321467\Image\C2C\Image2\%7b75232B38-A165-1FB7-499C-2E1C792CACB5%7d.png" TargetMode="External" /><Relationship Id="rId13" Type="http://schemas.openxmlformats.org/officeDocument/2006/relationships/image" Target="../media/image1.png" /><Relationship Id="rId14" Type="http://schemas.openxmlformats.org/officeDocument/2006/relationships/tags" Target="../tags/tag1.xml" /><Relationship Id="rId15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图片 1073743875" descr="学科网 zxxk.com" title=""/>
          <p:cNvPicPr>
            <a:picLocks noChangeAspect="1"/>
          </p:cNvPicPr>
          <p:nvPr/>
        </p:nvPicPr>
        <p:blipFill>
          <a:blip r:embed="rId13" r:link="rId12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3" name="图片 1073743875" descr="学科网 zxxk.com" title=""/>
          <p:cNvPicPr>
            <a:picLocks noChangeAspect="1"/>
          </p:cNvPicPr>
          <p:nvPr/>
        </p:nvPicPr>
        <p:blipFill>
          <a:blip r:embed="rId13" r:link="rId12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4" name="图片 1073743875" descr="学科网 zxxk.com" title=""/>
          <p:cNvPicPr>
            <a:picLocks noChangeAspect="1"/>
          </p:cNvPicPr>
          <p:nvPr/>
        </p:nvPicPr>
        <p:blipFill>
          <a:blip r:embed="rId13" r:link="rId12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</a:ln>
        </p:spPr>
      </p:pic>
    </p:spTree>
    <p:custDataLst>
      <p:tags r:id="rId14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600"/>
        </a:spcAft>
        <a:buFont typeface="Arial" panose="020b0604020202020204" pitchFamily="34" charset="0"/>
        <a:buChar char="●"/>
        <a:tabLst>
          <a:tab pos="1609725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.png" /><Relationship Id="rId3" Type="http://schemas.openxmlformats.org/officeDocument/2006/relationships/tags" Target="../tags/tag2.xml" /><Relationship Id="rId4" Type="http://schemas.openxmlformats.org/officeDocument/2006/relationships/tags" Target="../tags/tag3.xml" /><Relationship Id="rId5" Type="http://schemas.openxmlformats.org/officeDocument/2006/relationships/tags" Target="../tags/tag4.xml" /><Relationship Id="rId6" Type="http://schemas.openxmlformats.org/officeDocument/2006/relationships/tags" Target="../tags/tag5.xml" /><Relationship Id="rId7" Type="http://schemas.openxmlformats.org/officeDocument/2006/relationships/image" Target="../media/image3.png" /><Relationship Id="rId8" Type="http://schemas.openxmlformats.org/officeDocument/2006/relationships/tags" Target="../tags/tag6.xml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tags" Target="../tags/tag78.xml" /><Relationship Id="rId3" Type="http://schemas.openxmlformats.org/officeDocument/2006/relationships/tags" Target="../tags/tag79.xml" /><Relationship Id="rId4" Type="http://schemas.openxmlformats.org/officeDocument/2006/relationships/tags" Target="../tags/tag80.xml" /><Relationship Id="rId5" Type="http://schemas.openxmlformats.org/officeDocument/2006/relationships/tags" Target="../tags/tag81.xml" /><Relationship Id="rId6" Type="http://schemas.openxmlformats.org/officeDocument/2006/relationships/tags" Target="../tags/tag82.xml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5.jpeg" /><Relationship Id="rId3" Type="http://schemas.openxmlformats.org/officeDocument/2006/relationships/tags" Target="../tags/tag83.xml" /><Relationship Id="rId4" Type="http://schemas.openxmlformats.org/officeDocument/2006/relationships/tags" Target="../tags/tag84.xml" /><Relationship Id="rId5" Type="http://schemas.openxmlformats.org/officeDocument/2006/relationships/tags" Target="../tags/tag85.xml" /><Relationship Id="rId6" Type="http://schemas.openxmlformats.org/officeDocument/2006/relationships/tags" Target="../tags/tag86.xml" /><Relationship Id="rId7" Type="http://schemas.openxmlformats.org/officeDocument/2006/relationships/tags" Target="../tags/tag87.xml" /><Relationship Id="rId8" Type="http://schemas.openxmlformats.org/officeDocument/2006/relationships/tags" Target="../tags/tag88.xml" /><Relationship Id="rId9" Type="http://schemas.openxmlformats.org/officeDocument/2006/relationships/tags" Target="../tags/tag89.xml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10" Type="http://schemas.openxmlformats.org/officeDocument/2006/relationships/tags" Target="../tags/tag97.xml" /><Relationship Id="rId2" Type="http://schemas.openxmlformats.org/officeDocument/2006/relationships/image" Target="../media/image5.jpeg" /><Relationship Id="rId3" Type="http://schemas.openxmlformats.org/officeDocument/2006/relationships/tags" Target="../tags/tag90.xml" /><Relationship Id="rId4" Type="http://schemas.openxmlformats.org/officeDocument/2006/relationships/tags" Target="../tags/tag91.xml" /><Relationship Id="rId5" Type="http://schemas.openxmlformats.org/officeDocument/2006/relationships/tags" Target="../tags/tag92.xml" /><Relationship Id="rId6" Type="http://schemas.openxmlformats.org/officeDocument/2006/relationships/tags" Target="../tags/tag93.xml" /><Relationship Id="rId7" Type="http://schemas.openxmlformats.org/officeDocument/2006/relationships/tags" Target="../tags/tag94.xml" /><Relationship Id="rId8" Type="http://schemas.openxmlformats.org/officeDocument/2006/relationships/tags" Target="../tags/tag95.xml" /><Relationship Id="rId9" Type="http://schemas.openxmlformats.org/officeDocument/2006/relationships/tags" Target="../tags/tag96.xml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10" Type="http://schemas.openxmlformats.org/officeDocument/2006/relationships/tags" Target="../tags/tag105.xml" /><Relationship Id="rId2" Type="http://schemas.openxmlformats.org/officeDocument/2006/relationships/image" Target="../media/image5.jpeg" /><Relationship Id="rId3" Type="http://schemas.openxmlformats.org/officeDocument/2006/relationships/tags" Target="../tags/tag98.xml" /><Relationship Id="rId4" Type="http://schemas.openxmlformats.org/officeDocument/2006/relationships/tags" Target="../tags/tag99.xml" /><Relationship Id="rId5" Type="http://schemas.openxmlformats.org/officeDocument/2006/relationships/tags" Target="../tags/tag100.xml" /><Relationship Id="rId6" Type="http://schemas.openxmlformats.org/officeDocument/2006/relationships/tags" Target="../tags/tag101.xml" /><Relationship Id="rId7" Type="http://schemas.openxmlformats.org/officeDocument/2006/relationships/tags" Target="../tags/tag102.xml" /><Relationship Id="rId8" Type="http://schemas.openxmlformats.org/officeDocument/2006/relationships/tags" Target="../tags/tag103.xml" /><Relationship Id="rId9" Type="http://schemas.openxmlformats.org/officeDocument/2006/relationships/tags" Target="../tags/tag104.xml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10" Type="http://schemas.openxmlformats.org/officeDocument/2006/relationships/tags" Target="../tags/tag113.xml" /><Relationship Id="rId2" Type="http://schemas.openxmlformats.org/officeDocument/2006/relationships/image" Target="../media/image5.jpeg" /><Relationship Id="rId3" Type="http://schemas.openxmlformats.org/officeDocument/2006/relationships/tags" Target="../tags/tag106.xml" /><Relationship Id="rId4" Type="http://schemas.openxmlformats.org/officeDocument/2006/relationships/tags" Target="../tags/tag107.xml" /><Relationship Id="rId5" Type="http://schemas.openxmlformats.org/officeDocument/2006/relationships/tags" Target="../tags/tag108.xml" /><Relationship Id="rId6" Type="http://schemas.openxmlformats.org/officeDocument/2006/relationships/tags" Target="../tags/tag109.xml" /><Relationship Id="rId7" Type="http://schemas.openxmlformats.org/officeDocument/2006/relationships/tags" Target="../tags/tag110.xml" /><Relationship Id="rId8" Type="http://schemas.openxmlformats.org/officeDocument/2006/relationships/tags" Target="../tags/tag111.xml" /><Relationship Id="rId9" Type="http://schemas.openxmlformats.org/officeDocument/2006/relationships/tags" Target="../tags/tag112.xml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10" Type="http://schemas.openxmlformats.org/officeDocument/2006/relationships/tags" Target="../tags/tag120.xml" /><Relationship Id="rId2" Type="http://schemas.openxmlformats.org/officeDocument/2006/relationships/image" Target="../media/image5.jpeg" /><Relationship Id="rId3" Type="http://schemas.openxmlformats.org/officeDocument/2006/relationships/tags" Target="../tags/tag114.xml" /><Relationship Id="rId4" Type="http://schemas.openxmlformats.org/officeDocument/2006/relationships/tags" Target="../tags/tag115.xml" /><Relationship Id="rId5" Type="http://schemas.openxmlformats.org/officeDocument/2006/relationships/tags" Target="../tags/tag116.xml" /><Relationship Id="rId6" Type="http://schemas.openxmlformats.org/officeDocument/2006/relationships/tags" Target="../tags/tag117.xml" /><Relationship Id="rId7" Type="http://schemas.openxmlformats.org/officeDocument/2006/relationships/tags" Target="../tags/tag118.xml" /><Relationship Id="rId8" Type="http://schemas.openxmlformats.org/officeDocument/2006/relationships/tags" Target="../tags/tag119.xml" /><Relationship Id="rId9" Type="http://schemas.openxmlformats.org/officeDocument/2006/relationships/image" Target="../media/image9.png" /></Relationships>
</file>

<file path=ppt/slides/_rels/slide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10" Type="http://schemas.openxmlformats.org/officeDocument/2006/relationships/image" Target="../media/image10.png" /><Relationship Id="rId11" Type="http://schemas.openxmlformats.org/officeDocument/2006/relationships/tags" Target="../tags/tag128.xml" /><Relationship Id="rId2" Type="http://schemas.openxmlformats.org/officeDocument/2006/relationships/image" Target="../media/image5.jpeg" /><Relationship Id="rId3" Type="http://schemas.openxmlformats.org/officeDocument/2006/relationships/tags" Target="../tags/tag121.xml" /><Relationship Id="rId4" Type="http://schemas.openxmlformats.org/officeDocument/2006/relationships/tags" Target="../tags/tag122.xml" /><Relationship Id="rId5" Type="http://schemas.openxmlformats.org/officeDocument/2006/relationships/tags" Target="../tags/tag123.xml" /><Relationship Id="rId6" Type="http://schemas.openxmlformats.org/officeDocument/2006/relationships/tags" Target="../tags/tag124.xml" /><Relationship Id="rId7" Type="http://schemas.openxmlformats.org/officeDocument/2006/relationships/tags" Target="../tags/tag125.xml" /><Relationship Id="rId8" Type="http://schemas.openxmlformats.org/officeDocument/2006/relationships/tags" Target="../tags/tag126.xml" /><Relationship Id="rId9" Type="http://schemas.openxmlformats.org/officeDocument/2006/relationships/tags" Target="../tags/tag127.x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4.jpeg" /><Relationship Id="rId3" Type="http://schemas.openxmlformats.org/officeDocument/2006/relationships/tags" Target="../tags/tag7.xml" /><Relationship Id="rId4" Type="http://schemas.openxmlformats.org/officeDocument/2006/relationships/tags" Target="../tags/tag8.xml" /><Relationship Id="rId5" Type="http://schemas.openxmlformats.org/officeDocument/2006/relationships/tags" Target="../tags/tag9.xml" /><Relationship Id="rId6" Type="http://schemas.openxmlformats.org/officeDocument/2006/relationships/tags" Target="../tags/tag10.xml" /><Relationship Id="rId7" Type="http://schemas.openxmlformats.org/officeDocument/2006/relationships/tags" Target="../tags/tag11.xml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5.jpeg" /><Relationship Id="rId3" Type="http://schemas.openxmlformats.org/officeDocument/2006/relationships/tags" Target="../tags/tag12.xml" /><Relationship Id="rId4" Type="http://schemas.openxmlformats.org/officeDocument/2006/relationships/tags" Target="../tags/tag13.xml" /><Relationship Id="rId5" Type="http://schemas.openxmlformats.org/officeDocument/2006/relationships/tags" Target="../tags/tag14.xml" /><Relationship Id="rId6" Type="http://schemas.openxmlformats.org/officeDocument/2006/relationships/tags" Target="../tags/tag15.xml" /><Relationship Id="rId7" Type="http://schemas.openxmlformats.org/officeDocument/2006/relationships/tags" Target="../tags/tag16.xml" /><Relationship Id="rId8" Type="http://schemas.openxmlformats.org/officeDocument/2006/relationships/tags" Target="../tags/tag17.xml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10" Type="http://schemas.openxmlformats.org/officeDocument/2006/relationships/tags" Target="../tags/tag26.xml" /><Relationship Id="rId11" Type="http://schemas.openxmlformats.org/officeDocument/2006/relationships/tags" Target="../tags/tag27.xml" /><Relationship Id="rId12" Type="http://schemas.openxmlformats.org/officeDocument/2006/relationships/tags" Target="../tags/tag28.xml" /><Relationship Id="rId13" Type="http://schemas.openxmlformats.org/officeDocument/2006/relationships/tags" Target="../tags/tag29.xml" /><Relationship Id="rId14" Type="http://schemas.openxmlformats.org/officeDocument/2006/relationships/image" Target="../media/image5.jpeg" /><Relationship Id="rId15" Type="http://schemas.openxmlformats.org/officeDocument/2006/relationships/tags" Target="../tags/tag30.xml" /><Relationship Id="rId16" Type="http://schemas.openxmlformats.org/officeDocument/2006/relationships/tags" Target="../tags/tag31.xml" /><Relationship Id="rId2" Type="http://schemas.openxmlformats.org/officeDocument/2006/relationships/tags" Target="../tags/tag18.xml" /><Relationship Id="rId3" Type="http://schemas.openxmlformats.org/officeDocument/2006/relationships/tags" Target="../tags/tag19.xml" /><Relationship Id="rId4" Type="http://schemas.openxmlformats.org/officeDocument/2006/relationships/tags" Target="../tags/tag20.xml" /><Relationship Id="rId5" Type="http://schemas.openxmlformats.org/officeDocument/2006/relationships/tags" Target="../tags/tag21.xml" /><Relationship Id="rId6" Type="http://schemas.openxmlformats.org/officeDocument/2006/relationships/tags" Target="../tags/tag22.xml" /><Relationship Id="rId7" Type="http://schemas.openxmlformats.org/officeDocument/2006/relationships/tags" Target="../tags/tag23.xml" /><Relationship Id="rId8" Type="http://schemas.openxmlformats.org/officeDocument/2006/relationships/tags" Target="../tags/tag24.xml" /><Relationship Id="rId9" Type="http://schemas.openxmlformats.org/officeDocument/2006/relationships/tags" Target="../tags/tag25.xm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10" Type="http://schemas.openxmlformats.org/officeDocument/2006/relationships/tags" Target="../tags/tag39.xml" /><Relationship Id="rId11" Type="http://schemas.openxmlformats.org/officeDocument/2006/relationships/tags" Target="../tags/tag40.xml" /><Relationship Id="rId12" Type="http://schemas.openxmlformats.org/officeDocument/2006/relationships/tags" Target="../tags/tag41.xml" /><Relationship Id="rId13" Type="http://schemas.openxmlformats.org/officeDocument/2006/relationships/tags" Target="../tags/tag42.xml" /><Relationship Id="rId14" Type="http://schemas.openxmlformats.org/officeDocument/2006/relationships/tags" Target="../tags/tag43.xml" /><Relationship Id="rId15" Type="http://schemas.openxmlformats.org/officeDocument/2006/relationships/tags" Target="../tags/tag44.xml" /><Relationship Id="rId16" Type="http://schemas.openxmlformats.org/officeDocument/2006/relationships/tags" Target="../tags/tag45.xml" /><Relationship Id="rId17" Type="http://schemas.openxmlformats.org/officeDocument/2006/relationships/tags" Target="../tags/tag46.xml" /><Relationship Id="rId18" Type="http://schemas.openxmlformats.org/officeDocument/2006/relationships/tags" Target="../tags/tag47.xml" /><Relationship Id="rId19" Type="http://schemas.openxmlformats.org/officeDocument/2006/relationships/tags" Target="../tags/tag48.xml" /><Relationship Id="rId2" Type="http://schemas.openxmlformats.org/officeDocument/2006/relationships/tags" Target="../tags/tag32.xml" /><Relationship Id="rId20" Type="http://schemas.openxmlformats.org/officeDocument/2006/relationships/tags" Target="../tags/tag49.xml" /><Relationship Id="rId21" Type="http://schemas.openxmlformats.org/officeDocument/2006/relationships/tags" Target="../tags/tag50.xml" /><Relationship Id="rId22" Type="http://schemas.openxmlformats.org/officeDocument/2006/relationships/tags" Target="../tags/tag51.xml" /><Relationship Id="rId23" Type="http://schemas.openxmlformats.org/officeDocument/2006/relationships/tags" Target="../tags/tag52.xml" /><Relationship Id="rId3" Type="http://schemas.openxmlformats.org/officeDocument/2006/relationships/tags" Target="../tags/tag33.xml" /><Relationship Id="rId4" Type="http://schemas.openxmlformats.org/officeDocument/2006/relationships/tags" Target="../tags/tag34.xml" /><Relationship Id="rId5" Type="http://schemas.openxmlformats.org/officeDocument/2006/relationships/tags" Target="../tags/tag35.xml" /><Relationship Id="rId6" Type="http://schemas.openxmlformats.org/officeDocument/2006/relationships/image" Target="../media/image6.png" /><Relationship Id="rId7" Type="http://schemas.openxmlformats.org/officeDocument/2006/relationships/tags" Target="../tags/tag36.xml" /><Relationship Id="rId8" Type="http://schemas.openxmlformats.org/officeDocument/2006/relationships/tags" Target="../tags/tag37.xml" /><Relationship Id="rId9" Type="http://schemas.openxmlformats.org/officeDocument/2006/relationships/tags" Target="../tags/tag38.xml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10" Type="http://schemas.openxmlformats.org/officeDocument/2006/relationships/tags" Target="../tags/tag60.xml" /><Relationship Id="rId2" Type="http://schemas.openxmlformats.org/officeDocument/2006/relationships/tags" Target="../tags/tag53.xml" /><Relationship Id="rId3" Type="http://schemas.openxmlformats.org/officeDocument/2006/relationships/tags" Target="../tags/tag54.xml" /><Relationship Id="rId4" Type="http://schemas.openxmlformats.org/officeDocument/2006/relationships/tags" Target="../tags/tag55.xml" /><Relationship Id="rId5" Type="http://schemas.openxmlformats.org/officeDocument/2006/relationships/image" Target="../media/image6.png" /><Relationship Id="rId6" Type="http://schemas.openxmlformats.org/officeDocument/2006/relationships/tags" Target="../tags/tag56.xml" /><Relationship Id="rId7" Type="http://schemas.openxmlformats.org/officeDocument/2006/relationships/tags" Target="../tags/tag57.xml" /><Relationship Id="rId8" Type="http://schemas.openxmlformats.org/officeDocument/2006/relationships/tags" Target="../tags/tag58.xml" /><Relationship Id="rId9" Type="http://schemas.openxmlformats.org/officeDocument/2006/relationships/tags" Target="../tags/tag59.xml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tags" Target="../tags/tag61.xml" /><Relationship Id="rId3" Type="http://schemas.openxmlformats.org/officeDocument/2006/relationships/tags" Target="../tags/tag62.xml" /><Relationship Id="rId4" Type="http://schemas.openxmlformats.org/officeDocument/2006/relationships/tags" Target="../tags/tag63.xml" /><Relationship Id="rId5" Type="http://schemas.openxmlformats.org/officeDocument/2006/relationships/tags" Target="../tags/tag64.xml" /><Relationship Id="rId6" Type="http://schemas.openxmlformats.org/officeDocument/2006/relationships/tags" Target="../tags/tag65.xml" /><Relationship Id="rId7" Type="http://schemas.openxmlformats.org/officeDocument/2006/relationships/tags" Target="../tags/tag66.xml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tags" Target="../tags/tag67.xml" /><Relationship Id="rId3" Type="http://schemas.openxmlformats.org/officeDocument/2006/relationships/tags" Target="../tags/tag68.xml" /><Relationship Id="rId4" Type="http://schemas.openxmlformats.org/officeDocument/2006/relationships/tags" Target="../tags/tag69.xml" /><Relationship Id="rId5" Type="http://schemas.openxmlformats.org/officeDocument/2006/relationships/tags" Target="../tags/tag70.xml" /><Relationship Id="rId6" Type="http://schemas.openxmlformats.org/officeDocument/2006/relationships/image" Target="../media/image7.png" /><Relationship Id="rId7" Type="http://schemas.openxmlformats.org/officeDocument/2006/relationships/tags" Target="../tags/tag71.xml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tags" Target="../tags/tag72.xml" /><Relationship Id="rId3" Type="http://schemas.openxmlformats.org/officeDocument/2006/relationships/tags" Target="../tags/tag73.xml" /><Relationship Id="rId4" Type="http://schemas.openxmlformats.org/officeDocument/2006/relationships/tags" Target="../tags/tag74.xml" /><Relationship Id="rId5" Type="http://schemas.openxmlformats.org/officeDocument/2006/relationships/image" Target="../media/image8.png" /><Relationship Id="rId6" Type="http://schemas.openxmlformats.org/officeDocument/2006/relationships/tags" Target="../tags/tag75.xml" /><Relationship Id="rId7" Type="http://schemas.openxmlformats.org/officeDocument/2006/relationships/tags" Target="../tags/tag76.xml" /><Relationship Id="rId8" Type="http://schemas.openxmlformats.org/officeDocument/2006/relationships/tags" Target="../tags/tag77.xm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bg>
      <p:bgPr>
        <a:blipFill>
          <a:blip r:embed="rId7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3100" name="Picture 68" title="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3201035" y="2844165"/>
            <a:ext cx="5941060" cy="331279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8" name="Oval 69" title="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3788410" y="2472690"/>
            <a:ext cx="1099820" cy="1127125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tint val="0"/>
                  <a:invGamma/>
                  <a:alpha val="0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微软雅黑"/>
              <a:cs typeface="+mn-cs"/>
            </a:endParaRPr>
          </a:p>
        </p:txBody>
      </p:sp>
      <p:sp>
        <p:nvSpPr>
          <p:cNvPr id="4105" name="Text Box 9" title="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8435340" y="1490980"/>
            <a:ext cx="1706880" cy="193802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pPr marR="0" defTabSz="914400">
              <a:buClrTx/>
              <a:buSzTx/>
              <a:buFontTx/>
              <a:buNone/>
              <a:defRPr/>
            </a:pPr>
            <a:r>
              <a:rPr kumimoji="0" lang="zh-CN" altLang="en-US" sz="12000" kern="1200" cap="none" spc="0" normalizeH="0" baseline="0" noProof="0">
                <a:solidFill>
                  <a:schemeClr val="bg1"/>
                </a:solidFill>
                <a:effectLst/>
                <a:latin typeface="Arial" panose="020b0604020202020204" pitchFamily="34" charset="0"/>
                <a:ea typeface="华文行楷" panose="02010800040101010101" pitchFamily="2" charset="-122"/>
                <a:cs typeface="+mn-cs"/>
              </a:rPr>
              <a:t>灯</a:t>
            </a:r>
            <a:endParaRPr kumimoji="0" lang="zh-CN" altLang="en-US" sz="12000" kern="1200" cap="none" spc="0" normalizeH="0" baseline="0" noProof="0">
              <a:solidFill>
                <a:schemeClr val="bg1"/>
              </a:solidFill>
              <a:effectLst/>
              <a:latin typeface="Arial" panose="020b0604020202020204" pitchFamily="34" charset="0"/>
              <a:ea typeface="华文行楷" panose="02010800040101010101" pitchFamily="2" charset="-122"/>
              <a:cs typeface="+mn-cs"/>
            </a:endParaRPr>
          </a:p>
        </p:txBody>
      </p:sp>
      <p:sp>
        <p:nvSpPr>
          <p:cNvPr id="5" name="文本框 4" title=""/>
          <p:cNvSpPr txBox="1"/>
          <p:nvPr/>
        </p:nvSpPr>
        <p:spPr>
          <a:xfrm>
            <a:off x="8109585" y="3232150"/>
            <a:ext cx="764540" cy="1423035"/>
          </a:xfrm>
          <a:prstGeom prst="rect">
            <a:avLst/>
          </a:prstGeom>
          <a:noFill/>
        </p:spPr>
        <p:txBody>
          <a:bodyPr vert="eaVert" wrap="square" rtlCol="0">
            <a:noAutofit/>
          </a:bodyPr>
          <a:lstStyle/>
          <a:p>
            <a:r>
              <a:rPr lang="zh-CN" altLang="en-US" sz="4400" b="1">
                <a:solidFill>
                  <a:srgbClr val="FFFF00"/>
                </a:solidFill>
                <a:latin typeface="华文隶书" panose="02010800040101010101" charset="-122"/>
                <a:ea typeface="华文隶书" panose="02010800040101010101" charset="-122"/>
              </a:rPr>
              <a:t>巴金</a:t>
            </a:r>
            <a:endParaRPr lang="zh-CN" altLang="en-US" sz="4400" b="1">
              <a:solidFill>
                <a:srgbClr val="FFFF00"/>
              </a:solidFill>
              <a:latin typeface="华文隶书" panose="02010800040101010101" charset="-122"/>
              <a:ea typeface="华文隶书" panose="02010800040101010101" charset="-122"/>
            </a:endParaRPr>
          </a:p>
        </p:txBody>
      </p:sp>
      <p:sp>
        <p:nvSpPr>
          <p:cNvPr id="14" name="圆角矩形 13" title=""/>
          <p:cNvSpPr/>
          <p:nvPr userDrawn="1">
            <p:custDataLst>
              <p:tags r:id="rId6"/>
            </p:custDataLst>
          </p:nvPr>
        </p:nvSpPr>
        <p:spPr bwMode="auto">
          <a:xfrm>
            <a:off x="79375" y="173355"/>
            <a:ext cx="5561965" cy="450850"/>
          </a:xfrm>
          <a:prstGeom prst="round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68580" tIns="34290" rIns="68580" bIns="34290" numCol="1" rtlCol="0" anchor="t" anchorCtr="0" compatLnSpc="1"/>
          <a:lstStyle>
            <a:defPPr>
              <a:defRPr lang="en-US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3000" b="1" i="0" u="none" baseline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黑体" panose="02010609060101010101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3000" b="1" i="0" u="none" baseline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黑体" panose="02010609060101010101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3000" b="1" i="0" u="none" baseline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黑体" panose="02010609060101010101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3000" b="1" i="0" u="none" baseline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黑体" panose="02010609060101010101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sz="3000" b="1" i="0" u="none" baseline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黑体" panose="02010609060101010101" charset="-122"/>
              </a:defRPr>
            </a:lvl5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400" b="1" i="0" u="none" strike="noStrike" kern="0" cap="none" spc="0" normalizeH="0" baseline="0" noProof="0"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华文楷体" panose="02010600040101010101" charset="-122"/>
                <a:ea typeface="华文楷体" panose="02010600040101010101" charset="-122"/>
              </a:rPr>
              <a:t>【中职专用】统编版·基础模块（上册）</a:t>
            </a:r>
            <a:endParaRPr kumimoji="0" lang="zh-CN" altLang="en-US" sz="2400" b="1" i="0" u="none" strike="noStrike" kern="0" cap="none" spc="0" normalizeH="0" baseline="0" noProof="0"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uLnTx/>
              <a:uFillTx/>
              <a:latin typeface="华文楷体" panose="02010600040101010101" charset="-122"/>
              <a:ea typeface="华文楷体" panose="02010600040101010101" charset="-122"/>
            </a:endParaRPr>
          </a:p>
        </p:txBody>
      </p:sp>
    </p:spTree>
    <p:custDataLst>
      <p:tags r:id="rId8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  <p:cond evt="onBegin" delay="0">
                          <p:tn val="10"/>
                        </p:cond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410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17" name="直接连接符 16" title=""/>
          <p:cNvCxnSpPr/>
          <p:nvPr>
            <p:custDataLst>
              <p:tags r:id="rId2"/>
            </p:custDataLst>
          </p:nvPr>
        </p:nvCxnSpPr>
        <p:spPr>
          <a:xfrm flipV="1">
            <a:off x="921917" y="685605"/>
            <a:ext cx="2837815" cy="1397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组合 17" title=""/>
          <p:cNvGrpSpPr/>
          <p:nvPr/>
        </p:nvGrpSpPr>
        <p:grpSpPr>
          <a:xfrm>
            <a:off x="255905" y="279400"/>
            <a:ext cx="562610" cy="513080"/>
            <a:chOff x="2121873" y="1511588"/>
            <a:chExt cx="445481" cy="469613"/>
          </a:xfrm>
        </p:grpSpPr>
        <p:sp>
          <p:nvSpPr>
            <p:cNvPr id="19" name="矩形 18"/>
            <p:cNvSpPr/>
            <p:nvPr>
              <p:custDataLst>
                <p:tags r:id="rId3"/>
              </p:custDataLst>
            </p:nvPr>
          </p:nvSpPr>
          <p:spPr>
            <a:xfrm>
              <a:off x="2121873" y="1511588"/>
              <a:ext cx="363415" cy="363415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20" name="矩形 19"/>
            <p:cNvSpPr/>
            <p:nvPr>
              <p:custDataLst>
                <p:tags r:id="rId4"/>
              </p:custDataLst>
            </p:nvPr>
          </p:nvSpPr>
          <p:spPr>
            <a:xfrm>
              <a:off x="2321171" y="1735018"/>
              <a:ext cx="246183" cy="246183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21" name="文本框 20" title=""/>
          <p:cNvSpPr txBox="1"/>
          <p:nvPr>
            <p:custDataLst>
              <p:tags r:id="rId5"/>
            </p:custDataLst>
          </p:nvPr>
        </p:nvSpPr>
        <p:spPr>
          <a:xfrm>
            <a:off x="1043305" y="139700"/>
            <a:ext cx="271653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sz="2800" b="1">
                <a:solidFill>
                  <a:srgbClr val="002060"/>
                </a:solidFill>
                <a:latin typeface="华文中宋" panose="02010600040101010101" charset="-122"/>
                <a:ea typeface="华文中宋" panose="02010600040101010101" charset="-122"/>
                <a:sym typeface="+mn-ea"/>
              </a:rPr>
              <a:t>赏手法</a:t>
            </a:r>
            <a:r>
              <a:rPr lang="en-US" sz="2800" b="1">
                <a:solidFill>
                  <a:srgbClr val="002060"/>
                </a:solidFill>
                <a:latin typeface="华文中宋" panose="02010600040101010101" charset="-122"/>
                <a:ea typeface="华文中宋" panose="02010600040101010101" charset="-122"/>
                <a:sym typeface="+mn-ea"/>
              </a:rPr>
              <a:t>   </a:t>
            </a:r>
            <a:r>
              <a:rPr lang="zh-CN" altLang="en-US" sz="2800" b="1">
                <a:solidFill>
                  <a:srgbClr val="002060"/>
                </a:solidFill>
                <a:latin typeface="华文中宋" panose="02010600040101010101" charset="-122"/>
                <a:ea typeface="华文中宋" panose="02010600040101010101" charset="-122"/>
                <a:sym typeface="+mn-ea"/>
              </a:rPr>
              <a:t>悟主题</a:t>
            </a:r>
            <a:endParaRPr lang="zh-CN" altLang="en-US" sz="2800" b="1">
              <a:solidFill>
                <a:srgbClr val="002060"/>
              </a:solidFill>
              <a:latin typeface="华文中宋" panose="02010600040101010101" charset="-122"/>
              <a:ea typeface="华文中宋" panose="02010600040101010101" charset="-122"/>
              <a:sym typeface="+mn-ea"/>
            </a:endParaRPr>
          </a:p>
        </p:txBody>
      </p:sp>
      <p:sp>
        <p:nvSpPr>
          <p:cNvPr id="2" name="文本框 1" title=""/>
          <p:cNvSpPr txBox="1"/>
          <p:nvPr/>
        </p:nvSpPr>
        <p:spPr>
          <a:xfrm>
            <a:off x="818515" y="924560"/>
            <a:ext cx="419417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>
                <a:solidFill>
                  <a:srgbClr val="923D0D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本文运用了什么手法？</a:t>
            </a:r>
            <a:endParaRPr lang="en-US" altLang="zh-CN" sz="3200" b="1">
              <a:solidFill>
                <a:srgbClr val="923D0D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</p:txBody>
      </p:sp>
      <p:sp>
        <p:nvSpPr>
          <p:cNvPr id="3" name="文本框 2" title=""/>
          <p:cNvSpPr txBox="1"/>
          <p:nvPr/>
        </p:nvSpPr>
        <p:spPr>
          <a:xfrm>
            <a:off x="818515" y="1492885"/>
            <a:ext cx="10387330" cy="21583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indent="0" algn="l" fontAlgn="auto">
              <a:lnSpc>
                <a:spcPct val="120000"/>
              </a:lnSpc>
            </a:pPr>
            <a:r>
              <a:rPr lang="en-US" altLang="zh-CN" sz="2800" b="1">
                <a:solidFill>
                  <a:srgbClr val="7575D1"/>
                </a:solidFill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  <a:sym typeface="+mn-ea"/>
              </a:rPr>
              <a:t>托物言志</a:t>
            </a:r>
            <a:endParaRPr lang="en-US" altLang="zh-CN" sz="2800" b="1">
              <a:solidFill>
                <a:srgbClr val="7575D1"/>
              </a:solidFill>
              <a:latin typeface="华文新魏" panose="02010800040101010101" charset="-122"/>
              <a:ea typeface="华文新魏" panose="02010800040101010101" charset="-122"/>
              <a:cs typeface="华文新魏" panose="02010800040101010101" charset="-122"/>
            </a:endParaRPr>
          </a:p>
          <a:p>
            <a:pPr algn="l" fontAlgn="auto">
              <a:lnSpc>
                <a:spcPct val="120000"/>
              </a:lnSpc>
            </a:pPr>
            <a:r>
              <a:rPr lang="en-US" sz="2800" b="1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  <a:sym typeface="+mn-ea"/>
              </a:rPr>
              <a:t>    </a:t>
            </a:r>
            <a:r>
              <a:rPr sz="2800" b="1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  <a:sym typeface="+mn-ea"/>
              </a:rPr>
              <a:t>托物</a:t>
            </a:r>
            <a:r>
              <a:rPr lang="en-US" sz="2800" b="1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  <a:sym typeface="+mn-ea"/>
              </a:rPr>
              <a:t>——</a:t>
            </a:r>
            <a:r>
              <a:rPr sz="2800" b="1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  <a:sym typeface="+mn-ea"/>
              </a:rPr>
              <a:t>具体实物</a:t>
            </a:r>
            <a:r>
              <a:rPr lang="en-US" sz="2800" b="1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  <a:sym typeface="+mn-ea"/>
              </a:rPr>
              <a:t>——</a:t>
            </a:r>
            <a:r>
              <a:rPr sz="2800" b="1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  <a:sym typeface="+mn-ea"/>
              </a:rPr>
              <a:t>灯</a:t>
            </a:r>
            <a:r>
              <a:rPr lang="zh-CN" sz="2800" b="1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  <a:sym typeface="+mn-ea"/>
              </a:rPr>
              <a:t>，</a:t>
            </a:r>
            <a:r>
              <a:rPr sz="2800" b="1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  <a:sym typeface="+mn-ea"/>
              </a:rPr>
              <a:t>象征</a:t>
            </a:r>
            <a:r>
              <a:rPr sz="2800" b="1">
                <a:solidFill>
                  <a:srgbClr val="0070C0"/>
                </a:solidFill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  <a:sym typeface="+mn-ea"/>
              </a:rPr>
              <a:t>希望、光明、信念</a:t>
            </a:r>
            <a:r>
              <a:rPr lang="zh-CN" sz="2800" b="1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  <a:sym typeface="+mn-ea"/>
              </a:rPr>
              <a:t>。</a:t>
            </a:r>
            <a:endParaRPr sz="2800" b="1">
              <a:latin typeface="华文新魏" panose="02010800040101010101" charset="-122"/>
              <a:ea typeface="华文新魏" panose="02010800040101010101" charset="-122"/>
              <a:cs typeface="华文新魏" panose="02010800040101010101" charset="-122"/>
            </a:endParaRPr>
          </a:p>
          <a:p>
            <a:pPr algn="l" fontAlgn="auto">
              <a:lnSpc>
                <a:spcPct val="120000"/>
              </a:lnSpc>
            </a:pPr>
            <a:r>
              <a:rPr lang="en-US" sz="2800" b="1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  <a:sym typeface="+mn-ea"/>
              </a:rPr>
              <a:t>    </a:t>
            </a:r>
            <a:r>
              <a:rPr sz="2800" b="1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  <a:sym typeface="+mn-ea"/>
              </a:rPr>
              <a:t>言志</a:t>
            </a:r>
            <a:r>
              <a:rPr lang="en-US" sz="2800" b="1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  <a:sym typeface="+mn-ea"/>
              </a:rPr>
              <a:t>——</a:t>
            </a:r>
            <a:r>
              <a:rPr sz="2800" b="1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  <a:sym typeface="+mn-ea"/>
              </a:rPr>
              <a:t>抽象感情</a:t>
            </a:r>
            <a:r>
              <a:rPr lang="en-US" sz="2800" b="1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  <a:sym typeface="+mn-ea"/>
              </a:rPr>
              <a:t>——</a:t>
            </a:r>
            <a:r>
              <a:rPr sz="2800" b="1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  <a:sym typeface="+mn-ea"/>
              </a:rPr>
              <a:t>抗战胜利的信念，赞扬了中国共产党及</a:t>
            </a:r>
            <a:r>
              <a:rPr lang="zh-CN" sz="2800" b="1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  <a:sym typeface="+mn-ea"/>
              </a:rPr>
              <a:t>抗</a:t>
            </a:r>
            <a:r>
              <a:rPr sz="2800" b="1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  <a:sym typeface="+mn-ea"/>
              </a:rPr>
              <a:t>日民众的力量</a:t>
            </a:r>
            <a:r>
              <a:rPr lang="zh-CN" sz="2800" b="1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  <a:sym typeface="+mn-ea"/>
              </a:rPr>
              <a:t>。</a:t>
            </a:r>
            <a:endParaRPr lang="zh-CN" altLang="en-US" sz="2800" b="1">
              <a:latin typeface="华文新魏" panose="02010800040101010101" charset="-122"/>
              <a:ea typeface="华文新魏" panose="02010800040101010101" charset="-122"/>
              <a:cs typeface="华文新魏" panose="02010800040101010101" charset="-122"/>
              <a:sym typeface="+mn-ea"/>
            </a:endParaRPr>
          </a:p>
        </p:txBody>
      </p:sp>
      <p:sp>
        <p:nvSpPr>
          <p:cNvPr id="5" name="文本框 4" title=""/>
          <p:cNvSpPr txBox="1"/>
          <p:nvPr/>
        </p:nvSpPr>
        <p:spPr>
          <a:xfrm>
            <a:off x="818515" y="4351655"/>
            <a:ext cx="10447020" cy="21583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indent="457200" algn="l" fontAlgn="auto">
              <a:lnSpc>
                <a:spcPct val="120000"/>
              </a:lnSpc>
              <a:buClrTx/>
              <a:buSzTx/>
              <a:buNone/>
            </a:pPr>
            <a:r>
              <a:rPr sz="2800" b="1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  <a:sym typeface="+mn-ea"/>
              </a:rPr>
              <a:t>只要有灯，就会有光明、温暖，给人指明方向，鼓舞人们前进。由此可知</a:t>
            </a:r>
            <a:r>
              <a:rPr sz="2800" b="1">
                <a:solidFill>
                  <a:srgbClr val="0070C0"/>
                </a:solidFill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  <a:sym typeface="+mn-ea"/>
              </a:rPr>
              <a:t>“灯”“灯光”象征光明、希望。寄托作者对光明的赞美和向往，表明光明必将驱散黑暗，中国人民必将最后战胜日本侵略者的执着信念。  </a:t>
            </a:r>
            <a:endParaRPr sz="2800" b="1">
              <a:solidFill>
                <a:srgbClr val="0070C0"/>
              </a:solidFill>
              <a:latin typeface="华文新魏" panose="02010800040101010101" charset="-122"/>
              <a:ea typeface="华文新魏" panose="02010800040101010101" charset="-122"/>
              <a:cs typeface="华文新魏" panose="02010800040101010101" charset="-122"/>
              <a:sym typeface="+mn-ea"/>
            </a:endParaRPr>
          </a:p>
        </p:txBody>
      </p:sp>
      <p:sp>
        <p:nvSpPr>
          <p:cNvPr id="6" name="文本框 5" title=""/>
          <p:cNvSpPr txBox="1"/>
          <p:nvPr/>
        </p:nvSpPr>
        <p:spPr>
          <a:xfrm>
            <a:off x="818515" y="3709670"/>
            <a:ext cx="375793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00000"/>
              </a:lnSpc>
              <a:buClrTx/>
              <a:buSzTx/>
              <a:buFontTx/>
            </a:pPr>
            <a:r>
              <a:rPr lang="en-US" altLang="zh-CN" sz="3200" b="1">
                <a:solidFill>
                  <a:srgbClr val="923D0D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“灯”的象征意义?</a:t>
            </a:r>
            <a:endParaRPr lang="en-US" altLang="zh-CN" sz="3200" b="1">
              <a:solidFill>
                <a:srgbClr val="923D0D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</p:txBody>
      </p:sp>
    </p:spTree>
    <p:custDataLst>
      <p:tags r:id="rId6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2" name="Picture 77" title="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2"/>
          <a:srcRect b="23955"/>
          <a:stretch>
            <a:fillRect/>
          </a:stretch>
        </p:blipFill>
        <p:spPr>
          <a:xfrm>
            <a:off x="7010400" y="4575175"/>
            <a:ext cx="5181600" cy="2217420"/>
          </a:xfrm>
          <a:prstGeom prst="rect">
            <a:avLst/>
          </a:prstGeom>
          <a:noFill/>
          <a:ln w="9525">
            <a:noFill/>
          </a:ln>
        </p:spPr>
      </p:pic>
      <p:cxnSp>
        <p:nvCxnSpPr>
          <p:cNvPr id="4" name="直接连接符 3" title=""/>
          <p:cNvCxnSpPr/>
          <p:nvPr>
            <p:custDataLst>
              <p:tags r:id="rId4"/>
            </p:custDataLst>
          </p:nvPr>
        </p:nvCxnSpPr>
        <p:spPr>
          <a:xfrm flipV="1">
            <a:off x="921917" y="685605"/>
            <a:ext cx="2837815" cy="1397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组合 5" title=""/>
          <p:cNvGrpSpPr/>
          <p:nvPr/>
        </p:nvGrpSpPr>
        <p:grpSpPr>
          <a:xfrm>
            <a:off x="255905" y="279400"/>
            <a:ext cx="562610" cy="513080"/>
            <a:chOff x="2121873" y="1511588"/>
            <a:chExt cx="445481" cy="469613"/>
          </a:xfrm>
        </p:grpSpPr>
        <p:sp>
          <p:nvSpPr>
            <p:cNvPr id="7" name="矩形 6"/>
            <p:cNvSpPr/>
            <p:nvPr>
              <p:custDataLst>
                <p:tags r:id="rId5"/>
              </p:custDataLst>
            </p:nvPr>
          </p:nvSpPr>
          <p:spPr>
            <a:xfrm>
              <a:off x="2121873" y="1511588"/>
              <a:ext cx="363415" cy="363415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8" name="矩形 7"/>
            <p:cNvSpPr/>
            <p:nvPr>
              <p:custDataLst>
                <p:tags r:id="rId6"/>
              </p:custDataLst>
            </p:nvPr>
          </p:nvSpPr>
          <p:spPr>
            <a:xfrm>
              <a:off x="2321171" y="1735018"/>
              <a:ext cx="246183" cy="246183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10" name="文本框 9" title=""/>
          <p:cNvSpPr txBox="1"/>
          <p:nvPr>
            <p:custDataLst>
              <p:tags r:id="rId7"/>
            </p:custDataLst>
          </p:nvPr>
        </p:nvSpPr>
        <p:spPr>
          <a:xfrm>
            <a:off x="1043305" y="139700"/>
            <a:ext cx="271653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sz="2800" b="1">
                <a:solidFill>
                  <a:srgbClr val="002060"/>
                </a:solidFill>
                <a:latin typeface="华文中宋" panose="02010600040101010101" charset="-122"/>
                <a:ea typeface="华文中宋" panose="02010600040101010101" charset="-122"/>
                <a:sym typeface="+mn-ea"/>
              </a:rPr>
              <a:t>赏手法   悟主题</a:t>
            </a:r>
            <a:endParaRPr sz="2800" b="1">
              <a:solidFill>
                <a:srgbClr val="002060"/>
              </a:solidFill>
              <a:latin typeface="华文中宋" panose="02010600040101010101" charset="-122"/>
              <a:ea typeface="华文中宋" panose="02010600040101010101" charset="-122"/>
              <a:sym typeface="+mn-ea"/>
            </a:endParaRPr>
          </a:p>
        </p:txBody>
      </p:sp>
      <p:sp>
        <p:nvSpPr>
          <p:cNvPr id="28674" name="Rectangle 4" title=""/>
          <p:cNvSpPr/>
          <p:nvPr>
            <p:custDataLst>
              <p:tags r:id="rId8"/>
            </p:custDataLst>
          </p:nvPr>
        </p:nvSpPr>
        <p:spPr>
          <a:xfrm>
            <a:off x="597535" y="2108200"/>
            <a:ext cx="640080" cy="23069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3600">
                <a:solidFill>
                  <a:srgbClr val="CC0066"/>
                </a:solidFill>
                <a:latin typeface="华文中宋" panose="02010600040101010101" charset="-122"/>
                <a:ea typeface="华文中宋" panose="02010600040101010101" charset="-122"/>
              </a:rPr>
              <a:t>文章主题</a:t>
            </a:r>
            <a:endParaRPr lang="zh-CN" altLang="en-US" sz="3600">
              <a:solidFill>
                <a:srgbClr val="CC0066"/>
              </a:solidFill>
              <a:latin typeface="华文中宋" panose="02010600040101010101" charset="-122"/>
              <a:ea typeface="华文中宋" panose="02010600040101010101" charset="-122"/>
            </a:endParaRPr>
          </a:p>
        </p:txBody>
      </p:sp>
      <p:sp>
        <p:nvSpPr>
          <p:cNvPr id="118793" name="Rectangle 9" title=""/>
          <p:cNvSpPr>
            <a:spLocks noChangeArrowheads="1"/>
          </p:cNvSpPr>
          <p:nvPr/>
        </p:nvSpPr>
        <p:spPr bwMode="auto">
          <a:xfrm>
            <a:off x="1716405" y="1210310"/>
            <a:ext cx="3009900" cy="49149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6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 </a:t>
            </a:r>
            <a:r>
              <a:rPr kumimoji="0" lang="zh-CN" altLang="en-US" sz="26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一、政治层面</a:t>
            </a:r>
            <a:endParaRPr kumimoji="0" lang="zh-CN" altLang="en-US" sz="26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</p:txBody>
      </p:sp>
      <p:sp>
        <p:nvSpPr>
          <p:cNvPr id="118795" name="Rectangle 11" title=""/>
          <p:cNvSpPr>
            <a:spLocks noChangeArrowheads="1"/>
          </p:cNvSpPr>
          <p:nvPr/>
        </p:nvSpPr>
        <p:spPr bwMode="auto">
          <a:xfrm>
            <a:off x="1716405" y="3711575"/>
            <a:ext cx="2174875" cy="49149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6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华文中宋" panose="02010600040101010101" charset="-122"/>
                <a:ea typeface="华文中宋" panose="02010600040101010101" charset="-122"/>
                <a:cs typeface="+mn-cs"/>
              </a:rPr>
              <a:t>二、哲理层面</a:t>
            </a:r>
            <a:endParaRPr kumimoji="0" lang="zh-CN" altLang="en-US" sz="26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华文中宋" panose="02010600040101010101" charset="-122"/>
              <a:ea typeface="华文中宋" panose="02010600040101010101" charset="-122"/>
              <a:cs typeface="+mn-cs"/>
            </a:endParaRPr>
          </a:p>
        </p:txBody>
      </p:sp>
      <p:sp>
        <p:nvSpPr>
          <p:cNvPr id="2" name="文本框 1" title=""/>
          <p:cNvSpPr txBox="1"/>
          <p:nvPr/>
        </p:nvSpPr>
        <p:spPr>
          <a:xfrm>
            <a:off x="1716405" y="1941830"/>
            <a:ext cx="9182100" cy="152971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indent="457200" fontAlgn="auto">
              <a:lnSpc>
                <a:spcPct val="120000"/>
              </a:lnSpc>
            </a:pPr>
            <a:r>
              <a:rPr lang="zh-CN" altLang="en-US" sz="2600" b="1" noProof="0">
                <a:ln>
                  <a:noFill/>
                </a:ln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作品以“灯”为象征物，通过现实、回忆、联想，写灯</a:t>
            </a:r>
            <a:r>
              <a:rPr lang="zh-CN" altLang="en-US" sz="2600" b="1" noProof="0" smtClean="0">
                <a:ln>
                  <a:noFill/>
                </a:ln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给人们</a:t>
            </a:r>
            <a:r>
              <a:rPr lang="zh-CN" altLang="en-US" sz="2600" b="1" noProof="0">
                <a:ln>
                  <a:noFill/>
                </a:ln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照明、指路，从而使</a:t>
            </a:r>
            <a:r>
              <a:rPr lang="zh-CN" altLang="en-US" sz="2600" b="1" noProof="0" smtClean="0">
                <a:ln>
                  <a:noFill/>
                </a:ln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人看到</a:t>
            </a:r>
            <a:r>
              <a:rPr lang="zh-CN" altLang="en-US" sz="2600" b="1" noProof="0">
                <a:ln>
                  <a:noFill/>
                </a:ln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希望和光明，作者以此给人们点燃心中希望之灯，从中表达对抗战必胜的信念。</a:t>
            </a:r>
            <a:endParaRPr lang="zh-CN" altLang="en-US" sz="2600" b="1" noProof="0">
              <a:ln>
                <a:noFill/>
              </a:ln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</p:txBody>
      </p:sp>
      <p:sp>
        <p:nvSpPr>
          <p:cNvPr id="3" name="文本框 2" title=""/>
          <p:cNvSpPr txBox="1"/>
          <p:nvPr/>
        </p:nvSpPr>
        <p:spPr>
          <a:xfrm>
            <a:off x="1716405" y="4443095"/>
            <a:ext cx="8284845" cy="105029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 lvl="0" indent="457200" algn="l" defTabSz="914400" rtl="0" eaLnBrk="1" latinLnBrk="0" hangingPunct="1">
              <a:lnSpc>
                <a:spcPct val="120000"/>
              </a:lnSpc>
              <a:spcBef>
                <a:spcPct val="20000"/>
              </a:spcBef>
              <a:buClrTx/>
              <a:buSzTx/>
              <a:buFontTx/>
              <a:buNone/>
            </a:pPr>
            <a:r>
              <a:rPr lang="zh-CN" altLang="en-US" sz="2600" b="1" noProof="0">
                <a:ln>
                  <a:noFill/>
                </a:ln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用象征的手法，含蓄地表达了人类向往光明、坚定信念、正义必胜的愿望，抒发生命需要精神支柱的感想。</a:t>
            </a:r>
            <a:endParaRPr lang="zh-CN" altLang="en-US" sz="2600" b="1" noProof="0">
              <a:ln>
                <a:noFill/>
              </a:ln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</p:txBody>
      </p:sp>
    </p:spTree>
    <p:custDataLst>
      <p:tags r:id="rId9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93" grpId="0" animBg="1"/>
      <p:bldP spid="2" grpId="0"/>
      <p:bldP spid="118795" grpId="0" animBg="1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2" name="Picture 77" title="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2"/>
          <a:srcRect b="23955"/>
          <a:stretch>
            <a:fillRect/>
          </a:stretch>
        </p:blipFill>
        <p:spPr>
          <a:xfrm>
            <a:off x="7010400" y="4575175"/>
            <a:ext cx="5181600" cy="2217420"/>
          </a:xfrm>
          <a:prstGeom prst="rect">
            <a:avLst/>
          </a:prstGeom>
          <a:noFill/>
          <a:ln w="9525">
            <a:noFill/>
          </a:ln>
        </p:spPr>
      </p:pic>
      <p:cxnSp>
        <p:nvCxnSpPr>
          <p:cNvPr id="4" name="直接连接符 3" title=""/>
          <p:cNvCxnSpPr/>
          <p:nvPr>
            <p:custDataLst>
              <p:tags r:id="rId4"/>
            </p:custDataLst>
          </p:nvPr>
        </p:nvCxnSpPr>
        <p:spPr>
          <a:xfrm flipV="1">
            <a:off x="921917" y="685605"/>
            <a:ext cx="2837815" cy="1397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组合 5" title=""/>
          <p:cNvGrpSpPr/>
          <p:nvPr/>
        </p:nvGrpSpPr>
        <p:grpSpPr>
          <a:xfrm>
            <a:off x="255905" y="279400"/>
            <a:ext cx="562610" cy="513080"/>
            <a:chOff x="2121873" y="1511588"/>
            <a:chExt cx="445481" cy="469613"/>
          </a:xfrm>
        </p:grpSpPr>
        <p:sp>
          <p:nvSpPr>
            <p:cNvPr id="7" name="矩形 6"/>
            <p:cNvSpPr/>
            <p:nvPr>
              <p:custDataLst>
                <p:tags r:id="rId5"/>
              </p:custDataLst>
            </p:nvPr>
          </p:nvSpPr>
          <p:spPr>
            <a:xfrm>
              <a:off x="2121873" y="1511588"/>
              <a:ext cx="363415" cy="363415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8" name="矩形 7"/>
            <p:cNvSpPr/>
            <p:nvPr>
              <p:custDataLst>
                <p:tags r:id="rId6"/>
              </p:custDataLst>
            </p:nvPr>
          </p:nvSpPr>
          <p:spPr>
            <a:xfrm>
              <a:off x="2321171" y="1735018"/>
              <a:ext cx="246183" cy="246183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10" name="文本框 9" title=""/>
          <p:cNvSpPr txBox="1"/>
          <p:nvPr>
            <p:custDataLst>
              <p:tags r:id="rId7"/>
            </p:custDataLst>
          </p:nvPr>
        </p:nvSpPr>
        <p:spPr>
          <a:xfrm>
            <a:off x="1043305" y="139700"/>
            <a:ext cx="271653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sz="2800" b="1">
                <a:solidFill>
                  <a:srgbClr val="002060"/>
                </a:solidFill>
                <a:latin typeface="华文中宋" panose="02010600040101010101" charset="-122"/>
                <a:ea typeface="华文中宋" panose="02010600040101010101" charset="-122"/>
                <a:sym typeface="+mn-ea"/>
              </a:rPr>
              <a:t>品味语言</a:t>
            </a:r>
            <a:r>
              <a:rPr lang="en-US" altLang="zh-CN" sz="2800" b="1">
                <a:solidFill>
                  <a:srgbClr val="002060"/>
                </a:solidFill>
                <a:latin typeface="华文中宋" panose="02010600040101010101" charset="-122"/>
                <a:ea typeface="华文中宋" panose="02010600040101010101" charset="-122"/>
                <a:sym typeface="+mn-ea"/>
              </a:rPr>
              <a:t> </a:t>
            </a:r>
            <a:endParaRPr lang="en-US" altLang="zh-CN" sz="2800" b="1">
              <a:solidFill>
                <a:srgbClr val="002060"/>
              </a:solidFill>
              <a:latin typeface="华文中宋" panose="02010600040101010101" charset="-122"/>
              <a:ea typeface="华文中宋" panose="02010600040101010101" charset="-122"/>
              <a:sym typeface="+mn-ea"/>
            </a:endParaRPr>
          </a:p>
        </p:txBody>
      </p:sp>
      <p:sp>
        <p:nvSpPr>
          <p:cNvPr id="120838" name="Rectangle 6" title="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1043305" y="1049655"/>
            <a:ext cx="9534525" cy="9772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marR="0" lvl="0" indent="0" algn="l" defTabSz="914400" rtl="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    </a:t>
            </a:r>
            <a:r>
              <a:rPr kumimoji="0" lang="zh-CN" altLang="en-US" sz="2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（</a:t>
            </a:r>
            <a:r>
              <a:rPr kumimoji="0" lang="en-US" altLang="zh-CN" sz="2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1</a:t>
            </a:r>
            <a:r>
              <a:rPr kumimoji="0" lang="zh-CN" altLang="en-US" sz="2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）第</a:t>
            </a:r>
            <a:r>
              <a:rPr kumimoji="0" lang="en-US" altLang="zh-CN" sz="2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1</a:t>
            </a:r>
            <a:r>
              <a:rPr kumimoji="0" lang="zh-CN" altLang="en-US" sz="2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自然段：说明“噩梦”、“窒闷”、“寒夜”等词语在文中的含义。</a:t>
            </a:r>
            <a:endParaRPr kumimoji="0" lang="zh-CN" altLang="en-US" sz="24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</p:txBody>
      </p:sp>
      <p:sp>
        <p:nvSpPr>
          <p:cNvPr id="120839" name="Rectangle 7" title=""/>
          <p:cNvSpPr>
            <a:spLocks noChangeArrowheads="1"/>
          </p:cNvSpPr>
          <p:nvPr/>
        </p:nvSpPr>
        <p:spPr bwMode="auto">
          <a:xfrm>
            <a:off x="1043305" y="2203450"/>
            <a:ext cx="9594215" cy="52197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5100A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   </a:t>
            </a:r>
            <a:r>
              <a:rPr kumimoji="0" lang="en-US" altLang="zh-CN" sz="2800" b="1" i="0" u="none" strike="noStrike" kern="1200" cap="none" spc="0" normalizeH="0" baseline="0" noProof="0">
                <a:ln>
                  <a:noFill/>
                </a:ln>
                <a:solidFill>
                  <a:srgbClr val="5100A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</a:rPr>
              <a:t> </a:t>
            </a: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5100A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</a:rPr>
              <a:t>象征政治环境的黑暗和作者</a:t>
            </a:r>
            <a:r>
              <a:rPr kumimoji="0" lang="zh-CN" altLang="en-US" sz="2800" b="1" i="0" u="none" strike="noStrike" kern="1200" cap="none" spc="0" normalizeH="0" baseline="0" noProof="0" smtClean="0">
                <a:ln>
                  <a:noFill/>
                </a:ln>
                <a:solidFill>
                  <a:srgbClr val="5100A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</a:rPr>
              <a:t>找不到出路的压抑</a:t>
            </a: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5100A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</a:rPr>
              <a:t>苦闷的心情。</a:t>
            </a:r>
            <a:endParaRPr kumimoji="0" lang="zh-CN" altLang="en-US" sz="2800" b="1" i="0" u="none" strike="noStrike" kern="1200" cap="none" spc="0" normalizeH="0" baseline="0" noProof="0">
              <a:ln>
                <a:noFill/>
              </a:ln>
              <a:solidFill>
                <a:srgbClr val="5100A2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华文新魏" panose="02010800040101010101" charset="-122"/>
              <a:ea typeface="华文新魏" panose="02010800040101010101" charset="-122"/>
              <a:cs typeface="华文新魏" panose="02010800040101010101" charset="-122"/>
            </a:endParaRPr>
          </a:p>
        </p:txBody>
      </p:sp>
      <p:sp>
        <p:nvSpPr>
          <p:cNvPr id="121860" name="Rectangle 4" title="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1043305" y="3086100"/>
            <a:ext cx="9645650" cy="9772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marL="0" marR="0" lvl="0" algn="l" defTabSz="914400" rtl="0" eaLnBrk="1" fontAlgn="base" latinLnBrk="0" hangingPunct="1">
              <a:lnSpc>
                <a:spcPct val="120000"/>
              </a:lnSpc>
              <a:buClrTx/>
              <a:buSzTx/>
              <a:buFontTx/>
              <a:buNone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    </a:t>
            </a:r>
            <a:r>
              <a:rPr kumimoji="0" lang="zh-CN" altLang="en-US" sz="2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（2）第2自然段：“沉睡的大海”比喻什么？为什么“灰白色的马路”、“像浪花似的浮起来”？</a:t>
            </a:r>
            <a:endParaRPr kumimoji="0" lang="zh-CN" altLang="en-US" sz="24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</p:txBody>
      </p:sp>
      <p:sp>
        <p:nvSpPr>
          <p:cNvPr id="121862" name="Rectangle 6" title=""/>
          <p:cNvSpPr>
            <a:spLocks noChangeArrowheads="1"/>
          </p:cNvSpPr>
          <p:nvPr/>
        </p:nvSpPr>
        <p:spPr bwMode="auto">
          <a:xfrm>
            <a:off x="1043305" y="4276090"/>
            <a:ext cx="9380220" cy="1383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5100A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    </a:t>
            </a: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5100A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</a:rPr>
              <a:t>“沉睡的大海”比喻黑暗的浓重，越是“黑暗”，越衬托出灯光可贵。“马路”的浮现，显然是灯光的作用，写“马路”实际是巧妙地暗写灯光。</a:t>
            </a:r>
            <a:endParaRPr kumimoji="0" lang="zh-CN" altLang="en-US" sz="2800" b="1" i="0" u="none" strike="noStrike" kern="1200" cap="none" spc="0" normalizeH="0" baseline="0" noProof="0">
              <a:ln>
                <a:noFill/>
              </a:ln>
              <a:solidFill>
                <a:srgbClr val="5100A2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华文新魏" panose="02010800040101010101" charset="-122"/>
              <a:ea typeface="华文新魏" panose="02010800040101010101" charset="-122"/>
              <a:cs typeface="华文新魏" panose="02010800040101010101" charset="-122"/>
            </a:endParaRPr>
          </a:p>
        </p:txBody>
      </p:sp>
    </p:spTree>
    <p:custDataLst>
      <p:tags r:id="rId10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39" grpId="0" animBg="1"/>
      <p:bldP spid="12186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2" name="Picture 77" title="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2"/>
          <a:srcRect b="23955"/>
          <a:stretch>
            <a:fillRect/>
          </a:stretch>
        </p:blipFill>
        <p:spPr>
          <a:xfrm>
            <a:off x="7010400" y="4575175"/>
            <a:ext cx="5181600" cy="2217420"/>
          </a:xfrm>
          <a:prstGeom prst="rect">
            <a:avLst/>
          </a:prstGeom>
          <a:noFill/>
          <a:ln w="9525">
            <a:noFill/>
          </a:ln>
        </p:spPr>
      </p:pic>
      <p:cxnSp>
        <p:nvCxnSpPr>
          <p:cNvPr id="4" name="直接连接符 3" title=""/>
          <p:cNvCxnSpPr/>
          <p:nvPr>
            <p:custDataLst>
              <p:tags r:id="rId4"/>
            </p:custDataLst>
          </p:nvPr>
        </p:nvCxnSpPr>
        <p:spPr>
          <a:xfrm flipV="1">
            <a:off x="921917" y="685605"/>
            <a:ext cx="2837815" cy="1397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组合 5" title=""/>
          <p:cNvGrpSpPr/>
          <p:nvPr/>
        </p:nvGrpSpPr>
        <p:grpSpPr>
          <a:xfrm>
            <a:off x="255905" y="279400"/>
            <a:ext cx="562610" cy="513080"/>
            <a:chOff x="2121873" y="1511588"/>
            <a:chExt cx="445481" cy="469613"/>
          </a:xfrm>
        </p:grpSpPr>
        <p:sp>
          <p:nvSpPr>
            <p:cNvPr id="7" name="矩形 6"/>
            <p:cNvSpPr/>
            <p:nvPr>
              <p:custDataLst>
                <p:tags r:id="rId5"/>
              </p:custDataLst>
            </p:nvPr>
          </p:nvSpPr>
          <p:spPr>
            <a:xfrm>
              <a:off x="2121873" y="1511588"/>
              <a:ext cx="363415" cy="363415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8" name="矩形 7"/>
            <p:cNvSpPr/>
            <p:nvPr>
              <p:custDataLst>
                <p:tags r:id="rId6"/>
              </p:custDataLst>
            </p:nvPr>
          </p:nvSpPr>
          <p:spPr>
            <a:xfrm>
              <a:off x="2321171" y="1735018"/>
              <a:ext cx="246183" cy="246183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10" name="文本框 9" title=""/>
          <p:cNvSpPr txBox="1"/>
          <p:nvPr>
            <p:custDataLst>
              <p:tags r:id="rId7"/>
            </p:custDataLst>
          </p:nvPr>
        </p:nvSpPr>
        <p:spPr>
          <a:xfrm>
            <a:off x="1043305" y="139700"/>
            <a:ext cx="271653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sz="2800" b="1">
                <a:solidFill>
                  <a:srgbClr val="002060"/>
                </a:solidFill>
                <a:latin typeface="华文中宋" panose="02010600040101010101" charset="-122"/>
                <a:ea typeface="华文中宋" panose="02010600040101010101" charset="-122"/>
                <a:sym typeface="+mn-ea"/>
              </a:rPr>
              <a:t>品味语言</a:t>
            </a:r>
            <a:r>
              <a:rPr lang="en-US" altLang="zh-CN" sz="2800" b="1">
                <a:solidFill>
                  <a:srgbClr val="002060"/>
                </a:solidFill>
                <a:latin typeface="华文中宋" panose="02010600040101010101" charset="-122"/>
                <a:ea typeface="华文中宋" panose="02010600040101010101" charset="-122"/>
                <a:sym typeface="+mn-ea"/>
              </a:rPr>
              <a:t> </a:t>
            </a:r>
            <a:endParaRPr lang="en-US" altLang="zh-CN" sz="2800" b="1">
              <a:solidFill>
                <a:srgbClr val="002060"/>
              </a:solidFill>
              <a:latin typeface="华文中宋" panose="02010600040101010101" charset="-122"/>
              <a:ea typeface="华文中宋" panose="02010600040101010101" charset="-122"/>
              <a:sym typeface="+mn-ea"/>
            </a:endParaRPr>
          </a:p>
        </p:txBody>
      </p:sp>
      <p:sp>
        <p:nvSpPr>
          <p:cNvPr id="123908" name="Rectangle 4" title="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1298575" y="1159510"/>
            <a:ext cx="10115550" cy="9772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marL="0" marR="0" lvl="0" algn="l" defTabSz="914400" rtl="0" eaLnBrk="1" fontAlgn="base" latinLnBrk="0" hangingPunct="1">
              <a:lnSpc>
                <a:spcPct val="120000"/>
              </a:lnSpc>
              <a:buClrTx/>
              <a:buSzTx/>
              <a:buFontTx/>
              <a:buNone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   </a:t>
            </a:r>
            <a:r>
              <a:rPr kumimoji="0" lang="zh-CN" altLang="en-US" sz="2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 （</a:t>
            </a:r>
            <a:r>
              <a:rPr kumimoji="0" lang="en-US" altLang="zh-CN" sz="2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3</a:t>
            </a:r>
            <a:r>
              <a:rPr kumimoji="0" lang="zh-CN" altLang="en-US" sz="2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）第5自然段：说明“灯光，不管是哪个人家的灯光，都可以给行人——甚至像我这样的一个异乡人——指路”这句话的含义。</a:t>
            </a:r>
            <a:endParaRPr kumimoji="0" lang="zh-CN" altLang="en-US" sz="24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</p:txBody>
      </p:sp>
      <p:sp>
        <p:nvSpPr>
          <p:cNvPr id="123909" name="Rectangle 5" title=""/>
          <p:cNvSpPr>
            <a:spLocks noChangeArrowheads="1"/>
          </p:cNvSpPr>
          <p:nvPr/>
        </p:nvSpPr>
        <p:spPr bwMode="auto">
          <a:xfrm>
            <a:off x="1298575" y="2273300"/>
            <a:ext cx="6864350" cy="52197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5100A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    </a:t>
            </a: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5100A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</a:rPr>
              <a:t>强调灯光的普遍作用——指路。</a:t>
            </a:r>
            <a:endParaRPr kumimoji="0" lang="zh-CN" altLang="en-US" sz="2800" b="1" i="0" u="none" strike="noStrike" kern="1200" cap="none" spc="0" normalizeH="0" baseline="0" noProof="0">
              <a:ln>
                <a:noFill/>
              </a:ln>
              <a:solidFill>
                <a:srgbClr val="5100A2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华文新魏" panose="02010800040101010101" charset="-122"/>
              <a:ea typeface="华文新魏" panose="02010800040101010101" charset="-122"/>
              <a:cs typeface="华文新魏" panose="02010800040101010101" charset="-122"/>
            </a:endParaRPr>
          </a:p>
        </p:txBody>
      </p:sp>
      <p:sp>
        <p:nvSpPr>
          <p:cNvPr id="124932" name="Rectangle 4" title="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1298575" y="2931795"/>
            <a:ext cx="9500235" cy="9772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marL="0" marR="0" lvl="0" algn="l" defTabSz="914400" rtl="0" eaLnBrk="1" fontAlgn="base" latinLnBrk="0" hangingPunct="1">
              <a:lnSpc>
                <a:spcPct val="120000"/>
              </a:lnSpc>
              <a:buClrTx/>
              <a:buSzTx/>
              <a:buFontTx/>
              <a:buNone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    </a:t>
            </a:r>
            <a:r>
              <a:rPr kumimoji="0" lang="zh-CN" altLang="en-US" sz="2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（</a:t>
            </a:r>
            <a:r>
              <a:rPr kumimoji="0" lang="en-US" altLang="zh-CN" sz="2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4</a:t>
            </a:r>
            <a:r>
              <a:rPr kumimoji="0" lang="zh-CN" altLang="en-US" sz="2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）第6自然段：作者在“廊上”看到灯光和“在雨中摸夜路”看到灯光，感觉为什么没有一点分别？</a:t>
            </a:r>
            <a:endParaRPr kumimoji="0" lang="zh-CN" altLang="en-US" sz="24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</p:txBody>
      </p:sp>
      <p:sp>
        <p:nvSpPr>
          <p:cNvPr id="124933" name="Rectangle 5" title=""/>
          <p:cNvSpPr>
            <a:spLocks noChangeArrowheads="1"/>
          </p:cNvSpPr>
          <p:nvPr/>
        </p:nvSpPr>
        <p:spPr bwMode="auto">
          <a:xfrm>
            <a:off x="1298575" y="4045585"/>
            <a:ext cx="9164320" cy="1383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marL="0" marR="0" lvl="0" algn="l" defTabSz="914400" rtl="0" eaLnBrk="1" fontAlgn="base" latinLnBrk="0" hangingPunct="1">
              <a:lnSpc>
                <a:spcPct val="100000"/>
              </a:lnSpc>
              <a:buClrTx/>
              <a:buSzTx/>
              <a:buFontTx/>
              <a:buNone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5100A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    </a:t>
            </a: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5100A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</a:rPr>
              <a:t>迷途人需要灯光“指路”，迷途的“灵魂”更需要灯光的“指引”，才能从迷阵中找到归路。文意从灯的物质作用升华到精神作用。</a:t>
            </a:r>
            <a:endParaRPr kumimoji="0" lang="zh-CN" altLang="en-US" sz="2800" b="1" i="0" u="none" strike="noStrike" kern="1200" cap="none" spc="0" normalizeH="0" baseline="0" noProof="0">
              <a:ln>
                <a:noFill/>
              </a:ln>
              <a:solidFill>
                <a:srgbClr val="5100A2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华文新魏" panose="02010800040101010101" charset="-122"/>
              <a:ea typeface="华文新魏" panose="02010800040101010101" charset="-122"/>
              <a:cs typeface="华文新魏" panose="02010800040101010101" charset="-122"/>
            </a:endParaRPr>
          </a:p>
        </p:txBody>
      </p:sp>
    </p:spTree>
    <p:custDataLst>
      <p:tags r:id="rId10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09" grpId="0" animBg="1"/>
      <p:bldP spid="12493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2" name="Picture 77" title="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2"/>
          <a:srcRect b="23955"/>
          <a:stretch>
            <a:fillRect/>
          </a:stretch>
        </p:blipFill>
        <p:spPr>
          <a:xfrm>
            <a:off x="7010400" y="4575175"/>
            <a:ext cx="5181600" cy="2217420"/>
          </a:xfrm>
          <a:prstGeom prst="rect">
            <a:avLst/>
          </a:prstGeom>
          <a:noFill/>
          <a:ln w="9525">
            <a:noFill/>
          </a:ln>
        </p:spPr>
      </p:pic>
      <p:cxnSp>
        <p:nvCxnSpPr>
          <p:cNvPr id="4" name="直接连接符 3" title=""/>
          <p:cNvCxnSpPr/>
          <p:nvPr>
            <p:custDataLst>
              <p:tags r:id="rId4"/>
            </p:custDataLst>
          </p:nvPr>
        </p:nvCxnSpPr>
        <p:spPr>
          <a:xfrm flipV="1">
            <a:off x="921917" y="685605"/>
            <a:ext cx="2837815" cy="1397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组合 5" title=""/>
          <p:cNvGrpSpPr/>
          <p:nvPr/>
        </p:nvGrpSpPr>
        <p:grpSpPr>
          <a:xfrm>
            <a:off x="255905" y="279400"/>
            <a:ext cx="562610" cy="513080"/>
            <a:chOff x="2121873" y="1511588"/>
            <a:chExt cx="445481" cy="469613"/>
          </a:xfrm>
        </p:grpSpPr>
        <p:sp>
          <p:nvSpPr>
            <p:cNvPr id="7" name="矩形 6"/>
            <p:cNvSpPr/>
            <p:nvPr>
              <p:custDataLst>
                <p:tags r:id="rId5"/>
              </p:custDataLst>
            </p:nvPr>
          </p:nvSpPr>
          <p:spPr>
            <a:xfrm>
              <a:off x="2121873" y="1511588"/>
              <a:ext cx="363415" cy="363415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8" name="矩形 7"/>
            <p:cNvSpPr/>
            <p:nvPr>
              <p:custDataLst>
                <p:tags r:id="rId6"/>
              </p:custDataLst>
            </p:nvPr>
          </p:nvSpPr>
          <p:spPr>
            <a:xfrm>
              <a:off x="2321171" y="1735018"/>
              <a:ext cx="246183" cy="246183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10" name="文本框 9" title=""/>
          <p:cNvSpPr txBox="1"/>
          <p:nvPr>
            <p:custDataLst>
              <p:tags r:id="rId7"/>
            </p:custDataLst>
          </p:nvPr>
        </p:nvSpPr>
        <p:spPr>
          <a:xfrm>
            <a:off x="1043305" y="139700"/>
            <a:ext cx="271653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sz="2800" b="1">
                <a:solidFill>
                  <a:srgbClr val="002060"/>
                </a:solidFill>
                <a:latin typeface="华文中宋" panose="02010600040101010101" charset="-122"/>
                <a:ea typeface="华文中宋" panose="02010600040101010101" charset="-122"/>
                <a:sym typeface="+mn-ea"/>
              </a:rPr>
              <a:t>品味语言</a:t>
            </a:r>
            <a:r>
              <a:rPr lang="en-US" altLang="zh-CN" sz="2800" b="1">
                <a:solidFill>
                  <a:srgbClr val="002060"/>
                </a:solidFill>
                <a:latin typeface="华文中宋" panose="02010600040101010101" charset="-122"/>
                <a:ea typeface="华文中宋" panose="02010600040101010101" charset="-122"/>
                <a:sym typeface="+mn-ea"/>
              </a:rPr>
              <a:t> </a:t>
            </a:r>
            <a:endParaRPr lang="en-US" altLang="zh-CN" sz="2800" b="1">
              <a:solidFill>
                <a:srgbClr val="002060"/>
              </a:solidFill>
              <a:latin typeface="华文中宋" panose="02010600040101010101" charset="-122"/>
              <a:ea typeface="华文中宋" panose="02010600040101010101" charset="-122"/>
              <a:sym typeface="+mn-ea"/>
            </a:endParaRPr>
          </a:p>
        </p:txBody>
      </p:sp>
      <p:sp>
        <p:nvSpPr>
          <p:cNvPr id="125956" name="Rectangle 4" title="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1628775" y="1219200"/>
            <a:ext cx="9439910" cy="9772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marL="0" marR="0" lvl="0" algn="l" defTabSz="914400" rtl="0" eaLnBrk="1" fontAlgn="base" latinLnBrk="0" hangingPunct="1">
              <a:lnSpc>
                <a:spcPct val="120000"/>
              </a:lnSpc>
              <a:buClrTx/>
              <a:buSzTx/>
              <a:buFontTx/>
              <a:buNone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    </a:t>
            </a:r>
            <a:r>
              <a:rPr kumimoji="0" lang="zh-CN" altLang="en-US" sz="2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（</a:t>
            </a:r>
            <a:r>
              <a:rPr kumimoji="0" lang="en-US" altLang="zh-CN" sz="2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5</a:t>
            </a:r>
            <a:r>
              <a:rPr kumimoji="0" lang="zh-CN" altLang="en-US" sz="2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）既然希洛的火炬早已熄灭，一对情人也已死去，为什么说“熊熊的火光至今还隐约地亮在我们的眼前”？</a:t>
            </a:r>
            <a:endParaRPr kumimoji="0" lang="zh-CN" altLang="en-US" sz="24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</p:txBody>
      </p:sp>
      <p:sp>
        <p:nvSpPr>
          <p:cNvPr id="125957" name="Rectangle 5" title=""/>
          <p:cNvSpPr>
            <a:spLocks noChangeArrowheads="1"/>
          </p:cNvSpPr>
          <p:nvPr/>
        </p:nvSpPr>
        <p:spPr bwMode="auto">
          <a:xfrm>
            <a:off x="1628775" y="2343785"/>
            <a:ext cx="9326880" cy="1383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marL="0" marR="0" lvl="0" algn="l" defTabSz="914400" rtl="0" eaLnBrk="1" fontAlgn="base" latinLnBrk="0" hangingPunct="1">
              <a:lnSpc>
                <a:spcPct val="100000"/>
              </a:lnSpc>
              <a:buClrTx/>
              <a:buSzTx/>
              <a:buFontTx/>
              <a:buNone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5100A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   </a:t>
            </a: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5100A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</a:rPr>
              <a:t> 这里的“火光”已经不是实指，它是爱的象征，真善美的标志，至今“亮在我们的眼前”是说这种精神千秋万代照耀、鼓舞着人们，引导人们去追求美好的人生。</a:t>
            </a:r>
            <a:endParaRPr kumimoji="0" lang="zh-CN" altLang="en-US" sz="2800" b="1" i="0" u="none" strike="noStrike" kern="1200" cap="none" spc="0" normalizeH="0" baseline="0" noProof="0">
              <a:ln>
                <a:noFill/>
              </a:ln>
              <a:solidFill>
                <a:srgbClr val="5100A2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华文新魏" panose="02010800040101010101" charset="-122"/>
              <a:ea typeface="华文新魏" panose="02010800040101010101" charset="-122"/>
              <a:cs typeface="华文新魏" panose="02010800040101010101" charset="-122"/>
            </a:endParaRPr>
          </a:p>
        </p:txBody>
      </p:sp>
      <p:sp>
        <p:nvSpPr>
          <p:cNvPr id="126980" name="Rectangle 4" title="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1628775" y="3874770"/>
            <a:ext cx="8489315" cy="9772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marL="0" marR="0" lvl="0" algn="l" defTabSz="914400" rtl="0" eaLnBrk="1" fontAlgn="base" latinLnBrk="0" hangingPunct="1">
              <a:lnSpc>
                <a:spcPct val="120000"/>
              </a:lnSpc>
              <a:buClrTx/>
              <a:buSzTx/>
              <a:buFontTx/>
              <a:buNone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    </a:t>
            </a:r>
            <a:r>
              <a:rPr kumimoji="0" lang="zh-CN" altLang="en-US" sz="2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（</a:t>
            </a:r>
            <a:r>
              <a:rPr kumimoji="0" lang="en-US" altLang="zh-CN" sz="2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6</a:t>
            </a:r>
            <a:r>
              <a:rPr kumimoji="0" lang="zh-CN" altLang="en-US" sz="2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）第11自然段：“我们不是单靠吃米活着”的言外之意是什么？</a:t>
            </a:r>
            <a:endParaRPr kumimoji="0" lang="zh-CN" altLang="en-US" sz="24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</p:txBody>
      </p:sp>
      <p:sp>
        <p:nvSpPr>
          <p:cNvPr id="126981" name="Rectangle 5" title=""/>
          <p:cNvSpPr>
            <a:spLocks noChangeArrowheads="1"/>
          </p:cNvSpPr>
          <p:nvPr/>
        </p:nvSpPr>
        <p:spPr bwMode="auto">
          <a:xfrm>
            <a:off x="1628775" y="4999355"/>
            <a:ext cx="8582660" cy="52197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marL="0" marR="0" lvl="0" algn="l" defTabSz="914400" rtl="0" eaLnBrk="1" fontAlgn="base" latinLnBrk="0" hangingPunct="1">
              <a:lnSpc>
                <a:spcPct val="100000"/>
              </a:lnSpc>
              <a:buClrTx/>
              <a:buSzTx/>
              <a:buFontTx/>
              <a:buNone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5100A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    </a:t>
            </a: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5100A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</a:rPr>
              <a:t>人有了丰富的精神“食粮”，才能更好地活着。</a:t>
            </a:r>
            <a:endParaRPr kumimoji="0" lang="zh-CN" altLang="en-US" sz="2800" b="1" i="0" u="none" strike="noStrike" kern="1200" cap="none" spc="0" normalizeH="0" baseline="0" noProof="0">
              <a:ln>
                <a:noFill/>
              </a:ln>
              <a:solidFill>
                <a:srgbClr val="5100A2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华文新魏" panose="02010800040101010101" charset="-122"/>
              <a:ea typeface="华文新魏" panose="02010800040101010101" charset="-122"/>
              <a:cs typeface="华文新魏" panose="02010800040101010101" charset="-122"/>
            </a:endParaRPr>
          </a:p>
        </p:txBody>
      </p:sp>
    </p:spTree>
    <p:custDataLst>
      <p:tags r:id="rId10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57" grpId="0" animBg="1"/>
      <p:bldP spid="12698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2" name="Picture 77" title="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2"/>
          <a:srcRect b="23955"/>
          <a:stretch>
            <a:fillRect/>
          </a:stretch>
        </p:blipFill>
        <p:spPr>
          <a:xfrm>
            <a:off x="7010400" y="4575175"/>
            <a:ext cx="5181600" cy="2217420"/>
          </a:xfrm>
          <a:prstGeom prst="rect">
            <a:avLst/>
          </a:prstGeom>
          <a:noFill/>
          <a:ln w="9525">
            <a:noFill/>
          </a:ln>
        </p:spPr>
      </p:pic>
      <p:cxnSp>
        <p:nvCxnSpPr>
          <p:cNvPr id="4" name="直接连接符 3" title=""/>
          <p:cNvCxnSpPr/>
          <p:nvPr>
            <p:custDataLst>
              <p:tags r:id="rId4"/>
            </p:custDataLst>
          </p:nvPr>
        </p:nvCxnSpPr>
        <p:spPr>
          <a:xfrm flipV="1">
            <a:off x="921917" y="685605"/>
            <a:ext cx="2837815" cy="1397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组合 5" title=""/>
          <p:cNvGrpSpPr/>
          <p:nvPr/>
        </p:nvGrpSpPr>
        <p:grpSpPr>
          <a:xfrm>
            <a:off x="255905" y="279400"/>
            <a:ext cx="562610" cy="513080"/>
            <a:chOff x="2121873" y="1511588"/>
            <a:chExt cx="445481" cy="469613"/>
          </a:xfrm>
        </p:grpSpPr>
        <p:sp>
          <p:nvSpPr>
            <p:cNvPr id="7" name="矩形 6"/>
            <p:cNvSpPr/>
            <p:nvPr>
              <p:custDataLst>
                <p:tags r:id="rId5"/>
              </p:custDataLst>
            </p:nvPr>
          </p:nvSpPr>
          <p:spPr>
            <a:xfrm>
              <a:off x="2121873" y="1511588"/>
              <a:ext cx="363415" cy="363415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8" name="矩形 7"/>
            <p:cNvSpPr/>
            <p:nvPr>
              <p:custDataLst>
                <p:tags r:id="rId6"/>
              </p:custDataLst>
            </p:nvPr>
          </p:nvSpPr>
          <p:spPr>
            <a:xfrm>
              <a:off x="2321171" y="1735018"/>
              <a:ext cx="246183" cy="246183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10" name="文本框 9" title=""/>
          <p:cNvSpPr txBox="1"/>
          <p:nvPr>
            <p:custDataLst>
              <p:tags r:id="rId7"/>
            </p:custDataLst>
          </p:nvPr>
        </p:nvSpPr>
        <p:spPr>
          <a:xfrm>
            <a:off x="1043305" y="139700"/>
            <a:ext cx="271653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sz="2800" b="1">
                <a:solidFill>
                  <a:srgbClr val="002060"/>
                </a:solidFill>
                <a:latin typeface="华文中宋" panose="02010600040101010101" charset="-122"/>
                <a:ea typeface="华文中宋" panose="02010600040101010101" charset="-122"/>
                <a:sym typeface="+mn-ea"/>
              </a:rPr>
              <a:t>品味语言</a:t>
            </a:r>
            <a:r>
              <a:rPr lang="en-US" altLang="zh-CN" sz="2800" b="1">
                <a:solidFill>
                  <a:srgbClr val="002060"/>
                </a:solidFill>
                <a:latin typeface="华文中宋" panose="02010600040101010101" charset="-122"/>
                <a:ea typeface="华文中宋" panose="02010600040101010101" charset="-122"/>
                <a:sym typeface="+mn-ea"/>
              </a:rPr>
              <a:t> </a:t>
            </a:r>
            <a:endParaRPr lang="en-US" altLang="zh-CN" sz="2800" b="1">
              <a:solidFill>
                <a:srgbClr val="002060"/>
              </a:solidFill>
              <a:latin typeface="华文中宋" panose="02010600040101010101" charset="-122"/>
              <a:ea typeface="华文中宋" panose="02010600040101010101" charset="-122"/>
              <a:sym typeface="+mn-ea"/>
            </a:endParaRPr>
          </a:p>
        </p:txBody>
      </p:sp>
      <p:sp>
        <p:nvSpPr>
          <p:cNvPr id="128004" name="Rectangle 4" title="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1435735" y="1155700"/>
            <a:ext cx="9714230" cy="9772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marL="0" marR="0" lvl="0" algn="l" defTabSz="914400" rtl="0" eaLnBrk="1" fontAlgn="base" latinLnBrk="0" hangingPunct="1">
              <a:lnSpc>
                <a:spcPct val="120000"/>
              </a:lnSpc>
              <a:buClrTx/>
              <a:buSzTx/>
              <a:buFontTx/>
              <a:buNone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    </a:t>
            </a:r>
            <a:r>
              <a:rPr kumimoji="0" lang="zh-CN" altLang="en-US" sz="2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（</a:t>
            </a:r>
            <a:r>
              <a:rPr kumimoji="0" lang="en-US" altLang="zh-CN" sz="2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7</a:t>
            </a:r>
            <a:r>
              <a:rPr kumimoji="0" lang="zh-CN" altLang="en-US" sz="2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）第13自然段：“在这人间，灯光是不会灭的——我想着，想着，不觉对着山那边微笑了。”这句话在全文中的作用是什么？</a:t>
            </a:r>
            <a:endParaRPr kumimoji="0" lang="zh-CN" altLang="en-US" sz="24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</p:txBody>
      </p:sp>
      <p:sp>
        <p:nvSpPr>
          <p:cNvPr id="128005" name="Rectangle 5" title=""/>
          <p:cNvSpPr>
            <a:spLocks noChangeArrowheads="1"/>
          </p:cNvSpPr>
          <p:nvPr/>
        </p:nvSpPr>
        <p:spPr bwMode="auto">
          <a:xfrm>
            <a:off x="1435735" y="2329815"/>
            <a:ext cx="9645650" cy="22453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marL="0" marR="0" lvl="0" algn="l" defTabSz="914400" rtl="0" eaLnBrk="1" fontAlgn="base" latinLnBrk="0" hangingPunct="1">
              <a:lnSpc>
                <a:spcPct val="100000"/>
              </a:lnSpc>
              <a:buClrTx/>
              <a:buSzTx/>
              <a:buFontTx/>
              <a:buNone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5100A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    </a:t>
            </a: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5100A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</a:rPr>
              <a:t>这句是全文的点睛之笔，表达了对抗战胜利的信心和昂扬的乐观主义精神，相信希望之灯永照人间，光明终将驱散黑暗，正义必定胜利。“微笑”与开篇的“窒闷”照应，反映出作者由空虚到充实，由压抑到振奋，由迷茫到坚定的思想发展轨迹。“山那边”指开头的“山”。</a:t>
            </a:r>
            <a:endParaRPr kumimoji="0" lang="zh-CN" altLang="en-US" sz="2800" b="1" i="0" u="none" strike="noStrike" kern="1200" cap="none" spc="0" normalizeH="0" baseline="0" noProof="0">
              <a:ln>
                <a:noFill/>
              </a:ln>
              <a:solidFill>
                <a:srgbClr val="5100A2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华文新魏" panose="02010800040101010101" charset="-122"/>
              <a:ea typeface="华文新魏" panose="02010800040101010101" charset="-122"/>
              <a:cs typeface="华文新魏" panose="02010800040101010101" charset="-122"/>
            </a:endParaRPr>
          </a:p>
        </p:txBody>
      </p:sp>
      <p:pic>
        <p:nvPicPr>
          <p:cNvPr id="2" name="Picture 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flipH="1">
            <a:off x="12026900" y="11633200"/>
            <a:ext cx="0" cy="0"/>
          </a:xfrm>
          <a:prstGeom prst="rect">
            <a:avLst/>
          </a:prstGeom>
          <a:ln>
            <a:noFill/>
          </a:ln>
        </p:spPr>
      </p:pic>
    </p:spTree>
    <p:custDataLst>
      <p:tags r:id="rId10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2" name="Picture 77" title="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2"/>
          <a:srcRect b="23955"/>
          <a:stretch>
            <a:fillRect/>
          </a:stretch>
        </p:blipFill>
        <p:spPr>
          <a:xfrm>
            <a:off x="7010400" y="4575175"/>
            <a:ext cx="5181600" cy="2217420"/>
          </a:xfrm>
          <a:prstGeom prst="rect">
            <a:avLst/>
          </a:prstGeom>
          <a:noFill/>
          <a:ln w="9525">
            <a:noFill/>
          </a:ln>
        </p:spPr>
      </p:pic>
      <p:cxnSp>
        <p:nvCxnSpPr>
          <p:cNvPr id="4" name="直接连接符 3" title=""/>
          <p:cNvCxnSpPr/>
          <p:nvPr>
            <p:custDataLst>
              <p:tags r:id="rId4"/>
            </p:custDataLst>
          </p:nvPr>
        </p:nvCxnSpPr>
        <p:spPr>
          <a:xfrm flipV="1">
            <a:off x="921917" y="685605"/>
            <a:ext cx="2837815" cy="1397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组合 5" title=""/>
          <p:cNvGrpSpPr/>
          <p:nvPr/>
        </p:nvGrpSpPr>
        <p:grpSpPr>
          <a:xfrm>
            <a:off x="255905" y="279400"/>
            <a:ext cx="562610" cy="513080"/>
            <a:chOff x="2121873" y="1511588"/>
            <a:chExt cx="445481" cy="469613"/>
          </a:xfrm>
        </p:grpSpPr>
        <p:sp>
          <p:nvSpPr>
            <p:cNvPr id="7" name="矩形 6"/>
            <p:cNvSpPr/>
            <p:nvPr>
              <p:custDataLst>
                <p:tags r:id="rId5"/>
              </p:custDataLst>
            </p:nvPr>
          </p:nvSpPr>
          <p:spPr>
            <a:xfrm>
              <a:off x="2121873" y="1511588"/>
              <a:ext cx="363415" cy="363415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8" name="矩形 7"/>
            <p:cNvSpPr/>
            <p:nvPr>
              <p:custDataLst>
                <p:tags r:id="rId6"/>
              </p:custDataLst>
            </p:nvPr>
          </p:nvSpPr>
          <p:spPr>
            <a:xfrm>
              <a:off x="2321171" y="1735018"/>
              <a:ext cx="246183" cy="246183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10" name="文本框 9" title=""/>
          <p:cNvSpPr txBox="1"/>
          <p:nvPr>
            <p:custDataLst>
              <p:tags r:id="rId7"/>
            </p:custDataLst>
          </p:nvPr>
        </p:nvSpPr>
        <p:spPr>
          <a:xfrm>
            <a:off x="1043305" y="139700"/>
            <a:ext cx="271653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sz="2800" b="1">
                <a:solidFill>
                  <a:srgbClr val="002060"/>
                </a:solidFill>
                <a:latin typeface="华文中宋" panose="02010600040101010101" charset="-122"/>
                <a:ea typeface="华文中宋" panose="02010600040101010101" charset="-122"/>
                <a:sym typeface="+mn-ea"/>
              </a:rPr>
              <a:t>总 结</a:t>
            </a:r>
            <a:r>
              <a:rPr lang="en-US" altLang="zh-CN" sz="2800" b="1">
                <a:solidFill>
                  <a:srgbClr val="002060"/>
                </a:solidFill>
                <a:latin typeface="华文中宋" panose="02010600040101010101" charset="-122"/>
                <a:ea typeface="华文中宋" panose="02010600040101010101" charset="-122"/>
                <a:sym typeface="+mn-ea"/>
              </a:rPr>
              <a:t> </a:t>
            </a:r>
            <a:endParaRPr lang="en-US" altLang="zh-CN" sz="2800" b="1">
              <a:solidFill>
                <a:srgbClr val="002060"/>
              </a:solidFill>
              <a:latin typeface="华文中宋" panose="02010600040101010101" charset="-122"/>
              <a:ea typeface="华文中宋" panose="02010600040101010101" charset="-122"/>
              <a:sym typeface="+mn-ea"/>
            </a:endParaRPr>
          </a:p>
        </p:txBody>
      </p:sp>
      <p:sp>
        <p:nvSpPr>
          <p:cNvPr id="159747" name="Rectangle 3" title="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989965" y="1044575"/>
            <a:ext cx="9756140" cy="112458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marR="0" lvl="0" indent="0" algn="l" defTabSz="914400" rtl="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华文新魏" panose="02010800040101010101" charset="-122"/>
                <a:cs typeface="+mn-cs"/>
              </a:rPr>
              <a:t>　</a:t>
            </a:r>
            <a:r>
              <a:rPr kumimoji="0" lang="zh-CN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9900CC"/>
                </a:solidFill>
                <a:effectLst/>
                <a:uLnTx/>
                <a:uFillTx/>
                <a:latin typeface="Arial" panose="020b0604020202020204" pitchFamily="34" charset="0"/>
                <a:ea typeface="华文新魏" panose="02010800040101010101" charset="-122"/>
                <a:cs typeface="+mn-cs"/>
              </a:rPr>
              <a:t>　</a:t>
            </a: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99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宋体" panose="02010600030101010101" pitchFamily="2" charset="-122"/>
                <a:ea typeface="华文新魏" panose="02010800040101010101" charset="-122"/>
                <a:cs typeface="+mn-cs"/>
              </a:rPr>
              <a:t>课文以“灯”为线索组织材料，形散神聚；主旨深刻，发人深省；象征手法，含蓄深沉；语言精确，富含深情。</a:t>
            </a:r>
            <a:endParaRPr kumimoji="0" lang="zh-CN" altLang="en-US" sz="2800" b="1" i="0" u="none" strike="noStrike" kern="1200" cap="none" spc="0" normalizeH="0" baseline="0" noProof="0">
              <a:ln>
                <a:noFill/>
              </a:ln>
              <a:solidFill>
                <a:srgbClr val="9900CC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宋体" panose="02010600030101010101" pitchFamily="2" charset="-122"/>
              <a:ea typeface="华文新魏" panose="02010800040101010101" charset="-122"/>
              <a:cs typeface="+mn-cs"/>
            </a:endParaRPr>
          </a:p>
        </p:txBody>
      </p:sp>
      <p:sp>
        <p:nvSpPr>
          <p:cNvPr id="2" name="文本框 1" title=""/>
          <p:cNvSpPr txBox="1"/>
          <p:nvPr>
            <p:custDataLst>
              <p:tags r:id="rId9"/>
            </p:custDataLst>
          </p:nvPr>
        </p:nvSpPr>
        <p:spPr>
          <a:xfrm>
            <a:off x="715010" y="2381885"/>
            <a:ext cx="10765155" cy="28613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indent="457200" fontAlgn="auto">
              <a:lnSpc>
                <a:spcPct val="150000"/>
              </a:lnSpc>
            </a:pPr>
            <a:r>
              <a:rPr lang="zh-CN" altLang="en-US" sz="24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巴金以一种审美的方式,在《灯》中把黑暗势力和理想之广进行了象征化处理,使《灯》成了一篇富有哲理性的艺术散文。它告诉我们:任何时候,人都要有自己的理想和信念,唯有这样,人才能走出困境,战胜黑暗。可以说,巴金以他丰富的想象力,真切的感悟,浪漫的理想,为我们谱写了一曲高昂的奋进之歌、理想之歌。</a:t>
            </a:r>
            <a:endParaRPr lang="zh-CN" altLang="en-US" sz="2400" b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</p:txBody>
      </p:sp>
      <p:pic>
        <p:nvPicPr>
          <p:cNvPr id="3" name="Picture 3" title="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 flipH="1">
            <a:off x="10668000" y="10401300"/>
            <a:ext cx="0" cy="0"/>
          </a:xfrm>
          <a:prstGeom prst="rect">
            <a:avLst/>
          </a:prstGeom>
          <a:ln>
            <a:noFill/>
          </a:ln>
        </p:spPr>
      </p:pic>
    </p:spTree>
    <p:custDataLst>
      <p:tags r:id="rId11"/>
    </p:custDataLst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" title=""/>
          <p:cNvSpPr txBox="1"/>
          <p:nvPr/>
        </p:nvSpPr>
        <p:spPr>
          <a:xfrm>
            <a:off x="4267835" y="792480"/>
            <a:ext cx="7252335" cy="5367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indent="457200" fontAlgn="auto">
              <a:lnSpc>
                <a:spcPct val="130000"/>
              </a:lnSpc>
            </a:pPr>
            <a:r>
              <a:rPr lang="zh-CN" altLang="en-US" sz="24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巴金： 中国现代作家，原名李尧棠，巴金为笔名， 四川成都市人。</a:t>
            </a:r>
            <a:endParaRPr lang="zh-CN" altLang="en-US" sz="2400" b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indent="457200" fontAlgn="auto">
              <a:lnSpc>
                <a:spcPct val="130000"/>
              </a:lnSpc>
            </a:pPr>
            <a:r>
              <a:rPr lang="zh-CN" altLang="en-US" sz="24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代表作有：长篇小说</a:t>
            </a:r>
            <a:r>
              <a:rPr lang="zh-CN" altLang="en-US" sz="2400" b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《</a:t>
            </a:r>
            <a:r>
              <a:rPr lang="zh-CN" altLang="en-US" sz="2400" b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激流三部曲</a:t>
            </a:r>
            <a:r>
              <a:rPr lang="zh-CN" altLang="en-US" sz="2400" b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》</a:t>
            </a:r>
            <a:r>
              <a:rPr lang="zh-CN" altLang="en-US" sz="2400" b="1">
                <a:solidFill>
                  <a:srgbClr val="0070C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（《家》《春》《秋》）</a:t>
            </a:r>
            <a:r>
              <a:rPr lang="zh-CN" altLang="en-US" sz="24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，</a:t>
            </a:r>
            <a:r>
              <a:rPr lang="zh-CN" altLang="en-US" sz="2400" b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《爱情三部曲》</a:t>
            </a:r>
            <a:r>
              <a:rPr lang="zh-CN" altLang="en-US" sz="2400" b="1">
                <a:solidFill>
                  <a:srgbClr val="0070C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（《雾》《雨》《电》）</a:t>
            </a:r>
            <a:r>
              <a:rPr lang="zh-CN" altLang="en-US" sz="24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此外还有小说《灭亡》《寒夜》《憩园》。1982年，巴金获得了“但丁”文学奖。 </a:t>
            </a:r>
            <a:endParaRPr lang="zh-CN" altLang="en-US" sz="2400" b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indent="457200" fontAlgn="auto">
              <a:lnSpc>
                <a:spcPct val="130000"/>
              </a:lnSpc>
            </a:pPr>
            <a:r>
              <a:rPr lang="zh-CN" altLang="en-US" sz="24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巴金既是一位优秀的散文家，又是一位优秀的小说家。他的散文作品有很多，如《海行杂记》《随想录》 等。</a:t>
            </a:r>
            <a:endParaRPr lang="zh-CN" altLang="en-US" sz="2400" b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indent="457200" fontAlgn="auto">
              <a:lnSpc>
                <a:spcPct val="130000"/>
              </a:lnSpc>
            </a:pPr>
            <a:r>
              <a:rPr lang="zh-CN" altLang="en-US" sz="24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巴金的小说具有强烈的反封建精神;其散文洋溢着渴望自由、追求光明的热情。</a:t>
            </a:r>
            <a:endParaRPr lang="zh-CN" altLang="en-US" sz="2400" b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</p:txBody>
      </p:sp>
      <p:pic>
        <p:nvPicPr>
          <p:cNvPr id="101" name="图片 100" title=""/>
          <p:cNvPicPr/>
          <p:nvPr/>
        </p:nvPicPr>
        <p:blipFill>
          <a:blip r:embed="rId2"/>
          <a:stretch>
            <a:fillRect/>
          </a:stretch>
        </p:blipFill>
        <p:spPr>
          <a:xfrm>
            <a:off x="400685" y="1080135"/>
            <a:ext cx="3358515" cy="4087495"/>
          </a:xfrm>
          <a:prstGeom prst="ellipse">
            <a:avLst/>
          </a:prstGeom>
          <a:noFill/>
          <a:ln w="9525">
            <a:noFill/>
          </a:ln>
        </p:spPr>
      </p:pic>
      <p:cxnSp>
        <p:nvCxnSpPr>
          <p:cNvPr id="4" name="直接连接符 3" title=""/>
          <p:cNvCxnSpPr/>
          <p:nvPr>
            <p:custDataLst>
              <p:tags r:id="rId3"/>
            </p:custDataLst>
          </p:nvPr>
        </p:nvCxnSpPr>
        <p:spPr>
          <a:xfrm>
            <a:off x="921917" y="699575"/>
            <a:ext cx="19939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文本框 4" title=""/>
          <p:cNvSpPr txBox="1"/>
          <p:nvPr>
            <p:custDataLst>
              <p:tags r:id="rId4"/>
            </p:custDataLst>
          </p:nvPr>
        </p:nvSpPr>
        <p:spPr>
          <a:xfrm>
            <a:off x="1043305" y="139700"/>
            <a:ext cx="191008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>
                <a:solidFill>
                  <a:srgbClr val="002060"/>
                </a:solidFill>
                <a:latin typeface="华文中宋" panose="02010600040101010101" charset="-122"/>
                <a:ea typeface="华文中宋" panose="02010600040101010101" charset="-122"/>
                <a:sym typeface="+mn-ea"/>
              </a:rPr>
              <a:t>作者简介</a:t>
            </a:r>
            <a:endParaRPr lang="zh-CN" altLang="en-US" sz="2800" b="1">
              <a:solidFill>
                <a:srgbClr val="002060"/>
              </a:solidFill>
              <a:latin typeface="华文中宋" panose="02010600040101010101" charset="-122"/>
              <a:ea typeface="华文中宋" panose="02010600040101010101" charset="-122"/>
              <a:sym typeface="+mn-ea"/>
            </a:endParaRPr>
          </a:p>
        </p:txBody>
      </p:sp>
      <p:grpSp>
        <p:nvGrpSpPr>
          <p:cNvPr id="6" name="组合 5" title=""/>
          <p:cNvGrpSpPr/>
          <p:nvPr/>
        </p:nvGrpSpPr>
        <p:grpSpPr>
          <a:xfrm>
            <a:off x="255905" y="279400"/>
            <a:ext cx="562610" cy="513080"/>
            <a:chOff x="2121873" y="1511588"/>
            <a:chExt cx="445481" cy="469613"/>
          </a:xfrm>
        </p:grpSpPr>
        <p:sp>
          <p:nvSpPr>
            <p:cNvPr id="7" name="矩形 6"/>
            <p:cNvSpPr/>
            <p:nvPr>
              <p:custDataLst>
                <p:tags r:id="rId5"/>
              </p:custDataLst>
            </p:nvPr>
          </p:nvSpPr>
          <p:spPr>
            <a:xfrm>
              <a:off x="2121873" y="1511588"/>
              <a:ext cx="363415" cy="363415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8" name="矩形 7"/>
            <p:cNvSpPr/>
            <p:nvPr>
              <p:custDataLst>
                <p:tags r:id="rId6"/>
              </p:custDataLst>
            </p:nvPr>
          </p:nvSpPr>
          <p:spPr>
            <a:xfrm>
              <a:off x="2321171" y="1735018"/>
              <a:ext cx="246183" cy="246183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3" name="文本框 2" title=""/>
          <p:cNvSpPr txBox="1"/>
          <p:nvPr/>
        </p:nvSpPr>
        <p:spPr>
          <a:xfrm>
            <a:off x="922020" y="5281930"/>
            <a:ext cx="2760345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indent="0" algn="ctr" fontAlgn="auto">
              <a:lnSpc>
                <a:spcPct val="150000"/>
              </a:lnSpc>
            </a:pPr>
            <a:r>
              <a:rPr lang="zh-CN" altLang="en-US" sz="2400" b="1">
                <a:effectLst/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巴金</a:t>
            </a:r>
            <a:endParaRPr lang="zh-CN" altLang="en-US" sz="2400" b="1">
              <a:effectLst/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indent="0" algn="ctr" fontAlgn="auto">
              <a:lnSpc>
                <a:spcPct val="150000"/>
              </a:lnSpc>
            </a:pPr>
            <a:r>
              <a:rPr lang="zh-CN" altLang="en-US" sz="2400" b="1">
                <a:effectLst/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（</a:t>
            </a:r>
            <a:r>
              <a:rPr lang="en-US" altLang="zh-CN" sz="2400" b="1">
                <a:effectLst/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1904 </a:t>
            </a:r>
            <a:r>
              <a:rPr lang="zh-CN" altLang="en-US" sz="2400" b="1">
                <a:effectLst/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～ </a:t>
            </a:r>
            <a:r>
              <a:rPr lang="en-US" altLang="zh-CN" sz="2400" b="1">
                <a:effectLst/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2005</a:t>
            </a:r>
            <a:r>
              <a:rPr lang="zh-CN" altLang="en-US" sz="2400" b="1">
                <a:effectLst/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）</a:t>
            </a:r>
            <a:endParaRPr lang="zh-CN" altLang="en-US" sz="2400" b="1">
              <a:effectLst/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</p:txBody>
      </p:sp>
    </p:spTree>
    <p:custDataLst>
      <p:tags r:id="rId7"/>
    </p:custDataLst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9" name="Picture 77" title="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2"/>
          <a:srcRect b="23955"/>
          <a:stretch>
            <a:fillRect/>
          </a:stretch>
        </p:blipFill>
        <p:spPr>
          <a:xfrm>
            <a:off x="7010400" y="4575175"/>
            <a:ext cx="5181600" cy="221742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文本框 1" title=""/>
          <p:cNvSpPr txBox="1"/>
          <p:nvPr/>
        </p:nvSpPr>
        <p:spPr>
          <a:xfrm>
            <a:off x="715010" y="792480"/>
            <a:ext cx="10613390" cy="5367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indent="457200" fontAlgn="auto">
              <a:lnSpc>
                <a:spcPct val="130000"/>
              </a:lnSpc>
            </a:pPr>
            <a:r>
              <a:rPr lang="zh-CN" altLang="en-US" sz="2400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《灯》写于一个特定的时代背景之下。1941年，日本帝国主义已经占领了中国大部分国土，抗日战争已经进入相持阶段。一方面日本侵略者气势汹汹，张牙舞爪，不可一世，似乎无坚不摧；另一方面，他们因战线拉得太长，在中国战场上疲于奔命，处处受到中国人民的打击。这样，日本侵略者就用软硬兼施的手段，威逼利诱中国有关抗日力量，国、共、日、汪构成十分复杂的关系，中国的抗战前途，在许多人看来，云山雾罩、扑朔迷离。 </a:t>
            </a:r>
            <a:endParaRPr lang="zh-CN" altLang="en-US" sz="2400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indent="457200" fontAlgn="auto">
              <a:lnSpc>
                <a:spcPct val="130000"/>
              </a:lnSpc>
            </a:pPr>
            <a:r>
              <a:rPr lang="zh-CN" altLang="en-US" sz="2400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1941年9月，巴金辗转于昆明，重庆，成都之间，目击国民党反动派的倒行逆施，看到的是阴冷，凄凉，黑暗，腐败的社会生活，又面对当时险恶的政治形势，不能不感到苦闷和抑郁。但他爱国反侵略的意志十分坚决，在艰苦危难的环境中，从未放下宣传抗日的笔。并且看到了未来的中国的希望，具有抗战必胜的信念。 </a:t>
            </a:r>
            <a:endParaRPr lang="zh-CN" altLang="en-US" sz="2400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</p:txBody>
      </p:sp>
      <p:cxnSp>
        <p:nvCxnSpPr>
          <p:cNvPr id="4" name="直接连接符 3" title=""/>
          <p:cNvCxnSpPr/>
          <p:nvPr>
            <p:custDataLst>
              <p:tags r:id="rId4"/>
            </p:custDataLst>
          </p:nvPr>
        </p:nvCxnSpPr>
        <p:spPr>
          <a:xfrm>
            <a:off x="921917" y="699575"/>
            <a:ext cx="19939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文本框 4" title=""/>
          <p:cNvSpPr txBox="1"/>
          <p:nvPr>
            <p:custDataLst>
              <p:tags r:id="rId5"/>
            </p:custDataLst>
          </p:nvPr>
        </p:nvSpPr>
        <p:spPr>
          <a:xfrm>
            <a:off x="1043305" y="139700"/>
            <a:ext cx="191008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>
                <a:solidFill>
                  <a:srgbClr val="002060"/>
                </a:solidFill>
                <a:latin typeface="华文中宋" panose="02010600040101010101" charset="-122"/>
                <a:ea typeface="华文中宋" panose="02010600040101010101" charset="-122"/>
                <a:sym typeface="+mn-ea"/>
              </a:rPr>
              <a:t>时代背景</a:t>
            </a:r>
            <a:endParaRPr lang="zh-CN" altLang="en-US" sz="2800" b="1">
              <a:solidFill>
                <a:srgbClr val="002060"/>
              </a:solidFill>
              <a:latin typeface="华文中宋" panose="02010600040101010101" charset="-122"/>
              <a:ea typeface="华文中宋" panose="02010600040101010101" charset="-122"/>
              <a:sym typeface="+mn-ea"/>
            </a:endParaRPr>
          </a:p>
        </p:txBody>
      </p:sp>
      <p:grpSp>
        <p:nvGrpSpPr>
          <p:cNvPr id="6" name="组合 5" title=""/>
          <p:cNvGrpSpPr/>
          <p:nvPr/>
        </p:nvGrpSpPr>
        <p:grpSpPr>
          <a:xfrm>
            <a:off x="255905" y="279400"/>
            <a:ext cx="562610" cy="513080"/>
            <a:chOff x="2121873" y="1511588"/>
            <a:chExt cx="445481" cy="469613"/>
          </a:xfrm>
        </p:grpSpPr>
        <p:sp>
          <p:nvSpPr>
            <p:cNvPr id="7" name="矩形 6"/>
            <p:cNvSpPr/>
            <p:nvPr>
              <p:custDataLst>
                <p:tags r:id="rId6"/>
              </p:custDataLst>
            </p:nvPr>
          </p:nvSpPr>
          <p:spPr>
            <a:xfrm>
              <a:off x="2121873" y="1511588"/>
              <a:ext cx="363415" cy="363415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8" name="矩形 7"/>
            <p:cNvSpPr/>
            <p:nvPr>
              <p:custDataLst>
                <p:tags r:id="rId7"/>
              </p:custDataLst>
            </p:nvPr>
          </p:nvSpPr>
          <p:spPr>
            <a:xfrm>
              <a:off x="2321171" y="1735018"/>
              <a:ext cx="246183" cy="246183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</p:grpSp>
    </p:spTree>
    <p:custDataLst>
      <p:tags r:id="rId8"/>
    </p:custDataLst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4" name="直接连接符 3" title=""/>
          <p:cNvCxnSpPr/>
          <p:nvPr>
            <p:custDataLst>
              <p:tags r:id="rId2"/>
            </p:custDataLst>
          </p:nvPr>
        </p:nvCxnSpPr>
        <p:spPr>
          <a:xfrm>
            <a:off x="921917" y="699575"/>
            <a:ext cx="19939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文本框 4" title=""/>
          <p:cNvSpPr txBox="1"/>
          <p:nvPr>
            <p:custDataLst>
              <p:tags r:id="rId3"/>
            </p:custDataLst>
          </p:nvPr>
        </p:nvSpPr>
        <p:spPr>
          <a:xfrm>
            <a:off x="1043305" y="139700"/>
            <a:ext cx="191008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>
                <a:solidFill>
                  <a:srgbClr val="002060"/>
                </a:solidFill>
                <a:latin typeface="华文中宋" panose="02010600040101010101" charset="-122"/>
                <a:ea typeface="华文中宋" panose="02010600040101010101" charset="-122"/>
                <a:sym typeface="+mn-ea"/>
              </a:rPr>
              <a:t>正字音</a:t>
            </a:r>
            <a:endParaRPr lang="zh-CN" altLang="en-US" sz="2800" b="1">
              <a:solidFill>
                <a:srgbClr val="002060"/>
              </a:solidFill>
              <a:latin typeface="华文中宋" panose="02010600040101010101" charset="-122"/>
              <a:ea typeface="华文中宋" panose="02010600040101010101" charset="-122"/>
              <a:sym typeface="+mn-ea"/>
            </a:endParaRPr>
          </a:p>
        </p:txBody>
      </p:sp>
      <p:grpSp>
        <p:nvGrpSpPr>
          <p:cNvPr id="6" name="组合 5" title=""/>
          <p:cNvGrpSpPr/>
          <p:nvPr/>
        </p:nvGrpSpPr>
        <p:grpSpPr>
          <a:xfrm>
            <a:off x="255905" y="279400"/>
            <a:ext cx="562610" cy="513080"/>
            <a:chOff x="2121873" y="1511588"/>
            <a:chExt cx="445481" cy="469613"/>
          </a:xfrm>
        </p:grpSpPr>
        <p:sp>
          <p:nvSpPr>
            <p:cNvPr id="7" name="矩形 6"/>
            <p:cNvSpPr/>
            <p:nvPr>
              <p:custDataLst>
                <p:tags r:id="rId4"/>
              </p:custDataLst>
            </p:nvPr>
          </p:nvSpPr>
          <p:spPr>
            <a:xfrm>
              <a:off x="2121873" y="1511588"/>
              <a:ext cx="363415" cy="363415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8" name="矩形 7"/>
            <p:cNvSpPr/>
            <p:nvPr>
              <p:custDataLst>
                <p:tags r:id="rId5"/>
              </p:custDataLst>
            </p:nvPr>
          </p:nvSpPr>
          <p:spPr>
            <a:xfrm>
              <a:off x="2321171" y="1735018"/>
              <a:ext cx="246183" cy="246183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20485" name="Rectangle 5" title=""/>
          <p:cNvSpPr>
            <a:spLocks noChangeArrowheads="1"/>
          </p:cNvSpPr>
          <p:nvPr/>
        </p:nvSpPr>
        <p:spPr bwMode="auto">
          <a:xfrm>
            <a:off x="1891030" y="1583373"/>
            <a:ext cx="733425" cy="52197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 anchor="ctr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华文中宋" panose="02010600040101010101" charset="-122"/>
                <a:ea typeface="华文中宋" panose="02010600040101010101" charset="-122"/>
                <a:cs typeface="Times New Roman" panose="02020603050405020304" pitchFamily="18" charset="0"/>
              </a:rPr>
              <a:t>(è)</a:t>
            </a:r>
            <a:endParaRPr kumimoji="0" lang="en-US" altLang="zh-CN" sz="28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华文中宋" panose="02010600040101010101" charset="-122"/>
              <a:ea typeface="华文中宋" panose="02010600040101010101" charset="-122"/>
              <a:cs typeface="Times New Roman" panose="02020603050405020304" pitchFamily="18" charset="0"/>
            </a:endParaRPr>
          </a:p>
        </p:txBody>
      </p:sp>
      <p:sp>
        <p:nvSpPr>
          <p:cNvPr id="20505" name="Rectangle 25" title=""/>
          <p:cNvSpPr>
            <a:spLocks noChangeArrowheads="1"/>
          </p:cNvSpPr>
          <p:nvPr/>
        </p:nvSpPr>
        <p:spPr bwMode="auto">
          <a:xfrm>
            <a:off x="4003675" y="1583373"/>
            <a:ext cx="1047115" cy="52197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 anchor="ctr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华文中宋" panose="02010600040101010101" charset="-122"/>
                <a:ea typeface="华文中宋" panose="02010600040101010101" charset="-122"/>
                <a:cs typeface="Times New Roman" panose="02020603050405020304" pitchFamily="18" charset="0"/>
              </a:rPr>
              <a:t>(zhì)</a:t>
            </a:r>
            <a:endParaRPr kumimoji="0" lang="en-US" altLang="zh-CN" sz="28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华文中宋" panose="02010600040101010101" charset="-122"/>
              <a:ea typeface="华文中宋" panose="02010600040101010101" charset="-122"/>
              <a:cs typeface="Times New Roman" panose="02020603050405020304" pitchFamily="18" charset="0"/>
            </a:endParaRPr>
          </a:p>
        </p:txBody>
      </p:sp>
      <p:sp>
        <p:nvSpPr>
          <p:cNvPr id="12293" name="Rectangle 26" title=""/>
          <p:cNvSpPr/>
          <p:nvPr>
            <p:custDataLst>
              <p:tags r:id="rId6"/>
            </p:custDataLst>
          </p:nvPr>
        </p:nvSpPr>
        <p:spPr>
          <a:xfrm>
            <a:off x="6219825" y="2145665"/>
            <a:ext cx="1424940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ctr" anchorCtr="0">
            <a:spAutoFit/>
          </a:bodyPr>
          <a:lstStyle/>
          <a:p>
            <a:pPr indent="266700" algn="l" eaLnBrk="0" hangingPunct="0">
              <a:buNone/>
            </a:pPr>
            <a:r>
              <a:rPr lang="zh-CN" altLang="en-US" sz="3200" b="1">
                <a:latin typeface="华文中宋" panose="02010600040101010101" charset="-122"/>
                <a:ea typeface="华文中宋" panose="02010600040101010101" charset="-122"/>
              </a:rPr>
              <a:t>回</a:t>
            </a:r>
            <a:r>
              <a:rPr lang="zh-CN" altLang="en-US" sz="3200" b="1" noProof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华文中宋" panose="02010600040101010101" charset="-122"/>
                <a:ea typeface="华文中宋" panose="02010600040101010101" charset="-122"/>
                <a:cs typeface="Times New Roman" panose="02020603050405020304" pitchFamily="18" charset="0"/>
              </a:rPr>
              <a:t>溯</a:t>
            </a:r>
            <a:endParaRPr lang="zh-CN" altLang="en-US" sz="3200" b="1">
              <a:latin typeface="华文中宋" panose="02010600040101010101" charset="-122"/>
              <a:ea typeface="华文中宋" panose="02010600040101010101" charset="-122"/>
            </a:endParaRPr>
          </a:p>
        </p:txBody>
      </p:sp>
      <p:sp>
        <p:nvSpPr>
          <p:cNvPr id="20507" name="Rectangle 27" title=""/>
          <p:cNvSpPr>
            <a:spLocks noChangeArrowheads="1"/>
          </p:cNvSpPr>
          <p:nvPr/>
        </p:nvSpPr>
        <p:spPr bwMode="auto">
          <a:xfrm>
            <a:off x="3837940" y="3356769"/>
            <a:ext cx="901700" cy="52197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华文中宋" panose="02010600040101010101" charset="-122"/>
                <a:ea typeface="华文中宋" panose="02010600040101010101" charset="-122"/>
                <a:cs typeface="Times New Roman" panose="02020603050405020304" pitchFamily="18" charset="0"/>
              </a:rPr>
              <a:t>(mō)</a:t>
            </a:r>
            <a:endParaRPr kumimoji="0" lang="en-US" altLang="zh-CN" sz="28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华文中宋" panose="02010600040101010101" charset="-122"/>
              <a:ea typeface="华文中宋" panose="02010600040101010101" charset="-122"/>
              <a:cs typeface="Times New Roman" panose="02020603050405020304" pitchFamily="18" charset="0"/>
            </a:endParaRPr>
          </a:p>
        </p:txBody>
      </p:sp>
      <p:sp>
        <p:nvSpPr>
          <p:cNvPr id="20508" name="Rectangle 28" title="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8652510" y="2145665"/>
            <a:ext cx="1124585" cy="5835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 anchor="ctr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华文中宋" panose="02010600040101010101" charset="-122"/>
                <a:ea typeface="华文中宋" panose="02010600040101010101" charset="-122"/>
                <a:cs typeface="Times New Roman" panose="02020603050405020304" pitchFamily="18" charset="0"/>
              </a:rPr>
              <a:t>梦</a:t>
            </a:r>
            <a:r>
              <a:rPr kumimoji="0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华文中宋" panose="02010600040101010101" charset="-122"/>
                <a:ea typeface="华文中宋" panose="02010600040101010101" charset="-122"/>
                <a:cs typeface="Times New Roman" panose="02020603050405020304" pitchFamily="18" charset="0"/>
              </a:rPr>
              <a:t>寐</a:t>
            </a:r>
            <a:endParaRPr kumimoji="0" lang="zh-CN" altLang="en-US" sz="32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华文中宋" panose="02010600040101010101" charset="-122"/>
              <a:ea typeface="华文中宋" panose="02010600040101010101" charset="-122"/>
              <a:cs typeface="Times New Roman" panose="02020603050405020304" pitchFamily="18" charset="0"/>
            </a:endParaRPr>
          </a:p>
        </p:txBody>
      </p:sp>
      <p:sp>
        <p:nvSpPr>
          <p:cNvPr id="20510" name="Rectangle 30" title=""/>
          <p:cNvSpPr>
            <a:spLocks noChangeArrowheads="1"/>
          </p:cNvSpPr>
          <p:nvPr/>
        </p:nvSpPr>
        <p:spPr bwMode="auto">
          <a:xfrm>
            <a:off x="8516620" y="3356769"/>
            <a:ext cx="1081405" cy="52197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>
            <a:spAutoFit/>
          </a:bodyPr>
          <a:lstStyle/>
          <a:p>
            <a:pPr eaLnBrk="0" hangingPunct="0">
              <a:buNone/>
            </a:pPr>
            <a:r>
              <a:rPr lang="en-US" altLang="zh-CN" sz="2800" b="1">
                <a:effectLst>
                  <a:outerShdw blurRad="38100" dist="38100" dir="2700000">
                    <a:srgbClr val="C0C0C0"/>
                  </a:outerShdw>
                </a:effectLst>
                <a:latin typeface="华文中宋" panose="02010600040101010101" charset="-122"/>
                <a:ea typeface="华文中宋" panose="02010600040101010101" charset="-122"/>
              </a:rPr>
              <a:t>(xùn)</a:t>
            </a:r>
            <a:endParaRPr lang="en-US" altLang="zh-CN" sz="2800" b="1">
              <a:effectLst>
                <a:outerShdw blurRad="38100" dist="38100" dir="2700000">
                  <a:srgbClr val="C0C0C0"/>
                </a:outerShdw>
              </a:effectLst>
              <a:latin typeface="华文中宋" panose="02010600040101010101" charset="-122"/>
              <a:ea typeface="华文中宋" panose="02010600040101010101" charset="-122"/>
            </a:endParaRPr>
          </a:p>
        </p:txBody>
      </p:sp>
      <p:sp>
        <p:nvSpPr>
          <p:cNvPr id="20511" name="Rectangle 31" title="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6290945" y="3942080"/>
            <a:ext cx="1050925" cy="5835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 anchor="ctr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华文中宋" panose="02010600040101010101" charset="-122"/>
                <a:ea typeface="华文中宋" panose="02010600040101010101" charset="-122"/>
                <a:cs typeface="Times New Roman" panose="02020603050405020304" pitchFamily="18" charset="0"/>
              </a:rPr>
              <a:t>喧</a:t>
            </a:r>
            <a:r>
              <a:rPr kumimoji="0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闹  </a:t>
            </a:r>
            <a:endParaRPr kumimoji="0" lang="zh-CN" altLang="en-US" sz="32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</p:txBody>
      </p:sp>
      <p:sp>
        <p:nvSpPr>
          <p:cNvPr id="20517" name="Rectangle 37" title=""/>
          <p:cNvSpPr>
            <a:spLocks noChangeArrowheads="1"/>
          </p:cNvSpPr>
          <p:nvPr/>
        </p:nvSpPr>
        <p:spPr bwMode="auto">
          <a:xfrm>
            <a:off x="6430010" y="1564323"/>
            <a:ext cx="843280" cy="56007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华文中宋" panose="02010600040101010101" charset="-122"/>
                <a:ea typeface="华文中宋" panose="02010600040101010101" charset="-122"/>
                <a:cs typeface="+mn-cs"/>
              </a:rPr>
              <a:t>(sù)</a:t>
            </a:r>
            <a:endParaRPr kumimoji="0" lang="en-US" altLang="zh-CN" sz="28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华文中宋" panose="02010600040101010101" charset="-122"/>
              <a:ea typeface="华文中宋" panose="02010600040101010101" charset="-122"/>
              <a:cs typeface="+mn-cs"/>
            </a:endParaRPr>
          </a:p>
        </p:txBody>
      </p:sp>
      <p:sp>
        <p:nvSpPr>
          <p:cNvPr id="20518" name="Rectangle 38" title=""/>
          <p:cNvSpPr>
            <a:spLocks noChangeArrowheads="1"/>
          </p:cNvSpPr>
          <p:nvPr/>
        </p:nvSpPr>
        <p:spPr bwMode="auto">
          <a:xfrm>
            <a:off x="8652510" y="1583373"/>
            <a:ext cx="1081405" cy="52197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华文中宋" panose="02010600040101010101" charset="-122"/>
                <a:ea typeface="华文中宋" panose="02010600040101010101" charset="-122"/>
                <a:cs typeface="Times New Roman" panose="02020603050405020304" pitchFamily="18" charset="0"/>
              </a:rPr>
              <a:t>(mèi)</a:t>
            </a:r>
            <a:endParaRPr kumimoji="0" lang="en-US" altLang="zh-CN" sz="28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华文中宋" panose="02010600040101010101" charset="-122"/>
              <a:ea typeface="华文中宋" panose="02010600040101010101" charset="-122"/>
              <a:cs typeface="Times New Roman" panose="02020603050405020304" pitchFamily="18" charset="0"/>
            </a:endParaRPr>
          </a:p>
        </p:txBody>
      </p:sp>
      <p:sp>
        <p:nvSpPr>
          <p:cNvPr id="20520" name="Rectangle 40" title=""/>
          <p:cNvSpPr>
            <a:spLocks noChangeArrowheads="1"/>
          </p:cNvSpPr>
          <p:nvPr/>
        </p:nvSpPr>
        <p:spPr bwMode="auto">
          <a:xfrm>
            <a:off x="1452245" y="3356769"/>
            <a:ext cx="2327910" cy="52197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 anchor="ctr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华文中宋" panose="02010600040101010101" charset="-122"/>
                <a:ea typeface="华文中宋" panose="02010600040101010101" charset="-122"/>
                <a:cs typeface="Times New Roman" panose="02020603050405020304" pitchFamily="18" charset="0"/>
              </a:rPr>
              <a:t>(pái  huái)</a:t>
            </a:r>
            <a:endParaRPr kumimoji="0" lang="en-US" altLang="zh-CN" sz="28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华文中宋" panose="02010600040101010101" charset="-122"/>
              <a:ea typeface="华文中宋" panose="02010600040101010101" charset="-122"/>
              <a:cs typeface="Times New Roman" panose="02020603050405020304" pitchFamily="18" charset="0"/>
            </a:endParaRPr>
          </a:p>
        </p:txBody>
      </p:sp>
      <p:sp>
        <p:nvSpPr>
          <p:cNvPr id="2" name="Rectangle 5" title="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1879600" y="2145665"/>
            <a:ext cx="1034415" cy="5835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 anchor="ctr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华文中宋" panose="02010600040101010101" charset="-122"/>
                <a:ea typeface="华文中宋" panose="02010600040101010101" charset="-122"/>
                <a:cs typeface="Times New Roman" panose="02020603050405020304" pitchFamily="18" charset="0"/>
              </a:rPr>
              <a:t>噩</a:t>
            </a:r>
            <a:r>
              <a:rPr kumimoji="0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华文中宋" panose="02010600040101010101" charset="-122"/>
                <a:ea typeface="华文中宋" panose="02010600040101010101" charset="-122"/>
                <a:cs typeface="Times New Roman" panose="02020603050405020304" pitchFamily="18" charset="0"/>
              </a:rPr>
              <a:t>梦</a:t>
            </a:r>
            <a:endParaRPr kumimoji="0" lang="zh-CN" altLang="en-US" sz="32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华文中宋" panose="02010600040101010101" charset="-122"/>
              <a:ea typeface="华文中宋" panose="02010600040101010101" charset="-122"/>
              <a:cs typeface="Times New Roman" panose="02020603050405020304" pitchFamily="18" charset="0"/>
            </a:endParaRPr>
          </a:p>
        </p:txBody>
      </p:sp>
      <p:sp>
        <p:nvSpPr>
          <p:cNvPr id="11294" name="Rectangle 30" title="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4053840" y="2176145"/>
            <a:ext cx="1124585" cy="5835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华文中宋" panose="02010600040101010101" charset="-122"/>
                <a:ea typeface="华文中宋" panose="02010600040101010101" charset="-122"/>
                <a:cs typeface="Times New Roman" panose="02020603050405020304" pitchFamily="18" charset="0"/>
              </a:rPr>
              <a:t>窒</a:t>
            </a:r>
            <a:r>
              <a:rPr kumimoji="0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华文中宋" panose="02010600040101010101" charset="-122"/>
                <a:ea typeface="华文中宋" panose="02010600040101010101" charset="-122"/>
                <a:cs typeface="Times New Roman" panose="02020603050405020304" pitchFamily="18" charset="0"/>
              </a:rPr>
              <a:t>闷</a:t>
            </a:r>
            <a:endParaRPr kumimoji="0" lang="zh-CN" altLang="en-US" sz="32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华文中宋" panose="02010600040101010101" charset="-122"/>
              <a:ea typeface="华文中宋" panose="02010600040101010101" charset="-122"/>
              <a:cs typeface="Times New Roman" panose="02020603050405020304" pitchFamily="18" charset="0"/>
            </a:endParaRPr>
          </a:p>
        </p:txBody>
      </p:sp>
      <p:sp>
        <p:nvSpPr>
          <p:cNvPr id="3" name="Rectangle 27" title="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3945255" y="3942080"/>
            <a:ext cx="1124585" cy="5835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 anchor="ctr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华文中宋" panose="02010600040101010101" charset="-122"/>
                <a:ea typeface="华文中宋" panose="02010600040101010101" charset="-122"/>
                <a:cs typeface="Times New Roman" panose="02020603050405020304" pitchFamily="18" charset="0"/>
              </a:rPr>
              <a:t>摸</a:t>
            </a:r>
            <a:r>
              <a:rPr kumimoji="0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华文中宋" panose="02010600040101010101" charset="-122"/>
                <a:ea typeface="华文中宋" panose="02010600040101010101" charset="-122"/>
                <a:cs typeface="Times New Roman" panose="02020603050405020304" pitchFamily="18" charset="0"/>
              </a:rPr>
              <a:t>索</a:t>
            </a:r>
            <a:endParaRPr kumimoji="0" lang="zh-CN" altLang="en-US" sz="32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华文中宋" panose="02010600040101010101" charset="-122"/>
              <a:ea typeface="华文中宋" panose="02010600040101010101" charset="-122"/>
              <a:cs typeface="Times New Roman" panose="02020603050405020304" pitchFamily="18" charset="0"/>
            </a:endParaRPr>
          </a:p>
        </p:txBody>
      </p:sp>
      <p:sp>
        <p:nvSpPr>
          <p:cNvPr id="9" name="Rectangle 31" title=""/>
          <p:cNvSpPr>
            <a:spLocks noChangeArrowheads="1"/>
          </p:cNvSpPr>
          <p:nvPr/>
        </p:nvSpPr>
        <p:spPr bwMode="auto">
          <a:xfrm>
            <a:off x="6029325" y="3356769"/>
            <a:ext cx="1440815" cy="52197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>
            <a:spAutoFit/>
          </a:bodyPr>
          <a:lstStyle/>
          <a:p>
            <a:pPr eaLnBrk="0" hangingPunct="0">
              <a:buNone/>
            </a:pPr>
            <a:r>
              <a:rPr lang="en-US" altLang="zh-CN" sz="2800" b="1">
                <a:effectLst>
                  <a:outerShdw blurRad="38100" dist="38100" dir="2700000">
                    <a:srgbClr val="C0C0C0"/>
                  </a:outerShdw>
                </a:effectLst>
                <a:latin typeface="华文中宋" panose="02010600040101010101" charset="-122"/>
                <a:ea typeface="华文中宋" panose="02010600040101010101" charset="-122"/>
              </a:rPr>
              <a:t>(xuān) </a:t>
            </a:r>
            <a:endParaRPr lang="en-US" altLang="zh-CN" sz="2800" b="1">
              <a:effectLst>
                <a:outerShdw blurRad="38100" dist="38100" dir="2700000">
                  <a:srgbClr val="C0C0C0"/>
                </a:outerShdw>
              </a:effectLst>
              <a:latin typeface="华文中宋" panose="02010600040101010101" charset="-122"/>
              <a:ea typeface="华文中宋" panose="02010600040101010101" charset="-122"/>
            </a:endParaRPr>
          </a:p>
        </p:txBody>
      </p:sp>
      <p:sp>
        <p:nvSpPr>
          <p:cNvPr id="10" name="Rectangle 30" title="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8651875" y="3942080"/>
            <a:ext cx="1124585" cy="5835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 anchor="ctr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华文中宋" panose="02010600040101010101" charset="-122"/>
                <a:ea typeface="华文中宋" panose="02010600040101010101" charset="-122"/>
                <a:cs typeface="Times New Roman" panose="02020603050405020304" pitchFamily="18" charset="0"/>
              </a:rPr>
              <a:t>殉</a:t>
            </a:r>
            <a:r>
              <a:rPr kumimoji="0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华文中宋" panose="02010600040101010101" charset="-122"/>
                <a:ea typeface="华文中宋" panose="02010600040101010101" charset="-122"/>
                <a:cs typeface="Times New Roman" panose="02020603050405020304" pitchFamily="18" charset="0"/>
              </a:rPr>
              <a:t>情</a:t>
            </a:r>
            <a:endParaRPr kumimoji="0" lang="zh-CN" altLang="en-US" sz="32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华文中宋" panose="02010600040101010101" charset="-122"/>
              <a:ea typeface="华文中宋" panose="02010600040101010101" charset="-122"/>
              <a:cs typeface="Times New Roman" panose="02020603050405020304" pitchFamily="18" charset="0"/>
            </a:endParaRPr>
          </a:p>
        </p:txBody>
      </p:sp>
      <p:sp>
        <p:nvSpPr>
          <p:cNvPr id="11" name="Rectangle 30" title="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1651000" y="3942080"/>
            <a:ext cx="1492250" cy="5835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华文中宋" panose="02010600040101010101" charset="-122"/>
                <a:ea typeface="华文中宋" panose="02010600040101010101" charset="-122"/>
                <a:cs typeface="Times New Roman" panose="02020603050405020304" pitchFamily="18" charset="0"/>
              </a:rPr>
              <a:t>徘</a:t>
            </a:r>
            <a:r>
              <a:rPr kumimoji="0" lang="en-US" altLang="zh-CN" sz="3200" b="1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华文中宋" panose="02010600040101010101" charset="-122"/>
                <a:ea typeface="华文中宋" panose="02010600040101010101" charset="-122"/>
                <a:cs typeface="Times New Roman" panose="02020603050405020304" pitchFamily="18" charset="0"/>
              </a:rPr>
              <a:t>  </a:t>
            </a:r>
            <a:r>
              <a:rPr kumimoji="0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华文中宋" panose="02010600040101010101" charset="-122"/>
                <a:ea typeface="华文中宋" panose="02010600040101010101" charset="-122"/>
                <a:cs typeface="Times New Roman" panose="02020603050405020304" pitchFamily="18" charset="0"/>
              </a:rPr>
              <a:t>徊</a:t>
            </a:r>
            <a:endParaRPr kumimoji="0" lang="zh-CN" altLang="en-US" sz="32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华文中宋" panose="02010600040101010101" charset="-122"/>
              <a:ea typeface="华文中宋" panose="02010600040101010101" charset="-122"/>
              <a:cs typeface="Times New Roman" panose="02020603050405020304" pitchFamily="18" charset="0"/>
            </a:endParaRPr>
          </a:p>
        </p:txBody>
      </p:sp>
      <p:pic>
        <p:nvPicPr>
          <p:cNvPr id="12" name="Picture 77" title=""/>
          <p:cNvPicPr>
            <a:picLocks noChangeAspect="1"/>
          </p:cNvPicPr>
          <p:nvPr>
            <p:custDataLst>
              <p:tags r:id="rId15"/>
            </p:custDataLst>
          </p:nvPr>
        </p:nvPicPr>
        <p:blipFill>
          <a:blip r:embed="rId14"/>
          <a:srcRect b="23955"/>
          <a:stretch>
            <a:fillRect/>
          </a:stretch>
        </p:blipFill>
        <p:spPr>
          <a:xfrm>
            <a:off x="7010400" y="4575175"/>
            <a:ext cx="5181600" cy="2217420"/>
          </a:xfrm>
          <a:prstGeom prst="rect">
            <a:avLst/>
          </a:prstGeom>
          <a:noFill/>
          <a:ln w="9525">
            <a:noFill/>
          </a:ln>
        </p:spPr>
      </p:pic>
    </p:spTree>
    <p:custDataLst>
      <p:tags r:id="rId16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5" grpId="0" animBg="1"/>
      <p:bldP spid="20505" grpId="0" animBg="1"/>
      <p:bldP spid="20517" grpId="0" animBg="1"/>
      <p:bldP spid="20518" grpId="0" animBg="1"/>
      <p:bldP spid="20520" grpId="0" animBg="1"/>
      <p:bldP spid="20507" grpId="0" animBg="1"/>
      <p:bldP spid="9" grpId="0" animBg="1"/>
      <p:bldP spid="205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4" name="直接连接符 3" title=""/>
          <p:cNvCxnSpPr/>
          <p:nvPr>
            <p:custDataLst>
              <p:tags r:id="rId2"/>
            </p:custDataLst>
          </p:nvPr>
        </p:nvCxnSpPr>
        <p:spPr>
          <a:xfrm flipV="1">
            <a:off x="921917" y="685605"/>
            <a:ext cx="2837815" cy="1397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文本框 4" title=""/>
          <p:cNvSpPr txBox="1"/>
          <p:nvPr>
            <p:custDataLst>
              <p:tags r:id="rId3"/>
            </p:custDataLst>
          </p:nvPr>
        </p:nvSpPr>
        <p:spPr>
          <a:xfrm>
            <a:off x="1043305" y="139700"/>
            <a:ext cx="271653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sz="2800" b="1">
                <a:solidFill>
                  <a:srgbClr val="002060"/>
                </a:solidFill>
                <a:latin typeface="华文中宋" panose="02010600040101010101" charset="-122"/>
                <a:ea typeface="华文中宋" panose="02010600040101010101" charset="-122"/>
                <a:sym typeface="+mn-ea"/>
              </a:rPr>
              <a:t>梳</a:t>
            </a:r>
            <a:r>
              <a:rPr lang="zh-CN" altLang="en-US" sz="2800" b="1">
                <a:solidFill>
                  <a:srgbClr val="002060"/>
                </a:solidFill>
                <a:latin typeface="华文中宋" panose="02010600040101010101" charset="-122"/>
                <a:ea typeface="华文中宋" panose="02010600040101010101" charset="-122"/>
                <a:sym typeface="+mn-ea"/>
              </a:rPr>
              <a:t>结构</a:t>
            </a:r>
            <a:r>
              <a:rPr lang="en-US" altLang="zh-CN" sz="2800" b="1">
                <a:solidFill>
                  <a:srgbClr val="002060"/>
                </a:solidFill>
                <a:latin typeface="华文中宋" panose="02010600040101010101" charset="-122"/>
                <a:ea typeface="华文中宋" panose="02010600040101010101" charset="-122"/>
                <a:sym typeface="+mn-ea"/>
              </a:rPr>
              <a:t>  理思路 </a:t>
            </a:r>
            <a:endParaRPr lang="en-US" altLang="zh-CN" sz="2800" b="1">
              <a:solidFill>
                <a:srgbClr val="002060"/>
              </a:solidFill>
              <a:latin typeface="华文中宋" panose="02010600040101010101" charset="-122"/>
              <a:ea typeface="华文中宋" panose="02010600040101010101" charset="-122"/>
              <a:sym typeface="+mn-ea"/>
            </a:endParaRPr>
          </a:p>
        </p:txBody>
      </p:sp>
      <p:grpSp>
        <p:nvGrpSpPr>
          <p:cNvPr id="6" name="组合 5" title=""/>
          <p:cNvGrpSpPr/>
          <p:nvPr/>
        </p:nvGrpSpPr>
        <p:grpSpPr>
          <a:xfrm>
            <a:off x="255905" y="279400"/>
            <a:ext cx="562610" cy="513080"/>
            <a:chOff x="2121873" y="1511588"/>
            <a:chExt cx="445481" cy="469613"/>
          </a:xfrm>
        </p:grpSpPr>
        <p:sp>
          <p:nvSpPr>
            <p:cNvPr id="7" name="矩形 6"/>
            <p:cNvSpPr/>
            <p:nvPr>
              <p:custDataLst>
                <p:tags r:id="rId4"/>
              </p:custDataLst>
            </p:nvPr>
          </p:nvSpPr>
          <p:spPr>
            <a:xfrm>
              <a:off x="2121873" y="1511588"/>
              <a:ext cx="363415" cy="363415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8" name="矩形 7"/>
            <p:cNvSpPr/>
            <p:nvPr>
              <p:custDataLst>
                <p:tags r:id="rId5"/>
              </p:custDataLst>
            </p:nvPr>
          </p:nvSpPr>
          <p:spPr>
            <a:xfrm>
              <a:off x="2321171" y="1735018"/>
              <a:ext cx="246183" cy="246183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</p:grpSp>
      <p:pic>
        <p:nvPicPr>
          <p:cNvPr id="2" name="图片 1" title="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585325" y="5347335"/>
            <a:ext cx="2635250" cy="1448435"/>
          </a:xfrm>
          <a:prstGeom prst="rect">
            <a:avLst/>
          </a:prstGeom>
        </p:spPr>
      </p:pic>
      <p:sp>
        <p:nvSpPr>
          <p:cNvPr id="3" name="Rectangle 4" title="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1439545" y="1013460"/>
            <a:ext cx="9937750" cy="52197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阅读课文，写到了哪些灯？依照什么思路来安排这些材料的？</a:t>
            </a:r>
            <a:endParaRPr kumimoji="0" lang="zh-CN" altLang="en-US" sz="28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</p:txBody>
      </p:sp>
      <p:sp>
        <p:nvSpPr>
          <p:cNvPr id="9" name="Rectangle 12" title=""/>
          <p:cNvSpPr/>
          <p:nvPr>
            <p:custDataLst>
              <p:tags r:id="rId8"/>
            </p:custDataLst>
          </p:nvPr>
        </p:nvSpPr>
        <p:spPr>
          <a:xfrm>
            <a:off x="1104265" y="2014855"/>
            <a:ext cx="4987925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sz="28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① ______________________</a:t>
            </a:r>
            <a:endParaRPr lang="en-US" altLang="zh-CN" sz="2800" b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</p:txBody>
      </p:sp>
      <p:sp>
        <p:nvSpPr>
          <p:cNvPr id="10" name="Rectangle 13" title=""/>
          <p:cNvSpPr/>
          <p:nvPr>
            <p:custDataLst>
              <p:tags r:id="rId9"/>
            </p:custDataLst>
          </p:nvPr>
        </p:nvSpPr>
        <p:spPr>
          <a:xfrm>
            <a:off x="1104265" y="2758440"/>
            <a:ext cx="553085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sz="28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② ___________________________</a:t>
            </a:r>
            <a:endParaRPr lang="en-US" altLang="zh-CN" sz="2800" b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</p:txBody>
      </p:sp>
      <p:sp>
        <p:nvSpPr>
          <p:cNvPr id="11" name="Rectangle 14" title=""/>
          <p:cNvSpPr/>
          <p:nvPr>
            <p:custDataLst>
              <p:tags r:id="rId10"/>
            </p:custDataLst>
          </p:nvPr>
        </p:nvSpPr>
        <p:spPr>
          <a:xfrm>
            <a:off x="1104265" y="3502025"/>
            <a:ext cx="553085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sz="28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③ ___________________________</a:t>
            </a:r>
            <a:endParaRPr lang="en-US" altLang="zh-CN" sz="2800" b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</p:txBody>
      </p:sp>
      <p:sp>
        <p:nvSpPr>
          <p:cNvPr id="12" name="Rectangle 15" title=""/>
          <p:cNvSpPr/>
          <p:nvPr>
            <p:custDataLst>
              <p:tags r:id="rId11"/>
            </p:custDataLst>
          </p:nvPr>
        </p:nvSpPr>
        <p:spPr>
          <a:xfrm>
            <a:off x="1104265" y="4245610"/>
            <a:ext cx="553085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sz="28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④ ___________________________</a:t>
            </a:r>
            <a:endParaRPr lang="en-US" altLang="zh-CN" sz="2800" b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</p:txBody>
      </p:sp>
      <p:sp>
        <p:nvSpPr>
          <p:cNvPr id="13" name="Rectangle 16" title=""/>
          <p:cNvSpPr/>
          <p:nvPr>
            <p:custDataLst>
              <p:tags r:id="rId12"/>
            </p:custDataLst>
          </p:nvPr>
        </p:nvSpPr>
        <p:spPr>
          <a:xfrm>
            <a:off x="1104265" y="4989195"/>
            <a:ext cx="553085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sz="28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⑤ ___________________________</a:t>
            </a:r>
            <a:endParaRPr lang="en-US" altLang="zh-CN" sz="2800" b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</p:txBody>
      </p:sp>
      <p:sp>
        <p:nvSpPr>
          <p:cNvPr id="19463" name="Rectangle 7" title=""/>
          <p:cNvSpPr>
            <a:spLocks noChangeArrowheads="1"/>
          </p:cNvSpPr>
          <p:nvPr/>
        </p:nvSpPr>
        <p:spPr bwMode="auto">
          <a:xfrm>
            <a:off x="1746885" y="1861185"/>
            <a:ext cx="4888230" cy="52197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平房里射出的几点灯光   </a:t>
            </a:r>
            <a:endParaRPr kumimoji="0" lang="zh-CN" altLang="en-US" sz="2800" b="1" i="0" u="none" strike="noStrike" kern="1200" cap="none" spc="0" normalizeH="0" baseline="0" noProof="0">
              <a:ln>
                <a:noFill/>
              </a:ln>
              <a:solidFill>
                <a:srgbClr val="6600CC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</p:txBody>
      </p:sp>
      <p:sp>
        <p:nvSpPr>
          <p:cNvPr id="19464" name="Rectangle 8" title=""/>
          <p:cNvSpPr>
            <a:spLocks noChangeArrowheads="1"/>
          </p:cNvSpPr>
          <p:nvPr/>
        </p:nvSpPr>
        <p:spPr bwMode="auto">
          <a:xfrm>
            <a:off x="1746885" y="2613025"/>
            <a:ext cx="4888230" cy="52197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r>
              <a:rPr lang="zh-CN" altLang="en-US" sz="2800" b="1">
                <a:solidFill>
                  <a:srgbClr val="6600CC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华文中宋" panose="02010600040101010101" charset="-122"/>
                <a:ea typeface="华文中宋" panose="02010600040101010101" charset="-122"/>
              </a:rPr>
              <a:t>风雪夜行人见到的豆大的光</a:t>
            </a:r>
            <a:endParaRPr lang="zh-CN" altLang="en-US" sz="2800" b="1">
              <a:solidFill>
                <a:srgbClr val="6600CC"/>
              </a:solidFill>
              <a:effectLst>
                <a:outerShdw blurRad="38100" dist="38100" dir="2700000">
                  <a:srgbClr val="C0C0C0"/>
                </a:outerShdw>
              </a:effectLst>
              <a:latin typeface="华文中宋" panose="02010600040101010101" charset="-122"/>
              <a:ea typeface="华文中宋" panose="02010600040101010101" charset="-122"/>
            </a:endParaRPr>
          </a:p>
        </p:txBody>
      </p:sp>
      <p:sp>
        <p:nvSpPr>
          <p:cNvPr id="19465" name="Rectangle 9" title=""/>
          <p:cNvSpPr>
            <a:spLocks noChangeArrowheads="1"/>
          </p:cNvSpPr>
          <p:nvPr/>
        </p:nvSpPr>
        <p:spPr bwMode="auto">
          <a:xfrm>
            <a:off x="1746885" y="3364865"/>
            <a:ext cx="4888230" cy="52197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哈里希岛上的长夜孤灯   </a:t>
            </a:r>
            <a:endParaRPr kumimoji="0" lang="zh-CN" altLang="en-US" sz="2800" b="1" i="0" u="none" strike="noStrike" kern="1200" cap="none" spc="0" normalizeH="0" baseline="0" noProof="0">
              <a:ln>
                <a:noFill/>
              </a:ln>
              <a:solidFill>
                <a:srgbClr val="6600CC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</p:txBody>
      </p:sp>
      <p:sp>
        <p:nvSpPr>
          <p:cNvPr id="19466" name="Rectangle 10" title=""/>
          <p:cNvSpPr>
            <a:spLocks noChangeArrowheads="1"/>
          </p:cNvSpPr>
          <p:nvPr/>
        </p:nvSpPr>
        <p:spPr bwMode="auto">
          <a:xfrm>
            <a:off x="1746885" y="4116705"/>
            <a:ext cx="4888230" cy="52197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华文中宋" panose="02010600040101010101" charset="-122"/>
                <a:ea typeface="华文中宋" panose="02010600040101010101" charset="-122"/>
                <a:cs typeface="+mn-cs"/>
              </a:rPr>
              <a:t>女教士希洛点燃的火炬</a:t>
            </a:r>
            <a:endParaRPr kumimoji="0" lang="zh-CN" altLang="en-US" sz="2800" b="1" i="0" u="none" strike="noStrike" kern="1200" cap="none" spc="0" normalizeH="0" baseline="0" noProof="0">
              <a:ln>
                <a:noFill/>
              </a:ln>
              <a:solidFill>
                <a:srgbClr val="6600CC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华文中宋" panose="02010600040101010101" charset="-122"/>
              <a:ea typeface="华文中宋" panose="02010600040101010101" charset="-122"/>
              <a:cs typeface="+mn-cs"/>
            </a:endParaRPr>
          </a:p>
        </p:txBody>
      </p:sp>
      <p:sp>
        <p:nvSpPr>
          <p:cNvPr id="19467" name="Rectangle 11" title=""/>
          <p:cNvSpPr>
            <a:spLocks noChangeArrowheads="1"/>
          </p:cNvSpPr>
          <p:nvPr/>
        </p:nvSpPr>
        <p:spPr bwMode="auto">
          <a:xfrm>
            <a:off x="1746885" y="4868545"/>
            <a:ext cx="4888230" cy="52197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华文中宋" panose="02010600040101010101" charset="-122"/>
                <a:ea typeface="华文中宋" panose="02010600040101010101" charset="-122"/>
                <a:cs typeface="+mn-cs"/>
              </a:rPr>
              <a:t>陌生人家桌上的油灯</a:t>
            </a:r>
            <a:endParaRPr kumimoji="0" lang="zh-CN" altLang="en-US" sz="2800" b="1" i="0" u="none" strike="noStrike" kern="1200" cap="none" spc="0" normalizeH="0" baseline="0" noProof="0">
              <a:ln>
                <a:noFill/>
              </a:ln>
              <a:solidFill>
                <a:srgbClr val="6600CC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华文中宋" panose="02010600040101010101" charset="-122"/>
              <a:ea typeface="华文中宋" panose="02010600040101010101" charset="-122"/>
              <a:cs typeface="+mn-cs"/>
            </a:endParaRPr>
          </a:p>
        </p:txBody>
      </p:sp>
      <p:sp>
        <p:nvSpPr>
          <p:cNvPr id="16" name="文本框 15" title=""/>
          <p:cNvSpPr txBox="1"/>
          <p:nvPr>
            <p:custDataLst>
              <p:tags r:id="rId13"/>
            </p:custDataLst>
          </p:nvPr>
        </p:nvSpPr>
        <p:spPr>
          <a:xfrm>
            <a:off x="7205980" y="1828800"/>
            <a:ext cx="2379345" cy="58737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zh-CN" altLang="en-US" sz="2800" b="1">
                <a:latin typeface="华文中宋" panose="02010600040101010101" charset="-122"/>
                <a:ea typeface="华文中宋" panose="02010600040101010101" charset="-122"/>
                <a:sym typeface="+mn-ea"/>
              </a:rPr>
              <a:t>希望、光明</a:t>
            </a:r>
            <a:endParaRPr lang="zh-CN" altLang="en-US" sz="2800" b="1">
              <a:latin typeface="华文中宋" panose="02010600040101010101" charset="-122"/>
              <a:ea typeface="华文中宋" panose="02010600040101010101" charset="-122"/>
              <a:sym typeface="+mn-ea"/>
            </a:endParaRPr>
          </a:p>
        </p:txBody>
      </p:sp>
      <p:sp>
        <p:nvSpPr>
          <p:cNvPr id="18" name="右箭头 17" title=""/>
          <p:cNvSpPr/>
          <p:nvPr>
            <p:custDataLst>
              <p:tags r:id="rId14"/>
            </p:custDataLst>
          </p:nvPr>
        </p:nvSpPr>
        <p:spPr>
          <a:xfrm>
            <a:off x="6287135" y="1981835"/>
            <a:ext cx="645795" cy="280670"/>
          </a:xfrm>
          <a:prstGeom prst="rightArrow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文本框 13" title=""/>
          <p:cNvSpPr txBox="1"/>
          <p:nvPr>
            <p:custDataLst>
              <p:tags r:id="rId15"/>
            </p:custDataLst>
          </p:nvPr>
        </p:nvSpPr>
        <p:spPr>
          <a:xfrm>
            <a:off x="7205980" y="2598420"/>
            <a:ext cx="2776855" cy="5670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zh-CN" altLang="en-US" sz="2800" b="1">
                <a:latin typeface="华文中宋" panose="02010600040101010101" charset="-122"/>
                <a:ea typeface="华文中宋" panose="02010600040101010101" charset="-122"/>
                <a:sym typeface="+mn-ea"/>
              </a:rPr>
              <a:t>安慰、鼓舞</a:t>
            </a:r>
            <a:endParaRPr lang="zh-CN" altLang="en-US" sz="2800" b="1">
              <a:latin typeface="华文中宋" panose="02010600040101010101" charset="-122"/>
              <a:ea typeface="华文中宋" panose="02010600040101010101" charset="-122"/>
              <a:sym typeface="+mn-ea"/>
            </a:endParaRPr>
          </a:p>
        </p:txBody>
      </p:sp>
      <p:sp>
        <p:nvSpPr>
          <p:cNvPr id="15" name="右箭头 14" title=""/>
          <p:cNvSpPr/>
          <p:nvPr>
            <p:custDataLst>
              <p:tags r:id="rId16"/>
            </p:custDataLst>
          </p:nvPr>
        </p:nvSpPr>
        <p:spPr>
          <a:xfrm>
            <a:off x="6287135" y="2733675"/>
            <a:ext cx="645795" cy="280670"/>
          </a:xfrm>
          <a:prstGeom prst="rightArrow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文本框 16" title=""/>
          <p:cNvSpPr txBox="1"/>
          <p:nvPr>
            <p:custDataLst>
              <p:tags r:id="rId17"/>
            </p:custDataLst>
          </p:nvPr>
        </p:nvSpPr>
        <p:spPr>
          <a:xfrm>
            <a:off x="7205980" y="3347720"/>
            <a:ext cx="2776855" cy="5670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zh-CN" altLang="en-US" sz="2800" b="1">
                <a:latin typeface="华文中宋" panose="02010600040101010101" charset="-122"/>
                <a:ea typeface="华文中宋" panose="02010600040101010101" charset="-122"/>
                <a:sym typeface="+mn-ea"/>
              </a:rPr>
              <a:t>姐弟之爱、亲情</a:t>
            </a:r>
            <a:endParaRPr lang="zh-CN" altLang="en-US" sz="2800" b="1">
              <a:latin typeface="华文中宋" panose="02010600040101010101" charset="-122"/>
              <a:ea typeface="华文中宋" panose="02010600040101010101" charset="-122"/>
              <a:sym typeface="+mn-ea"/>
            </a:endParaRPr>
          </a:p>
        </p:txBody>
      </p:sp>
      <p:sp>
        <p:nvSpPr>
          <p:cNvPr id="19" name="右箭头 18" title=""/>
          <p:cNvSpPr/>
          <p:nvPr>
            <p:custDataLst>
              <p:tags r:id="rId18"/>
            </p:custDataLst>
          </p:nvPr>
        </p:nvSpPr>
        <p:spPr>
          <a:xfrm>
            <a:off x="6287135" y="3485515"/>
            <a:ext cx="645795" cy="280670"/>
          </a:xfrm>
          <a:prstGeom prst="rightArrow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文本框 19" title=""/>
          <p:cNvSpPr txBox="1"/>
          <p:nvPr>
            <p:custDataLst>
              <p:tags r:id="rId19"/>
            </p:custDataLst>
          </p:nvPr>
        </p:nvSpPr>
        <p:spPr>
          <a:xfrm>
            <a:off x="7205980" y="4097020"/>
            <a:ext cx="2776855" cy="5670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zh-CN" altLang="en-US" sz="2800" b="1">
                <a:latin typeface="华文中宋" panose="02010600040101010101" charset="-122"/>
                <a:ea typeface="华文中宋" panose="02010600040101010101" charset="-122"/>
                <a:sym typeface="+mn-ea"/>
              </a:rPr>
              <a:t>男女之爱、爱情</a:t>
            </a:r>
            <a:endParaRPr lang="zh-CN" altLang="en-US" sz="2800" b="1">
              <a:latin typeface="华文中宋" panose="02010600040101010101" charset="-122"/>
              <a:ea typeface="华文中宋" panose="02010600040101010101" charset="-122"/>
              <a:sym typeface="+mn-ea"/>
            </a:endParaRPr>
          </a:p>
        </p:txBody>
      </p:sp>
      <p:sp>
        <p:nvSpPr>
          <p:cNvPr id="21" name="右箭头 20" title=""/>
          <p:cNvSpPr/>
          <p:nvPr>
            <p:custDataLst>
              <p:tags r:id="rId20"/>
            </p:custDataLst>
          </p:nvPr>
        </p:nvSpPr>
        <p:spPr>
          <a:xfrm>
            <a:off x="6287135" y="4237355"/>
            <a:ext cx="645795" cy="280670"/>
          </a:xfrm>
          <a:prstGeom prst="rightArrow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文本框 21" title=""/>
          <p:cNvSpPr txBox="1"/>
          <p:nvPr>
            <p:custDataLst>
              <p:tags r:id="rId21"/>
            </p:custDataLst>
          </p:nvPr>
        </p:nvSpPr>
        <p:spPr>
          <a:xfrm>
            <a:off x="7205980" y="4846320"/>
            <a:ext cx="2776855" cy="5670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zh-CN" altLang="en-US" sz="2800" b="1">
                <a:latin typeface="华文中宋" panose="02010600040101010101" charset="-122"/>
                <a:ea typeface="华文中宋" panose="02010600040101010101" charset="-122"/>
                <a:sym typeface="+mn-ea"/>
              </a:rPr>
              <a:t>人间大爱、温情</a:t>
            </a:r>
            <a:endParaRPr lang="zh-CN" altLang="en-US" sz="2800" b="1">
              <a:latin typeface="华文中宋" panose="02010600040101010101" charset="-122"/>
              <a:ea typeface="华文中宋" panose="02010600040101010101" charset="-122"/>
              <a:sym typeface="+mn-ea"/>
            </a:endParaRPr>
          </a:p>
        </p:txBody>
      </p:sp>
      <p:sp>
        <p:nvSpPr>
          <p:cNvPr id="23" name="右箭头 22" title=""/>
          <p:cNvSpPr/>
          <p:nvPr>
            <p:custDataLst>
              <p:tags r:id="rId22"/>
            </p:custDataLst>
          </p:nvPr>
        </p:nvSpPr>
        <p:spPr>
          <a:xfrm>
            <a:off x="6287135" y="4989195"/>
            <a:ext cx="645795" cy="280670"/>
          </a:xfrm>
          <a:prstGeom prst="rightArrow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custDataLst>
      <p:tags r:id="rId23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3" grpId="0" animBg="1"/>
      <p:bldP spid="19464" grpId="0" animBg="1"/>
      <p:bldP spid="19465" grpId="0" animBg="1"/>
      <p:bldP spid="19466" grpId="0" animBg="1"/>
      <p:bldP spid="19467" grpId="0" animBg="1"/>
      <p:bldP spid="18" grpId="0" animBg="1"/>
      <p:bldP spid="16" grpId="0"/>
      <p:bldP spid="15" grpId="0" animBg="1"/>
      <p:bldP spid="14" grpId="0"/>
      <p:bldP spid="19" grpId="0" animBg="1"/>
      <p:bldP spid="17" grpId="0"/>
      <p:bldP spid="21" grpId="0" animBg="1"/>
      <p:bldP spid="20" grpId="0"/>
      <p:bldP spid="23" grpId="0" animBg="1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4" name="直接连接符 3" title=""/>
          <p:cNvCxnSpPr/>
          <p:nvPr>
            <p:custDataLst>
              <p:tags r:id="rId2"/>
            </p:custDataLst>
          </p:nvPr>
        </p:nvCxnSpPr>
        <p:spPr>
          <a:xfrm flipV="1">
            <a:off x="921917" y="685605"/>
            <a:ext cx="2837815" cy="1397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组合 5" title=""/>
          <p:cNvGrpSpPr/>
          <p:nvPr/>
        </p:nvGrpSpPr>
        <p:grpSpPr>
          <a:xfrm>
            <a:off x="255905" y="279400"/>
            <a:ext cx="562610" cy="513080"/>
            <a:chOff x="2121873" y="1511588"/>
            <a:chExt cx="445481" cy="469613"/>
          </a:xfrm>
        </p:grpSpPr>
        <p:sp>
          <p:nvSpPr>
            <p:cNvPr id="7" name="矩形 6"/>
            <p:cNvSpPr/>
            <p:nvPr>
              <p:custDataLst>
                <p:tags r:id="rId3"/>
              </p:custDataLst>
            </p:nvPr>
          </p:nvSpPr>
          <p:spPr>
            <a:xfrm>
              <a:off x="2121873" y="1511588"/>
              <a:ext cx="363415" cy="363415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8" name="矩形 7"/>
            <p:cNvSpPr/>
            <p:nvPr>
              <p:custDataLst>
                <p:tags r:id="rId4"/>
              </p:custDataLst>
            </p:nvPr>
          </p:nvSpPr>
          <p:spPr>
            <a:xfrm>
              <a:off x="2321171" y="1735018"/>
              <a:ext cx="246183" cy="246183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</p:grpSp>
      <p:pic>
        <p:nvPicPr>
          <p:cNvPr id="2" name="图片 1" title="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585325" y="5347335"/>
            <a:ext cx="2635250" cy="1448435"/>
          </a:xfrm>
          <a:prstGeom prst="rect">
            <a:avLst/>
          </a:prstGeom>
        </p:spPr>
      </p:pic>
      <p:sp>
        <p:nvSpPr>
          <p:cNvPr id="3" name="Rectangle 4" title="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553720" y="2353945"/>
            <a:ext cx="716915" cy="279971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4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highlight>
                  <a:srgbClr val="000080"/>
                </a:highlight>
                <a:uLnTx/>
                <a:uFillTx/>
                <a:latin typeface="华文新魏" panose="02010800040101010101" charset="-122"/>
                <a:ea typeface="华文新魏" panose="02010800040101010101" charset="-122"/>
                <a:cs typeface="华文中宋" panose="02010600040101010101" charset="-122"/>
              </a:rPr>
              <a:t>写作思路</a:t>
            </a:r>
            <a:endParaRPr kumimoji="0" lang="zh-CN" altLang="en-US" sz="44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highlight>
                <a:srgbClr val="000080"/>
              </a:highlight>
              <a:uLnTx/>
              <a:uFillTx/>
              <a:latin typeface="华文新魏" panose="02010800040101010101" charset="-122"/>
              <a:ea typeface="华文新魏" panose="02010800040101010101" charset="-122"/>
              <a:cs typeface="华文中宋" panose="02010600040101010101" charset="-122"/>
            </a:endParaRPr>
          </a:p>
        </p:txBody>
      </p:sp>
      <p:sp>
        <p:nvSpPr>
          <p:cNvPr id="14" name="文本框 13" title=""/>
          <p:cNvSpPr txBox="1"/>
          <p:nvPr/>
        </p:nvSpPr>
        <p:spPr>
          <a:xfrm>
            <a:off x="7225030" y="3681095"/>
            <a:ext cx="2172335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3200" b="1">
                <a:latin typeface="+mn-ea"/>
                <a:cs typeface="+mn-ea"/>
              </a:rPr>
              <a:t> 眼前（灯）</a:t>
            </a:r>
            <a:endParaRPr lang="zh-CN" altLang="en-US" sz="3200" b="1">
              <a:latin typeface="+mn-ea"/>
              <a:cs typeface="+mn-ea"/>
            </a:endParaRPr>
          </a:p>
        </p:txBody>
      </p:sp>
      <p:sp>
        <p:nvSpPr>
          <p:cNvPr id="15" name="文本框 14" title=""/>
          <p:cNvSpPr txBox="1"/>
          <p:nvPr/>
        </p:nvSpPr>
        <p:spPr>
          <a:xfrm>
            <a:off x="2023745" y="2268220"/>
            <a:ext cx="203644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>
                <a:latin typeface="+mn-ea"/>
                <a:sym typeface="+mn-ea"/>
              </a:rPr>
              <a:t>眼前（灯）</a:t>
            </a:r>
            <a:endParaRPr lang="zh-CN" altLang="en-US" sz="3200" b="1">
              <a:latin typeface="+mn-ea"/>
              <a:sym typeface="+mn-ea"/>
            </a:endParaRPr>
          </a:p>
        </p:txBody>
      </p:sp>
      <p:sp>
        <p:nvSpPr>
          <p:cNvPr id="16" name="文本框 15" title=""/>
          <p:cNvSpPr txBox="1"/>
          <p:nvPr/>
        </p:nvSpPr>
        <p:spPr>
          <a:xfrm>
            <a:off x="5437505" y="2254250"/>
            <a:ext cx="203644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>
                <a:latin typeface="+mn-ea"/>
                <a:sym typeface="+mn-ea"/>
              </a:rPr>
              <a:t>回忆（灯）</a:t>
            </a:r>
            <a:endParaRPr lang="zh-CN" altLang="en-US" sz="3200" b="1">
              <a:latin typeface="+mn-ea"/>
              <a:sym typeface="+mn-ea"/>
            </a:endParaRPr>
          </a:p>
        </p:txBody>
      </p:sp>
      <p:sp>
        <p:nvSpPr>
          <p:cNvPr id="17" name="文本框 16" title=""/>
          <p:cNvSpPr txBox="1"/>
          <p:nvPr/>
        </p:nvSpPr>
        <p:spPr>
          <a:xfrm>
            <a:off x="3958590" y="3668395"/>
            <a:ext cx="21723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>
                <a:latin typeface="+mn-ea"/>
                <a:sym typeface="+mn-ea"/>
              </a:rPr>
              <a:t>联想（灯）</a:t>
            </a:r>
            <a:endParaRPr lang="zh-CN" altLang="en-US" sz="3200" b="1">
              <a:latin typeface="+mn-ea"/>
              <a:sym typeface="+mn-ea"/>
            </a:endParaRPr>
          </a:p>
        </p:txBody>
      </p:sp>
      <p:sp>
        <p:nvSpPr>
          <p:cNvPr id="18" name="右箭头 17" title=""/>
          <p:cNvSpPr/>
          <p:nvPr/>
        </p:nvSpPr>
        <p:spPr>
          <a:xfrm>
            <a:off x="4237990" y="2389823"/>
            <a:ext cx="868680" cy="434975"/>
          </a:xfrm>
          <a:prstGeom prst="rightArrow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右弧形箭头 18" title=""/>
          <p:cNvSpPr/>
          <p:nvPr/>
        </p:nvSpPr>
        <p:spPr>
          <a:xfrm>
            <a:off x="7566025" y="2454275"/>
            <a:ext cx="836930" cy="974725"/>
          </a:xfrm>
          <a:prstGeom prst="curvedLeftArrow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0" name="左弧形箭头 19" title=""/>
          <p:cNvSpPr/>
          <p:nvPr/>
        </p:nvSpPr>
        <p:spPr>
          <a:xfrm>
            <a:off x="3121660" y="3096895"/>
            <a:ext cx="836930" cy="974725"/>
          </a:xfrm>
          <a:prstGeom prst="curvedRightArrow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1" name="右箭头 20" title=""/>
          <p:cNvSpPr/>
          <p:nvPr/>
        </p:nvSpPr>
        <p:spPr>
          <a:xfrm>
            <a:off x="6130925" y="3816668"/>
            <a:ext cx="868680" cy="434975"/>
          </a:xfrm>
          <a:prstGeom prst="rightArrow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文本框 21" title=""/>
          <p:cNvSpPr txBox="1"/>
          <p:nvPr/>
        </p:nvSpPr>
        <p:spPr>
          <a:xfrm>
            <a:off x="6225540" y="5664200"/>
            <a:ext cx="144399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3200"/>
              <a:t> </a:t>
            </a:r>
            <a:r>
              <a:rPr lang="zh-CN" altLang="en-US" sz="3200" b="1">
                <a:latin typeface="+mn-ea"/>
              </a:rPr>
              <a:t>施惠</a:t>
            </a:r>
            <a:endParaRPr lang="zh-CN" altLang="en-US" sz="3200" b="1">
              <a:latin typeface="+mn-ea"/>
            </a:endParaRPr>
          </a:p>
        </p:txBody>
      </p:sp>
      <p:sp>
        <p:nvSpPr>
          <p:cNvPr id="23" name="文本框 22" title=""/>
          <p:cNvSpPr txBox="1"/>
          <p:nvPr/>
        </p:nvSpPr>
        <p:spPr>
          <a:xfrm>
            <a:off x="3493770" y="4899343"/>
            <a:ext cx="144399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>
                <a:latin typeface="+mn-ea"/>
                <a:sym typeface="+mn-ea"/>
              </a:rPr>
              <a:t>无意</a:t>
            </a:r>
            <a:r>
              <a:rPr lang="zh-CN" altLang="en-US" sz="3200">
                <a:sym typeface="+mn-ea"/>
              </a:rPr>
              <a:t> </a:t>
            </a:r>
            <a:endParaRPr lang="zh-CN" altLang="en-US" sz="3200"/>
          </a:p>
        </p:txBody>
      </p:sp>
      <p:sp>
        <p:nvSpPr>
          <p:cNvPr id="24" name="文本框 23" title=""/>
          <p:cNvSpPr txBox="1"/>
          <p:nvPr/>
        </p:nvSpPr>
        <p:spPr>
          <a:xfrm>
            <a:off x="6225540" y="4899343"/>
            <a:ext cx="144399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>
                <a:latin typeface="+mn-ea"/>
                <a:sym typeface="+mn-ea"/>
              </a:rPr>
              <a:t>有意</a:t>
            </a:r>
            <a:endParaRPr lang="zh-CN" altLang="en-US" sz="3200" b="1">
              <a:latin typeface="+mn-ea"/>
              <a:sym typeface="+mn-ea"/>
            </a:endParaRPr>
          </a:p>
        </p:txBody>
      </p:sp>
      <p:sp>
        <p:nvSpPr>
          <p:cNvPr id="25" name="文本框 24" title=""/>
          <p:cNvSpPr txBox="1"/>
          <p:nvPr/>
        </p:nvSpPr>
        <p:spPr>
          <a:xfrm>
            <a:off x="3493770" y="5664200"/>
            <a:ext cx="144399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ClrTx/>
              <a:buSzTx/>
              <a:buFontTx/>
            </a:pPr>
            <a:r>
              <a:rPr lang="zh-CN" altLang="en-US" sz="3200" b="1">
                <a:latin typeface="+mn-ea"/>
                <a:sym typeface="+mn-ea"/>
              </a:rPr>
              <a:t>受惠</a:t>
            </a:r>
            <a:endParaRPr lang="zh-CN" altLang="en-US" sz="3200" b="1">
              <a:latin typeface="+mn-ea"/>
              <a:sym typeface="+mn-ea"/>
            </a:endParaRPr>
          </a:p>
        </p:txBody>
      </p:sp>
      <p:sp>
        <p:nvSpPr>
          <p:cNvPr id="26" name="右箭头 25" title=""/>
          <p:cNvSpPr/>
          <p:nvPr>
            <p:custDataLst>
              <p:tags r:id="rId7"/>
            </p:custDataLst>
          </p:nvPr>
        </p:nvSpPr>
        <p:spPr>
          <a:xfrm>
            <a:off x="5086985" y="5035233"/>
            <a:ext cx="868680" cy="434975"/>
          </a:xfrm>
          <a:prstGeom prst="rightArrow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右箭头 26" title=""/>
          <p:cNvSpPr/>
          <p:nvPr>
            <p:custDataLst>
              <p:tags r:id="rId8"/>
            </p:custDataLst>
          </p:nvPr>
        </p:nvSpPr>
        <p:spPr>
          <a:xfrm>
            <a:off x="5086985" y="5800090"/>
            <a:ext cx="868680" cy="434975"/>
          </a:xfrm>
          <a:prstGeom prst="rightArrow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 title=""/>
          <p:cNvSpPr txBox="1"/>
          <p:nvPr/>
        </p:nvSpPr>
        <p:spPr>
          <a:xfrm>
            <a:off x="230505" y="988695"/>
            <a:ext cx="11730990" cy="9531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indent="457200" fontAlgn="auto"/>
            <a:r>
              <a:rPr lang="zh-CN" altLang="en-US" sz="28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全文内容始终围绕着“灯”展开和深化，但从表面看，“眼前灯”和“回忆灯”多次交叉出现，这条线索是不是显得很零乱？试梳理课文思路。</a:t>
            </a:r>
            <a:endParaRPr lang="zh-CN" altLang="en-US" sz="2800" b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</p:txBody>
      </p:sp>
      <p:sp>
        <p:nvSpPr>
          <p:cNvPr id="10" name="文本框 9" title=""/>
          <p:cNvSpPr txBox="1"/>
          <p:nvPr>
            <p:custDataLst>
              <p:tags r:id="rId9"/>
            </p:custDataLst>
          </p:nvPr>
        </p:nvSpPr>
        <p:spPr>
          <a:xfrm>
            <a:off x="1043305" y="139700"/>
            <a:ext cx="271653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sz="2800" b="1">
                <a:solidFill>
                  <a:srgbClr val="002060"/>
                </a:solidFill>
                <a:latin typeface="华文中宋" panose="02010600040101010101" charset="-122"/>
                <a:ea typeface="华文中宋" panose="02010600040101010101" charset="-122"/>
                <a:sym typeface="+mn-ea"/>
              </a:rPr>
              <a:t>梳</a:t>
            </a:r>
            <a:r>
              <a:rPr lang="zh-CN" altLang="en-US" sz="2800" b="1">
                <a:solidFill>
                  <a:srgbClr val="002060"/>
                </a:solidFill>
                <a:latin typeface="华文中宋" panose="02010600040101010101" charset="-122"/>
                <a:ea typeface="华文中宋" panose="02010600040101010101" charset="-122"/>
                <a:sym typeface="+mn-ea"/>
              </a:rPr>
              <a:t>结构</a:t>
            </a:r>
            <a:r>
              <a:rPr lang="en-US" altLang="zh-CN" sz="2800" b="1">
                <a:solidFill>
                  <a:srgbClr val="002060"/>
                </a:solidFill>
                <a:latin typeface="华文中宋" panose="02010600040101010101" charset="-122"/>
                <a:ea typeface="华文中宋" panose="02010600040101010101" charset="-122"/>
                <a:sym typeface="+mn-ea"/>
              </a:rPr>
              <a:t>  理思路 </a:t>
            </a:r>
            <a:endParaRPr lang="en-US" altLang="zh-CN" sz="2800" b="1">
              <a:solidFill>
                <a:srgbClr val="002060"/>
              </a:solidFill>
              <a:latin typeface="华文中宋" panose="02010600040101010101" charset="-122"/>
              <a:ea typeface="华文中宋" panose="02010600040101010101" charset="-122"/>
              <a:sym typeface="+mn-ea"/>
            </a:endParaRPr>
          </a:p>
        </p:txBody>
      </p:sp>
    </p:spTree>
    <p:custDataLst>
      <p:tags r:id="rId10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8" grpId="0" animBg="1"/>
      <p:bldP spid="16" grpId="0"/>
      <p:bldP spid="19" grpId="0" animBg="1"/>
      <p:bldP spid="20" grpId="0" animBg="1"/>
      <p:bldP spid="17" grpId="0"/>
      <p:bldP spid="21" grpId="0" animBg="1"/>
      <p:bldP spid="14" grpId="0"/>
      <p:bldP spid="26" grpId="0" animBg="1"/>
      <p:bldP spid="27" grpId="0" animBg="1"/>
      <p:bldP spid="23" grpId="0"/>
      <p:bldP spid="24" grpId="0"/>
      <p:bldP spid="25" grpId="0"/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文本框 3" title=""/>
          <p:cNvSpPr txBox="1"/>
          <p:nvPr/>
        </p:nvSpPr>
        <p:spPr>
          <a:xfrm>
            <a:off x="967740" y="2170113"/>
            <a:ext cx="196850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>
                <a:latin typeface="方正粗黑宋简体" panose="02000000000000000000" charset="-122"/>
                <a:ea typeface="方正粗黑宋简体" panose="02000000000000000000" charset="-122"/>
                <a:sym typeface="+mn-ea"/>
              </a:rPr>
              <a:t>噩梦惊醒</a:t>
            </a:r>
            <a:endParaRPr lang="zh-CN" altLang="en-US" sz="3200" b="1">
              <a:latin typeface="方正粗黑宋简体" panose="02000000000000000000" charset="-122"/>
              <a:ea typeface="方正粗黑宋简体" panose="02000000000000000000" charset="-122"/>
              <a:sym typeface="+mn-ea"/>
            </a:endParaRPr>
          </a:p>
        </p:txBody>
      </p:sp>
      <p:sp>
        <p:nvSpPr>
          <p:cNvPr id="5" name="文本框 4" title=""/>
          <p:cNvSpPr txBox="1"/>
          <p:nvPr/>
        </p:nvSpPr>
        <p:spPr>
          <a:xfrm>
            <a:off x="4693285" y="2170113"/>
            <a:ext cx="245935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>
                <a:latin typeface="方正粗黑宋简体" panose="02000000000000000000" charset="-122"/>
                <a:ea typeface="方正粗黑宋简体" panose="02000000000000000000" charset="-122"/>
                <a:sym typeface="+mn-ea"/>
              </a:rPr>
              <a:t>眼前的灯光</a:t>
            </a:r>
            <a:endParaRPr lang="zh-CN" altLang="en-US" sz="3200" b="1">
              <a:latin typeface="方正粗黑宋简体" panose="02000000000000000000" charset="-122"/>
              <a:ea typeface="方正粗黑宋简体" panose="02000000000000000000" charset="-122"/>
              <a:sym typeface="+mn-ea"/>
            </a:endParaRPr>
          </a:p>
        </p:txBody>
      </p:sp>
      <p:sp>
        <p:nvSpPr>
          <p:cNvPr id="6" name="文本框 5" title=""/>
          <p:cNvSpPr txBox="1"/>
          <p:nvPr/>
        </p:nvSpPr>
        <p:spPr>
          <a:xfrm>
            <a:off x="1319848" y="3934778"/>
            <a:ext cx="117284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>
                <a:latin typeface="方正粗黑宋简体" panose="02000000000000000000" charset="-122"/>
                <a:ea typeface="方正粗黑宋简体" panose="02000000000000000000" charset="-122"/>
                <a:sym typeface="+mn-ea"/>
              </a:rPr>
              <a:t>传说</a:t>
            </a:r>
            <a:endParaRPr lang="zh-CN" altLang="en-US" sz="2600" b="1">
              <a:latin typeface="华文中宋" panose="02010600040101010101" charset="-122"/>
              <a:ea typeface="华文中宋" panose="02010600040101010101" charset="-122"/>
              <a:sym typeface="+mn-ea"/>
            </a:endParaRPr>
          </a:p>
        </p:txBody>
      </p:sp>
      <p:sp>
        <p:nvSpPr>
          <p:cNvPr id="7" name="文本框 6" title=""/>
          <p:cNvSpPr txBox="1"/>
          <p:nvPr/>
        </p:nvSpPr>
        <p:spPr>
          <a:xfrm>
            <a:off x="1345565" y="2990533"/>
            <a:ext cx="121285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>
                <a:solidFill>
                  <a:srgbClr val="FF0000"/>
                </a:solidFill>
                <a:latin typeface="华文新魏" panose="02010800040101010101" charset="-122"/>
                <a:ea typeface="华文新魏" panose="02010800040101010101" charset="-122"/>
                <a:sym typeface="+mn-ea"/>
              </a:rPr>
              <a:t>窒闷</a:t>
            </a:r>
            <a:endParaRPr lang="zh-CN" altLang="en-US" sz="3200" b="1">
              <a:solidFill>
                <a:srgbClr val="FF0000"/>
              </a:solidFill>
              <a:latin typeface="华文新魏" panose="02010800040101010101" charset="-122"/>
              <a:ea typeface="华文新魏" panose="02010800040101010101" charset="-122"/>
              <a:sym typeface="+mn-ea"/>
            </a:endParaRPr>
          </a:p>
        </p:txBody>
      </p:sp>
      <p:sp>
        <p:nvSpPr>
          <p:cNvPr id="8" name="文本框 7" title=""/>
          <p:cNvSpPr txBox="1"/>
          <p:nvPr/>
        </p:nvSpPr>
        <p:spPr>
          <a:xfrm>
            <a:off x="4749800" y="3072448"/>
            <a:ext cx="234632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>
                <a:solidFill>
                  <a:srgbClr val="FF0000"/>
                </a:solidFill>
                <a:latin typeface="华文新魏" panose="02010800040101010101" charset="-122"/>
                <a:ea typeface="华文新魏" panose="02010800040101010101" charset="-122"/>
                <a:sym typeface="+mn-ea"/>
              </a:rPr>
              <a:t>明亮、温暖</a:t>
            </a:r>
            <a:endParaRPr lang="zh-CN" altLang="en-US" sz="3200" b="1">
              <a:solidFill>
                <a:srgbClr val="FF0000"/>
              </a:solidFill>
              <a:latin typeface="华文新魏" panose="02010800040101010101" charset="-122"/>
              <a:ea typeface="华文新魏" panose="02010800040101010101" charset="-122"/>
              <a:sym typeface="+mn-ea"/>
            </a:endParaRPr>
          </a:p>
        </p:txBody>
      </p:sp>
      <p:sp>
        <p:nvSpPr>
          <p:cNvPr id="9" name="文本框 8" title=""/>
          <p:cNvSpPr txBox="1"/>
          <p:nvPr/>
        </p:nvSpPr>
        <p:spPr>
          <a:xfrm>
            <a:off x="8776653" y="2170113"/>
            <a:ext cx="244030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>
                <a:latin typeface="方正粗黑宋简体" panose="02000000000000000000" charset="-122"/>
                <a:ea typeface="方正粗黑宋简体" panose="02000000000000000000" charset="-122"/>
                <a:sym typeface="+mn-ea"/>
              </a:rPr>
              <a:t>夜行的灯光</a:t>
            </a:r>
            <a:endParaRPr lang="zh-CN" altLang="en-US" sz="3200" b="1">
              <a:latin typeface="方正粗黑宋简体" panose="02000000000000000000" charset="-122"/>
              <a:ea typeface="方正粗黑宋简体" panose="02000000000000000000" charset="-122"/>
              <a:sym typeface="+mn-ea"/>
            </a:endParaRPr>
          </a:p>
        </p:txBody>
      </p:sp>
      <p:sp>
        <p:nvSpPr>
          <p:cNvPr id="10" name="文本框 9" title=""/>
          <p:cNvSpPr txBox="1"/>
          <p:nvPr/>
        </p:nvSpPr>
        <p:spPr>
          <a:xfrm>
            <a:off x="9000490" y="3072448"/>
            <a:ext cx="199263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>
                <a:solidFill>
                  <a:srgbClr val="FF0000"/>
                </a:solidFill>
                <a:latin typeface="华文新魏" panose="02010800040101010101" charset="-122"/>
                <a:ea typeface="华文新魏" panose="02010800040101010101" charset="-122"/>
                <a:sym typeface="+mn-ea"/>
              </a:rPr>
              <a:t>呼吸畅快</a:t>
            </a:r>
            <a:endParaRPr lang="zh-CN" altLang="en-US" sz="3200" b="1">
              <a:solidFill>
                <a:srgbClr val="FF0000"/>
              </a:solidFill>
              <a:latin typeface="华文新魏" panose="02010800040101010101" charset="-122"/>
              <a:ea typeface="华文新魏" panose="02010800040101010101" charset="-122"/>
              <a:sym typeface="+mn-ea"/>
            </a:endParaRPr>
          </a:p>
        </p:txBody>
      </p:sp>
      <p:sp>
        <p:nvSpPr>
          <p:cNvPr id="11" name="文本框 10" title=""/>
          <p:cNvSpPr txBox="1"/>
          <p:nvPr/>
        </p:nvSpPr>
        <p:spPr>
          <a:xfrm>
            <a:off x="3890645" y="3974783"/>
            <a:ext cx="397319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>
                <a:latin typeface="方正粗黑宋简体" panose="02000000000000000000" charset="-122"/>
                <a:ea typeface="方正粗黑宋简体" panose="02000000000000000000" charset="-122"/>
                <a:sym typeface="+mn-ea"/>
              </a:rPr>
              <a:t>陌生人家的一盏油灯</a:t>
            </a:r>
            <a:endParaRPr lang="zh-CN" altLang="en-US" sz="3200" b="1">
              <a:latin typeface="方正粗黑宋简体" panose="02000000000000000000" charset="-122"/>
              <a:ea typeface="方正粗黑宋简体" panose="02000000000000000000" charset="-122"/>
              <a:sym typeface="+mn-ea"/>
            </a:endParaRPr>
          </a:p>
        </p:txBody>
      </p:sp>
      <p:sp>
        <p:nvSpPr>
          <p:cNvPr id="12" name="文本框 11" title=""/>
          <p:cNvSpPr txBox="1"/>
          <p:nvPr/>
        </p:nvSpPr>
        <p:spPr>
          <a:xfrm>
            <a:off x="8700135" y="3974783"/>
            <a:ext cx="250190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ClrTx/>
              <a:buSzTx/>
              <a:buFontTx/>
            </a:pPr>
            <a:r>
              <a:rPr lang="zh-CN" altLang="en-US" sz="3200" b="1">
                <a:latin typeface="方正粗黑宋简体" panose="02000000000000000000" charset="-122"/>
                <a:ea typeface="方正粗黑宋简体" panose="02000000000000000000" charset="-122"/>
                <a:sym typeface="+mn-ea"/>
              </a:rPr>
              <a:t>对着山那边</a:t>
            </a:r>
            <a:endParaRPr lang="zh-CN" altLang="en-US" sz="3200" b="1">
              <a:latin typeface="方正粗黑宋简体" panose="02000000000000000000" charset="-122"/>
              <a:ea typeface="方正粗黑宋简体" panose="02000000000000000000" charset="-122"/>
              <a:sym typeface="+mn-ea"/>
            </a:endParaRPr>
          </a:p>
        </p:txBody>
      </p:sp>
      <p:sp>
        <p:nvSpPr>
          <p:cNvPr id="13" name="文本框 12" title=""/>
          <p:cNvSpPr txBox="1"/>
          <p:nvPr/>
        </p:nvSpPr>
        <p:spPr>
          <a:xfrm>
            <a:off x="922020" y="4631373"/>
            <a:ext cx="1968500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>
                <a:solidFill>
                  <a:srgbClr val="FF0000"/>
                </a:solidFill>
                <a:latin typeface="华文新魏" panose="02010800040101010101" charset="-122"/>
                <a:ea typeface="华文新魏" panose="02010800040101010101" charset="-122"/>
                <a:sym typeface="+mn-ea"/>
              </a:rPr>
              <a:t>驱散黑暗促成发育</a:t>
            </a:r>
            <a:endParaRPr lang="zh-CN" altLang="en-US" sz="3200" b="1">
              <a:solidFill>
                <a:srgbClr val="FF0000"/>
              </a:solidFill>
              <a:latin typeface="华文新魏" panose="02010800040101010101" charset="-122"/>
              <a:ea typeface="华文新魏" panose="02010800040101010101" charset="-122"/>
              <a:sym typeface="+mn-ea"/>
            </a:endParaRPr>
          </a:p>
        </p:txBody>
      </p:sp>
      <p:sp>
        <p:nvSpPr>
          <p:cNvPr id="15" name="文本框 14" title=""/>
          <p:cNvSpPr txBox="1"/>
          <p:nvPr/>
        </p:nvSpPr>
        <p:spPr>
          <a:xfrm>
            <a:off x="4685030" y="4877118"/>
            <a:ext cx="238442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ClrTx/>
              <a:buSzTx/>
              <a:buFontTx/>
            </a:pPr>
            <a:r>
              <a:rPr lang="zh-CN" altLang="en-US" sz="3200" b="1">
                <a:solidFill>
                  <a:srgbClr val="FF0000"/>
                </a:solidFill>
                <a:latin typeface="华文新魏" panose="02010800040101010101" charset="-122"/>
                <a:ea typeface="华文新魏" panose="02010800040101010101" charset="-122"/>
                <a:sym typeface="+mn-ea"/>
              </a:rPr>
              <a:t>在心中摇晃</a:t>
            </a:r>
            <a:endParaRPr lang="zh-CN" altLang="en-US" sz="3200" b="1">
              <a:solidFill>
                <a:srgbClr val="FF0000"/>
              </a:solidFill>
              <a:latin typeface="华文新魏" panose="02010800040101010101" charset="-122"/>
              <a:ea typeface="华文新魏" panose="02010800040101010101" charset="-122"/>
              <a:sym typeface="+mn-ea"/>
            </a:endParaRPr>
          </a:p>
        </p:txBody>
      </p:sp>
      <p:sp>
        <p:nvSpPr>
          <p:cNvPr id="16" name="文本框 15" title=""/>
          <p:cNvSpPr txBox="1"/>
          <p:nvPr/>
        </p:nvSpPr>
        <p:spPr>
          <a:xfrm>
            <a:off x="9432608" y="4877118"/>
            <a:ext cx="103695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ClrTx/>
              <a:buSzTx/>
              <a:buFontTx/>
            </a:pPr>
            <a:r>
              <a:rPr lang="zh-CN" altLang="en-US" sz="3200" b="1">
                <a:solidFill>
                  <a:srgbClr val="FF0000"/>
                </a:solidFill>
                <a:latin typeface="华文新魏" panose="02010800040101010101" charset="-122"/>
                <a:ea typeface="华文新魏" panose="02010800040101010101" charset="-122"/>
                <a:sym typeface="+mn-ea"/>
              </a:rPr>
              <a:t>微笑</a:t>
            </a:r>
            <a:endParaRPr lang="zh-CN" altLang="en-US" sz="3200" b="1">
              <a:solidFill>
                <a:srgbClr val="FF0000"/>
              </a:solidFill>
              <a:latin typeface="华文新魏" panose="02010800040101010101" charset="-122"/>
              <a:ea typeface="华文新魏" panose="02010800040101010101" charset="-122"/>
              <a:sym typeface="+mn-ea"/>
            </a:endParaRPr>
          </a:p>
        </p:txBody>
      </p:sp>
      <p:cxnSp>
        <p:nvCxnSpPr>
          <p:cNvPr id="17" name="直接连接符 16" title=""/>
          <p:cNvCxnSpPr/>
          <p:nvPr>
            <p:custDataLst>
              <p:tags r:id="rId2"/>
            </p:custDataLst>
          </p:nvPr>
        </p:nvCxnSpPr>
        <p:spPr>
          <a:xfrm flipV="1">
            <a:off x="921917" y="685605"/>
            <a:ext cx="2837815" cy="1397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组合 17" title=""/>
          <p:cNvGrpSpPr/>
          <p:nvPr/>
        </p:nvGrpSpPr>
        <p:grpSpPr>
          <a:xfrm>
            <a:off x="255905" y="279400"/>
            <a:ext cx="562610" cy="513080"/>
            <a:chOff x="2121873" y="1511588"/>
            <a:chExt cx="445481" cy="469613"/>
          </a:xfrm>
        </p:grpSpPr>
        <p:sp>
          <p:nvSpPr>
            <p:cNvPr id="19" name="矩形 18"/>
            <p:cNvSpPr/>
            <p:nvPr>
              <p:custDataLst>
                <p:tags r:id="rId3"/>
              </p:custDataLst>
            </p:nvPr>
          </p:nvSpPr>
          <p:spPr>
            <a:xfrm>
              <a:off x="2121873" y="1511588"/>
              <a:ext cx="363415" cy="363415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20" name="矩形 19"/>
            <p:cNvSpPr/>
            <p:nvPr>
              <p:custDataLst>
                <p:tags r:id="rId4"/>
              </p:custDataLst>
            </p:nvPr>
          </p:nvSpPr>
          <p:spPr>
            <a:xfrm>
              <a:off x="2321171" y="1735018"/>
              <a:ext cx="246183" cy="246183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21" name="文本框 20" title=""/>
          <p:cNvSpPr txBox="1"/>
          <p:nvPr>
            <p:custDataLst>
              <p:tags r:id="rId5"/>
            </p:custDataLst>
          </p:nvPr>
        </p:nvSpPr>
        <p:spPr>
          <a:xfrm>
            <a:off x="1043305" y="139700"/>
            <a:ext cx="271653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sz="2800" b="1">
                <a:solidFill>
                  <a:srgbClr val="002060"/>
                </a:solidFill>
                <a:latin typeface="华文中宋" panose="02010600040101010101" charset="-122"/>
                <a:ea typeface="华文中宋" panose="02010600040101010101" charset="-122"/>
                <a:sym typeface="+mn-ea"/>
              </a:rPr>
              <a:t>梳结构  理思路</a:t>
            </a:r>
            <a:endParaRPr sz="2800" b="1">
              <a:solidFill>
                <a:srgbClr val="002060"/>
              </a:solidFill>
              <a:latin typeface="华文中宋" panose="02010600040101010101" charset="-122"/>
              <a:ea typeface="华文中宋" panose="02010600040101010101" charset="-122"/>
              <a:sym typeface="+mn-ea"/>
            </a:endParaRPr>
          </a:p>
        </p:txBody>
      </p:sp>
      <p:sp>
        <p:nvSpPr>
          <p:cNvPr id="22" name="右箭头 21" title=""/>
          <p:cNvSpPr/>
          <p:nvPr/>
        </p:nvSpPr>
        <p:spPr>
          <a:xfrm>
            <a:off x="3256280" y="2244408"/>
            <a:ext cx="868680" cy="434975"/>
          </a:xfrm>
          <a:prstGeom prst="rightArrow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右箭头 22" title=""/>
          <p:cNvSpPr/>
          <p:nvPr/>
        </p:nvSpPr>
        <p:spPr>
          <a:xfrm>
            <a:off x="7483475" y="2244408"/>
            <a:ext cx="868680" cy="434975"/>
          </a:xfrm>
          <a:prstGeom prst="rightArrow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右箭头 23" title=""/>
          <p:cNvSpPr/>
          <p:nvPr/>
        </p:nvSpPr>
        <p:spPr>
          <a:xfrm>
            <a:off x="2677795" y="3974783"/>
            <a:ext cx="868680" cy="434975"/>
          </a:xfrm>
          <a:prstGeom prst="rightArrow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右箭头 24" title=""/>
          <p:cNvSpPr/>
          <p:nvPr/>
        </p:nvSpPr>
        <p:spPr>
          <a:xfrm>
            <a:off x="7863840" y="4083368"/>
            <a:ext cx="868680" cy="434975"/>
          </a:xfrm>
          <a:prstGeom prst="rightArrow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文本框 25" title=""/>
          <p:cNvSpPr txBox="1"/>
          <p:nvPr>
            <p:custDataLst>
              <p:tags r:id="rId6"/>
            </p:custDataLst>
          </p:nvPr>
        </p:nvSpPr>
        <p:spPr>
          <a:xfrm>
            <a:off x="1043305" y="1059815"/>
            <a:ext cx="1044067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3200" b="1">
                <a:solidFill>
                  <a:srgbClr val="0070C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作者从“窒闷” 到“微笑”的心情是怎样揭示出来的？</a:t>
            </a:r>
            <a:endParaRPr lang="zh-CN" altLang="en-US" sz="3200" b="1">
              <a:solidFill>
                <a:srgbClr val="0070C0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</p:txBody>
      </p:sp>
    </p:spTree>
    <p:custDataLst>
      <p:tags r:id="rId7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2" grpId="0" animBg="1"/>
      <p:bldP spid="5" grpId="0"/>
      <p:bldP spid="23" grpId="0" animBg="1"/>
      <p:bldP spid="9" grpId="0"/>
      <p:bldP spid="6" grpId="0"/>
      <p:bldP spid="24" grpId="0" animBg="1"/>
      <p:bldP spid="11" grpId="0"/>
      <p:bldP spid="25" grpId="0" animBg="1"/>
      <p:bldP spid="12" grpId="0"/>
      <p:bldP spid="7" grpId="0"/>
      <p:bldP spid="8" grpId="0"/>
      <p:bldP spid="10" grpId="0"/>
      <p:bldP spid="13" grpId="0"/>
      <p:bldP spid="15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17" name="直接连接符 16" title=""/>
          <p:cNvCxnSpPr/>
          <p:nvPr>
            <p:custDataLst>
              <p:tags r:id="rId2"/>
            </p:custDataLst>
          </p:nvPr>
        </p:nvCxnSpPr>
        <p:spPr>
          <a:xfrm flipV="1">
            <a:off x="921917" y="685605"/>
            <a:ext cx="2837815" cy="1397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组合 17" title=""/>
          <p:cNvGrpSpPr/>
          <p:nvPr/>
        </p:nvGrpSpPr>
        <p:grpSpPr>
          <a:xfrm>
            <a:off x="255905" y="279400"/>
            <a:ext cx="562610" cy="513080"/>
            <a:chOff x="2121873" y="1511588"/>
            <a:chExt cx="445481" cy="469613"/>
          </a:xfrm>
        </p:grpSpPr>
        <p:sp>
          <p:nvSpPr>
            <p:cNvPr id="19" name="矩形 18"/>
            <p:cNvSpPr/>
            <p:nvPr>
              <p:custDataLst>
                <p:tags r:id="rId3"/>
              </p:custDataLst>
            </p:nvPr>
          </p:nvSpPr>
          <p:spPr>
            <a:xfrm>
              <a:off x="2121873" y="1511588"/>
              <a:ext cx="363415" cy="363415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20" name="矩形 19"/>
            <p:cNvSpPr/>
            <p:nvPr>
              <p:custDataLst>
                <p:tags r:id="rId4"/>
              </p:custDataLst>
            </p:nvPr>
          </p:nvSpPr>
          <p:spPr>
            <a:xfrm>
              <a:off x="2321171" y="1735018"/>
              <a:ext cx="246183" cy="246183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21" name="文本框 20" title=""/>
          <p:cNvSpPr txBox="1"/>
          <p:nvPr>
            <p:custDataLst>
              <p:tags r:id="rId5"/>
            </p:custDataLst>
          </p:nvPr>
        </p:nvSpPr>
        <p:spPr>
          <a:xfrm>
            <a:off x="1043305" y="139700"/>
            <a:ext cx="271653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sz="2800" b="1">
                <a:solidFill>
                  <a:srgbClr val="002060"/>
                </a:solidFill>
                <a:latin typeface="华文中宋" panose="02010600040101010101" charset="-122"/>
                <a:ea typeface="华文中宋" panose="02010600040101010101" charset="-122"/>
                <a:sym typeface="+mn-ea"/>
              </a:rPr>
              <a:t>梳结构  理思路</a:t>
            </a:r>
            <a:endParaRPr sz="2800" b="1">
              <a:solidFill>
                <a:srgbClr val="002060"/>
              </a:solidFill>
              <a:latin typeface="华文中宋" panose="02010600040101010101" charset="-122"/>
              <a:ea typeface="华文中宋" panose="02010600040101010101" charset="-122"/>
              <a:sym typeface="+mn-ea"/>
            </a:endParaRPr>
          </a:p>
        </p:txBody>
      </p:sp>
      <p:sp>
        <p:nvSpPr>
          <p:cNvPr id="2" name="文本框 1" title=""/>
          <p:cNvSpPr txBox="1"/>
          <p:nvPr/>
        </p:nvSpPr>
        <p:spPr>
          <a:xfrm>
            <a:off x="715010" y="1143635"/>
            <a:ext cx="10622915" cy="41700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>
              <a:lnSpc>
                <a:spcPct val="130000"/>
              </a:lnSpc>
            </a:pPr>
            <a:r>
              <a:rPr lang="en-US" altLang="zh-CN" sz="3200" b="1">
                <a:solidFill>
                  <a:srgbClr val="0070C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这些灯有什么作用?</a:t>
            </a:r>
            <a:endParaRPr lang="en-US" altLang="zh-CN" sz="3200" b="1">
              <a:solidFill>
                <a:srgbClr val="0070C0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algn="l">
              <a:lnSpc>
                <a:spcPct val="130000"/>
              </a:lnSpc>
            </a:pPr>
            <a:r>
              <a:rPr lang="en-US" altLang="zh-CN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    </a:t>
            </a:r>
            <a:r>
              <a:rPr lang="en-US" altLang="zh-CN" sz="28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可以看出，作者</a:t>
            </a:r>
            <a:r>
              <a:rPr lang="en-US" altLang="zh-CN" sz="2800" b="1">
                <a:solidFill>
                  <a:srgbClr val="7575D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以“灯”为线索</a:t>
            </a:r>
            <a:r>
              <a:rPr lang="en-US" altLang="zh-CN" sz="28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，展开回忆和联想，把现实的感受和一些故事串联起来表达中心。</a:t>
            </a:r>
            <a:endParaRPr lang="en-US" altLang="zh-CN" sz="2800" b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algn="l">
              <a:lnSpc>
                <a:spcPct val="130000"/>
              </a:lnSpc>
            </a:pPr>
            <a:r>
              <a:rPr lang="en-US" altLang="zh-CN" sz="28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    从作用上看，作者所写的灯光可以分成三类:</a:t>
            </a:r>
            <a:endParaRPr lang="en-US" altLang="zh-CN" sz="2800" b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algn="l">
              <a:lnSpc>
                <a:spcPct val="130000"/>
              </a:lnSpc>
            </a:pPr>
            <a:r>
              <a:rPr lang="en-US" altLang="zh-CN" sz="28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    </a:t>
            </a:r>
            <a:r>
              <a:rPr lang="zh-CN" altLang="en-US" sz="28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①</a:t>
            </a:r>
            <a:r>
              <a:rPr lang="en-US" altLang="zh-CN" sz="28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能给人以温暧，明亮的灯;</a:t>
            </a:r>
            <a:endParaRPr lang="en-US" altLang="zh-CN" sz="2800" b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algn="l">
              <a:lnSpc>
                <a:spcPct val="130000"/>
              </a:lnSpc>
            </a:pPr>
            <a:r>
              <a:rPr lang="en-US" altLang="zh-CN" sz="28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    </a:t>
            </a:r>
            <a:r>
              <a:rPr lang="zh-CN" altLang="en-US" sz="28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②</a:t>
            </a:r>
            <a:r>
              <a:rPr lang="en-US" altLang="zh-CN" sz="28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能给人指路的灯;</a:t>
            </a:r>
            <a:endParaRPr lang="en-US" altLang="zh-CN" sz="2800" b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algn="l">
              <a:lnSpc>
                <a:spcPct val="130000"/>
              </a:lnSpc>
            </a:pPr>
            <a:r>
              <a:rPr lang="en-US" altLang="zh-CN" sz="28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    </a:t>
            </a:r>
            <a:r>
              <a:rPr lang="zh-CN" altLang="en-US" sz="28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③</a:t>
            </a:r>
            <a:r>
              <a:rPr lang="en-US" altLang="zh-CN" sz="28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能给人希望的生命之灯;</a:t>
            </a:r>
            <a:endParaRPr lang="en-US" altLang="zh-CN" sz="2800" b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</p:txBody>
      </p:sp>
      <p:pic>
        <p:nvPicPr>
          <p:cNvPr id="3" name="Picture 3" title="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flipH="1">
            <a:off x="10299700" y="10668000"/>
            <a:ext cx="0" cy="0"/>
          </a:xfrm>
          <a:prstGeom prst="rect">
            <a:avLst/>
          </a:prstGeom>
          <a:ln>
            <a:noFill/>
          </a:ln>
        </p:spPr>
      </p:pic>
    </p:spTree>
    <p:custDataLst>
      <p:tags r:id="rId7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" title=""/>
          <p:cNvSpPr txBox="1"/>
          <p:nvPr/>
        </p:nvSpPr>
        <p:spPr>
          <a:xfrm>
            <a:off x="715010" y="984250"/>
            <a:ext cx="10708005" cy="52914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fontAlgn="auto">
              <a:lnSpc>
                <a:spcPct val="130000"/>
              </a:lnSpc>
            </a:pPr>
            <a:r>
              <a:rPr lang="zh-CN" altLang="en-US" sz="2600" b="1">
                <a:effectLst/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第一部分（1—3段）：</a:t>
            </a:r>
            <a:endParaRPr lang="zh-CN" altLang="en-US" sz="2600" b="1">
              <a:effectLst/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indent="457200" fontAlgn="auto">
              <a:lnSpc>
                <a:spcPct val="130000"/>
              </a:lnSpc>
            </a:pPr>
            <a:r>
              <a:rPr lang="zh-CN" altLang="en-US" sz="2600" b="1">
                <a:effectLst/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从噩梦中惊醒，看到黑夜中的几点灯光（“眼前”）。</a:t>
            </a:r>
            <a:endParaRPr lang="zh-CN" altLang="en-US" sz="2600" b="1">
              <a:effectLst/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fontAlgn="auto">
              <a:lnSpc>
                <a:spcPct val="130000"/>
              </a:lnSpc>
            </a:pPr>
            <a:r>
              <a:rPr lang="zh-CN" altLang="en-US" sz="2600" b="1">
                <a:effectLst/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第二部分（4—8段）：</a:t>
            </a:r>
            <a:endParaRPr lang="zh-CN" altLang="en-US" sz="2600" b="1">
              <a:effectLst/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indent="457200" algn="l" fontAlgn="auto">
              <a:lnSpc>
                <a:spcPct val="130000"/>
              </a:lnSpc>
              <a:buClrTx/>
              <a:buSzTx/>
              <a:buFontTx/>
            </a:pPr>
            <a:r>
              <a:rPr lang="zh-CN" altLang="en-US" sz="2600" b="1">
                <a:effectLst/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从眼前的灯光引起回忆，赞美灯光给人以勇气和温暖，指明行进方向（“回忆”——切身的经历、体会）。</a:t>
            </a:r>
            <a:endParaRPr lang="zh-CN" altLang="en-US" sz="2600" b="1">
              <a:effectLst/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fontAlgn="auto">
              <a:lnSpc>
                <a:spcPct val="130000"/>
              </a:lnSpc>
            </a:pPr>
            <a:r>
              <a:rPr lang="zh-CN" altLang="en-US" sz="2600" b="1">
                <a:effectLst/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第三部分（9—12段）：</a:t>
            </a:r>
            <a:endParaRPr lang="zh-CN" altLang="en-US" sz="2600" b="1">
              <a:effectLst/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indent="457200" algn="l" fontAlgn="auto">
              <a:lnSpc>
                <a:spcPct val="130000"/>
              </a:lnSpc>
              <a:buClrTx/>
              <a:buSzTx/>
              <a:buFontTx/>
            </a:pPr>
            <a:r>
              <a:rPr lang="zh-CN" altLang="en-US" sz="2600" b="1">
                <a:effectLst/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讲述有关灯光的传说与友人的故事。进一步揭示灯光的象征意义（“联想”——域外的传说、朋友的经历）。</a:t>
            </a:r>
            <a:endParaRPr lang="zh-CN" altLang="en-US" sz="2600" b="1">
              <a:effectLst/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fontAlgn="auto">
              <a:lnSpc>
                <a:spcPct val="130000"/>
              </a:lnSpc>
            </a:pPr>
            <a:r>
              <a:rPr lang="zh-CN" altLang="en-US" sz="2600" b="1">
                <a:effectLst/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第四部分（13段）：</a:t>
            </a:r>
            <a:endParaRPr lang="zh-CN" altLang="en-US" sz="2600" b="1">
              <a:effectLst/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indent="457200" algn="l" fontAlgn="auto">
              <a:lnSpc>
                <a:spcPct val="130000"/>
              </a:lnSpc>
              <a:buClrTx/>
              <a:buSzTx/>
              <a:buNone/>
            </a:pPr>
            <a:r>
              <a:rPr lang="zh-CN" altLang="en-US" sz="2600" b="1">
                <a:effectLst/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坚信“灯光是不会灭的”，完成了由“窒闷”到“微笑”的感情转变</a:t>
            </a:r>
            <a:endParaRPr lang="zh-CN" altLang="en-US" sz="2600" b="1">
              <a:effectLst/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</p:txBody>
      </p:sp>
      <p:cxnSp>
        <p:nvCxnSpPr>
          <p:cNvPr id="4" name="直接连接符 3" title=""/>
          <p:cNvCxnSpPr/>
          <p:nvPr>
            <p:custDataLst>
              <p:tags r:id="rId2"/>
            </p:custDataLst>
          </p:nvPr>
        </p:nvCxnSpPr>
        <p:spPr>
          <a:xfrm flipV="1">
            <a:off x="921917" y="685605"/>
            <a:ext cx="2837815" cy="1397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组合 5" title=""/>
          <p:cNvGrpSpPr/>
          <p:nvPr/>
        </p:nvGrpSpPr>
        <p:grpSpPr>
          <a:xfrm>
            <a:off x="255905" y="279400"/>
            <a:ext cx="562610" cy="513080"/>
            <a:chOff x="2121873" y="1511588"/>
            <a:chExt cx="445481" cy="469613"/>
          </a:xfrm>
        </p:grpSpPr>
        <p:sp>
          <p:nvSpPr>
            <p:cNvPr id="7" name="矩形 6"/>
            <p:cNvSpPr/>
            <p:nvPr>
              <p:custDataLst>
                <p:tags r:id="rId3"/>
              </p:custDataLst>
            </p:nvPr>
          </p:nvSpPr>
          <p:spPr>
            <a:xfrm>
              <a:off x="2121873" y="1511588"/>
              <a:ext cx="363415" cy="363415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8" name="矩形 7"/>
            <p:cNvSpPr/>
            <p:nvPr>
              <p:custDataLst>
                <p:tags r:id="rId4"/>
              </p:custDataLst>
            </p:nvPr>
          </p:nvSpPr>
          <p:spPr>
            <a:xfrm>
              <a:off x="2321171" y="1735018"/>
              <a:ext cx="246183" cy="246183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</p:grpSp>
      <p:pic>
        <p:nvPicPr>
          <p:cNvPr id="2073" name="Picture 27" title="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5"/>
          <a:stretch>
            <a:fillRect/>
          </a:stretch>
        </p:blipFill>
        <p:spPr>
          <a:xfrm rot="982992">
            <a:off x="10740390" y="207010"/>
            <a:ext cx="1052830" cy="19462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" name="文本框 2" title=""/>
          <p:cNvSpPr txBox="1"/>
          <p:nvPr>
            <p:custDataLst>
              <p:tags r:id="rId7"/>
            </p:custDataLst>
          </p:nvPr>
        </p:nvSpPr>
        <p:spPr>
          <a:xfrm>
            <a:off x="1043305" y="139700"/>
            <a:ext cx="271653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sz="2800" b="1">
                <a:solidFill>
                  <a:srgbClr val="002060"/>
                </a:solidFill>
                <a:latin typeface="华文中宋" panose="02010600040101010101" charset="-122"/>
                <a:ea typeface="华文中宋" panose="02010600040101010101" charset="-122"/>
                <a:sym typeface="+mn-ea"/>
              </a:rPr>
              <a:t>梳</a:t>
            </a:r>
            <a:r>
              <a:rPr lang="zh-CN" altLang="en-US" sz="2800" b="1">
                <a:solidFill>
                  <a:srgbClr val="002060"/>
                </a:solidFill>
                <a:latin typeface="华文中宋" panose="02010600040101010101" charset="-122"/>
                <a:ea typeface="华文中宋" panose="02010600040101010101" charset="-122"/>
                <a:sym typeface="+mn-ea"/>
              </a:rPr>
              <a:t>结构</a:t>
            </a:r>
            <a:r>
              <a:rPr lang="en-US" altLang="zh-CN" sz="2800" b="1">
                <a:solidFill>
                  <a:srgbClr val="002060"/>
                </a:solidFill>
                <a:latin typeface="华文中宋" panose="02010600040101010101" charset="-122"/>
                <a:ea typeface="华文中宋" panose="02010600040101010101" charset="-122"/>
                <a:sym typeface="+mn-ea"/>
              </a:rPr>
              <a:t>  理思路 </a:t>
            </a:r>
            <a:endParaRPr lang="en-US" altLang="zh-CN" sz="2800" b="1">
              <a:solidFill>
                <a:srgbClr val="002060"/>
              </a:solidFill>
              <a:latin typeface="华文中宋" panose="02010600040101010101" charset="-122"/>
              <a:ea typeface="华文中宋" panose="02010600040101010101" charset="-122"/>
              <a:sym typeface="+mn-ea"/>
            </a:endParaRPr>
          </a:p>
        </p:txBody>
      </p:sp>
    </p:spTree>
    <p:custDataLst>
      <p:tags r:id="rId8"/>
    </p:custData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COLOR_TYPE" val="1"/>
  <p:tag name="KSO_WM_TEMPLATE_INDEX" val="20205081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10.xml><?xml version="1.0" encoding="utf-8"?>
<p:tagLst xmlns:p="http://schemas.openxmlformats.org/presentationml/2006/main">
  <p:tag name="KSO_WM_BEAUTIFY_FLAG" val=""/>
</p:tagLst>
</file>

<file path=ppt/tags/tag100.xml><?xml version="1.0" encoding="utf-8"?>
<p:tagLst xmlns:p="http://schemas.openxmlformats.org/presentationml/2006/main">
  <p:tag name="KSO_WM_BEAUTIFY_FLAG" val=""/>
</p:tagLst>
</file>

<file path=ppt/tags/tag101.xml><?xml version="1.0" encoding="utf-8"?>
<p:tagLst xmlns:p="http://schemas.openxmlformats.org/presentationml/2006/main">
  <p:tag name="KSO_WM_BEAUTIFY_FLAG" val=""/>
</p:tagLst>
</file>

<file path=ppt/tags/tag102.xml><?xml version="1.0" encoding="utf-8"?>
<p:tagLst xmlns:p="http://schemas.openxmlformats.org/presentationml/2006/main">
  <p:tag name="KSO_WM_BEAUTIFY_FLAG" val=""/>
</p:tagLst>
</file>

<file path=ppt/tags/tag103.xml><?xml version="1.0" encoding="utf-8"?>
<p:tagLst xmlns:p="http://schemas.openxmlformats.org/presentationml/2006/main">
  <p:tag name="KSO_WM_BEAUTIFY_FLAG" val=""/>
</p:tagLst>
</file>

<file path=ppt/tags/tag104.xml><?xml version="1.0" encoding="utf-8"?>
<p:tagLst xmlns:p="http://schemas.openxmlformats.org/presentationml/2006/main">
  <p:tag name="KSO_WM_BEAUTIFY_FLAG" val=""/>
</p:tagLst>
</file>

<file path=ppt/tags/tag10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06.xml><?xml version="1.0" encoding="utf-8"?>
<p:tagLst xmlns:p="http://schemas.openxmlformats.org/presentationml/2006/main">
  <p:tag name="KSO_WM_BEAUTIFY_FLAG" val=""/>
</p:tagLst>
</file>

<file path=ppt/tags/tag107.xml><?xml version="1.0" encoding="utf-8"?>
<p:tagLst xmlns:p="http://schemas.openxmlformats.org/presentationml/2006/main">
  <p:tag name="KSO_WM_BEAUTIFY_FLAG" val=""/>
</p:tagLst>
</file>

<file path=ppt/tags/tag108.xml><?xml version="1.0" encoding="utf-8"?>
<p:tagLst xmlns:p="http://schemas.openxmlformats.org/presentationml/2006/main">
  <p:tag name="KSO_WM_BEAUTIFY_FLAG" val=""/>
</p:tagLst>
</file>

<file path=ppt/tags/tag109.xml><?xml version="1.0" encoding="utf-8"?>
<p:tagLst xmlns:p="http://schemas.openxmlformats.org/presentationml/2006/main">
  <p:tag name="KSO_WM_BEAUTIFY_FLAG" val=""/>
</p:tagLst>
</file>

<file path=ppt/tags/tag1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10.xml><?xml version="1.0" encoding="utf-8"?>
<p:tagLst xmlns:p="http://schemas.openxmlformats.org/presentationml/2006/main">
  <p:tag name="KSO_WM_BEAUTIFY_FLAG" val=""/>
</p:tagLst>
</file>

<file path=ppt/tags/tag111.xml><?xml version="1.0" encoding="utf-8"?>
<p:tagLst xmlns:p="http://schemas.openxmlformats.org/presentationml/2006/main">
  <p:tag name="KSO_WM_BEAUTIFY_FLAG" val=""/>
</p:tagLst>
</file>

<file path=ppt/tags/tag112.xml><?xml version="1.0" encoding="utf-8"?>
<p:tagLst xmlns:p="http://schemas.openxmlformats.org/presentationml/2006/main">
  <p:tag name="KSO_WM_BEAUTIFY_FLAG" val=""/>
</p:tagLst>
</file>

<file path=ppt/tags/tag11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14.xml><?xml version="1.0" encoding="utf-8"?>
<p:tagLst xmlns:p="http://schemas.openxmlformats.org/presentationml/2006/main">
  <p:tag name="KSO_WM_BEAUTIFY_FLAG" val=""/>
</p:tagLst>
</file>

<file path=ppt/tags/tag115.xml><?xml version="1.0" encoding="utf-8"?>
<p:tagLst xmlns:p="http://schemas.openxmlformats.org/presentationml/2006/main">
  <p:tag name="KSO_WM_BEAUTIFY_FLAG" val=""/>
</p:tagLst>
</file>

<file path=ppt/tags/tag116.xml><?xml version="1.0" encoding="utf-8"?>
<p:tagLst xmlns:p="http://schemas.openxmlformats.org/presentationml/2006/main">
  <p:tag name="KSO_WM_BEAUTIFY_FLAG" val=""/>
</p:tagLst>
</file>

<file path=ppt/tags/tag117.xml><?xml version="1.0" encoding="utf-8"?>
<p:tagLst xmlns:p="http://schemas.openxmlformats.org/presentationml/2006/main">
  <p:tag name="KSO_WM_BEAUTIFY_FLAG" val=""/>
</p:tagLst>
</file>

<file path=ppt/tags/tag118.xml><?xml version="1.0" encoding="utf-8"?>
<p:tagLst xmlns:p="http://schemas.openxmlformats.org/presentationml/2006/main">
  <p:tag name="KSO_WM_BEAUTIFY_FLAG" val=""/>
</p:tagLst>
</file>

<file path=ppt/tags/tag119.xml><?xml version="1.0" encoding="utf-8"?>
<p:tagLst xmlns:p="http://schemas.openxmlformats.org/presentationml/2006/main">
  <p:tag name="KSO_WM_BEAUTIFY_FLAG" val=""/>
</p:tagLst>
</file>

<file path=ppt/tags/tag12.xml><?xml version="1.0" encoding="utf-8"?>
<p:tagLst xmlns:p="http://schemas.openxmlformats.org/presentationml/2006/main">
  <p:tag name="KSO_WM_BEAUTIFY_FLAG" val=""/>
</p:tagLst>
</file>

<file path=ppt/tags/tag12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21.xml><?xml version="1.0" encoding="utf-8"?>
<p:tagLst xmlns:p="http://schemas.openxmlformats.org/presentationml/2006/main">
  <p:tag name="KSO_WM_BEAUTIFY_FLAG" val=""/>
</p:tagLst>
</file>

<file path=ppt/tags/tag122.xml><?xml version="1.0" encoding="utf-8"?>
<p:tagLst xmlns:p="http://schemas.openxmlformats.org/presentationml/2006/main">
  <p:tag name="KSO_WM_BEAUTIFY_FLAG" val=""/>
</p:tagLst>
</file>

<file path=ppt/tags/tag123.xml><?xml version="1.0" encoding="utf-8"?>
<p:tagLst xmlns:p="http://schemas.openxmlformats.org/presentationml/2006/main">
  <p:tag name="KSO_WM_BEAUTIFY_FLAG" val=""/>
</p:tagLst>
</file>

<file path=ppt/tags/tag124.xml><?xml version="1.0" encoding="utf-8"?>
<p:tagLst xmlns:p="http://schemas.openxmlformats.org/presentationml/2006/main">
  <p:tag name="KSO_WM_BEAUTIFY_FLAG" val=""/>
</p:tagLst>
</file>

<file path=ppt/tags/tag125.xml><?xml version="1.0" encoding="utf-8"?>
<p:tagLst xmlns:p="http://schemas.openxmlformats.org/presentationml/2006/main">
  <p:tag name="KSO_WM_BEAUTIFY_FLAG" val=""/>
</p:tagLst>
</file>

<file path=ppt/tags/tag126.xml><?xml version="1.0" encoding="utf-8"?>
<p:tagLst xmlns:p="http://schemas.openxmlformats.org/presentationml/2006/main">
  <p:tag name="KSO_WM_BEAUTIFY_FLAG" val=""/>
</p:tagLst>
</file>

<file path=ppt/tags/tag127.xml><?xml version="1.0" encoding="utf-8"?>
<p:tagLst xmlns:p="http://schemas.openxmlformats.org/presentationml/2006/main">
  <p:tag name="KSO_WM_BEAUTIFY_FLAG" val=""/>
</p:tagLst>
</file>

<file path=ppt/tags/tag12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29.xml><?xml version="1.0" encoding="utf-8"?>
<p:tagLst xmlns:p="http://schemas.openxmlformats.org/presentationml/2006/main">
  <p:tag name="AS_OS" val="Unix 3.10 unknown"/>
  <p:tag name="AS_RELEASE_DATE" val="2023.03.31"/>
  <p:tag name="AS_TITLE" val="Aspose.Slides for Java"/>
  <p:tag name="AS_VERSION" val="23.3"/>
  <p:tag name="COMMONDATA" val="eyJoZGlkIjoiOTBkMDkwZGZlMTRjODA1Y2NjNjdjMWFjZmUwMjI3ZmUifQ=="/>
</p:tagLst>
</file>

<file path=ppt/tags/tag13.xml><?xml version="1.0" encoding="utf-8"?>
<p:tagLst xmlns:p="http://schemas.openxmlformats.org/presentationml/2006/main">
  <p:tag name="KSO_WM_BEAUTIFY_FLAG" val=""/>
</p:tagLst>
</file>

<file path=ppt/tags/tag14.xml><?xml version="1.0" encoding="utf-8"?>
<p:tagLst xmlns:p="http://schemas.openxmlformats.org/presentationml/2006/main">
  <p:tag name="KSO_WM_BEAUTIFY_FLAG" val=""/>
</p:tagLst>
</file>

<file path=ppt/tags/tag15.xml><?xml version="1.0" encoding="utf-8"?>
<p:tagLst xmlns:p="http://schemas.openxmlformats.org/presentationml/2006/main">
  <p:tag name="KSO_WM_BEAUTIFY_FLAG" val=""/>
</p:tagLst>
</file>

<file path=ppt/tags/tag16.xml><?xml version="1.0" encoding="utf-8"?>
<p:tagLst xmlns:p="http://schemas.openxmlformats.org/presentationml/2006/main">
  <p:tag name="KSO_WM_BEAUTIFY_FLAG" val=""/>
</p:tagLst>
</file>

<file path=ppt/tags/tag1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8.xml><?xml version="1.0" encoding="utf-8"?>
<p:tagLst xmlns:p="http://schemas.openxmlformats.org/presentationml/2006/main">
  <p:tag name="KSO_WM_BEAUTIFY_FLAG" val=""/>
</p:tagLst>
</file>

<file path=ppt/tags/tag19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  <p:tag name="KSO_WM_UNIT_PLACING_PICTURE_USER_VIEWPORT" val="{&quot;height&quot;:5217,&quot;width&quot;:9356}"/>
</p:tagLst>
</file>

<file path=ppt/tags/tag20.xml><?xml version="1.0" encoding="utf-8"?>
<p:tagLst xmlns:p="http://schemas.openxmlformats.org/presentationml/2006/main">
  <p:tag name="KSO_WM_BEAUTIFY_FLAG" val=""/>
</p:tagLst>
</file>

<file path=ppt/tags/tag21.xml><?xml version="1.0" encoding="utf-8"?>
<p:tagLst xmlns:p="http://schemas.openxmlformats.org/presentationml/2006/main">
  <p:tag name="KSO_WM_BEAUTIFY_FLAG" val=""/>
</p:tagLst>
</file>

<file path=ppt/tags/tag22.xml><?xml version="1.0" encoding="utf-8"?>
<p:tagLst xmlns:p="http://schemas.openxmlformats.org/presentationml/2006/main">
  <p:tag name="KSO_WM_BEAUTIFY_FLAG" val=""/>
</p:tagLst>
</file>

<file path=ppt/tags/tag23.xml><?xml version="1.0" encoding="utf-8"?>
<p:tagLst xmlns:p="http://schemas.openxmlformats.org/presentationml/2006/main">
  <p:tag name="KSO_WM_BEAUTIFY_FLAG" val=""/>
</p:tagLst>
</file>

<file path=ppt/tags/tag24.xml><?xml version="1.0" encoding="utf-8"?>
<p:tagLst xmlns:p="http://schemas.openxmlformats.org/presentationml/2006/main">
  <p:tag name="KSO_WM_BEAUTIFY_FLAG" val=""/>
</p:tagLst>
</file>

<file path=ppt/tags/tag25.xml><?xml version="1.0" encoding="utf-8"?>
<p:tagLst xmlns:p="http://schemas.openxmlformats.org/presentationml/2006/main">
  <p:tag name="KSO_WM_BEAUTIFY_FLAG" val=""/>
</p:tagLst>
</file>

<file path=ppt/tags/tag26.xml><?xml version="1.0" encoding="utf-8"?>
<p:tagLst xmlns:p="http://schemas.openxmlformats.org/presentationml/2006/main">
  <p:tag name="KSO_WM_BEAUTIFY_FLAG" val=""/>
</p:tagLst>
</file>

<file path=ppt/tags/tag27.xml><?xml version="1.0" encoding="utf-8"?>
<p:tagLst xmlns:p="http://schemas.openxmlformats.org/presentationml/2006/main">
  <p:tag name="KSO_WM_BEAUTIFY_FLAG" val=""/>
</p:tagLst>
</file>

<file path=ppt/tags/tag28.xml><?xml version="1.0" encoding="utf-8"?>
<p:tagLst xmlns:p="http://schemas.openxmlformats.org/presentationml/2006/main">
  <p:tag name="KSO_WM_BEAUTIFY_FLAG" val=""/>
</p:tagLst>
</file>

<file path=ppt/tags/tag29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30.xml><?xml version="1.0" encoding="utf-8"?>
<p:tagLst xmlns:p="http://schemas.openxmlformats.org/presentationml/2006/main">
  <p:tag name="KSO_WM_BEAUTIFY_FLAG" val=""/>
</p:tagLst>
</file>

<file path=ppt/tags/tag3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2.xml><?xml version="1.0" encoding="utf-8"?>
<p:tagLst xmlns:p="http://schemas.openxmlformats.org/presentationml/2006/main">
  <p:tag name="KSO_WM_BEAUTIFY_FLAG" val=""/>
</p:tagLst>
</file>

<file path=ppt/tags/tag33.xml><?xml version="1.0" encoding="utf-8"?>
<p:tagLst xmlns:p="http://schemas.openxmlformats.org/presentationml/2006/main">
  <p:tag name="KSO_WM_BEAUTIFY_FLAG" val=""/>
</p:tagLst>
</file>

<file path=ppt/tags/tag34.xml><?xml version="1.0" encoding="utf-8"?>
<p:tagLst xmlns:p="http://schemas.openxmlformats.org/presentationml/2006/main">
  <p:tag name="KSO_WM_BEAUTIFY_FLAG" val=""/>
</p:tagLst>
</file>

<file path=ppt/tags/tag35.xml><?xml version="1.0" encoding="utf-8"?>
<p:tagLst xmlns:p="http://schemas.openxmlformats.org/presentationml/2006/main">
  <p:tag name="KSO_WM_BEAUTIFY_FLAG" val=""/>
</p:tagLst>
</file>

<file path=ppt/tags/tag36.xml><?xml version="1.0" encoding="utf-8"?>
<p:tagLst xmlns:p="http://schemas.openxmlformats.org/presentationml/2006/main">
  <p:tag name="KSO_WM_BEAUTIFY_FLAG" val=""/>
</p:tagLst>
</file>

<file path=ppt/tags/tag37.xml><?xml version="1.0" encoding="utf-8"?>
<p:tagLst xmlns:p="http://schemas.openxmlformats.org/presentationml/2006/main">
  <p:tag name="KSO_WM_BEAUTIFY_FLAG" val=""/>
</p:tagLst>
</file>

<file path=ppt/tags/tag38.xml><?xml version="1.0" encoding="utf-8"?>
<p:tagLst xmlns:p="http://schemas.openxmlformats.org/presentationml/2006/main">
  <p:tag name="KSO_WM_BEAUTIFY_FLAG" val=""/>
</p:tagLst>
</file>

<file path=ppt/tags/tag39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40.xml><?xml version="1.0" encoding="utf-8"?>
<p:tagLst xmlns:p="http://schemas.openxmlformats.org/presentationml/2006/main">
  <p:tag name="KSO_WM_BEAUTIFY_FLAG" val=""/>
</p:tagLst>
</file>

<file path=ppt/tags/tag41.xml><?xml version="1.0" encoding="utf-8"?>
<p:tagLst xmlns:p="http://schemas.openxmlformats.org/presentationml/2006/main">
  <p:tag name="KSO_WM_BEAUTIFY_FLAG" val=""/>
</p:tagLst>
</file>

<file path=ppt/tags/tag42.xml><?xml version="1.0" encoding="utf-8"?>
<p:tagLst xmlns:p="http://schemas.openxmlformats.org/presentationml/2006/main">
  <p:tag name="KSO_WM_BEAUTIFY_FLAG" val=""/>
</p:tagLst>
</file>

<file path=ppt/tags/tag43.xml><?xml version="1.0" encoding="utf-8"?>
<p:tagLst xmlns:p="http://schemas.openxmlformats.org/presentationml/2006/main">
  <p:tag name="KSO_WM_BEAUTIFY_FLAG" val=""/>
</p:tagLst>
</file>

<file path=ppt/tags/tag44.xml><?xml version="1.0" encoding="utf-8"?>
<p:tagLst xmlns:p="http://schemas.openxmlformats.org/presentationml/2006/main">
  <p:tag name="KSO_WM_BEAUTIFY_FLAG" val=""/>
</p:tagLst>
</file>

<file path=ppt/tags/tag45.xml><?xml version="1.0" encoding="utf-8"?>
<p:tagLst xmlns:p="http://schemas.openxmlformats.org/presentationml/2006/main">
  <p:tag name="KSO_WM_BEAUTIFY_FLAG" val=""/>
</p:tagLst>
</file>

<file path=ppt/tags/tag46.xml><?xml version="1.0" encoding="utf-8"?>
<p:tagLst xmlns:p="http://schemas.openxmlformats.org/presentationml/2006/main">
  <p:tag name="KSO_WM_BEAUTIFY_FLAG" val=""/>
</p:tagLst>
</file>

<file path=ppt/tags/tag47.xml><?xml version="1.0" encoding="utf-8"?>
<p:tagLst xmlns:p="http://schemas.openxmlformats.org/presentationml/2006/main">
  <p:tag name="KSO_WM_BEAUTIFY_FLAG" val=""/>
</p:tagLst>
</file>

<file path=ppt/tags/tag48.xml><?xml version="1.0" encoding="utf-8"?>
<p:tagLst xmlns:p="http://schemas.openxmlformats.org/presentationml/2006/main">
  <p:tag name="KSO_WM_BEAUTIFY_FLAG" val=""/>
</p:tagLst>
</file>

<file path=ppt/tags/tag49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BEAUTIFY_FLAG" val=""/>
</p:tagLst>
</file>

<file path=ppt/tags/tag50.xml><?xml version="1.0" encoding="utf-8"?>
<p:tagLst xmlns:p="http://schemas.openxmlformats.org/presentationml/2006/main">
  <p:tag name="KSO_WM_BEAUTIFY_FLAG" val=""/>
</p:tagLst>
</file>

<file path=ppt/tags/tag51.xml><?xml version="1.0" encoding="utf-8"?>
<p:tagLst xmlns:p="http://schemas.openxmlformats.org/presentationml/2006/main">
  <p:tag name="KSO_WM_BEAUTIFY_FLAG" val=""/>
</p:tagLst>
</file>

<file path=ppt/tags/tag5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53.xml><?xml version="1.0" encoding="utf-8"?>
<p:tagLst xmlns:p="http://schemas.openxmlformats.org/presentationml/2006/main">
  <p:tag name="KSO_WM_BEAUTIFY_FLAG" val=""/>
</p:tagLst>
</file>

<file path=ppt/tags/tag54.xml><?xml version="1.0" encoding="utf-8"?>
<p:tagLst xmlns:p="http://schemas.openxmlformats.org/presentationml/2006/main">
  <p:tag name="KSO_WM_BEAUTIFY_FLAG" val=""/>
</p:tagLst>
</file>

<file path=ppt/tags/tag55.xml><?xml version="1.0" encoding="utf-8"?>
<p:tagLst xmlns:p="http://schemas.openxmlformats.org/presentationml/2006/main">
  <p:tag name="KSO_WM_BEAUTIFY_FLAG" val=""/>
</p:tagLst>
</file>

<file path=ppt/tags/tag56.xml><?xml version="1.0" encoding="utf-8"?>
<p:tagLst xmlns:p="http://schemas.openxmlformats.org/presentationml/2006/main">
  <p:tag name="KSO_WM_BEAUTIFY_FLAG" val=""/>
</p:tagLst>
</file>

<file path=ppt/tags/tag57.xml><?xml version="1.0" encoding="utf-8"?>
<p:tagLst xmlns:p="http://schemas.openxmlformats.org/presentationml/2006/main">
  <p:tag name="KSO_WM_BEAUTIFY_FLAG" val=""/>
</p:tagLst>
</file>

<file path=ppt/tags/tag58.xml><?xml version="1.0" encoding="utf-8"?>
<p:tagLst xmlns:p="http://schemas.openxmlformats.org/presentationml/2006/main">
  <p:tag name="KSO_WM_BEAUTIFY_FLAG" val=""/>
</p:tagLst>
</file>

<file path=ppt/tags/tag59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KSO_WM_BEAUTIFY_FLAG" val="#wm#"/>
  <p:tag name="KSO_WM_SLIDE_ID" val="custom20205081_1"/>
  <p:tag name="KSO_WM_SLIDE_INDEX" val="1"/>
  <p:tag name="KSO_WM_SLIDE_ITEM_CNT" val="0"/>
  <p:tag name="KSO_WM_SLIDE_LAYOUT" val="a_b"/>
  <p:tag name="KSO_WM_SLIDE_LAYOUT_CNT" val="1_1"/>
  <p:tag name="KSO_WM_SLIDE_SUBTYPE" val="defaultBlank"/>
  <p:tag name="KSO_WM_SLIDE_TYPE" val="title"/>
  <p:tag name="KSO_WM_TAG_VERSION" val="1.0"/>
  <p:tag name="KSO_WM_TEMPLATE_CATEGORY" val="custom"/>
  <p:tag name="KSO_WM_TEMPLATE_COLOR_TYPE" val="1"/>
  <p:tag name="KSO_WM_TEMPLATE_INDEX" val="20205081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6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1.xml><?xml version="1.0" encoding="utf-8"?>
<p:tagLst xmlns:p="http://schemas.openxmlformats.org/presentationml/2006/main">
  <p:tag name="KSO_WM_BEAUTIFY_FLAG" val=""/>
</p:tagLst>
</file>

<file path=ppt/tags/tag62.xml><?xml version="1.0" encoding="utf-8"?>
<p:tagLst xmlns:p="http://schemas.openxmlformats.org/presentationml/2006/main">
  <p:tag name="KSO_WM_BEAUTIFY_FLAG" val=""/>
</p:tagLst>
</file>

<file path=ppt/tags/tag63.xml><?xml version="1.0" encoding="utf-8"?>
<p:tagLst xmlns:p="http://schemas.openxmlformats.org/presentationml/2006/main">
  <p:tag name="KSO_WM_BEAUTIFY_FLAG" val=""/>
</p:tagLst>
</file>

<file path=ppt/tags/tag64.xml><?xml version="1.0" encoding="utf-8"?>
<p:tagLst xmlns:p="http://schemas.openxmlformats.org/presentationml/2006/main">
  <p:tag name="KSO_WM_BEAUTIFY_FLAG" val=""/>
</p:tagLst>
</file>

<file path=ppt/tags/tag65.xml><?xml version="1.0" encoding="utf-8"?>
<p:tagLst xmlns:p="http://schemas.openxmlformats.org/presentationml/2006/main">
  <p:tag name="KSO_WM_BEAUTIFY_FLAG" val=""/>
</p:tagLst>
</file>

<file path=ppt/tags/tag6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7.xml><?xml version="1.0" encoding="utf-8"?>
<p:tagLst xmlns:p="http://schemas.openxmlformats.org/presentationml/2006/main">
  <p:tag name="KSO_WM_BEAUTIFY_FLAG" val=""/>
</p:tagLst>
</file>

<file path=ppt/tags/tag68.xml><?xml version="1.0" encoding="utf-8"?>
<p:tagLst xmlns:p="http://schemas.openxmlformats.org/presentationml/2006/main">
  <p:tag name="KSO_WM_BEAUTIFY_FLAG" val=""/>
</p:tagLst>
</file>

<file path=ppt/tags/tag69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BEAUTIFY_FLAG" val=""/>
</p:tagLst>
</file>

<file path=ppt/tags/tag70.xml><?xml version="1.0" encoding="utf-8"?>
<p:tagLst xmlns:p="http://schemas.openxmlformats.org/presentationml/2006/main">
  <p:tag name="KSO_WM_BEAUTIFY_FLAG" val=""/>
</p:tagLst>
</file>

<file path=ppt/tags/tag7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2.xml><?xml version="1.0" encoding="utf-8"?>
<p:tagLst xmlns:p="http://schemas.openxmlformats.org/presentationml/2006/main">
  <p:tag name="KSO_WM_BEAUTIFY_FLAG" val=""/>
</p:tagLst>
</file>

<file path=ppt/tags/tag73.xml><?xml version="1.0" encoding="utf-8"?>
<p:tagLst xmlns:p="http://schemas.openxmlformats.org/presentationml/2006/main">
  <p:tag name="KSO_WM_BEAUTIFY_FLAG" val=""/>
</p:tagLst>
</file>

<file path=ppt/tags/tag74.xml><?xml version="1.0" encoding="utf-8"?>
<p:tagLst xmlns:p="http://schemas.openxmlformats.org/presentationml/2006/main">
  <p:tag name="KSO_WM_BEAUTIFY_FLAG" val=""/>
</p:tagLst>
</file>

<file path=ppt/tags/tag75.xml><?xml version="1.0" encoding="utf-8"?>
<p:tagLst xmlns:p="http://schemas.openxmlformats.org/presentationml/2006/main">
  <p:tag name="KSO_WM_BEAUTIFY_FLAG" val=""/>
</p:tagLst>
</file>

<file path=ppt/tags/tag76.xml><?xml version="1.0" encoding="utf-8"?>
<p:tagLst xmlns:p="http://schemas.openxmlformats.org/presentationml/2006/main">
  <p:tag name="KSO_WM_BEAUTIFY_FLAG" val=""/>
</p:tagLst>
</file>

<file path=ppt/tags/tag7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8.xml><?xml version="1.0" encoding="utf-8"?>
<p:tagLst xmlns:p="http://schemas.openxmlformats.org/presentationml/2006/main">
  <p:tag name="KSO_WM_BEAUTIFY_FLAG" val=""/>
</p:tagLst>
</file>

<file path=ppt/tags/tag79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BEAUTIFY_FLAG" val=""/>
</p:tagLst>
</file>

<file path=ppt/tags/tag80.xml><?xml version="1.0" encoding="utf-8"?>
<p:tagLst xmlns:p="http://schemas.openxmlformats.org/presentationml/2006/main">
  <p:tag name="KSO_WM_BEAUTIFY_FLAG" val=""/>
</p:tagLst>
</file>

<file path=ppt/tags/tag81.xml><?xml version="1.0" encoding="utf-8"?>
<p:tagLst xmlns:p="http://schemas.openxmlformats.org/presentationml/2006/main">
  <p:tag name="KSO_WM_BEAUTIFY_FLAG" val=""/>
</p:tagLst>
</file>

<file path=ppt/tags/tag8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3.xml><?xml version="1.0" encoding="utf-8"?>
<p:tagLst xmlns:p="http://schemas.openxmlformats.org/presentationml/2006/main">
  <p:tag name="KSO_WM_BEAUTIFY_FLAG" val=""/>
</p:tagLst>
</file>

<file path=ppt/tags/tag84.xml><?xml version="1.0" encoding="utf-8"?>
<p:tagLst xmlns:p="http://schemas.openxmlformats.org/presentationml/2006/main">
  <p:tag name="KSO_WM_BEAUTIFY_FLAG" val=""/>
</p:tagLst>
</file>

<file path=ppt/tags/tag85.xml><?xml version="1.0" encoding="utf-8"?>
<p:tagLst xmlns:p="http://schemas.openxmlformats.org/presentationml/2006/main">
  <p:tag name="KSO_WM_BEAUTIFY_FLAG" val=""/>
</p:tagLst>
</file>

<file path=ppt/tags/tag86.xml><?xml version="1.0" encoding="utf-8"?>
<p:tagLst xmlns:p="http://schemas.openxmlformats.org/presentationml/2006/main">
  <p:tag name="KSO_WM_BEAUTIFY_FLAG" val=""/>
</p:tagLst>
</file>

<file path=ppt/tags/tag87.xml><?xml version="1.0" encoding="utf-8"?>
<p:tagLst xmlns:p="http://schemas.openxmlformats.org/presentationml/2006/main">
  <p:tag name="KSO_WM_BEAUTIFY_FLAG" val=""/>
</p:tagLst>
</file>

<file path=ppt/tags/tag88.xml><?xml version="1.0" encoding="utf-8"?>
<p:tagLst xmlns:p="http://schemas.openxmlformats.org/presentationml/2006/main">
  <p:tag name="KSO_WM_BEAUTIFY_FLAG" val=""/>
</p:tagLst>
</file>

<file path=ppt/tags/tag8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9.xml><?xml version="1.0" encoding="utf-8"?>
<p:tagLst xmlns:p="http://schemas.openxmlformats.org/presentationml/2006/main">
  <p:tag name="KSO_WM_BEAUTIFY_FLAG" val=""/>
</p:tagLst>
</file>

<file path=ppt/tags/tag90.xml><?xml version="1.0" encoding="utf-8"?>
<p:tagLst xmlns:p="http://schemas.openxmlformats.org/presentationml/2006/main">
  <p:tag name="KSO_WM_BEAUTIFY_FLAG" val=""/>
</p:tagLst>
</file>

<file path=ppt/tags/tag91.xml><?xml version="1.0" encoding="utf-8"?>
<p:tagLst xmlns:p="http://schemas.openxmlformats.org/presentationml/2006/main">
  <p:tag name="KSO_WM_BEAUTIFY_FLAG" val=""/>
</p:tagLst>
</file>

<file path=ppt/tags/tag92.xml><?xml version="1.0" encoding="utf-8"?>
<p:tagLst xmlns:p="http://schemas.openxmlformats.org/presentationml/2006/main">
  <p:tag name="KSO_WM_BEAUTIFY_FLAG" val=""/>
</p:tagLst>
</file>

<file path=ppt/tags/tag93.xml><?xml version="1.0" encoding="utf-8"?>
<p:tagLst xmlns:p="http://schemas.openxmlformats.org/presentationml/2006/main">
  <p:tag name="KSO_WM_BEAUTIFY_FLAG" val=""/>
</p:tagLst>
</file>

<file path=ppt/tags/tag94.xml><?xml version="1.0" encoding="utf-8"?>
<p:tagLst xmlns:p="http://schemas.openxmlformats.org/presentationml/2006/main">
  <p:tag name="KSO_WM_BEAUTIFY_FLAG" val=""/>
</p:tagLst>
</file>

<file path=ppt/tags/tag95.xml><?xml version="1.0" encoding="utf-8"?>
<p:tagLst xmlns:p="http://schemas.openxmlformats.org/presentationml/2006/main">
  <p:tag name="KSO_WM_BEAUTIFY_FLAG" val=""/>
</p:tagLst>
</file>

<file path=ppt/tags/tag96.xml><?xml version="1.0" encoding="utf-8"?>
<p:tagLst xmlns:p="http://schemas.openxmlformats.org/presentationml/2006/main">
  <p:tag name="KSO_WM_BEAUTIFY_FLAG" val=""/>
</p:tagLst>
</file>

<file path=ppt/tags/tag9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98.xml><?xml version="1.0" encoding="utf-8"?>
<p:tagLst xmlns:p="http://schemas.openxmlformats.org/presentationml/2006/main">
  <p:tag name="KSO_WM_BEAUTIFY_FLAG" val=""/>
</p:tagLst>
</file>

<file path=ppt/tags/tag99.xml><?xml version="1.0" encoding="utf-8"?>
<p:tagLst xmlns:p="http://schemas.openxmlformats.org/presentationml/2006/main">
  <p:tag name="KSO_WM_BEAUTIFY_FLAG" val=""/>
</p:tagLst>
</file>

<file path=ppt/theme/theme1.xml><?xml version="1.0" encoding="utf-8"?>
<a:theme xmlns:r="http://schemas.openxmlformats.org/officeDocument/2006/relationships"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0F1423"/>
      </a:dk2>
      <a:lt2>
        <a:srgbClr val="FFFFFF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Arial"/>
        <a:ea typeface="微软雅黑"/>
        <a:cs typeface="Arial"/>
      </a:majorFont>
      <a:minorFont>
        <a:latin typeface="Arial"/>
        <a:ea typeface="微软雅黑"/>
        <a:cs typeface="Arial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>学科网</Company>
  <Paragraphs>122</Paragraphs>
  <Slides>16</Slides>
  <Notes>0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baseType="lpstr" size="29">
      <vt:lpstr>Arial</vt:lpstr>
      <vt:lpstr>微软雅黑</vt:lpstr>
      <vt:lpstr>Wingdings</vt:lpstr>
      <vt:lpstr>华文行楷</vt:lpstr>
      <vt:lpstr>华文隶书</vt:lpstr>
      <vt:lpstr>Times New Roman</vt:lpstr>
      <vt:lpstr>黑体</vt:lpstr>
      <vt:lpstr>华文楷体</vt:lpstr>
      <vt:lpstr>华文中宋</vt:lpstr>
      <vt:lpstr>华文新魏</vt:lpstr>
      <vt:lpstr>方正粗黑宋简体</vt:lpstr>
      <vt:lpstr>宋体</vt:lpstr>
      <vt:lpstr>WPS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Java</Application>
  <AppVersion>23.0300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creator>rbm.xkw.com</dc:creator>
  <cp:revision>1</cp:revision>
  <cp:lastPrinted>2024-08-14T14:40:40.400</cp:lastPrinted>
  <dcterms:created xsi:type="dcterms:W3CDTF">2024-08-14T14:40:40Z</dcterms:created>
  <dcterms:modified xsi:type="dcterms:W3CDTF">2024-08-14T06:40:40Z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</Properties>
</file>