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Default Extension="gif" ContentType="image/gi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62" r:id="rId5"/>
    <p:sldId id="265" r:id="rId6"/>
    <p:sldId id="266" r:id="rId7"/>
    <p:sldId id="267" r:id="rId8"/>
    <p:sldId id="269" r:id="rId9"/>
    <p:sldId id="351" r:id="rId10"/>
    <p:sldId id="257" r:id="rId11"/>
    <p:sldId id="295" r:id="rId12"/>
    <p:sldId id="285" r:id="rId13"/>
    <p:sldId id="296" r:id="rId14"/>
    <p:sldId id="297" r:id="rId15"/>
    <p:sldId id="287" r:id="rId16"/>
    <p:sldId id="330" r:id="rId17"/>
    <p:sldId id="331" r:id="rId18"/>
    <p:sldId id="299" r:id="rId19"/>
    <p:sldId id="301" r:id="rId20"/>
    <p:sldId id="304" r:id="rId21"/>
    <p:sldId id="305" r:id="rId22"/>
    <p:sldId id="307" r:id="rId23"/>
    <p:sldId id="294" r:id="rId24"/>
    <p:sldId id="309" r:id="rId25"/>
    <p:sldId id="313" r:id="rId26"/>
    <p:sldId id="310" r:id="rId27"/>
    <p:sldId id="315" r:id="rId28"/>
    <p:sldId id="316" r:id="rId29"/>
    <p:sldId id="329" r:id="rId30"/>
    <p:sldId id="338" r:id="rId31"/>
    <p:sldId id="339" r:id="rId32"/>
    <p:sldId id="332" r:id="rId33"/>
    <p:sldId id="333" r:id="rId34"/>
    <p:sldId id="334" r:id="rId35"/>
    <p:sldId id="335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346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263525" y="2492887"/>
            <a:ext cx="12192000" cy="5484176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tags" Target="../tags/tag1.xml" /><Relationship Id="rId15" Type="http://schemas.openxmlformats.org/officeDocument/2006/relationships/image" Target="file:///D:\qq&#25991;&#20214;\712321467\Image\C2C\Image2\%7b75232B38-A165-1FB7-499C-2E1C792CACB5%7d.png" TargetMode="External" /><Relationship Id="rId16" Type="http://schemas.openxmlformats.org/officeDocument/2006/relationships/image" Target="../media/image2.png" /><Relationship Id="rId17" Type="http://schemas.openxmlformats.org/officeDocument/2006/relationships/tags" Target="../tags/tag2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rcRect b="15144"/>
          <a:stretch>
            <a:fillRect/>
          </a:stretch>
        </p:blipFill>
        <p:spPr>
          <a:xfrm>
            <a:off x="0" y="3207385"/>
            <a:ext cx="12192000" cy="3650615"/>
          </a:xfrm>
          <a:prstGeom prst="rect">
            <a:avLst/>
          </a:prstGeom>
        </p:spPr>
      </p:pic>
      <p:pic>
        <p:nvPicPr>
          <p:cNvPr id="15" name="图片 1073743875" descr="学科网 zxxk.com" title=""/>
          <p:cNvPicPr>
            <a:picLocks noChangeAspect="1"/>
          </p:cNvPicPr>
          <p:nvPr/>
        </p:nvPicPr>
        <p:blipFill>
          <a:blip r:embed="rId16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6.png" /><Relationship Id="rId11" Type="http://schemas.openxmlformats.org/officeDocument/2006/relationships/tags" Target="../tags/tag8.xml" /><Relationship Id="rId2" Type="http://schemas.openxmlformats.org/officeDocument/2006/relationships/image" Target="../media/image3.png" /><Relationship Id="rId3" Type="http://schemas.openxmlformats.org/officeDocument/2006/relationships/tags" Target="../tags/tag3.xml" /><Relationship Id="rId4" Type="http://schemas.openxmlformats.org/officeDocument/2006/relationships/image" Target="../media/image4.png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tags" Target="../tags/tag7.xml" /><Relationship Id="rId9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4.xml" /><Relationship Id="rId11" Type="http://schemas.openxmlformats.org/officeDocument/2006/relationships/tags" Target="../tags/tag85.xml" /><Relationship Id="rId12" Type="http://schemas.openxmlformats.org/officeDocument/2006/relationships/tags" Target="../tags/tag86.xml" /><Relationship Id="rId13" Type="http://schemas.openxmlformats.org/officeDocument/2006/relationships/tags" Target="../tags/tag87.xml" /><Relationship Id="rId14" Type="http://schemas.openxmlformats.org/officeDocument/2006/relationships/tags" Target="../tags/tag88.xml" /><Relationship Id="rId15" Type="http://schemas.openxmlformats.org/officeDocument/2006/relationships/tags" Target="../tags/tag89.xml" /><Relationship Id="rId16" Type="http://schemas.openxmlformats.org/officeDocument/2006/relationships/tags" Target="../tags/tag90.xml" /><Relationship Id="rId17" Type="http://schemas.openxmlformats.org/officeDocument/2006/relationships/tags" Target="../tags/tag91.xml" /><Relationship Id="rId18" Type="http://schemas.openxmlformats.org/officeDocument/2006/relationships/tags" Target="../tags/tag92.xml" /><Relationship Id="rId19" Type="http://schemas.openxmlformats.org/officeDocument/2006/relationships/tags" Target="../tags/tag93.xml" /><Relationship Id="rId2" Type="http://schemas.openxmlformats.org/officeDocument/2006/relationships/tags" Target="../tags/tag76.xml" /><Relationship Id="rId20" Type="http://schemas.openxmlformats.org/officeDocument/2006/relationships/tags" Target="../tags/tag94.xml" /><Relationship Id="rId21" Type="http://schemas.openxmlformats.org/officeDocument/2006/relationships/tags" Target="../tags/tag95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4.xml" /><Relationship Id="rId11" Type="http://schemas.openxmlformats.org/officeDocument/2006/relationships/tags" Target="../tags/tag105.xml" /><Relationship Id="rId12" Type="http://schemas.openxmlformats.org/officeDocument/2006/relationships/tags" Target="../tags/tag106.xml" /><Relationship Id="rId13" Type="http://schemas.openxmlformats.org/officeDocument/2006/relationships/tags" Target="../tags/tag107.xml" /><Relationship Id="rId14" Type="http://schemas.openxmlformats.org/officeDocument/2006/relationships/tags" Target="../tags/tag108.xml" /><Relationship Id="rId15" Type="http://schemas.openxmlformats.org/officeDocument/2006/relationships/tags" Target="../tags/tag109.xml" /><Relationship Id="rId16" Type="http://schemas.openxmlformats.org/officeDocument/2006/relationships/tags" Target="../tags/tag110.xml" /><Relationship Id="rId17" Type="http://schemas.openxmlformats.org/officeDocument/2006/relationships/image" Target="../media/image11.png" /><Relationship Id="rId18" Type="http://schemas.openxmlformats.org/officeDocument/2006/relationships/tags" Target="../tags/tag111.xml" /><Relationship Id="rId19" Type="http://schemas.openxmlformats.org/officeDocument/2006/relationships/image" Target="../media/image14.png" /><Relationship Id="rId2" Type="http://schemas.openxmlformats.org/officeDocument/2006/relationships/tags" Target="../tags/tag96.xml" /><Relationship Id="rId20" Type="http://schemas.openxmlformats.org/officeDocument/2006/relationships/tags" Target="../tags/tag112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tags" Target="../tags/tag100.xml" /><Relationship Id="rId7" Type="http://schemas.openxmlformats.org/officeDocument/2006/relationships/tags" Target="../tags/tag101.xml" /><Relationship Id="rId8" Type="http://schemas.openxmlformats.org/officeDocument/2006/relationships/tags" Target="../tags/tag102.xml" /><Relationship Id="rId9" Type="http://schemas.openxmlformats.org/officeDocument/2006/relationships/tags" Target="../tags/tag10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3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tags" Target="../tags/tag116.xml" /><Relationship Id="rId6" Type="http://schemas.openxmlformats.org/officeDocument/2006/relationships/tags" Target="../tags/tag117.xml" /><Relationship Id="rId7" Type="http://schemas.openxmlformats.org/officeDocument/2006/relationships/tags" Target="../tags/tag118.xml" /><Relationship Id="rId8" Type="http://schemas.openxmlformats.org/officeDocument/2006/relationships/tags" Target="../tags/tag11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8.xml" /><Relationship Id="rId11" Type="http://schemas.openxmlformats.org/officeDocument/2006/relationships/tags" Target="../tags/tag129.xml" /><Relationship Id="rId12" Type="http://schemas.openxmlformats.org/officeDocument/2006/relationships/tags" Target="../tags/tag130.xml" /><Relationship Id="rId13" Type="http://schemas.openxmlformats.org/officeDocument/2006/relationships/tags" Target="../tags/tag131.xml" /><Relationship Id="rId14" Type="http://schemas.openxmlformats.org/officeDocument/2006/relationships/tags" Target="../tags/tag132.xml" /><Relationship Id="rId15" Type="http://schemas.openxmlformats.org/officeDocument/2006/relationships/tags" Target="../tags/tag133.xml" /><Relationship Id="rId16" Type="http://schemas.openxmlformats.org/officeDocument/2006/relationships/tags" Target="../tags/tag134.xml" /><Relationship Id="rId17" Type="http://schemas.openxmlformats.org/officeDocument/2006/relationships/tags" Target="../tags/tag135.xml" /><Relationship Id="rId18" Type="http://schemas.openxmlformats.org/officeDocument/2006/relationships/tags" Target="../tags/tag136.xml" /><Relationship Id="rId19" Type="http://schemas.openxmlformats.org/officeDocument/2006/relationships/tags" Target="../tags/tag137.xml" /><Relationship Id="rId2" Type="http://schemas.openxmlformats.org/officeDocument/2006/relationships/tags" Target="../tags/tag120.xml" /><Relationship Id="rId20" Type="http://schemas.openxmlformats.org/officeDocument/2006/relationships/tags" Target="../tags/tag138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tags" Target="../tags/tag126.xml" /><Relationship Id="rId9" Type="http://schemas.openxmlformats.org/officeDocument/2006/relationships/tags" Target="../tags/tag12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7.xml" /><Relationship Id="rId11" Type="http://schemas.openxmlformats.org/officeDocument/2006/relationships/tags" Target="../tags/tag148.xml" /><Relationship Id="rId12" Type="http://schemas.openxmlformats.org/officeDocument/2006/relationships/tags" Target="../tags/tag149.xml" /><Relationship Id="rId13" Type="http://schemas.openxmlformats.org/officeDocument/2006/relationships/tags" Target="../tags/tag150.xml" /><Relationship Id="rId14" Type="http://schemas.openxmlformats.org/officeDocument/2006/relationships/tags" Target="../tags/tag151.xml" /><Relationship Id="rId15" Type="http://schemas.openxmlformats.org/officeDocument/2006/relationships/tags" Target="../tags/tag152.xml" /><Relationship Id="rId16" Type="http://schemas.openxmlformats.org/officeDocument/2006/relationships/tags" Target="../tags/tag153.xml" /><Relationship Id="rId17" Type="http://schemas.openxmlformats.org/officeDocument/2006/relationships/tags" Target="../tags/tag154.xml" /><Relationship Id="rId18" Type="http://schemas.openxmlformats.org/officeDocument/2006/relationships/tags" Target="../tags/tag155.xml" /><Relationship Id="rId19" Type="http://schemas.openxmlformats.org/officeDocument/2006/relationships/tags" Target="../tags/tag156.xml" /><Relationship Id="rId2" Type="http://schemas.openxmlformats.org/officeDocument/2006/relationships/tags" Target="../tags/tag139.xml" /><Relationship Id="rId20" Type="http://schemas.openxmlformats.org/officeDocument/2006/relationships/tags" Target="../tags/tag157.xml" /><Relationship Id="rId21" Type="http://schemas.openxmlformats.org/officeDocument/2006/relationships/tags" Target="../tags/tag158.xml" /><Relationship Id="rId22" Type="http://schemas.openxmlformats.org/officeDocument/2006/relationships/tags" Target="../tags/tag159.xml" /><Relationship Id="rId23" Type="http://schemas.openxmlformats.org/officeDocument/2006/relationships/tags" Target="../tags/tag160.xml" /><Relationship Id="rId24" Type="http://schemas.openxmlformats.org/officeDocument/2006/relationships/tags" Target="../tags/tag161.xml" /><Relationship Id="rId25" Type="http://schemas.openxmlformats.org/officeDocument/2006/relationships/tags" Target="../tags/tag162.xml" /><Relationship Id="rId26" Type="http://schemas.openxmlformats.org/officeDocument/2006/relationships/tags" Target="../tags/tag163.xml" /><Relationship Id="rId27" Type="http://schemas.openxmlformats.org/officeDocument/2006/relationships/tags" Target="../tags/tag164.xml" /><Relationship Id="rId28" Type="http://schemas.openxmlformats.org/officeDocument/2006/relationships/tags" Target="../tags/tag165.xml" /><Relationship Id="rId29" Type="http://schemas.openxmlformats.org/officeDocument/2006/relationships/tags" Target="../tags/tag166.xml" /><Relationship Id="rId3" Type="http://schemas.openxmlformats.org/officeDocument/2006/relationships/tags" Target="../tags/tag140.xml" /><Relationship Id="rId30" Type="http://schemas.openxmlformats.org/officeDocument/2006/relationships/tags" Target="../tags/tag167.xml" /><Relationship Id="rId31" Type="http://schemas.openxmlformats.org/officeDocument/2006/relationships/tags" Target="../tags/tag168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Relationship Id="rId7" Type="http://schemas.openxmlformats.org/officeDocument/2006/relationships/tags" Target="../tags/tag144.xml" /><Relationship Id="rId8" Type="http://schemas.openxmlformats.org/officeDocument/2006/relationships/tags" Target="../tags/tag145.xml" /><Relationship Id="rId9" Type="http://schemas.openxmlformats.org/officeDocument/2006/relationships/tags" Target="../tags/tag14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7.xml" /><Relationship Id="rId11" Type="http://schemas.openxmlformats.org/officeDocument/2006/relationships/tags" Target="../tags/tag178.xml" /><Relationship Id="rId12" Type="http://schemas.openxmlformats.org/officeDocument/2006/relationships/tags" Target="../tags/tag179.xml" /><Relationship Id="rId13" Type="http://schemas.openxmlformats.org/officeDocument/2006/relationships/tags" Target="../tags/tag180.xml" /><Relationship Id="rId14" Type="http://schemas.openxmlformats.org/officeDocument/2006/relationships/tags" Target="../tags/tag181.xml" /><Relationship Id="rId15" Type="http://schemas.openxmlformats.org/officeDocument/2006/relationships/tags" Target="../tags/tag182.xml" /><Relationship Id="rId16" Type="http://schemas.openxmlformats.org/officeDocument/2006/relationships/tags" Target="../tags/tag183.xml" /><Relationship Id="rId17" Type="http://schemas.openxmlformats.org/officeDocument/2006/relationships/tags" Target="../tags/tag184.xml" /><Relationship Id="rId18" Type="http://schemas.openxmlformats.org/officeDocument/2006/relationships/tags" Target="../tags/tag185.xml" /><Relationship Id="rId19" Type="http://schemas.openxmlformats.org/officeDocument/2006/relationships/tags" Target="../tags/tag186.xml" /><Relationship Id="rId2" Type="http://schemas.openxmlformats.org/officeDocument/2006/relationships/tags" Target="../tags/tag169.xml" /><Relationship Id="rId20" Type="http://schemas.openxmlformats.org/officeDocument/2006/relationships/tags" Target="../tags/tag187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6.gif" /><Relationship Id="rId11" Type="http://schemas.openxmlformats.org/officeDocument/2006/relationships/tags" Target="../tags/tag194.xml" /><Relationship Id="rId12" Type="http://schemas.openxmlformats.org/officeDocument/2006/relationships/tags" Target="../tags/tag195.xml" /><Relationship Id="rId13" Type="http://schemas.openxmlformats.org/officeDocument/2006/relationships/image" Target="../media/image17.gif" /><Relationship Id="rId14" Type="http://schemas.openxmlformats.org/officeDocument/2006/relationships/tags" Target="../tags/tag196.xml" /><Relationship Id="rId15" Type="http://schemas.openxmlformats.org/officeDocument/2006/relationships/tags" Target="../tags/tag197.xml" /><Relationship Id="rId16" Type="http://schemas.openxmlformats.org/officeDocument/2006/relationships/tags" Target="../tags/tag198.xml" /><Relationship Id="rId17" Type="http://schemas.openxmlformats.org/officeDocument/2006/relationships/tags" Target="../tags/tag199.xml" /><Relationship Id="rId18" Type="http://schemas.openxmlformats.org/officeDocument/2006/relationships/tags" Target="../tags/tag200.xml" /><Relationship Id="rId19" Type="http://schemas.openxmlformats.org/officeDocument/2006/relationships/tags" Target="../tags/tag201.xml" /><Relationship Id="rId2" Type="http://schemas.openxmlformats.org/officeDocument/2006/relationships/themeOverride" Target="../theme/themeOverride1.xml" /><Relationship Id="rId20" Type="http://schemas.openxmlformats.org/officeDocument/2006/relationships/tags" Target="../tags/tag202.xml" /><Relationship Id="rId21" Type="http://schemas.openxmlformats.org/officeDocument/2006/relationships/tags" Target="../tags/tag203.xml" /><Relationship Id="rId22" Type="http://schemas.openxmlformats.org/officeDocument/2006/relationships/image" Target="../media/image11.png" /><Relationship Id="rId23" Type="http://schemas.openxmlformats.org/officeDocument/2006/relationships/tags" Target="../tags/tag204.xml" /><Relationship Id="rId24" Type="http://schemas.openxmlformats.org/officeDocument/2006/relationships/tags" Target="../tags/tag205.xml" /><Relationship Id="rId25" Type="http://schemas.openxmlformats.org/officeDocument/2006/relationships/tags" Target="../tags/tag206.xml" /><Relationship Id="rId26" Type="http://schemas.openxmlformats.org/officeDocument/2006/relationships/tags" Target="../tags/tag207.xml" /><Relationship Id="rId27" Type="http://schemas.openxmlformats.org/officeDocument/2006/relationships/tags" Target="../tags/tag208.xml" /><Relationship Id="rId28" Type="http://schemas.openxmlformats.org/officeDocument/2006/relationships/audio" Target="../media/audio1222.wav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tags" Target="../tags/tag191.xml" /><Relationship Id="rId7" Type="http://schemas.openxmlformats.org/officeDocument/2006/relationships/tags" Target="../tags/tag192.xml" /><Relationship Id="rId8" Type="http://schemas.openxmlformats.org/officeDocument/2006/relationships/image" Target="../media/image15.gif" /><Relationship Id="rId9" Type="http://schemas.openxmlformats.org/officeDocument/2006/relationships/tags" Target="../tags/tag19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7.xml" /><Relationship Id="rId11" Type="http://schemas.openxmlformats.org/officeDocument/2006/relationships/tags" Target="../tags/tag218.xml" /><Relationship Id="rId12" Type="http://schemas.openxmlformats.org/officeDocument/2006/relationships/tags" Target="../tags/tag219.xml" /><Relationship Id="rId13" Type="http://schemas.openxmlformats.org/officeDocument/2006/relationships/tags" Target="../tags/tag220.xml" /><Relationship Id="rId14" Type="http://schemas.openxmlformats.org/officeDocument/2006/relationships/tags" Target="../tags/tag221.xml" /><Relationship Id="rId15" Type="http://schemas.openxmlformats.org/officeDocument/2006/relationships/tags" Target="../tags/tag222.xml" /><Relationship Id="rId16" Type="http://schemas.openxmlformats.org/officeDocument/2006/relationships/tags" Target="../tags/tag223.xml" /><Relationship Id="rId17" Type="http://schemas.openxmlformats.org/officeDocument/2006/relationships/tags" Target="../tags/tag224.xml" /><Relationship Id="rId18" Type="http://schemas.openxmlformats.org/officeDocument/2006/relationships/tags" Target="../tags/tag225.xml" /><Relationship Id="rId19" Type="http://schemas.openxmlformats.org/officeDocument/2006/relationships/tags" Target="../tags/tag226.xml" /><Relationship Id="rId2" Type="http://schemas.openxmlformats.org/officeDocument/2006/relationships/tags" Target="../tags/tag209.xml" /><Relationship Id="rId20" Type="http://schemas.openxmlformats.org/officeDocument/2006/relationships/image" Target="../media/image18.gif" /><Relationship Id="rId21" Type="http://schemas.openxmlformats.org/officeDocument/2006/relationships/tags" Target="../tags/tag227.xml" /><Relationship Id="rId22" Type="http://schemas.openxmlformats.org/officeDocument/2006/relationships/tags" Target="../tags/tag228.xml" /><Relationship Id="rId23" Type="http://schemas.openxmlformats.org/officeDocument/2006/relationships/image" Target="../media/image13.gif" /><Relationship Id="rId24" Type="http://schemas.openxmlformats.org/officeDocument/2006/relationships/tags" Target="../tags/tag229.xml" /><Relationship Id="rId25" Type="http://schemas.openxmlformats.org/officeDocument/2006/relationships/tags" Target="../tags/tag230.xml" /><Relationship Id="rId26" Type="http://schemas.openxmlformats.org/officeDocument/2006/relationships/image" Target="../media/image19.gif" /><Relationship Id="rId27" Type="http://schemas.openxmlformats.org/officeDocument/2006/relationships/tags" Target="../tags/tag231.xml" /><Relationship Id="rId28" Type="http://schemas.openxmlformats.org/officeDocument/2006/relationships/tags" Target="../tags/tag232.xml" /><Relationship Id="rId29" Type="http://schemas.openxmlformats.org/officeDocument/2006/relationships/image" Target="../media/image17.gif" /><Relationship Id="rId3" Type="http://schemas.openxmlformats.org/officeDocument/2006/relationships/tags" Target="../tags/tag210.xml" /><Relationship Id="rId30" Type="http://schemas.openxmlformats.org/officeDocument/2006/relationships/tags" Target="../tags/tag233.xml" /><Relationship Id="rId31" Type="http://schemas.openxmlformats.org/officeDocument/2006/relationships/tags" Target="../tags/tag234.xml" /><Relationship Id="rId32" Type="http://schemas.openxmlformats.org/officeDocument/2006/relationships/tags" Target="../tags/tag235.xml" /><Relationship Id="rId33" Type="http://schemas.openxmlformats.org/officeDocument/2006/relationships/audio" Target="../media/audio2333.wav" /><Relationship Id="rId34" Type="http://schemas.openxmlformats.org/officeDocument/2006/relationships/audio" Target="../media/audio3444.wav" /><Relationship Id="rId35" Type="http://schemas.openxmlformats.org/officeDocument/2006/relationships/audio" Target="../media/audio4555.wav" /><Relationship Id="rId4" Type="http://schemas.openxmlformats.org/officeDocument/2006/relationships/tags" Target="../tags/tag211.xml" /><Relationship Id="rId5" Type="http://schemas.openxmlformats.org/officeDocument/2006/relationships/tags" Target="../tags/tag212.xml" /><Relationship Id="rId6" Type="http://schemas.openxmlformats.org/officeDocument/2006/relationships/tags" Target="../tags/tag213.xml" /><Relationship Id="rId7" Type="http://schemas.openxmlformats.org/officeDocument/2006/relationships/tags" Target="../tags/tag214.xml" /><Relationship Id="rId8" Type="http://schemas.openxmlformats.org/officeDocument/2006/relationships/tags" Target="../tags/tag215.xml" /><Relationship Id="rId9" Type="http://schemas.openxmlformats.org/officeDocument/2006/relationships/tags" Target="../tags/tag2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6.xml" /><Relationship Id="rId3" Type="http://schemas.openxmlformats.org/officeDocument/2006/relationships/tags" Target="../tags/tag237.xml" /><Relationship Id="rId4" Type="http://schemas.openxmlformats.org/officeDocument/2006/relationships/tags" Target="../tags/tag238.xml" /><Relationship Id="rId5" Type="http://schemas.openxmlformats.org/officeDocument/2006/relationships/tags" Target="../tags/tag23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0.xml" /><Relationship Id="rId3" Type="http://schemas.openxmlformats.org/officeDocument/2006/relationships/tags" Target="../tags/tag241.xml" /><Relationship Id="rId4" Type="http://schemas.openxmlformats.org/officeDocument/2006/relationships/tags" Target="../tags/tag242.xml" /><Relationship Id="rId5" Type="http://schemas.openxmlformats.org/officeDocument/2006/relationships/tags" Target="../tags/tag24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6.xml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tags" Target="../tags/tag14.xml" /><Relationship Id="rId8" Type="http://schemas.openxmlformats.org/officeDocument/2006/relationships/image" Target="../media/image7.jpeg" /><Relationship Id="rId9" Type="http://schemas.openxmlformats.org/officeDocument/2006/relationships/tags" Target="../tags/tag1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2.xml" /><Relationship Id="rId11" Type="http://schemas.openxmlformats.org/officeDocument/2006/relationships/tags" Target="../tags/tag253.xml" /><Relationship Id="rId12" Type="http://schemas.openxmlformats.org/officeDocument/2006/relationships/tags" Target="../tags/tag254.xml" /><Relationship Id="rId13" Type="http://schemas.openxmlformats.org/officeDocument/2006/relationships/tags" Target="../tags/tag255.xml" /><Relationship Id="rId14" Type="http://schemas.openxmlformats.org/officeDocument/2006/relationships/tags" Target="../tags/tag256.xml" /><Relationship Id="rId15" Type="http://schemas.openxmlformats.org/officeDocument/2006/relationships/tags" Target="../tags/tag257.xml" /><Relationship Id="rId16" Type="http://schemas.openxmlformats.org/officeDocument/2006/relationships/tags" Target="../tags/tag258.xml" /><Relationship Id="rId17" Type="http://schemas.openxmlformats.org/officeDocument/2006/relationships/tags" Target="../tags/tag259.xml" /><Relationship Id="rId18" Type="http://schemas.openxmlformats.org/officeDocument/2006/relationships/tags" Target="../tags/tag260.xml" /><Relationship Id="rId19" Type="http://schemas.openxmlformats.org/officeDocument/2006/relationships/tags" Target="../tags/tag261.xml" /><Relationship Id="rId2" Type="http://schemas.openxmlformats.org/officeDocument/2006/relationships/tags" Target="../tags/tag244.xml" /><Relationship Id="rId20" Type="http://schemas.openxmlformats.org/officeDocument/2006/relationships/tags" Target="../tags/tag262.xml" /><Relationship Id="rId21" Type="http://schemas.openxmlformats.org/officeDocument/2006/relationships/tags" Target="../tags/tag263.xml" /><Relationship Id="rId22" Type="http://schemas.openxmlformats.org/officeDocument/2006/relationships/tags" Target="../tags/tag264.xml" /><Relationship Id="rId23" Type="http://schemas.openxmlformats.org/officeDocument/2006/relationships/tags" Target="../tags/tag265.xml" /><Relationship Id="rId24" Type="http://schemas.openxmlformats.org/officeDocument/2006/relationships/tags" Target="../tags/tag266.xml" /><Relationship Id="rId25" Type="http://schemas.openxmlformats.org/officeDocument/2006/relationships/tags" Target="../tags/tag267.xml" /><Relationship Id="rId3" Type="http://schemas.openxmlformats.org/officeDocument/2006/relationships/tags" Target="../tags/tag245.xml" /><Relationship Id="rId4" Type="http://schemas.openxmlformats.org/officeDocument/2006/relationships/tags" Target="../tags/tag246.xml" /><Relationship Id="rId5" Type="http://schemas.openxmlformats.org/officeDocument/2006/relationships/tags" Target="../tags/tag247.xml" /><Relationship Id="rId6" Type="http://schemas.openxmlformats.org/officeDocument/2006/relationships/tags" Target="../tags/tag248.xml" /><Relationship Id="rId7" Type="http://schemas.openxmlformats.org/officeDocument/2006/relationships/tags" Target="../tags/tag249.xml" /><Relationship Id="rId8" Type="http://schemas.openxmlformats.org/officeDocument/2006/relationships/tags" Target="../tags/tag250.xml" /><Relationship Id="rId9" Type="http://schemas.openxmlformats.org/officeDocument/2006/relationships/tags" Target="../tags/tag25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68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Relationship Id="rId7" Type="http://schemas.openxmlformats.org/officeDocument/2006/relationships/tags" Target="../tags/tag27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74.xml" /><Relationship Id="rId3" Type="http://schemas.openxmlformats.org/officeDocument/2006/relationships/tags" Target="../tags/tag275.xml" /><Relationship Id="rId4" Type="http://schemas.openxmlformats.org/officeDocument/2006/relationships/tags" Target="../tags/tag276.xml" /><Relationship Id="rId5" Type="http://schemas.openxmlformats.org/officeDocument/2006/relationships/tags" Target="../tags/tag27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78.xml" /><Relationship Id="rId3" Type="http://schemas.openxmlformats.org/officeDocument/2006/relationships/tags" Target="../tags/tag279.xml" /><Relationship Id="rId4" Type="http://schemas.openxmlformats.org/officeDocument/2006/relationships/tags" Target="../tags/tag280.xml" /><Relationship Id="rId5" Type="http://schemas.openxmlformats.org/officeDocument/2006/relationships/tags" Target="../tags/tag281.xml" /><Relationship Id="rId6" Type="http://schemas.openxmlformats.org/officeDocument/2006/relationships/tags" Target="../tags/tag28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3.xml" /><Relationship Id="rId3" Type="http://schemas.openxmlformats.org/officeDocument/2006/relationships/tags" Target="../tags/tag284.xml" /><Relationship Id="rId4" Type="http://schemas.openxmlformats.org/officeDocument/2006/relationships/tags" Target="../tags/tag285.xml" /><Relationship Id="rId5" Type="http://schemas.openxmlformats.org/officeDocument/2006/relationships/tags" Target="../tags/tag286.xml" /><Relationship Id="rId6" Type="http://schemas.openxmlformats.org/officeDocument/2006/relationships/tags" Target="../tags/tag287.xml" /><Relationship Id="rId7" Type="http://schemas.openxmlformats.org/officeDocument/2006/relationships/tags" Target="../tags/tag288.xml" /><Relationship Id="rId8" Type="http://schemas.openxmlformats.org/officeDocument/2006/relationships/tags" Target="../tags/tag28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0.xml" /><Relationship Id="rId3" Type="http://schemas.openxmlformats.org/officeDocument/2006/relationships/tags" Target="../tags/tag291.xml" /><Relationship Id="rId4" Type="http://schemas.openxmlformats.org/officeDocument/2006/relationships/tags" Target="../tags/tag292.xml" /><Relationship Id="rId5" Type="http://schemas.openxmlformats.org/officeDocument/2006/relationships/tags" Target="../tags/tag29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4.xml" /><Relationship Id="rId3" Type="http://schemas.openxmlformats.org/officeDocument/2006/relationships/tags" Target="../tags/tag295.xml" /><Relationship Id="rId4" Type="http://schemas.openxmlformats.org/officeDocument/2006/relationships/tags" Target="../tags/tag296.xml" /><Relationship Id="rId5" Type="http://schemas.openxmlformats.org/officeDocument/2006/relationships/tags" Target="../tags/tag29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8.xml" /><Relationship Id="rId3" Type="http://schemas.openxmlformats.org/officeDocument/2006/relationships/tags" Target="../tags/tag299.xml" /><Relationship Id="rId4" Type="http://schemas.openxmlformats.org/officeDocument/2006/relationships/tags" Target="../tags/tag300.xml" /><Relationship Id="rId5" Type="http://schemas.openxmlformats.org/officeDocument/2006/relationships/tags" Target="../tags/tag30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02.xml" /><Relationship Id="rId3" Type="http://schemas.openxmlformats.org/officeDocument/2006/relationships/tags" Target="../tags/tag303.xml" /><Relationship Id="rId4" Type="http://schemas.openxmlformats.org/officeDocument/2006/relationships/tags" Target="../tags/tag304.xml" /><Relationship Id="rId5" Type="http://schemas.openxmlformats.org/officeDocument/2006/relationships/tags" Target="../tags/tag305.xml" /><Relationship Id="rId6" Type="http://schemas.openxmlformats.org/officeDocument/2006/relationships/tags" Target="../tags/tag30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07.xml" /><Relationship Id="rId3" Type="http://schemas.openxmlformats.org/officeDocument/2006/relationships/tags" Target="../tags/tag308.xml" /><Relationship Id="rId4" Type="http://schemas.openxmlformats.org/officeDocument/2006/relationships/tags" Target="../tags/tag309.xml" /><Relationship Id="rId5" Type="http://schemas.openxmlformats.org/officeDocument/2006/relationships/tags" Target="../tags/tag310.xml" /><Relationship Id="rId6" Type="http://schemas.openxmlformats.org/officeDocument/2006/relationships/tags" Target="../tags/tag31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2.xml" /><Relationship Id="rId3" Type="http://schemas.openxmlformats.org/officeDocument/2006/relationships/tags" Target="../tags/tag313.xml" /><Relationship Id="rId4" Type="http://schemas.openxmlformats.org/officeDocument/2006/relationships/tags" Target="../tags/tag314.xml" /><Relationship Id="rId5" Type="http://schemas.openxmlformats.org/officeDocument/2006/relationships/tags" Target="../tags/tag315.xml" /><Relationship Id="rId6" Type="http://schemas.openxmlformats.org/officeDocument/2006/relationships/tags" Target="../tags/tag31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25.xml" /><Relationship Id="rId11" Type="http://schemas.openxmlformats.org/officeDocument/2006/relationships/tags" Target="../tags/tag326.xml" /><Relationship Id="rId2" Type="http://schemas.openxmlformats.org/officeDocument/2006/relationships/tags" Target="../tags/tag317.xml" /><Relationship Id="rId3" Type="http://schemas.openxmlformats.org/officeDocument/2006/relationships/tags" Target="../tags/tag318.xml" /><Relationship Id="rId4" Type="http://schemas.openxmlformats.org/officeDocument/2006/relationships/tags" Target="../tags/tag319.xml" /><Relationship Id="rId5" Type="http://schemas.openxmlformats.org/officeDocument/2006/relationships/tags" Target="../tags/tag320.xml" /><Relationship Id="rId6" Type="http://schemas.openxmlformats.org/officeDocument/2006/relationships/tags" Target="../tags/tag321.xml" /><Relationship Id="rId7" Type="http://schemas.openxmlformats.org/officeDocument/2006/relationships/tags" Target="../tags/tag322.xml" /><Relationship Id="rId8" Type="http://schemas.openxmlformats.org/officeDocument/2006/relationships/tags" Target="../tags/tag323.xml" /><Relationship Id="rId9" Type="http://schemas.openxmlformats.org/officeDocument/2006/relationships/tags" Target="../tags/tag324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5.xml" /><Relationship Id="rId11" Type="http://schemas.openxmlformats.org/officeDocument/2006/relationships/tags" Target="../tags/tag336.xml" /><Relationship Id="rId12" Type="http://schemas.openxmlformats.org/officeDocument/2006/relationships/tags" Target="../tags/tag337.xml" /><Relationship Id="rId13" Type="http://schemas.openxmlformats.org/officeDocument/2006/relationships/tags" Target="../tags/tag338.xml" /><Relationship Id="rId2" Type="http://schemas.openxmlformats.org/officeDocument/2006/relationships/tags" Target="../tags/tag327.xml" /><Relationship Id="rId3" Type="http://schemas.openxmlformats.org/officeDocument/2006/relationships/tags" Target="../tags/tag328.xml" /><Relationship Id="rId4" Type="http://schemas.openxmlformats.org/officeDocument/2006/relationships/tags" Target="../tags/tag329.xml" /><Relationship Id="rId5" Type="http://schemas.openxmlformats.org/officeDocument/2006/relationships/tags" Target="../tags/tag330.xml" /><Relationship Id="rId6" Type="http://schemas.openxmlformats.org/officeDocument/2006/relationships/tags" Target="../tags/tag331.xml" /><Relationship Id="rId7" Type="http://schemas.openxmlformats.org/officeDocument/2006/relationships/tags" Target="../tags/tag332.xml" /><Relationship Id="rId8" Type="http://schemas.openxmlformats.org/officeDocument/2006/relationships/tags" Target="../tags/tag333.xml" /><Relationship Id="rId9" Type="http://schemas.openxmlformats.org/officeDocument/2006/relationships/tags" Target="../tags/tag334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39.xml" /><Relationship Id="rId3" Type="http://schemas.openxmlformats.org/officeDocument/2006/relationships/tags" Target="../tags/tag340.xml" /><Relationship Id="rId4" Type="http://schemas.openxmlformats.org/officeDocument/2006/relationships/tags" Target="../tags/tag341.xml" /><Relationship Id="rId5" Type="http://schemas.openxmlformats.org/officeDocument/2006/relationships/tags" Target="../tags/tag342.xml" /><Relationship Id="rId6" Type="http://schemas.openxmlformats.org/officeDocument/2006/relationships/tags" Target="../tags/tag343.xml" /><Relationship Id="rId7" Type="http://schemas.openxmlformats.org/officeDocument/2006/relationships/tags" Target="../tags/tag344.xml" /><Relationship Id="rId8" Type="http://schemas.openxmlformats.org/officeDocument/2006/relationships/tags" Target="../tags/tag345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1.xml" /><Relationship Id="rId3" Type="http://schemas.openxmlformats.org/officeDocument/2006/relationships/tags" Target="../tags/tag22.xml" /><Relationship Id="rId4" Type="http://schemas.openxmlformats.org/officeDocument/2006/relationships/tags" Target="../tags/tag23.xml" /><Relationship Id="rId5" Type="http://schemas.openxmlformats.org/officeDocument/2006/relationships/tags" Target="../tags/tag2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tags" Target="../tags/tag2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image" Target="../media/image10.png" /><Relationship Id="rId7" Type="http://schemas.microsoft.com/office/2007/relationships/media" Target="../media/media1.mp3" /><Relationship Id="rId8" Type="http://schemas.microsoft.com/office/2007/relationships/media" Target="../media/media1.mp3" TargetMode="Internal" /><Relationship Id="rId9" Type="http://schemas.openxmlformats.org/officeDocument/2006/relationships/tags" Target="../tags/tag3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.xml" /><Relationship Id="rId11" Type="http://schemas.openxmlformats.org/officeDocument/2006/relationships/tags" Target="../tags/tag47.xml" /><Relationship Id="rId12" Type="http://schemas.openxmlformats.org/officeDocument/2006/relationships/tags" Target="../tags/tag48.xml" /><Relationship Id="rId13" Type="http://schemas.openxmlformats.org/officeDocument/2006/relationships/tags" Target="../tags/tag49.xml" /><Relationship Id="rId14" Type="http://schemas.openxmlformats.org/officeDocument/2006/relationships/tags" Target="../tags/tag50.xml" /><Relationship Id="rId15" Type="http://schemas.openxmlformats.org/officeDocument/2006/relationships/tags" Target="../tags/tag51.xml" /><Relationship Id="rId16" Type="http://schemas.openxmlformats.org/officeDocument/2006/relationships/tags" Target="../tags/tag52.xml" /><Relationship Id="rId17" Type="http://schemas.openxmlformats.org/officeDocument/2006/relationships/tags" Target="../tags/tag53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tags" Target="../tags/tag43.xml" /><Relationship Id="rId8" Type="http://schemas.openxmlformats.org/officeDocument/2006/relationships/tags" Target="../tags/tag44.xml" /><Relationship Id="rId9" Type="http://schemas.openxmlformats.org/officeDocument/2006/relationships/tags" Target="../tags/tag4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2.xml" /><Relationship Id="rId11" Type="http://schemas.openxmlformats.org/officeDocument/2006/relationships/tags" Target="../tags/tag63.xml" /><Relationship Id="rId12" Type="http://schemas.openxmlformats.org/officeDocument/2006/relationships/tags" Target="../tags/tag64.xml" /><Relationship Id="rId13" Type="http://schemas.openxmlformats.org/officeDocument/2006/relationships/tags" Target="../tags/tag65.xml" /><Relationship Id="rId14" Type="http://schemas.openxmlformats.org/officeDocument/2006/relationships/tags" Target="../tags/tag66.xml" /><Relationship Id="rId15" Type="http://schemas.openxmlformats.org/officeDocument/2006/relationships/image" Target="../media/image11.png" /><Relationship Id="rId16" Type="http://schemas.openxmlformats.org/officeDocument/2006/relationships/tags" Target="../tags/tag67.xml" /><Relationship Id="rId17" Type="http://schemas.openxmlformats.org/officeDocument/2006/relationships/tags" Target="../tags/tag68.xml" /><Relationship Id="rId18" Type="http://schemas.openxmlformats.org/officeDocument/2006/relationships/image" Target="../media/image12.gif" /><Relationship Id="rId19" Type="http://schemas.openxmlformats.org/officeDocument/2006/relationships/tags" Target="../tags/tag69.xml" /><Relationship Id="rId2" Type="http://schemas.openxmlformats.org/officeDocument/2006/relationships/tags" Target="../tags/tag54.xml" /><Relationship Id="rId20" Type="http://schemas.openxmlformats.org/officeDocument/2006/relationships/tags" Target="../tags/tag70.xml" /><Relationship Id="rId21" Type="http://schemas.openxmlformats.org/officeDocument/2006/relationships/image" Target="../media/image13.gif" /><Relationship Id="rId22" Type="http://schemas.openxmlformats.org/officeDocument/2006/relationships/tags" Target="../tags/tag71.xml" /><Relationship Id="rId23" Type="http://schemas.openxmlformats.org/officeDocument/2006/relationships/tags" Target="../tags/tag72.xml" /><Relationship Id="rId24" Type="http://schemas.openxmlformats.org/officeDocument/2006/relationships/tags" Target="../tags/tag73.xml" /><Relationship Id="rId25" Type="http://schemas.openxmlformats.org/officeDocument/2006/relationships/tags" Target="../tags/tag74.xml" /><Relationship Id="rId26" Type="http://schemas.openxmlformats.org/officeDocument/2006/relationships/tags" Target="../tags/tag75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Relationship Id="rId7" Type="http://schemas.openxmlformats.org/officeDocument/2006/relationships/tags" Target="../tags/tag59.xml" /><Relationship Id="rId8" Type="http://schemas.openxmlformats.org/officeDocument/2006/relationships/tags" Target="../tags/tag60.xml" /><Relationship Id="rId9" Type="http://schemas.openxmlformats.org/officeDocument/2006/relationships/tags" Target="../tags/tag6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 title="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578610"/>
            <a:ext cx="12092305" cy="5279390"/>
          </a:xfrm>
          <a:prstGeom prst="rect">
            <a:avLst/>
          </a:prstGeom>
        </p:spPr>
      </p:pic>
      <p:grpSp>
        <p:nvGrpSpPr>
          <p:cNvPr id="10" name="组合 9" title=""/>
          <p:cNvGrpSpPr/>
          <p:nvPr/>
        </p:nvGrpSpPr>
        <p:grpSpPr>
          <a:xfrm>
            <a:off x="8936240" y="3146388"/>
            <a:ext cx="1181955" cy="917899"/>
            <a:chOff x="9408852" y="4531920"/>
            <a:chExt cx="1489346" cy="115643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9408852" y="4531920"/>
              <a:ext cx="1489346" cy="115643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9721477" y="4840218"/>
              <a:ext cx="1057667" cy="59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b="1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anose="020b0503020204020204" charset="-122"/>
                  <a:ea typeface="微软雅黑"/>
                  <a:cs typeface="经典繁古印" panose="02010609010101010101" pitchFamily="49" charset="-122"/>
                  <a:sym typeface="微软雅黑" panose="020b0503020204020204" charset="-122"/>
                </a:rPr>
                <a:t>孟子</a:t>
              </a:r>
              <a:endParaRPr lang="zh-CN" altLang="en-US" sz="2500" b="1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微软雅黑" panose="020b0503020204020204" charset="-122"/>
                <a:ea typeface="微软雅黑"/>
                <a:cs typeface="经典繁古印" panose="02010609010101010101" pitchFamily="49" charset="-122"/>
                <a:sym typeface="微软雅黑" panose="020b0503020204020204" charset="-122"/>
              </a:endParaRPr>
            </a:p>
          </p:txBody>
        </p:sp>
      </p:grpSp>
      <p:sp>
        <p:nvSpPr>
          <p:cNvPr id="16" name="文本框 15" title=""/>
          <p:cNvSpPr txBox="1"/>
          <p:nvPr>
            <p:custDataLst>
              <p:tags r:id="rId7"/>
            </p:custDataLst>
          </p:nvPr>
        </p:nvSpPr>
        <p:spPr>
          <a:xfrm>
            <a:off x="119380" y="116205"/>
            <a:ext cx="684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kern="0" noProof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+mn-ea"/>
              </a:rPr>
              <a:t>【中职专用】统编版·基础模块（上册）</a:t>
            </a:r>
            <a:endParaRPr lang="zh-CN" altLang="en-US" sz="2800" b="1" kern="0" noProof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8"/>
            </p:custDataLst>
          </p:nvPr>
        </p:nvSpPr>
        <p:spPr>
          <a:xfrm>
            <a:off x="1575435" y="2217420"/>
            <a:ext cx="84480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小隶书简" pitchFamily="49" charset="-122"/>
                <a:ea typeface="汉仪小隶书简" pitchFamily="49" charset="-122"/>
                <a:sym typeface="微软雅黑" panose="020b0503020204020204" charset="-122"/>
              </a:rPr>
              <a:t>寡人之于国也</a:t>
            </a:r>
            <a:endParaRPr lang="zh-CN" altLang="en-US" sz="8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小隶书简" pitchFamily="49" charset="-122"/>
              <a:ea typeface="汉仪小隶书简" pitchFamily="49" charset="-122"/>
              <a:sym typeface="微软雅黑" panose="020b0503020204020204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3340" y="0"/>
            <a:ext cx="1978660" cy="66992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9459" name="矩形 2" title=""/>
          <p:cNvSpPr/>
          <p:nvPr>
            <p:custDataLst>
              <p:tags r:id="rId6"/>
            </p:custDataLst>
          </p:nvPr>
        </p:nvSpPr>
        <p:spPr>
          <a:xfrm>
            <a:off x="645795" y="1795780"/>
            <a:ext cx="992505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孟子对曰：“王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好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战，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请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以战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喻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填然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鼓之，兵刃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既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接，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弃甲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曳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(yè)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兵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而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走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百步而后止，或五十步而后止。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五十步笑百步，则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何如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？”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曰：“不可！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直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(zhǐ)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不百步耳，是亦走也。”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7"/>
            </p:custDataLst>
          </p:nvPr>
        </p:nvSpPr>
        <p:spPr>
          <a:xfrm>
            <a:off x="3236595" y="2329180"/>
            <a:ext cx="7620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喜欢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8"/>
            </p:custDataLst>
          </p:nvPr>
        </p:nvSpPr>
        <p:spPr>
          <a:xfrm>
            <a:off x="4379595" y="2329180"/>
            <a:ext cx="13716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请允许我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9"/>
            </p:custDataLst>
          </p:nvPr>
        </p:nvSpPr>
        <p:spPr>
          <a:xfrm>
            <a:off x="5217795" y="1456055"/>
            <a:ext cx="13716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打比方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0"/>
            </p:custDataLst>
          </p:nvPr>
        </p:nvSpPr>
        <p:spPr>
          <a:xfrm>
            <a:off x="6170295" y="2330768"/>
            <a:ext cx="13716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击鼓声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11"/>
            </p:custDataLst>
          </p:nvPr>
        </p:nvSpPr>
        <p:spPr>
          <a:xfrm>
            <a:off x="8951595" y="2329180"/>
            <a:ext cx="949325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已经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12"/>
            </p:custDataLst>
          </p:nvPr>
        </p:nvSpPr>
        <p:spPr>
          <a:xfrm>
            <a:off x="1179195" y="3243580"/>
            <a:ext cx="838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拖着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13"/>
            </p:custDataLst>
          </p:nvPr>
        </p:nvSpPr>
        <p:spPr>
          <a:xfrm>
            <a:off x="2169795" y="3243580"/>
            <a:ext cx="7620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兵器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4"/>
            </p:custDataLst>
          </p:nvPr>
        </p:nvSpPr>
        <p:spPr>
          <a:xfrm>
            <a:off x="3084195" y="3241993"/>
            <a:ext cx="7620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逃跑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9" name="文本框 28" title=""/>
          <p:cNvSpPr txBox="1"/>
          <p:nvPr>
            <p:custDataLst>
              <p:tags r:id="rId15"/>
            </p:custDataLst>
          </p:nvPr>
        </p:nvSpPr>
        <p:spPr>
          <a:xfrm>
            <a:off x="3997008" y="3238818"/>
            <a:ext cx="992188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有的人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6"/>
            </p:custDataLst>
          </p:nvPr>
        </p:nvSpPr>
        <p:spPr>
          <a:xfrm>
            <a:off x="683895" y="4143693"/>
            <a:ext cx="838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凭借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1" name="文本框 30" title=""/>
          <p:cNvSpPr txBox="1"/>
          <p:nvPr>
            <p:custDataLst>
              <p:tags r:id="rId17"/>
            </p:custDataLst>
          </p:nvPr>
        </p:nvSpPr>
        <p:spPr>
          <a:xfrm>
            <a:off x="4150995" y="4169093"/>
            <a:ext cx="1219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怎么样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18"/>
            </p:custDataLst>
          </p:nvPr>
        </p:nvSpPr>
        <p:spPr>
          <a:xfrm>
            <a:off x="2777808" y="5089843"/>
            <a:ext cx="1068388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只是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5" name="Text Box 3" title=""/>
          <p:cNvSpPr txBox="1"/>
          <p:nvPr>
            <p:custDataLst>
              <p:tags r:id="rId19"/>
            </p:custDataLst>
          </p:nvPr>
        </p:nvSpPr>
        <p:spPr>
          <a:xfrm>
            <a:off x="8516620" y="236220"/>
            <a:ext cx="3154680" cy="715645"/>
          </a:xfrm>
          <a:prstGeom prst="rect">
            <a:avLst/>
          </a:prstGeom>
          <a:noFill/>
          <a:ln w="9525">
            <a:noFill/>
          </a:ln>
        </p:spPr>
        <p:txBody>
          <a:bodyPr wrap="square" lIns="101173" tIns="50587" rIns="101173" bIns="50587">
            <a:spAutoFit/>
          </a:bodyPr>
          <a:lstStyle/>
          <a:p>
            <a:pPr algn="l" defTabSz="1012825" eaLnBrk="1" hangingPunct="1"/>
            <a:r>
              <a:rPr lang="en-US" altLang="zh-CN" sz="4000">
                <a:solidFill>
                  <a:srgbClr val="FF0000"/>
                </a:solidFill>
                <a:latin typeface="黑体" panose="02010609060101010101" pitchFamily="2" charset="-122"/>
                <a:ea typeface="楷体" panose="02010609060101010101" charset="-122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第二、三段</a:t>
            </a:r>
            <a:endParaRPr lang="zh-CN" altLang="en-US" sz="40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34884" name="Rectangle 4" title=""/>
          <p:cNvSpPr/>
          <p:nvPr>
            <p:custDataLst>
              <p:tags r:id="rId20"/>
            </p:custDataLst>
          </p:nvPr>
        </p:nvSpPr>
        <p:spPr>
          <a:xfrm>
            <a:off x="8414385" y="3429000"/>
            <a:ext cx="3359150" cy="1568450"/>
          </a:xfrm>
          <a:prstGeom prst="rect">
            <a:avLst/>
          </a:prstGeom>
          <a:noFill/>
          <a:ln w="34925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indent="0">
              <a:buFont typeface="华文中宋" panose="02010600040101010101" charset="-122"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“五十步笑百步”</a:t>
            </a:r>
            <a:r>
              <a:rPr lang="zh-CN" sz="24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：比喻缺点或错误并无本质区别(性质相同) ，只是情节轻或重的区别。</a:t>
            </a:r>
            <a:endParaRPr lang="zh-CN" sz="24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634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33858" name="Text Box 2" title=""/>
          <p:cNvSpPr txBox="1"/>
          <p:nvPr>
            <p:custDataLst>
              <p:tags r:id="rId6"/>
            </p:custDataLst>
          </p:nvPr>
        </p:nvSpPr>
        <p:spPr>
          <a:xfrm>
            <a:off x="776605" y="1048385"/>
            <a:ext cx="102260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华文中宋" panose="02010600040101010101" charset="-122"/>
            </a:pP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孟子听了梁惠王的话，为什么不直接阐明意见？</a:t>
            </a:r>
            <a:endParaRPr lang="zh-CN" altLang="en-US" sz="320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33859" name="Text Box 3" title=""/>
          <p:cNvSpPr txBox="1"/>
          <p:nvPr>
            <p:custDataLst>
              <p:tags r:id="rId7"/>
            </p:custDataLst>
          </p:nvPr>
        </p:nvSpPr>
        <p:spPr>
          <a:xfrm>
            <a:off x="983298" y="1686878"/>
            <a:ext cx="87852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　　用梁惠王熟悉的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战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设喻，便于启发对方。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33861" name="Text Box 5" title=""/>
          <p:cNvSpPr txBox="1"/>
          <p:nvPr>
            <p:custDataLst>
              <p:tags r:id="rId8"/>
            </p:custDataLst>
          </p:nvPr>
        </p:nvSpPr>
        <p:spPr>
          <a:xfrm>
            <a:off x="3788410" y="6142990"/>
            <a:ext cx="6096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Font typeface="华文中宋" panose="02010600040101010101" charset="-122"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分析“民不加多”的原因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33862" name="Text Box 6" title=""/>
          <p:cNvSpPr txBox="1"/>
          <p:nvPr>
            <p:custDataLst>
              <p:tags r:id="rId9"/>
            </p:custDataLst>
          </p:nvPr>
        </p:nvSpPr>
        <p:spPr>
          <a:xfrm>
            <a:off x="2634615" y="3096895"/>
            <a:ext cx="4968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投其所好，便于启发</a:t>
            </a:r>
            <a:endParaRPr lang="zh-CN" altLang="en-US" sz="28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33863" name="Text Box 7" title=""/>
          <p:cNvSpPr txBox="1"/>
          <p:nvPr>
            <p:custDataLst>
              <p:tags r:id="rId10"/>
            </p:custDataLst>
          </p:nvPr>
        </p:nvSpPr>
        <p:spPr>
          <a:xfrm>
            <a:off x="2634615" y="4265930"/>
            <a:ext cx="4503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引王自己回答，自我否定</a:t>
            </a:r>
            <a:endParaRPr lang="zh-CN" altLang="en-US" sz="28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33864" name="Text Box 8" title=""/>
          <p:cNvSpPr txBox="1"/>
          <p:nvPr>
            <p:custDataLst>
              <p:tags r:id="rId11"/>
            </p:custDataLst>
          </p:nvPr>
        </p:nvSpPr>
        <p:spPr>
          <a:xfrm>
            <a:off x="2634615" y="5434965"/>
            <a:ext cx="4064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以子之矛，攻子之盾</a:t>
            </a:r>
            <a:endParaRPr lang="zh-CN" altLang="en-US" sz="28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33865" name="AutoShape 9" title=""/>
          <p:cNvSpPr/>
          <p:nvPr>
            <p:custDataLst>
              <p:tags r:id="rId12"/>
            </p:custDataLst>
          </p:nvPr>
        </p:nvSpPr>
        <p:spPr>
          <a:xfrm>
            <a:off x="7818120" y="2764790"/>
            <a:ext cx="381000" cy="2606040"/>
          </a:xfrm>
          <a:prstGeom prst="downArrow">
            <a:avLst>
              <a:gd name="adj1" fmla="val 50000"/>
              <a:gd name="adj2" fmla="val 65000"/>
            </a:avLst>
          </a:prstGeom>
          <a:solidFill>
            <a:srgbClr val="00CC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33867" name="Text Box 11" title=""/>
          <p:cNvSpPr txBox="1"/>
          <p:nvPr>
            <p:custDataLst>
              <p:tags r:id="rId13"/>
            </p:custDataLst>
          </p:nvPr>
        </p:nvSpPr>
        <p:spPr>
          <a:xfrm>
            <a:off x="8356600" y="2715260"/>
            <a:ext cx="859790" cy="272224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3333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层层推进</a:t>
            </a:r>
            <a:endParaRPr lang="zh-CN" altLang="en-US" sz="4400">
              <a:solidFill>
                <a:srgbClr val="3333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25612" name="Text Box 12" title=""/>
          <p:cNvSpPr txBox="1"/>
          <p:nvPr>
            <p:custDataLst>
              <p:tags r:id="rId14"/>
            </p:custDataLst>
          </p:nvPr>
        </p:nvSpPr>
        <p:spPr>
          <a:xfrm>
            <a:off x="1927225" y="4819650"/>
            <a:ext cx="4613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</a:rPr>
              <a:t>王如知此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613" name="Text Box 13" title=""/>
          <p:cNvSpPr txBox="1"/>
          <p:nvPr>
            <p:custDataLst>
              <p:tags r:id="rId15"/>
            </p:custDataLst>
          </p:nvPr>
        </p:nvSpPr>
        <p:spPr>
          <a:xfrm>
            <a:off x="1927225" y="3650615"/>
            <a:ext cx="5670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</a:rPr>
              <a:t>以五十步笑百步，则何如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614" name="Text Box 14" title=""/>
          <p:cNvSpPr txBox="1"/>
          <p:nvPr>
            <p:custDataLst>
              <p:tags r:id="rId16"/>
            </p:custDataLst>
          </p:nvPr>
        </p:nvSpPr>
        <p:spPr>
          <a:xfrm>
            <a:off x="1927225" y="2481580"/>
            <a:ext cx="3954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3200">
                <a:latin typeface="华文中宋" panose="02010600040101010101" charset="-122"/>
                <a:ea typeface="华文中宋" panose="02010600040101010101" charset="-122"/>
              </a:rPr>
              <a:t>王好战，请以战喻</a:t>
            </a:r>
            <a:endParaRPr lang="zh-CN" altLang="en-US" sz="320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Picture 17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73810" y="5988685"/>
            <a:ext cx="8610600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0274300" y="113284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/>
      <p:bldP spid="633859" grpId="0"/>
      <p:bldP spid="633861" grpId="0"/>
      <p:bldP spid="633862" grpId="0"/>
      <p:bldP spid="633863" grpId="0"/>
      <p:bldP spid="633864" grpId="0"/>
      <p:bldP spid="633865" grpId="0" animBg="1"/>
      <p:bldP spid="6338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34882" name="Text Box 2" title=""/>
          <p:cNvSpPr txBox="1"/>
          <p:nvPr>
            <p:custDataLst>
              <p:tags r:id="rId6"/>
            </p:custDataLst>
          </p:nvPr>
        </p:nvSpPr>
        <p:spPr>
          <a:xfrm>
            <a:off x="1112520" y="1882140"/>
            <a:ext cx="1008316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3333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　　</a:t>
            </a:r>
            <a:r>
              <a:rPr lang="zh-CN" altLang="en-US" sz="2800" b="1">
                <a:solidFill>
                  <a:srgbClr val="3333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比喻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作答，不直接回答“民不加多”的问题，而是用梁惠王熟悉的事例设喻。而梁惠王回答说“不可，直不百步，是亦走也。”（没有本质的区别），不知不觉地否定了自己与邻国的统治者的区别。说明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梁惠王比别的国王好不了多少，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移民移粟的措施与“邻国之政”并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无本质区别，本质上讲都是虐民暴政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。</a:t>
            </a:r>
            <a:endParaRPr lang="zh-CN" altLang="en-US" sz="28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sp>
        <p:nvSpPr>
          <p:cNvPr id="26627" name="Text Box 3" title=""/>
          <p:cNvSpPr txBox="1"/>
          <p:nvPr>
            <p:custDataLst>
              <p:tags r:id="rId7"/>
            </p:custDataLst>
          </p:nvPr>
        </p:nvSpPr>
        <p:spPr>
          <a:xfrm>
            <a:off x="3632835" y="1084580"/>
            <a:ext cx="56584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Font typeface="华文中宋" panose="02010600040101010101" charset="-122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如何理解“以五十步笑百步”？</a:t>
            </a:r>
            <a:endParaRPr lang="zh-CN" altLang="en-US" sz="3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2530" name="矩形 2" title=""/>
          <p:cNvSpPr/>
          <p:nvPr>
            <p:custDataLst>
              <p:tags r:id="rId6"/>
            </p:custDataLst>
          </p:nvPr>
        </p:nvSpPr>
        <p:spPr>
          <a:xfrm>
            <a:off x="453390" y="1234440"/>
            <a:ext cx="1110297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曰：“王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如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知此，则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无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望民之多于邻国也。”“不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违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农时，谷不可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胜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食也；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数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cù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罟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gǔ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）不入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洿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wū)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池，鱼鳖不可胜食也；斧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斤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以时入山林，材木不可胜用也。谷与鱼鳖不可胜食，材木不可胜用，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使民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养生丧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sāng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死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无憾也。</a:t>
            </a:r>
            <a:r>
              <a:rPr lang="zh-CN" altLang="en-US" sz="30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养生丧死无憾，</a:t>
            </a:r>
            <a:r>
              <a:rPr lang="zh-CN" altLang="en-US" sz="3000" b="1" u="sng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王道</a:t>
            </a:r>
            <a:r>
              <a:rPr lang="zh-CN" altLang="en-US" sz="30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之始也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8119745" y="1256665"/>
            <a:ext cx="17526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违背，耽误。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636270" y="2162810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尽，完。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9"/>
            </p:custDataLst>
          </p:nvPr>
        </p:nvSpPr>
        <p:spPr>
          <a:xfrm>
            <a:off x="2918460" y="2178050"/>
            <a:ext cx="17526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细密的渔网。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0"/>
            </p:custDataLst>
          </p:nvPr>
        </p:nvSpPr>
        <p:spPr>
          <a:xfrm>
            <a:off x="6423025" y="2162810"/>
            <a:ext cx="6096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深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854075" y="3154045"/>
            <a:ext cx="1447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一种斧子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1512" name="矩形 8" title=""/>
          <p:cNvSpPr/>
          <p:nvPr>
            <p:custDataLst>
              <p:tags r:id="rId12"/>
            </p:custDataLst>
          </p:nvPr>
        </p:nvSpPr>
        <p:spPr>
          <a:xfrm>
            <a:off x="776605" y="6029643"/>
            <a:ext cx="5364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运斤成风：比喻手法熟练，技艺高超。</a:t>
            </a:r>
            <a:endParaRPr lang="zh-CN" altLang="en-US" sz="2400">
              <a:solidFill>
                <a:srgbClr val="0000FF"/>
              </a:solidFill>
              <a:latin typeface="黑体" panose="02010609060101010101" pitchFamily="2" charset="-122"/>
              <a:ea typeface="楷体" panose="0201060906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3"/>
            </p:custDataLst>
          </p:nvPr>
        </p:nvSpPr>
        <p:spPr>
          <a:xfrm>
            <a:off x="3555683" y="4043680"/>
            <a:ext cx="17526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供养活着的人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4"/>
            </p:custDataLst>
          </p:nvPr>
        </p:nvSpPr>
        <p:spPr>
          <a:xfrm>
            <a:off x="6141085" y="4007803"/>
            <a:ext cx="39243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为死了的人办丧事。丧：动词。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5"/>
            </p:custDataLst>
          </p:nvPr>
        </p:nvSpPr>
        <p:spPr>
          <a:xfrm>
            <a:off x="8623300" y="4927600"/>
            <a:ext cx="3188335" cy="10147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为王之道，即以仁义治天下（施行仁政），这是儒家的政治主张。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6"/>
            </p:custDataLst>
          </p:nvPr>
        </p:nvSpPr>
        <p:spPr>
          <a:xfrm>
            <a:off x="2515235" y="4007803"/>
            <a:ext cx="403225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这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960515" name="Text Box 3" title=""/>
          <p:cNvSpPr txBox="1"/>
          <p:nvPr>
            <p:custDataLst>
              <p:tags r:id="rId17"/>
            </p:custDataLst>
          </p:nvPr>
        </p:nvSpPr>
        <p:spPr>
          <a:xfrm>
            <a:off x="9768840" y="290830"/>
            <a:ext cx="1946910" cy="715645"/>
          </a:xfrm>
          <a:prstGeom prst="rect">
            <a:avLst/>
          </a:prstGeom>
          <a:noFill/>
          <a:ln w="9525">
            <a:noFill/>
          </a:ln>
        </p:spPr>
        <p:txBody>
          <a:bodyPr wrap="square" lIns="101173" tIns="50587" rIns="101173" bIns="50587">
            <a:spAutoFit/>
          </a:bodyPr>
          <a:lstStyle/>
          <a:p>
            <a:pPr algn="l" defTabSz="1012825" eaLnBrk="1" hangingPunct="1"/>
            <a:r>
              <a:rPr lang="zh-CN" altLang="en-US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第四段</a:t>
            </a:r>
            <a:endParaRPr lang="zh-CN" altLang="en-US" sz="4000">
              <a:solidFill>
                <a:srgbClr val="FF0000"/>
              </a:solidFill>
              <a:latin typeface="黑体" panose="02010609060101010101" pitchFamily="2" charset="-122"/>
              <a:ea typeface="楷体" panose="02010609060101010101" charset="-122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18"/>
            </p:custDataLst>
          </p:nvPr>
        </p:nvSpPr>
        <p:spPr>
          <a:xfrm>
            <a:off x="1769428" y="1237615"/>
            <a:ext cx="1068388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如果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4" name="文本框 33" title=""/>
          <p:cNvSpPr txBox="1"/>
          <p:nvPr>
            <p:custDataLst>
              <p:tags r:id="rId19"/>
            </p:custDataLst>
          </p:nvPr>
        </p:nvSpPr>
        <p:spPr>
          <a:xfrm>
            <a:off x="3382328" y="1292860"/>
            <a:ext cx="3355975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通“毋”，译为“不要”。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21512" grpId="0"/>
      <p:bldP spid="10" grpId="0" animBg="1"/>
      <p:bldP spid="11" grpId="0" animBg="1"/>
      <p:bldP spid="12" grpId="0" animBg="1"/>
      <p:bldP spid="14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4579" name="矩形 2" title=""/>
          <p:cNvSpPr/>
          <p:nvPr>
            <p:custDataLst>
              <p:tags r:id="rId6"/>
            </p:custDataLst>
          </p:nvPr>
        </p:nvSpPr>
        <p:spPr>
          <a:xfrm>
            <a:off x="305435" y="1461135"/>
            <a:ext cx="11811000" cy="4246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五亩之宅，</a:t>
            </a:r>
            <a:r>
              <a:rPr lang="zh-CN" altLang="en-US" sz="3000" b="1" u="sng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树</a:t>
            </a:r>
            <a:r>
              <a:rPr lang="zh-CN" altLang="en-US" sz="30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之以桑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，五十者可以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衣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yì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帛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矣。鸡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豚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狗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彘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(zhì)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畜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xù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），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无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失其时，七十者可以食肉矣。百亩之田，勿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夺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其时，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数口之家可以无饥矣；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谨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庠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xiáng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序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之教，</a:t>
            </a:r>
            <a:r>
              <a:rPr lang="zh-CN" altLang="en-US" sz="3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申</a:t>
            </a:r>
            <a:r>
              <a:rPr lang="zh-CN" altLang="en-US" sz="30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之以</a:t>
            </a:r>
            <a:r>
              <a:rPr lang="zh-CN" altLang="en-US" sz="3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孝悌</a:t>
            </a:r>
            <a:r>
              <a:rPr lang="en-US" altLang="zh-CN" sz="30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(tì)</a:t>
            </a:r>
            <a:r>
              <a:rPr lang="zh-CN" altLang="en-US" sz="30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之义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颁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白者不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负戴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于道路矣。七十者衣帛食肉，黎民不饥不寒，然而不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</a:t>
            </a:r>
            <a:endParaRPr lang="en-US" altLang="zh-CN" sz="30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(wàng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）者，</a:t>
            </a:r>
            <a:r>
              <a:rPr lang="zh-CN" altLang="en-US" sz="30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未之有也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2362835" y="1994535"/>
            <a:ext cx="1981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名→动，栽种。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2439035" y="1052195"/>
            <a:ext cx="1981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状语后置句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9"/>
            </p:custDataLst>
          </p:nvPr>
        </p:nvSpPr>
        <p:spPr>
          <a:xfrm>
            <a:off x="5596573" y="1994535"/>
            <a:ext cx="22860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yì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，穿，名→动。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0"/>
            </p:custDataLst>
          </p:nvPr>
        </p:nvSpPr>
        <p:spPr>
          <a:xfrm>
            <a:off x="7620635" y="1127760"/>
            <a:ext cx="1066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丝织品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9135110" y="1980248"/>
            <a:ext cx="1066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小猪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2"/>
            </p:custDataLst>
          </p:nvPr>
        </p:nvSpPr>
        <p:spPr>
          <a:xfrm>
            <a:off x="10059035" y="1132523"/>
            <a:ext cx="1066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大猪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472123" y="2908935"/>
            <a:ext cx="1066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喂养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4"/>
            </p:custDataLst>
          </p:nvPr>
        </p:nvSpPr>
        <p:spPr>
          <a:xfrm>
            <a:off x="2362835" y="2904173"/>
            <a:ext cx="2362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通“毋”，不要。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5"/>
            </p:custDataLst>
          </p:nvPr>
        </p:nvSpPr>
        <p:spPr>
          <a:xfrm>
            <a:off x="10552748" y="2885123"/>
            <a:ext cx="1066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耽误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6"/>
            </p:custDataLst>
          </p:nvPr>
        </p:nvSpPr>
        <p:spPr>
          <a:xfrm>
            <a:off x="3810635" y="3813810"/>
            <a:ext cx="1066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谨慎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7"/>
            </p:custDataLst>
          </p:nvPr>
        </p:nvSpPr>
        <p:spPr>
          <a:xfrm>
            <a:off x="7403148" y="3799523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反复陈述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8"/>
            </p:custDataLst>
          </p:nvPr>
        </p:nvSpPr>
        <p:spPr>
          <a:xfrm>
            <a:off x="8873173" y="3799523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尊敬父母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9"/>
            </p:custDataLst>
          </p:nvPr>
        </p:nvSpPr>
        <p:spPr>
          <a:xfrm>
            <a:off x="10271760" y="3799523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敬爱兄长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20"/>
            </p:custDataLst>
          </p:nvPr>
        </p:nvSpPr>
        <p:spPr>
          <a:xfrm>
            <a:off x="8300085" y="2961323"/>
            <a:ext cx="1981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状语后置句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21"/>
            </p:custDataLst>
          </p:nvPr>
        </p:nvSpPr>
        <p:spPr>
          <a:xfrm>
            <a:off x="129223" y="4756785"/>
            <a:ext cx="14097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通“斑”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22"/>
            </p:custDataLst>
          </p:nvPr>
        </p:nvSpPr>
        <p:spPr>
          <a:xfrm>
            <a:off x="1659573" y="4756785"/>
            <a:ext cx="1408113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背着东西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23"/>
            </p:custDataLst>
          </p:nvPr>
        </p:nvSpPr>
        <p:spPr>
          <a:xfrm>
            <a:off x="3105785" y="4756785"/>
            <a:ext cx="14097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顶着东西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24"/>
            </p:custDataLst>
          </p:nvPr>
        </p:nvSpPr>
        <p:spPr>
          <a:xfrm>
            <a:off x="9870123" y="4780598"/>
            <a:ext cx="1981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名→动，称王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25"/>
            </p:custDataLst>
          </p:nvPr>
        </p:nvSpPr>
        <p:spPr>
          <a:xfrm>
            <a:off x="2439035" y="5672773"/>
            <a:ext cx="1981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宾语前置句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26"/>
            </p:custDataLst>
          </p:nvPr>
        </p:nvSpPr>
        <p:spPr>
          <a:xfrm>
            <a:off x="5079048" y="3799523"/>
            <a:ext cx="1703388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古代的学校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cxnSp>
        <p:nvCxnSpPr>
          <p:cNvPr id="27" name="连接符: 肘形 23" title=""/>
          <p:cNvCxnSpPr/>
          <p:nvPr>
            <p:custDataLst>
              <p:tags r:id="rId27"/>
            </p:custDataLst>
          </p:nvPr>
        </p:nvCxnSpPr>
        <p:spPr>
          <a:xfrm>
            <a:off x="2781935" y="1621473"/>
            <a:ext cx="1524000" cy="304800"/>
          </a:xfrm>
          <a:prstGeom prst="bentConnector3">
            <a:avLst>
              <a:gd name="adj1" fmla="val 46907"/>
            </a:avLst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连接符: 肘形 27" title=""/>
          <p:cNvCxnSpPr/>
          <p:nvPr>
            <p:custDataLst>
              <p:tags r:id="rId28"/>
            </p:custDataLst>
          </p:nvPr>
        </p:nvCxnSpPr>
        <p:spPr>
          <a:xfrm>
            <a:off x="8284210" y="3385185"/>
            <a:ext cx="3146425" cy="400050"/>
          </a:xfrm>
          <a:prstGeom prst="bentConnector3">
            <a:avLst>
              <a:gd name="adj1" fmla="val 24162"/>
            </a:avLst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连接符: 肘形 31" title=""/>
          <p:cNvCxnSpPr/>
          <p:nvPr>
            <p:custDataLst>
              <p:tags r:id="rId29"/>
            </p:custDataLst>
          </p:nvPr>
        </p:nvCxnSpPr>
        <p:spPr>
          <a:xfrm>
            <a:off x="3010535" y="5221923"/>
            <a:ext cx="723900" cy="341313"/>
          </a:xfrm>
          <a:prstGeom prst="bentConnector3">
            <a:avLst>
              <a:gd name="adj1" fmla="val 57017"/>
            </a:avLst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0515" name="Text Box 3" title=""/>
          <p:cNvSpPr txBox="1"/>
          <p:nvPr>
            <p:custDataLst>
              <p:tags r:id="rId30"/>
            </p:custDataLst>
          </p:nvPr>
        </p:nvSpPr>
        <p:spPr>
          <a:xfrm>
            <a:off x="8622348" y="116840"/>
            <a:ext cx="3143250" cy="715645"/>
          </a:xfrm>
          <a:prstGeom prst="rect">
            <a:avLst/>
          </a:prstGeom>
          <a:noFill/>
          <a:ln w="9525">
            <a:noFill/>
          </a:ln>
        </p:spPr>
        <p:txBody>
          <a:bodyPr lIns="101173" tIns="50587" rIns="101173" bIns="50587">
            <a:spAutoFit/>
          </a:bodyPr>
          <a:lstStyle/>
          <a:p>
            <a:pPr algn="l" defTabSz="1012825" eaLnBrk="1" hangingPunct="1"/>
            <a:r>
              <a:rPr lang="en-US" altLang="zh-CN" sz="4000">
                <a:solidFill>
                  <a:srgbClr val="FF0000"/>
                </a:solidFill>
                <a:latin typeface="黑体" panose="02010609060101010101" pitchFamily="2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第四段</a:t>
            </a:r>
            <a:endParaRPr lang="zh-CN" altLang="en-US" sz="40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3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7651" name="矩形 2" title=""/>
          <p:cNvSpPr/>
          <p:nvPr>
            <p:custDataLst>
              <p:tags r:id="rId6"/>
            </p:custDataLst>
          </p:nvPr>
        </p:nvSpPr>
        <p:spPr>
          <a:xfrm>
            <a:off x="723900" y="1865630"/>
            <a:ext cx="994092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狗彘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食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人食而不知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检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涂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饿莩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piǎo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）而不知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发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人死，则曰：‘非我也，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岁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也。’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何异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刺人而杀之，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曰：‘非我也，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兵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也？’王无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罪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岁，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斯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天下之民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至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焉。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495300" y="2399030"/>
            <a:ext cx="45720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第一个动词，吃。第二个名词，食物。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3501390" y="1551940"/>
            <a:ext cx="1066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约束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9"/>
            </p:custDataLst>
          </p:nvPr>
        </p:nvSpPr>
        <p:spPr>
          <a:xfrm>
            <a:off x="4588828" y="1548765"/>
            <a:ext cx="2189163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通“途”，道路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0"/>
            </p:custDataLst>
          </p:nvPr>
        </p:nvSpPr>
        <p:spPr>
          <a:xfrm>
            <a:off x="5543550" y="2399030"/>
            <a:ext cx="229743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殍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”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饿死的人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1"/>
            </p:custDataLst>
          </p:nvPr>
        </p:nvSpPr>
        <p:spPr>
          <a:xfrm>
            <a:off x="8343900" y="2399030"/>
            <a:ext cx="16002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开仓赈济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2"/>
            </p:custDataLst>
          </p:nvPr>
        </p:nvSpPr>
        <p:spPr>
          <a:xfrm>
            <a:off x="4686300" y="3297555"/>
            <a:ext cx="108585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年成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6438900" y="3297555"/>
            <a:ext cx="685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这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4"/>
            </p:custDataLst>
          </p:nvPr>
        </p:nvSpPr>
        <p:spPr>
          <a:xfrm>
            <a:off x="7581900" y="3297555"/>
            <a:ext cx="685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跟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5"/>
            </p:custDataLst>
          </p:nvPr>
        </p:nvSpPr>
        <p:spPr>
          <a:xfrm>
            <a:off x="3162300" y="4256405"/>
            <a:ext cx="9525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兵器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6"/>
            </p:custDataLst>
          </p:nvPr>
        </p:nvSpPr>
        <p:spPr>
          <a:xfrm>
            <a:off x="4945063" y="4229418"/>
            <a:ext cx="1633538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归罪、归咎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7"/>
            </p:custDataLst>
          </p:nvPr>
        </p:nvSpPr>
        <p:spPr>
          <a:xfrm>
            <a:off x="6799263" y="4229418"/>
            <a:ext cx="9525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那么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8"/>
            </p:custDataLst>
          </p:nvPr>
        </p:nvSpPr>
        <p:spPr>
          <a:xfrm>
            <a:off x="8493125" y="4229418"/>
            <a:ext cx="2441575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到，此处指归顺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960515" name="Text Box 3" title=""/>
          <p:cNvSpPr txBox="1"/>
          <p:nvPr>
            <p:custDataLst>
              <p:tags r:id="rId19"/>
            </p:custDataLst>
          </p:nvPr>
        </p:nvSpPr>
        <p:spPr>
          <a:xfrm>
            <a:off x="8766493" y="711200"/>
            <a:ext cx="3143250" cy="715645"/>
          </a:xfrm>
          <a:prstGeom prst="rect">
            <a:avLst/>
          </a:prstGeom>
          <a:noFill/>
          <a:ln w="9525">
            <a:noFill/>
          </a:ln>
        </p:spPr>
        <p:txBody>
          <a:bodyPr lIns="101173" tIns="50587" rIns="101173" bIns="50587">
            <a:spAutoFit/>
          </a:bodyPr>
          <a:lstStyle/>
          <a:p>
            <a:pPr algn="l" defTabSz="1012825" eaLnBrk="1" hangingPunct="1"/>
            <a:r>
              <a:rPr lang="en-US" altLang="zh-CN" sz="4000">
                <a:solidFill>
                  <a:srgbClr val="FF0000"/>
                </a:solidFill>
                <a:latin typeface="黑体" panose="02010609060101010101" pitchFamily="2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第四段</a:t>
            </a:r>
            <a:endParaRPr lang="zh-CN" altLang="en-US" sz="4000">
              <a:solidFill>
                <a:srgbClr val="FF0000"/>
              </a:solidFill>
              <a:latin typeface="黑体" panose="02010609060101010101" pitchFamily="2" charset="-122"/>
              <a:ea typeface="楷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6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grpSp>
        <p:nvGrpSpPr>
          <p:cNvPr id="640003" name="Group 3" title=""/>
          <p:cNvGrpSpPr/>
          <p:nvPr/>
        </p:nvGrpSpPr>
        <p:grpSpPr>
          <a:xfrm>
            <a:off x="1740535" y="3019425"/>
            <a:ext cx="3114675" cy="522288"/>
            <a:chOff x="336" y="1488"/>
            <a:chExt cx="1962" cy="329"/>
          </a:xfrm>
        </p:grpSpPr>
        <p:sp>
          <p:nvSpPr>
            <p:cNvPr id="30740" name="Text Box 4"/>
            <p:cNvSpPr txBox="1"/>
            <p:nvPr>
              <p:custDataLst>
                <p:tags r:id="rId7"/>
              </p:custDataLst>
            </p:nvPr>
          </p:nvSpPr>
          <p:spPr>
            <a:xfrm>
              <a:off x="672" y="1488"/>
              <a:ext cx="16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不违农时</a:t>
              </a:r>
              <a:endPara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pic>
          <p:nvPicPr>
            <p:cNvPr id="30741" name="Picture 5" descr="wbb01sl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36" y="1536"/>
              <a:ext cx="272" cy="27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40006" name="Group 6" title=""/>
          <p:cNvGrpSpPr/>
          <p:nvPr/>
        </p:nvGrpSpPr>
        <p:grpSpPr>
          <a:xfrm>
            <a:off x="1756410" y="4695825"/>
            <a:ext cx="3098800" cy="522288"/>
            <a:chOff x="304" y="2544"/>
            <a:chExt cx="1952" cy="329"/>
          </a:xfrm>
        </p:grpSpPr>
        <p:pic>
          <p:nvPicPr>
            <p:cNvPr id="30738" name="Picture 7" descr="wbb01srb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304" y="2560"/>
              <a:ext cx="272" cy="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9" name="Text Box 8"/>
            <p:cNvSpPr txBox="1"/>
            <p:nvPr>
              <p:custDataLst>
                <p:tags r:id="rId12"/>
              </p:custDataLst>
            </p:nvPr>
          </p:nvSpPr>
          <p:spPr>
            <a:xfrm>
              <a:off x="630" y="2544"/>
              <a:ext cx="16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以时入山林</a:t>
              </a:r>
              <a:endPara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640009" name="Group 9" title=""/>
          <p:cNvGrpSpPr/>
          <p:nvPr/>
        </p:nvGrpSpPr>
        <p:grpSpPr>
          <a:xfrm>
            <a:off x="1740535" y="3871913"/>
            <a:ext cx="3048000" cy="522287"/>
            <a:chOff x="336" y="2025"/>
            <a:chExt cx="1920" cy="329"/>
          </a:xfrm>
        </p:grpSpPr>
        <p:pic>
          <p:nvPicPr>
            <p:cNvPr id="30736" name="Picture 10" descr="wbb01srr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336" y="2064"/>
              <a:ext cx="268" cy="2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37" name="Text Box 11"/>
            <p:cNvSpPr txBox="1"/>
            <p:nvPr>
              <p:custDataLst>
                <p:tags r:id="rId15"/>
              </p:custDataLst>
            </p:nvPr>
          </p:nvSpPr>
          <p:spPr>
            <a:xfrm>
              <a:off x="630" y="2025"/>
              <a:ext cx="16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不入</a:t>
              </a: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洿池</a:t>
              </a:r>
              <a:endPara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40012" name="Line 12" title=""/>
          <p:cNvSpPr/>
          <p:nvPr>
            <p:custDataLst>
              <p:tags r:id="rId16"/>
            </p:custDataLst>
          </p:nvPr>
        </p:nvSpPr>
        <p:spPr>
          <a:xfrm>
            <a:off x="4398010" y="3157538"/>
            <a:ext cx="6096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0013" name="Line 13" title=""/>
          <p:cNvSpPr/>
          <p:nvPr>
            <p:custDataLst>
              <p:tags r:id="rId17"/>
            </p:custDataLst>
          </p:nvPr>
        </p:nvSpPr>
        <p:spPr>
          <a:xfrm>
            <a:off x="4398010" y="4071938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0014" name="Line 14" title=""/>
          <p:cNvSpPr/>
          <p:nvPr>
            <p:custDataLst>
              <p:tags r:id="rId18"/>
            </p:custDataLst>
          </p:nvPr>
        </p:nvSpPr>
        <p:spPr>
          <a:xfrm flipV="1">
            <a:off x="4398010" y="4224338"/>
            <a:ext cx="6096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0015" name="Text Box 15" title=""/>
          <p:cNvSpPr txBox="1"/>
          <p:nvPr>
            <p:custDataLst>
              <p:tags r:id="rId19"/>
            </p:custDataLst>
          </p:nvPr>
        </p:nvSpPr>
        <p:spPr>
          <a:xfrm>
            <a:off x="5312410" y="3157538"/>
            <a:ext cx="914400" cy="18148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使民养生丧死无憾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40016" name="AutoShape 16" title=""/>
          <p:cNvSpPr/>
          <p:nvPr>
            <p:custDataLst>
              <p:tags r:id="rId20"/>
            </p:custDataLst>
          </p:nvPr>
        </p:nvSpPr>
        <p:spPr>
          <a:xfrm>
            <a:off x="6607810" y="3843338"/>
            <a:ext cx="685800" cy="533400"/>
          </a:xfrm>
          <a:prstGeom prst="rightArrow">
            <a:avLst>
              <a:gd name="adj1" fmla="val 50000"/>
              <a:gd name="adj2" fmla="val 32142"/>
            </a:avLst>
          </a:prstGeom>
          <a:solidFill>
            <a:srgbClr val="66FF33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40017" name="Text Box 17" title=""/>
          <p:cNvSpPr txBox="1"/>
          <p:nvPr>
            <p:custDataLst>
              <p:tags r:id="rId21"/>
            </p:custDataLst>
          </p:nvPr>
        </p:nvSpPr>
        <p:spPr>
          <a:xfrm>
            <a:off x="7293610" y="3767138"/>
            <a:ext cx="2590800" cy="645160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FF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王道之始也</a:t>
            </a:r>
            <a:endParaRPr lang="zh-CN" altLang="en-US" sz="3600">
              <a:solidFill>
                <a:srgbClr val="FF00FF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30732" name="Picture 18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578293" y="5583555"/>
            <a:ext cx="8305800" cy="13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0019" name="Text Box 19" title=""/>
          <p:cNvSpPr txBox="1"/>
          <p:nvPr>
            <p:custDataLst>
              <p:tags r:id="rId24"/>
            </p:custDataLst>
          </p:nvPr>
        </p:nvSpPr>
        <p:spPr>
          <a:xfrm>
            <a:off x="3655060" y="5922645"/>
            <a:ext cx="521906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阐述“王道之始”的道理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640020" name="Text Box 20" title=""/>
          <p:cNvSpPr txBox="1"/>
          <p:nvPr>
            <p:custDataLst>
              <p:tags r:id="rId25"/>
            </p:custDataLst>
          </p:nvPr>
        </p:nvSpPr>
        <p:spPr>
          <a:xfrm>
            <a:off x="1524635" y="915670"/>
            <a:ext cx="10456545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>
              <a:spcBef>
                <a:spcPct val="50000"/>
              </a:spcBef>
              <a:buFont typeface="华文中宋" panose="02010600040101010101" charset="-122"/>
              <a:buNone/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这一段使用了什么修辞手法？有何作用？分几层？</a:t>
            </a:r>
            <a:endParaRPr lang="zh-CN" altLang="en-US" sz="3600" b="1">
              <a:solidFill>
                <a:srgbClr val="D60093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640021" name="Text Box 21" title=""/>
          <p:cNvSpPr txBox="1"/>
          <p:nvPr>
            <p:custDataLst>
              <p:tags r:id="rId26"/>
            </p:custDataLst>
          </p:nvPr>
        </p:nvSpPr>
        <p:spPr>
          <a:xfrm>
            <a:off x="1261110" y="1560830"/>
            <a:ext cx="100063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    排比。给人一种吃不完、用不完的感觉，增强了文章的说服力和感染力。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2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0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0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500"/>
                                        <p:tgtEl>
                                          <p:spTgt spid="64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0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0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"/>
                                        <p:tgtEl>
                                          <p:spTgt spid="6400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"/>
                                        <p:tgtEl>
                                          <p:spTgt spid="64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5" grpId="0" animBg="1"/>
      <p:bldP spid="640016" grpId="0" animBg="1"/>
      <p:bldP spid="640017" grpId="0" animBg="1"/>
      <p:bldP spid="640019" grpId="0"/>
      <p:bldP spid="640020" grpId="0" uiExpand="1" build="p"/>
      <p:bldP spid="6400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47170" name="Text Box 2" title=""/>
          <p:cNvSpPr txBox="1"/>
          <p:nvPr>
            <p:custDataLst>
              <p:tags r:id="rId6"/>
            </p:custDataLst>
          </p:nvPr>
        </p:nvSpPr>
        <p:spPr>
          <a:xfrm>
            <a:off x="2057400" y="904875"/>
            <a:ext cx="762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647171" name="Text Box 3" title=""/>
          <p:cNvSpPr txBox="1"/>
          <p:nvPr>
            <p:custDataLst>
              <p:tags r:id="rId7"/>
            </p:custDataLst>
          </p:nvPr>
        </p:nvSpPr>
        <p:spPr>
          <a:xfrm>
            <a:off x="1685925" y="847725"/>
            <a:ext cx="9207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>
              <a:spcBef>
                <a:spcPct val="50000"/>
              </a:spcBef>
              <a:buFont typeface="华文中宋" panose="02010600040101010101" charset="-122"/>
              <a:buNone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接着孟子又提出了那些措施，设想了那些结果？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47172" name="Text Box 4" title=""/>
          <p:cNvSpPr txBox="1"/>
          <p:nvPr>
            <p:custDataLst>
              <p:tags r:id="rId8"/>
            </p:custDataLst>
          </p:nvPr>
        </p:nvSpPr>
        <p:spPr>
          <a:xfrm>
            <a:off x="1774825" y="1475740"/>
            <a:ext cx="3200400" cy="199961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措施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五亩…树之以桑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新魏" panose="0201080004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鸡豚…无失其时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新魏" panose="0201080004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百亩…勿夺其时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新魏" panose="0201080004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谨…申之以孝悌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新魏" panose="02010800040101010101" pitchFamily="2" charset="-122"/>
            </a:endParaRPr>
          </a:p>
        </p:txBody>
      </p:sp>
      <p:sp>
        <p:nvSpPr>
          <p:cNvPr id="647173" name="Text Box 5" title=""/>
          <p:cNvSpPr txBox="1"/>
          <p:nvPr>
            <p:custDataLst>
              <p:tags r:id="rId9"/>
            </p:custDataLst>
          </p:nvPr>
        </p:nvSpPr>
        <p:spPr>
          <a:xfrm>
            <a:off x="8763318" y="1630998"/>
            <a:ext cx="2195512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“不王者，未之有也”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王道之成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47174" name="Text Box 6" title=""/>
          <p:cNvSpPr txBox="1"/>
          <p:nvPr>
            <p:custDataLst>
              <p:tags r:id="rId10"/>
            </p:custDataLst>
          </p:nvPr>
        </p:nvSpPr>
        <p:spPr>
          <a:xfrm>
            <a:off x="5087938" y="1475740"/>
            <a:ext cx="3455987" cy="199961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效果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衣帛（五十）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新魏" panose="0201080004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食肉（七十）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新魏" panose="0201080004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无饥（黎民）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新魏" panose="02010800040101010101" pitchFamily="2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新魏" panose="02010800040101010101" pitchFamily="2" charset="-122"/>
              </a:rPr>
              <a:t>不负戴（颁白者）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47175" name="Line 7" title=""/>
          <p:cNvSpPr/>
          <p:nvPr>
            <p:custDataLst>
              <p:tags r:id="rId11"/>
            </p:custDataLst>
          </p:nvPr>
        </p:nvSpPr>
        <p:spPr>
          <a:xfrm>
            <a:off x="5894388" y="3918585"/>
            <a:ext cx="7620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7176" name="Line 8" title=""/>
          <p:cNvSpPr/>
          <p:nvPr>
            <p:custDataLst>
              <p:tags r:id="rId12"/>
            </p:custDataLst>
          </p:nvPr>
        </p:nvSpPr>
        <p:spPr>
          <a:xfrm flipV="1">
            <a:off x="5970588" y="4604385"/>
            <a:ext cx="6858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7177" name="Line 9" title=""/>
          <p:cNvSpPr/>
          <p:nvPr>
            <p:custDataLst>
              <p:tags r:id="rId13"/>
            </p:custDataLst>
          </p:nvPr>
        </p:nvSpPr>
        <p:spPr>
          <a:xfrm>
            <a:off x="6199188" y="4528185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7178" name="Text Box 10" title=""/>
          <p:cNvSpPr txBox="1"/>
          <p:nvPr>
            <p:custDataLst>
              <p:tags r:id="rId14"/>
            </p:custDataLst>
          </p:nvPr>
        </p:nvSpPr>
        <p:spPr>
          <a:xfrm>
            <a:off x="6732588" y="4223385"/>
            <a:ext cx="1066800" cy="583565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隶书" panose="02010509060101010101" charset="-122"/>
              </a:rPr>
              <a:t>养民</a:t>
            </a:r>
            <a:endParaRPr lang="zh-CN" altLang="en-US" sz="3200" b="1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647179" name="Line 11" title=""/>
          <p:cNvSpPr/>
          <p:nvPr>
            <p:custDataLst>
              <p:tags r:id="rId15"/>
            </p:custDataLst>
          </p:nvPr>
        </p:nvSpPr>
        <p:spPr>
          <a:xfrm>
            <a:off x="5589588" y="5594985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47180" name="Text Box 12" title=""/>
          <p:cNvSpPr txBox="1"/>
          <p:nvPr>
            <p:custDataLst>
              <p:tags r:id="rId16"/>
            </p:custDataLst>
          </p:nvPr>
        </p:nvSpPr>
        <p:spPr>
          <a:xfrm>
            <a:off x="6732588" y="5290185"/>
            <a:ext cx="1066800" cy="583565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隶书" panose="02010509060101010101" charset="-122"/>
              </a:rPr>
              <a:t>教民</a:t>
            </a:r>
            <a:endParaRPr lang="zh-CN" altLang="en-US" sz="3200" b="1">
              <a:latin typeface="Times New Roman" panose="02020603050405020304" pitchFamily="18" charset="0"/>
              <a:ea typeface="隶书" panose="02010509060101010101" charset="-122"/>
            </a:endParaRPr>
          </a:p>
        </p:txBody>
      </p:sp>
      <p:sp>
        <p:nvSpPr>
          <p:cNvPr id="647181" name="AutoShape 13" title=""/>
          <p:cNvSpPr/>
          <p:nvPr>
            <p:custDataLst>
              <p:tags r:id="rId17"/>
            </p:custDataLst>
          </p:nvPr>
        </p:nvSpPr>
        <p:spPr>
          <a:xfrm>
            <a:off x="7799388" y="4375785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47182" name="Text Box 14" title=""/>
          <p:cNvSpPr txBox="1"/>
          <p:nvPr>
            <p:custDataLst>
              <p:tags r:id="rId18"/>
            </p:custDataLst>
          </p:nvPr>
        </p:nvSpPr>
        <p:spPr>
          <a:xfrm>
            <a:off x="8257858" y="4247198"/>
            <a:ext cx="2487612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然而不王者，未之有也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647185" name="Group 17" title=""/>
          <p:cNvGrpSpPr/>
          <p:nvPr/>
        </p:nvGrpSpPr>
        <p:grpSpPr>
          <a:xfrm>
            <a:off x="1855788" y="3613785"/>
            <a:ext cx="3962400" cy="522288"/>
            <a:chOff x="96" y="1872"/>
            <a:chExt cx="2496" cy="329"/>
          </a:xfrm>
        </p:grpSpPr>
        <p:sp>
          <p:nvSpPr>
            <p:cNvPr id="37915" name="Text Box 18"/>
            <p:cNvSpPr txBox="1"/>
            <p:nvPr>
              <p:custDataLst>
                <p:tags r:id="rId19"/>
              </p:custDataLst>
            </p:nvPr>
          </p:nvSpPr>
          <p:spPr>
            <a:xfrm>
              <a:off x="336" y="1872"/>
              <a:ext cx="22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3333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五亩之宅，树之以桑</a:t>
              </a:r>
              <a:endParaRPr lang="zh-CN" altLang="en-US" sz="28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pic>
          <p:nvPicPr>
            <p:cNvPr id="37916" name="Picture 19" descr="wbb01slc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96" y="1920"/>
              <a:ext cx="234" cy="2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47188" name="Group 20" title=""/>
          <p:cNvGrpSpPr/>
          <p:nvPr/>
        </p:nvGrpSpPr>
        <p:grpSpPr>
          <a:xfrm>
            <a:off x="1855788" y="4223385"/>
            <a:ext cx="4495800" cy="522288"/>
            <a:chOff x="96" y="2256"/>
            <a:chExt cx="2832" cy="329"/>
          </a:xfrm>
        </p:grpSpPr>
        <p:sp>
          <p:nvSpPr>
            <p:cNvPr id="37913" name="Text Box 21"/>
            <p:cNvSpPr txBox="1"/>
            <p:nvPr>
              <p:custDataLst>
                <p:tags r:id="rId22"/>
              </p:custDataLst>
            </p:nvPr>
          </p:nvSpPr>
          <p:spPr>
            <a:xfrm>
              <a:off x="336" y="2256"/>
              <a:ext cx="259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3333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鸡豚狗彘之畜，无失其时</a:t>
              </a:r>
              <a:endParaRPr lang="zh-CN" altLang="en-US" sz="28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pic>
          <p:nvPicPr>
            <p:cNvPr id="37914" name="Picture 22" descr="wbb01sr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96" y="2310"/>
              <a:ext cx="234" cy="2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47191" name="Group 23" title=""/>
          <p:cNvGrpSpPr/>
          <p:nvPr/>
        </p:nvGrpSpPr>
        <p:grpSpPr>
          <a:xfrm>
            <a:off x="1865313" y="5304473"/>
            <a:ext cx="3190875" cy="522287"/>
            <a:chOff x="102" y="2937"/>
            <a:chExt cx="2010" cy="329"/>
          </a:xfrm>
        </p:grpSpPr>
        <p:sp>
          <p:nvSpPr>
            <p:cNvPr id="37911" name="Text Box 24"/>
            <p:cNvSpPr txBox="1"/>
            <p:nvPr>
              <p:custDataLst>
                <p:tags r:id="rId25"/>
              </p:custDataLst>
            </p:nvPr>
          </p:nvSpPr>
          <p:spPr>
            <a:xfrm>
              <a:off x="336" y="2937"/>
              <a:ext cx="17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3333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谨庠序，申孝悌</a:t>
              </a:r>
              <a:endParaRPr lang="zh-CN" altLang="en-US" sz="28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pic>
          <p:nvPicPr>
            <p:cNvPr id="37912" name="Picture 25" descr="wbb01slb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102" y="3024"/>
              <a:ext cx="234" cy="23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47194" name="Group 26" title=""/>
          <p:cNvGrpSpPr/>
          <p:nvPr/>
        </p:nvGrpSpPr>
        <p:grpSpPr>
          <a:xfrm>
            <a:off x="1855788" y="4756785"/>
            <a:ext cx="3810000" cy="523875"/>
            <a:chOff x="96" y="2592"/>
            <a:chExt cx="2400" cy="330"/>
          </a:xfrm>
        </p:grpSpPr>
        <p:sp>
          <p:nvSpPr>
            <p:cNvPr id="37909" name="Text Box 27"/>
            <p:cNvSpPr txBox="1"/>
            <p:nvPr>
              <p:custDataLst>
                <p:tags r:id="rId28"/>
              </p:custDataLst>
            </p:nvPr>
          </p:nvSpPr>
          <p:spPr>
            <a:xfrm>
              <a:off x="336" y="2592"/>
              <a:ext cx="216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rgbClr val="3333FF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百亩之田，勿夺其时</a:t>
              </a:r>
              <a:endParaRPr lang="zh-CN" altLang="en-US" sz="280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pic>
          <p:nvPicPr>
            <p:cNvPr id="37910" name="Picture 28" descr="wbb01srr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96" y="2688"/>
              <a:ext cx="234" cy="2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47184" name="Text Box 16" title=""/>
          <p:cNvSpPr txBox="1"/>
          <p:nvPr>
            <p:custDataLst>
              <p:tags r:id="rId31"/>
            </p:custDataLst>
          </p:nvPr>
        </p:nvSpPr>
        <p:spPr>
          <a:xfrm>
            <a:off x="4656773" y="6095365"/>
            <a:ext cx="521906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阐述“王道之成”的道理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64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6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/>
      <p:bldP spid="647172" grpId="0" animBg="1"/>
      <p:bldP spid="647173" grpId="0" animBg="1"/>
      <p:bldP spid="647174" grpId="0" animBg="1"/>
      <p:bldP spid="647178" grpId="0" animBg="1"/>
      <p:bldP spid="647180" grpId="0" animBg="1"/>
      <p:bldP spid="647181" grpId="0" animBg="1"/>
      <p:bldP spid="647182" grpId="0" animBg="1"/>
      <p:bldP spid="647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8194" name="Text Box 2" title=""/>
          <p:cNvSpPr txBox="1"/>
          <p:nvPr/>
        </p:nvSpPr>
        <p:spPr>
          <a:xfrm>
            <a:off x="1567815" y="859155"/>
            <a:ext cx="98405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Font typeface="华文中宋" panose="02010600040101010101" charset="-122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孟子否定了魏国及邻国之政，那么他的理想政治</a:t>
            </a:r>
            <a:r>
              <a:rPr lang="en-US" altLang="zh-CN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------</a:t>
            </a:r>
            <a:r>
              <a:rPr lang="en-US" altLang="zh-CN" sz="3200" b="1">
                <a:solidFill>
                  <a:srgbClr val="FF0000"/>
                </a:solidFill>
                <a:latin typeface="华文中宋" panose="02010600040101010101" charset="-122"/>
                <a:ea typeface="华文隶书" panose="02010800040101010101" pitchFamily="2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仁政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隶书" panose="02010800040101010101" pitchFamily="2" charset="-122"/>
              </a:rPr>
              <a:t>”</a:t>
            </a:r>
            <a:r>
              <a:rPr lang="zh-CN" altLang="en-US" sz="32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的具体内容是什么？</a:t>
            </a:r>
            <a:endParaRPr lang="zh-CN" altLang="en-US" sz="3200" b="1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48195" name="Text Box 3" title=""/>
          <p:cNvSpPr txBox="1">
            <a:spLocks noChangeArrowheads="1"/>
          </p:cNvSpPr>
          <p:nvPr/>
        </p:nvSpPr>
        <p:spPr bwMode="auto">
          <a:xfrm>
            <a:off x="1403351" y="3408680"/>
            <a:ext cx="67500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仁政</a:t>
            </a:r>
            <a:endParaRPr kumimoji="1" lang="zh-CN" altLang="en-US" sz="32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196" name="AutoShape 4" title=""/>
          <p:cNvSpPr/>
          <p:nvPr/>
        </p:nvSpPr>
        <p:spPr bwMode="auto">
          <a:xfrm>
            <a:off x="2413000" y="2103120"/>
            <a:ext cx="180975" cy="3518535"/>
          </a:xfrm>
          <a:prstGeom prst="leftBrace">
            <a:avLst>
              <a:gd name="adj1" fmla="val 176170"/>
              <a:gd name="adj2" fmla="val 50000"/>
            </a:avLst>
          </a:prstGeom>
          <a:noFill/>
          <a:ln w="222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8197" name="Text Box 5" title=""/>
          <p:cNvSpPr txBox="1">
            <a:spLocks noChangeArrowheads="1"/>
          </p:cNvSpPr>
          <p:nvPr/>
        </p:nvSpPr>
        <p:spPr bwMode="auto">
          <a:xfrm>
            <a:off x="2823210" y="1856105"/>
            <a:ext cx="644525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王道之始</a:t>
            </a:r>
            <a:endParaRPr kumimoji="1" lang="zh-CN" altLang="en-US" sz="30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198" name="AutoShape 6" title=""/>
          <p:cNvSpPr/>
          <p:nvPr/>
        </p:nvSpPr>
        <p:spPr>
          <a:xfrm>
            <a:off x="3567430" y="2102485"/>
            <a:ext cx="163195" cy="1382395"/>
          </a:xfrm>
          <a:prstGeom prst="leftBrace">
            <a:avLst>
              <a:gd name="adj1" fmla="val 84615"/>
              <a:gd name="adj2" fmla="val 50000"/>
            </a:avLst>
          </a:prstGeom>
          <a:noFill/>
          <a:ln w="222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48199" name="Text Box 7" title=""/>
          <p:cNvSpPr txBox="1">
            <a:spLocks noChangeArrowheads="1"/>
          </p:cNvSpPr>
          <p:nvPr/>
        </p:nvSpPr>
        <p:spPr bwMode="auto">
          <a:xfrm>
            <a:off x="3753803" y="1918335"/>
            <a:ext cx="26765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不违农时（农）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48200" name="Text Box 8" title=""/>
          <p:cNvSpPr txBox="1">
            <a:spLocks noChangeArrowheads="1"/>
          </p:cNvSpPr>
          <p:nvPr/>
        </p:nvSpPr>
        <p:spPr bwMode="auto">
          <a:xfrm>
            <a:off x="3753803" y="2470150"/>
            <a:ext cx="26854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保护鱼类（渔）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48201" name="Text Box 9" title=""/>
          <p:cNvSpPr txBox="1">
            <a:spLocks noChangeArrowheads="1"/>
          </p:cNvSpPr>
          <p:nvPr/>
        </p:nvSpPr>
        <p:spPr bwMode="auto">
          <a:xfrm>
            <a:off x="3753803" y="3021965"/>
            <a:ext cx="26854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按时砍伐（林）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48202" name="Text Box 10" title=""/>
          <p:cNvSpPr txBox="1">
            <a:spLocks noChangeArrowheads="1"/>
          </p:cNvSpPr>
          <p:nvPr/>
        </p:nvSpPr>
        <p:spPr bwMode="auto">
          <a:xfrm>
            <a:off x="2851785" y="3856355"/>
            <a:ext cx="64452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王道之成</a:t>
            </a:r>
            <a:endParaRPr kumimoji="1" lang="zh-CN" altLang="en-US" sz="30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203" name="AutoShape 11" title=""/>
          <p:cNvSpPr/>
          <p:nvPr/>
        </p:nvSpPr>
        <p:spPr>
          <a:xfrm>
            <a:off x="3567430" y="3806190"/>
            <a:ext cx="163195" cy="1793240"/>
          </a:xfrm>
          <a:prstGeom prst="leftBrace">
            <a:avLst>
              <a:gd name="adj1" fmla="val 96460"/>
              <a:gd name="adj2" fmla="val 50000"/>
            </a:avLst>
          </a:prstGeom>
          <a:noFill/>
          <a:ln w="222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48204" name="Text Box 12" title=""/>
          <p:cNvSpPr txBox="1">
            <a:spLocks noChangeArrowheads="1"/>
          </p:cNvSpPr>
          <p:nvPr/>
        </p:nvSpPr>
        <p:spPr bwMode="auto">
          <a:xfrm>
            <a:off x="3753803" y="3573780"/>
            <a:ext cx="26854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鼓励养蚕（纺）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48205" name="Text Box 13" title=""/>
          <p:cNvSpPr txBox="1">
            <a:spLocks noChangeArrowheads="1"/>
          </p:cNvSpPr>
          <p:nvPr/>
        </p:nvSpPr>
        <p:spPr bwMode="auto">
          <a:xfrm>
            <a:off x="3753803" y="4125595"/>
            <a:ext cx="26854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繁兴六畜（牧）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48206" name="Text Box 14" title=""/>
          <p:cNvSpPr txBox="1">
            <a:spLocks noChangeArrowheads="1"/>
          </p:cNvSpPr>
          <p:nvPr/>
        </p:nvSpPr>
        <p:spPr bwMode="auto">
          <a:xfrm>
            <a:off x="3753803" y="4677410"/>
            <a:ext cx="26854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生产粮食（农）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48207" name="Text Box 15" title=""/>
          <p:cNvSpPr txBox="1">
            <a:spLocks noChangeArrowheads="1"/>
          </p:cNvSpPr>
          <p:nvPr/>
        </p:nvSpPr>
        <p:spPr bwMode="auto">
          <a:xfrm>
            <a:off x="3753803" y="5229225"/>
            <a:ext cx="18145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+mn-cs"/>
              </a:rPr>
              <a:t>兴办教育</a:t>
            </a:r>
            <a:endParaRPr kumimoji="1" lang="zh-CN" altLang="en-US" sz="28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48208" name="AutoShape 16" title=""/>
          <p:cNvSpPr/>
          <p:nvPr/>
        </p:nvSpPr>
        <p:spPr bwMode="auto">
          <a:xfrm>
            <a:off x="9237028" y="1953895"/>
            <a:ext cx="179388" cy="1584325"/>
          </a:xfrm>
          <a:prstGeom prst="rightBrace">
            <a:avLst>
              <a:gd name="adj1" fmla="val 73599"/>
              <a:gd name="adj2" fmla="val 50000"/>
            </a:avLst>
          </a:prstGeom>
          <a:noFill/>
          <a:ln w="222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8209" name="Text Box 17" title=""/>
          <p:cNvSpPr txBox="1">
            <a:spLocks noChangeArrowheads="1"/>
          </p:cNvSpPr>
          <p:nvPr/>
        </p:nvSpPr>
        <p:spPr bwMode="auto">
          <a:xfrm>
            <a:off x="9417050" y="2040890"/>
            <a:ext cx="644525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初步措施</a:t>
            </a:r>
            <a:endParaRPr kumimoji="1" lang="zh-CN" altLang="en-US" sz="30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210" name="AutoShape 18" title=""/>
          <p:cNvSpPr/>
          <p:nvPr/>
        </p:nvSpPr>
        <p:spPr>
          <a:xfrm>
            <a:off x="9237980" y="3693795"/>
            <a:ext cx="179070" cy="1927860"/>
          </a:xfrm>
          <a:prstGeom prst="rightBrace">
            <a:avLst>
              <a:gd name="adj1" fmla="val 99262"/>
              <a:gd name="adj2" fmla="val 50000"/>
            </a:avLst>
          </a:prstGeom>
          <a:noFill/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48211" name="Text Box 19" title=""/>
          <p:cNvSpPr txBox="1">
            <a:spLocks noChangeArrowheads="1"/>
          </p:cNvSpPr>
          <p:nvPr/>
        </p:nvSpPr>
        <p:spPr bwMode="auto">
          <a:xfrm>
            <a:off x="9494838" y="3731260"/>
            <a:ext cx="64452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根本措施</a:t>
            </a:r>
            <a:endParaRPr kumimoji="1" lang="zh-CN" altLang="en-US" sz="30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212" name="AutoShape 20" title=""/>
          <p:cNvSpPr/>
          <p:nvPr/>
        </p:nvSpPr>
        <p:spPr bwMode="auto">
          <a:xfrm>
            <a:off x="6331585" y="198088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222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8213" name="AutoShape 21" title=""/>
          <p:cNvSpPr/>
          <p:nvPr/>
        </p:nvSpPr>
        <p:spPr bwMode="auto">
          <a:xfrm>
            <a:off x="8359140" y="1979930"/>
            <a:ext cx="212090" cy="3035300"/>
          </a:xfrm>
          <a:prstGeom prst="rightBrace">
            <a:avLst>
              <a:gd name="adj1" fmla="val 133390"/>
              <a:gd name="adj2" fmla="val 50000"/>
            </a:avLst>
          </a:prstGeom>
          <a:noFill/>
          <a:ln w="222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8214" name="Text Box 22" title=""/>
          <p:cNvSpPr txBox="1">
            <a:spLocks noChangeArrowheads="1"/>
          </p:cNvSpPr>
          <p:nvPr/>
        </p:nvSpPr>
        <p:spPr bwMode="auto">
          <a:xfrm>
            <a:off x="6528753" y="2256155"/>
            <a:ext cx="1741488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不可胜食</a:t>
            </a:r>
            <a:endParaRPr kumimoji="1" lang="zh-CN" altLang="en-US" sz="3000" b="1" kern="1200" cap="none" spc="0" normalizeH="0" baseline="0" noProof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215" name="Text Box 23" title=""/>
          <p:cNvSpPr txBox="1">
            <a:spLocks noChangeArrowheads="1"/>
          </p:cNvSpPr>
          <p:nvPr/>
        </p:nvSpPr>
        <p:spPr bwMode="auto">
          <a:xfrm>
            <a:off x="6530658" y="2932430"/>
            <a:ext cx="171450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不可胜用</a:t>
            </a:r>
            <a:endParaRPr kumimoji="1" lang="zh-CN" altLang="en-US" sz="3000" b="1" kern="1200" cap="none" spc="0" normalizeH="0" baseline="0" noProof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216" name="Text Box 24" title=""/>
          <p:cNvSpPr txBox="1">
            <a:spLocks noChangeArrowheads="1"/>
          </p:cNvSpPr>
          <p:nvPr/>
        </p:nvSpPr>
        <p:spPr bwMode="auto">
          <a:xfrm>
            <a:off x="8637588" y="2711451"/>
            <a:ext cx="6445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保民</a:t>
            </a:r>
            <a:endParaRPr kumimoji="1" lang="zh-CN" altLang="en-US" sz="30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217" name="Text Box 25" title=""/>
          <p:cNvSpPr txBox="1">
            <a:spLocks noChangeArrowheads="1"/>
          </p:cNvSpPr>
          <p:nvPr/>
        </p:nvSpPr>
        <p:spPr bwMode="auto">
          <a:xfrm>
            <a:off x="8337868" y="5240338"/>
            <a:ext cx="94869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30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教民</a:t>
            </a:r>
            <a:endParaRPr kumimoji="1" lang="zh-CN" altLang="en-US" sz="30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648218" name="Line 26" title=""/>
          <p:cNvSpPr/>
          <p:nvPr/>
        </p:nvSpPr>
        <p:spPr>
          <a:xfrm>
            <a:off x="5681663" y="5554663"/>
            <a:ext cx="2474912" cy="0"/>
          </a:xfrm>
          <a:prstGeom prst="line">
            <a:avLst/>
          </a:prstGeom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648219" name="Text Box 27" title=""/>
          <p:cNvSpPr txBox="1"/>
          <p:nvPr/>
        </p:nvSpPr>
        <p:spPr>
          <a:xfrm>
            <a:off x="967740" y="5734050"/>
            <a:ext cx="1062545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孟子从</a:t>
            </a: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王道之始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王道之成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两方面阐述使民加多的办法</a:t>
            </a:r>
            <a:r>
              <a:rPr lang="en-US" altLang="zh-CN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从</a:t>
            </a: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保民、教民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</a:rPr>
              <a:t>角度提出了七条措施。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4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4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6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  <p:cond evt="onBegin" delay="0">
                          <p:tn val="73"/>
                        </p:cond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4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  <p:cond evt="onBegin" delay="0">
                          <p:tn val="78"/>
                        </p:cond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6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6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  <p:cond evt="onBegin" delay="0">
                          <p:tn val="88"/>
                        </p:cond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  <p:cond evt="onBegin" delay="0">
                          <p:tn val="99"/>
                        </p:cond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4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  <p:cond evt="onBegin" delay="0">
                          <p:tn val="109"/>
                        </p:cond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  <p:cond evt="onBegin" delay="0">
                          <p:tn val="118"/>
                        </p:cond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6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64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  <p:cond evt="onBegin" delay="0">
                          <p:tn val="127"/>
                        </p:cond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4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4" grpId="0"/>
      <p:bldP spid="648195" grpId="0" animBg="1"/>
      <p:bldP spid="648196" grpId="0" animBg="1"/>
      <p:bldP spid="648197" grpId="0" animBg="1"/>
      <p:bldP spid="648198" grpId="0" animBg="1"/>
      <p:bldP spid="648199" grpId="0" animBg="1"/>
      <p:bldP spid="648200" grpId="0" animBg="1"/>
      <p:bldP spid="648201" grpId="0" animBg="1"/>
      <p:bldP spid="648202" grpId="0" animBg="1"/>
      <p:bldP spid="648203" grpId="0" animBg="1"/>
      <p:bldP spid="648204" grpId="0" animBg="1"/>
      <p:bldP spid="648205" grpId="0" animBg="1"/>
      <p:bldP spid="648206" grpId="0" animBg="1"/>
      <p:bldP spid="648207" grpId="0" animBg="1"/>
      <p:bldP spid="648208" grpId="0" animBg="1"/>
      <p:bldP spid="648209" grpId="0" animBg="1"/>
      <p:bldP spid="648210" grpId="0" animBg="1"/>
      <p:bldP spid="648211" grpId="0" animBg="1"/>
      <p:bldP spid="648212" grpId="0" animBg="1"/>
      <p:bldP spid="648213" grpId="0" animBg="1"/>
      <p:bldP spid="648214" grpId="0" animBg="1"/>
      <p:bldP spid="648215" grpId="0" animBg="1"/>
      <p:bldP spid="648216" grpId="0" animBg="1"/>
      <p:bldP spid="648217" grpId="0" animBg="1"/>
      <p:bldP spid="6482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6386" name="Text Box 2" title=""/>
          <p:cNvSpPr txBox="1"/>
          <p:nvPr/>
        </p:nvSpPr>
        <p:spPr>
          <a:xfrm>
            <a:off x="2871470" y="2414270"/>
            <a:ext cx="75488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狗彘食人食而不知检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zh-CN" altLang="en-US" sz="3600" b="1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诸侯贵族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）      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indent="0" fontAlgn="auto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涂有饿莩而不知发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  （</a:t>
            </a:r>
            <a:r>
              <a:rPr lang="zh-CN" altLang="en-US" sz="3600" b="1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下层百姓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）      </a:t>
            </a:r>
            <a:endParaRPr lang="zh-CN" altLang="en-US" sz="3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56387" name="Text Box 3" title=""/>
          <p:cNvSpPr txBox="1"/>
          <p:nvPr/>
        </p:nvSpPr>
        <p:spPr>
          <a:xfrm>
            <a:off x="880110" y="3997960"/>
            <a:ext cx="99663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一方面揭示出社会的不平等，另一方面也写出了梁惠王仍然不爱民</a:t>
            </a:r>
            <a:r>
              <a:rPr lang="en-US" altLang="zh-CN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对梁惠王自认为</a:t>
            </a:r>
            <a:r>
              <a:rPr lang="zh-CN" altLang="en-US" sz="36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于国尽心</a:t>
            </a:r>
            <a:r>
              <a:rPr lang="zh-CN" altLang="en-US" sz="36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的反驳</a:t>
            </a:r>
            <a:r>
              <a:rPr lang="en-US" altLang="zh-CN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3600" b="1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600" b="1">
              <a:solidFill>
                <a:srgbClr val="33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6" name="Text Box 4" title=""/>
          <p:cNvSpPr txBox="1"/>
          <p:nvPr/>
        </p:nvSpPr>
        <p:spPr>
          <a:xfrm>
            <a:off x="1421765" y="927100"/>
            <a:ext cx="92119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spcBef>
                <a:spcPct val="50000"/>
              </a:spcBef>
              <a:buFont typeface="华文中宋" panose="02010600040101010101" charset="-122"/>
              <a:buNone/>
            </a:pPr>
            <a:r>
              <a:rPr lang="en-US" altLang="zh-CN" sz="36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</a:t>
            </a:r>
            <a:r>
              <a:rPr lang="zh-CN" altLang="en-US" sz="36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哪两句使用对比手法？反映了当时社会怎样的情况？目的何在</a:t>
            </a:r>
            <a:r>
              <a:rPr lang="en-US" altLang="zh-CN" sz="36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en-US" altLang="zh-CN" sz="3600" b="1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4037" name="AutoShape 5" title=""/>
          <p:cNvSpPr/>
          <p:nvPr/>
        </p:nvSpPr>
        <p:spPr>
          <a:xfrm>
            <a:off x="2642870" y="251841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sz="2400" b="1">
              <a:latin typeface="Times New Roman" panose="02020603050405020304" pitchFamily="18" charset="0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/>
      <p:bldP spid="65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4" name="Text Box 4" title=""/>
          <p:cNvSpPr txBox="1"/>
          <p:nvPr>
            <p:custDataLst>
              <p:tags r:id="rId2"/>
            </p:custDataLst>
          </p:nvPr>
        </p:nvSpPr>
        <p:spPr>
          <a:xfrm>
            <a:off x="3359785" y="711200"/>
            <a:ext cx="6342380" cy="702945"/>
          </a:xfrm>
          <a:prstGeom prst="rect">
            <a:avLst/>
          </a:prstGeom>
          <a:noFill/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>
                <a:solidFill>
                  <a:srgbClr val="3333FF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千秋亚圣</a:t>
            </a:r>
            <a:r>
              <a:rPr lang="en-US" altLang="zh-CN" sz="5400" b="1">
                <a:solidFill>
                  <a:srgbClr val="3333FF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——</a:t>
            </a:r>
            <a:r>
              <a:rPr lang="zh-CN" altLang="en-US" sz="5400" b="1">
                <a:solidFill>
                  <a:srgbClr val="3333FF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孟子</a:t>
            </a:r>
            <a:endParaRPr lang="zh-CN" altLang="en-US" sz="5400" b="1">
              <a:solidFill>
                <a:srgbClr val="3333FF"/>
              </a:solidFill>
              <a:latin typeface="Arial" panose="020b0604020202020204" pitchFamily="34" charset="0"/>
              <a:ea typeface="华文隶书" panose="02010800040101010101" pitchFamily="2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6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作者简介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99042" name="Rectangle 2" title=""/>
          <p:cNvSpPr/>
          <p:nvPr>
            <p:custDataLst>
              <p:tags r:id="rId7"/>
            </p:custDataLst>
          </p:nvPr>
        </p:nvSpPr>
        <p:spPr>
          <a:xfrm>
            <a:off x="3049905" y="1700530"/>
            <a:ext cx="8641080" cy="4631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ct val="100000"/>
              </a:lnSpc>
            </a:pPr>
            <a:r>
              <a:rPr lang="zh-CN" altLang="en-US" sz="35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孟子，名轲，字子舆，战国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时邹人。他受业于孔子的孙子子思的弟子，是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儒家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继孔子之后又一位重要的代表人物，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后称为“亚圣”</a:t>
            </a:r>
            <a:r>
              <a:rPr lang="zh-CN" altLang="en-US" sz="26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后世将他和孔子并称“孔孟”。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 eaLnBrk="1" latinLnBrk="0" hangingPunct="1">
              <a:lnSpc>
                <a:spcPct val="100000"/>
              </a:lnSpc>
            </a:pP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孟子生于战国时诸侯混战最激烈的时期，他提出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“民贵君轻”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、对人民作一定的让步、反对掠夺性战争等主张。为此</a:t>
            </a:r>
            <a:r>
              <a:rPr lang="en-US" altLang="zh-CN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他到各国去游说诸侯，反对“霸道”，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提倡以“仁”“义”为中心的“仁政”“王道”。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他继承和发扬了孔子的思想，希望能够在诸侯中选出一位王天下的君主。由于他的这些主张与当时激烈混战的社会状况不符，所以均未被统治者所采纳。孟子退而与弟子著书，遂成《孟子》。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9701" name="图片 1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91453" y="1916113"/>
            <a:ext cx="2590800" cy="3209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0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57411" name="Text Box 3" title=""/>
          <p:cNvSpPr txBox="1"/>
          <p:nvPr>
            <p:custDataLst>
              <p:tags r:id="rId6"/>
            </p:custDataLst>
          </p:nvPr>
        </p:nvSpPr>
        <p:spPr>
          <a:xfrm>
            <a:off x="948055" y="779145"/>
            <a:ext cx="6004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spcBef>
                <a:spcPct val="50000"/>
              </a:spcBef>
              <a:buFont typeface="华文中宋" panose="02010600040101010101" charset="-122"/>
              <a:buNone/>
            </a:pP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孟子还用了一个比喻，是怎样比的？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57412" name="Text Box 4" title=""/>
          <p:cNvSpPr txBox="1"/>
          <p:nvPr>
            <p:custDataLst>
              <p:tags r:id="rId7"/>
            </p:custDataLst>
          </p:nvPr>
        </p:nvSpPr>
        <p:spPr>
          <a:xfrm>
            <a:off x="837565" y="1383030"/>
            <a:ext cx="106749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涂有饿殍归罪于年成不好，如同刺人而杀之，归罪于武器一样。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57413" name="Text Box 5" title=""/>
          <p:cNvSpPr txBox="1"/>
          <p:nvPr>
            <p:custDataLst>
              <p:tags r:id="rId8"/>
            </p:custDataLst>
          </p:nvPr>
        </p:nvSpPr>
        <p:spPr>
          <a:xfrm>
            <a:off x="948055" y="1986915"/>
            <a:ext cx="5719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>
              <a:spcBef>
                <a:spcPct val="50000"/>
              </a:spcBef>
              <a:buFont typeface="华文中宋" panose="02010600040101010101" charset="-122"/>
              <a:buNone/>
            </a:pP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孟子的“仁政”思想体现在哪里？</a:t>
            </a:r>
            <a:endParaRPr lang="zh-CN" altLang="en-US" sz="28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57414" name="Text Box 6" title=""/>
          <p:cNvSpPr txBox="1"/>
          <p:nvPr>
            <p:custDataLst>
              <p:tags r:id="rId9"/>
            </p:custDataLst>
          </p:nvPr>
        </p:nvSpPr>
        <p:spPr>
          <a:xfrm>
            <a:off x="948055" y="2576830"/>
            <a:ext cx="106749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发展生产、制民之产、教化百姓、抛弃虐政。即“爱民”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保民无衣食之忧，教民以儒家之道。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57416" name="Text Box 8" title=""/>
          <p:cNvSpPr txBox="1"/>
          <p:nvPr>
            <p:custDataLst>
              <p:tags r:id="rId10"/>
            </p:custDataLst>
          </p:nvPr>
        </p:nvSpPr>
        <p:spPr>
          <a:xfrm>
            <a:off x="1866900" y="3784600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狗彘食人食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7417" name="Text Box 9" title=""/>
          <p:cNvSpPr txBox="1"/>
          <p:nvPr>
            <p:custDataLst>
              <p:tags r:id="rId11"/>
            </p:custDataLst>
          </p:nvPr>
        </p:nvSpPr>
        <p:spPr>
          <a:xfrm>
            <a:off x="1866900" y="4467860"/>
            <a:ext cx="25892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涂有饿莩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7418" name="Text Box 10" title=""/>
          <p:cNvSpPr txBox="1"/>
          <p:nvPr>
            <p:custDataLst>
              <p:tags r:id="rId12"/>
            </p:custDataLst>
          </p:nvPr>
        </p:nvSpPr>
        <p:spPr>
          <a:xfrm>
            <a:off x="1866900" y="5151120"/>
            <a:ext cx="2817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非我也，岁也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7419" name="Line 11" title=""/>
          <p:cNvSpPr/>
          <p:nvPr>
            <p:custDataLst>
              <p:tags r:id="rId13"/>
            </p:custDataLst>
          </p:nvPr>
        </p:nvSpPr>
        <p:spPr>
          <a:xfrm>
            <a:off x="4457700" y="4089400"/>
            <a:ext cx="457200" cy="609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57420" name="Line 12" title=""/>
          <p:cNvSpPr/>
          <p:nvPr>
            <p:custDataLst>
              <p:tags r:id="rId14"/>
            </p:custDataLst>
          </p:nvPr>
        </p:nvSpPr>
        <p:spPr>
          <a:xfrm flipV="1">
            <a:off x="4296410" y="4733925"/>
            <a:ext cx="528955" cy="88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57421" name="Line 13" title=""/>
          <p:cNvSpPr/>
          <p:nvPr>
            <p:custDataLst>
              <p:tags r:id="rId15"/>
            </p:custDataLst>
          </p:nvPr>
        </p:nvSpPr>
        <p:spPr>
          <a:xfrm flipV="1">
            <a:off x="4610100" y="4846320"/>
            <a:ext cx="304800" cy="609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grpSp>
        <p:nvGrpSpPr>
          <p:cNvPr id="657422" name="Group 14" title=""/>
          <p:cNvGrpSpPr/>
          <p:nvPr/>
        </p:nvGrpSpPr>
        <p:grpSpPr>
          <a:xfrm>
            <a:off x="4418965" y="4188460"/>
            <a:ext cx="1143000" cy="1143000"/>
            <a:chOff x="2688" y="2256"/>
            <a:chExt cx="720" cy="720"/>
          </a:xfrm>
        </p:grpSpPr>
        <p:sp>
          <p:nvSpPr>
            <p:cNvPr id="45082" name="Rectangle 15"/>
            <p:cNvSpPr/>
            <p:nvPr>
              <p:custDataLst>
                <p:tags r:id="rId16"/>
              </p:custDataLst>
            </p:nvPr>
          </p:nvSpPr>
          <p:spPr>
            <a:xfrm rot="2700000">
              <a:off x="2688" y="2568"/>
              <a:ext cx="720" cy="96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5083" name="Rectangle 16"/>
            <p:cNvSpPr/>
            <p:nvPr>
              <p:custDataLst>
                <p:tags r:id="rId17"/>
              </p:custDataLst>
            </p:nvPr>
          </p:nvSpPr>
          <p:spPr>
            <a:xfrm rot="8100000">
              <a:off x="2688" y="2568"/>
              <a:ext cx="720" cy="96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657425" name="Text Box 17" title=""/>
          <p:cNvSpPr txBox="1"/>
          <p:nvPr>
            <p:custDataLst>
              <p:tags r:id="rId18"/>
            </p:custDataLst>
          </p:nvPr>
        </p:nvSpPr>
        <p:spPr>
          <a:xfrm>
            <a:off x="7967663" y="4508500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王无罪岁</a:t>
            </a:r>
            <a:endParaRPr lang="zh-CN" altLang="en-US" sz="3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57426" name="Text Box 18" title=""/>
          <p:cNvSpPr txBox="1"/>
          <p:nvPr>
            <p:custDataLst>
              <p:tags r:id="rId19"/>
            </p:custDataLst>
          </p:nvPr>
        </p:nvSpPr>
        <p:spPr>
          <a:xfrm>
            <a:off x="5448300" y="3860800"/>
            <a:ext cx="8382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错误态度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57428" name="Text Box 20" title=""/>
          <p:cNvSpPr txBox="1"/>
          <p:nvPr>
            <p:custDataLst>
              <p:tags r:id="rId20"/>
            </p:custDataLst>
          </p:nvPr>
        </p:nvSpPr>
        <p:spPr>
          <a:xfrm>
            <a:off x="3000375" y="6092825"/>
            <a:ext cx="63484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阐述使民加多应有的正确态度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657429" name="Group 21" title=""/>
          <p:cNvGrpSpPr/>
          <p:nvPr/>
        </p:nvGrpSpPr>
        <p:grpSpPr>
          <a:xfrm>
            <a:off x="6438900" y="4165600"/>
            <a:ext cx="1524000" cy="1498601"/>
            <a:chOff x="3264" y="2016"/>
            <a:chExt cx="960" cy="944"/>
          </a:xfrm>
        </p:grpSpPr>
        <p:grpSp>
          <p:nvGrpSpPr>
            <p:cNvPr id="45078" name="Group 22"/>
            <p:cNvGrpSpPr/>
            <p:nvPr/>
          </p:nvGrpSpPr>
          <p:grpSpPr>
            <a:xfrm>
              <a:off x="3264" y="2016"/>
              <a:ext cx="960" cy="528"/>
              <a:chOff x="3264" y="2016"/>
              <a:chExt cx="960" cy="528"/>
            </a:xfrm>
          </p:grpSpPr>
          <p:sp>
            <p:nvSpPr>
              <p:cNvPr id="45080" name="AutoShape 23"/>
              <p:cNvSpPr/>
              <p:nvPr>
                <p:custDataLst>
                  <p:tags r:id="rId21"/>
                </p:custDataLst>
              </p:nvPr>
            </p:nvSpPr>
            <p:spPr>
              <a:xfrm>
                <a:off x="3360" y="2400"/>
                <a:ext cx="864" cy="144"/>
              </a:xfrm>
              <a:prstGeom prst="rightArrow">
                <a:avLst>
                  <a:gd name="adj1" fmla="val 50000"/>
                  <a:gd name="adj2" fmla="val 150000"/>
                </a:avLst>
              </a:prstGeom>
              <a:solidFill>
                <a:srgbClr val="FF0000"/>
              </a:solidFill>
              <a:ln w="9525" cap="flat" cmpd="sng">
                <a:solidFill>
                  <a:srgbClr val="66FF33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081" name="Text Box 2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3264" y="2016"/>
                <a:ext cx="864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正确</a:t>
                </a:r>
                <a:endPara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45079" name="Text Box 25"/>
            <p:cNvSpPr txBox="1"/>
            <p:nvPr>
              <p:custDataLst>
                <p:tags r:id="rId23"/>
              </p:custDataLst>
            </p:nvPr>
          </p:nvSpPr>
          <p:spPr>
            <a:xfrm>
              <a:off x="3408" y="2592"/>
              <a:ext cx="67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态度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45076" name="Line 26" title=""/>
          <p:cNvSpPr/>
          <p:nvPr>
            <p:custDataLst>
              <p:tags r:id="rId24"/>
            </p:custDataLst>
          </p:nvPr>
        </p:nvSpPr>
        <p:spPr>
          <a:xfrm flipH="1">
            <a:off x="9048750" y="5013325"/>
            <a:ext cx="0" cy="360363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5077" name="Text Box 27" title=""/>
          <p:cNvSpPr txBox="1"/>
          <p:nvPr>
            <p:custDataLst>
              <p:tags r:id="rId25"/>
            </p:custDataLst>
          </p:nvPr>
        </p:nvSpPr>
        <p:spPr>
          <a:xfrm>
            <a:off x="7624445" y="5300980"/>
            <a:ext cx="3043555" cy="630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 fontAlgn="auto">
              <a:spcBef>
                <a:spcPct val="0"/>
              </a:spcBef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</a:rPr>
              <a:t>斯天下之民至焉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5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65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65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/>
      <p:bldP spid="657412" grpId="0"/>
      <p:bldP spid="657413" grpId="0"/>
      <p:bldP spid="657414" grpId="0"/>
      <p:bldP spid="657416" grpId="0"/>
      <p:bldP spid="657417" grpId="0"/>
      <p:bldP spid="657418" grpId="0"/>
      <p:bldP spid="657425" grpId="0"/>
      <p:bldP spid="657426" grpId="0"/>
      <p:bldP spid="6574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9" name="矩形 3" title=""/>
          <p:cNvSpPr/>
          <p:nvPr>
            <p:custDataLst>
              <p:tags r:id="rId2"/>
            </p:custDataLst>
          </p:nvPr>
        </p:nvSpPr>
        <p:spPr>
          <a:xfrm>
            <a:off x="775970" y="1198245"/>
            <a:ext cx="106997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全文分两部分：</a:t>
            </a:r>
            <a:endParaRPr lang="zh-CN" altLang="en-US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第一部分</a:t>
            </a:r>
            <a:r>
              <a:rPr lang="en-US" altLang="zh-CN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(1)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梁惠王提出“民不加多”的疑问。</a:t>
            </a:r>
            <a:endParaRPr lang="zh-CN" altLang="en-US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 第二部分</a:t>
            </a:r>
            <a:r>
              <a:rPr lang="en-US" altLang="zh-CN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(2-4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）：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分析“民不加多”的原因，阐述</a:t>
            </a:r>
            <a:r>
              <a:rPr lang="en-US" altLang="zh-CN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“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仁政</a:t>
            </a:r>
            <a:r>
              <a:rPr lang="en-US" altLang="zh-CN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”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的具体措施。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段）：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孟子以战设喻，暗示“民不加多”的原因。</a:t>
            </a:r>
            <a:endParaRPr lang="zh-CN" altLang="en-US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  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4</a:t>
            </a:r>
            <a:r>
              <a:rPr lang="zh-CN" altLang="en-US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段）</a:t>
            </a:r>
            <a:r>
              <a:rPr lang="zh-CN" altLang="en-US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孟子明示“民不加多”的原因，阐述使民加多的途径。 </a:t>
            </a:r>
            <a:r>
              <a:rPr lang="en-US" altLang="zh-CN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endParaRPr lang="zh-CN" altLang="en-US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6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文章思路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Text Box 2" title=""/>
          <p:cNvSpPr txBox="1"/>
          <p:nvPr/>
        </p:nvSpPr>
        <p:spPr>
          <a:xfrm>
            <a:off x="2590800" y="1245235"/>
            <a:ext cx="525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提出问题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：“民不加多”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3" title=""/>
          <p:cNvSpPr txBox="1"/>
          <p:nvPr/>
        </p:nvSpPr>
        <p:spPr>
          <a:xfrm>
            <a:off x="2590800" y="2590800"/>
            <a:ext cx="3276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分析问题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：设喻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AutoShape 4" title=""/>
          <p:cNvSpPr/>
          <p:nvPr/>
        </p:nvSpPr>
        <p:spPr>
          <a:xfrm>
            <a:off x="5791200" y="23622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09" name="Text Box 5" title=""/>
          <p:cNvSpPr txBox="1"/>
          <p:nvPr/>
        </p:nvSpPr>
        <p:spPr>
          <a:xfrm>
            <a:off x="6096000" y="2133600"/>
            <a:ext cx="3733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梁惠王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五十步者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Text Box 6" title=""/>
          <p:cNvSpPr txBox="1"/>
          <p:nvPr/>
        </p:nvSpPr>
        <p:spPr>
          <a:xfrm>
            <a:off x="6172200" y="3124200"/>
            <a:ext cx="3429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邻国者</a:t>
            </a:r>
            <a:r>
              <a:rPr lang="en-US" altLang="zh-CN" sz="3200" b="1">
                <a:solidFill>
                  <a:schemeClr val="tx2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一百步者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AutoShape 7" title=""/>
          <p:cNvSpPr/>
          <p:nvPr/>
        </p:nvSpPr>
        <p:spPr>
          <a:xfrm>
            <a:off x="9448800" y="2362200"/>
            <a:ext cx="76200" cy="1066800"/>
          </a:xfrm>
          <a:prstGeom prst="rightBrace">
            <a:avLst>
              <a:gd name="adj1" fmla="val 116666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12" name="AutoShape 8" title=""/>
          <p:cNvSpPr/>
          <p:nvPr/>
        </p:nvSpPr>
        <p:spPr>
          <a:xfrm>
            <a:off x="3657600" y="44196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13" name="Text Box 9" title=""/>
          <p:cNvSpPr txBox="1"/>
          <p:nvPr/>
        </p:nvSpPr>
        <p:spPr>
          <a:xfrm>
            <a:off x="4953000" y="3962400"/>
            <a:ext cx="2133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数量不同实质相同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4" name="AutoShape 10" title=""/>
          <p:cNvSpPr/>
          <p:nvPr/>
        </p:nvSpPr>
        <p:spPr>
          <a:xfrm>
            <a:off x="6934200" y="44196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15" name="Text Box 11" title=""/>
          <p:cNvSpPr txBox="1"/>
          <p:nvPr/>
        </p:nvSpPr>
        <p:spPr>
          <a:xfrm>
            <a:off x="7696200" y="4191000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“民不加多”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6" name="Text Box 12" title=""/>
          <p:cNvSpPr txBox="1"/>
          <p:nvPr/>
        </p:nvSpPr>
        <p:spPr>
          <a:xfrm>
            <a:off x="2743200" y="5334000"/>
            <a:ext cx="24161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解决问题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：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7" name="AutoShape 13" title=""/>
          <p:cNvSpPr/>
          <p:nvPr/>
        </p:nvSpPr>
        <p:spPr>
          <a:xfrm>
            <a:off x="4724400" y="5257800"/>
            <a:ext cx="152400" cy="990600"/>
          </a:xfrm>
          <a:prstGeom prst="leftBrace">
            <a:avLst>
              <a:gd name="adj1" fmla="val 54166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18" name="Text Box 14" title=""/>
          <p:cNvSpPr txBox="1"/>
          <p:nvPr/>
        </p:nvSpPr>
        <p:spPr>
          <a:xfrm>
            <a:off x="4953000" y="5029200"/>
            <a:ext cx="1828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仁政之始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9" name="Text Box 15" title=""/>
          <p:cNvSpPr txBox="1"/>
          <p:nvPr/>
        </p:nvSpPr>
        <p:spPr>
          <a:xfrm>
            <a:off x="4953000" y="5791200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18" charset="0"/>
              </a:rPr>
              <a:t>仁政之成</a:t>
            </a:r>
            <a:endParaRPr lang="zh-CN" altLang="en-US" sz="3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20" name="AutoShape 16" title=""/>
          <p:cNvSpPr/>
          <p:nvPr/>
        </p:nvSpPr>
        <p:spPr>
          <a:xfrm>
            <a:off x="4800600" y="4191000"/>
            <a:ext cx="76200" cy="762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21" name="AutoShape 17" title=""/>
          <p:cNvSpPr/>
          <p:nvPr/>
        </p:nvSpPr>
        <p:spPr>
          <a:xfrm flipV="1">
            <a:off x="6705600" y="41910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7122" name="Text Box 18" title=""/>
          <p:cNvSpPr txBox="1"/>
          <p:nvPr/>
        </p:nvSpPr>
        <p:spPr>
          <a:xfrm>
            <a:off x="1988185" y="3382963"/>
            <a:ext cx="551815" cy="2184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47123" name="AutoShape 19" title=""/>
          <p:cNvSpPr/>
          <p:nvPr/>
        </p:nvSpPr>
        <p:spPr>
          <a:xfrm>
            <a:off x="2286000" y="1423670"/>
            <a:ext cx="305435" cy="4367530"/>
          </a:xfrm>
          <a:prstGeom prst="leftBrace">
            <a:avLst>
              <a:gd name="adj1" fmla="val 12708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文章结构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60482" name="Rectangle 2" title=""/>
          <p:cNvSpPr>
            <a:spLocks noGrp="1" noChangeArrowheads="1"/>
          </p:cNvSpPr>
          <p:nvPr>
            <p:custDataLst>
              <p:tags r:id="rId6"/>
            </p:custDataLst>
          </p:nvPr>
        </p:nvSpPr>
        <p:spPr>
          <a:xfrm>
            <a:off x="1581150" y="906145"/>
            <a:ext cx="9419590" cy="647700"/>
          </a:xfrm>
        </p:spPr>
        <p:txBody>
          <a:bodyPr vert="horz" wrap="square" lIns="91440" tIns="45720" rIns="91440" bIns="45720" numCol="1" anchor="ctr" anchorCtr="0" compatLnSpc="1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请分析孟子在与梁惠王的对话中表现的思想与主张 </a:t>
            </a: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507365" y="1680210"/>
            <a:ext cx="10904220" cy="474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首先，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反对诸侯间无休无止的相互征战应该让利于民，让民众有得以休养生息的机会。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第二，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孟子又向梁惠王表明了自己治民的理想，具体的说，就是让民拥有“五亩之宅”“百亩之田”“鸡豚狗彘之畜”——丰衣足食。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第三，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孟子还非常重视教化，提出了“谨庠序”的主张，他的最高理想是黎民“衣帛食肉”“不饥不寒”。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最后孟子在自己论证的基础之上，进一步指出面对上层贵族奢靡浪费，黎民饥寒交迫的社会现实，作为最高统治者的梁惠王具有不可推卸的责任。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1747" name="Text Box 3" title=""/>
          <p:cNvSpPr txBox="1"/>
          <p:nvPr>
            <p:custDataLst>
              <p:tags r:id="rId6"/>
            </p:custDataLst>
          </p:nvPr>
        </p:nvSpPr>
        <p:spPr>
          <a:xfrm>
            <a:off x="1292225" y="996315"/>
            <a:ext cx="93167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孟子的仁政思想有何现实意义？ </a:t>
            </a:r>
            <a:r>
              <a:rPr lang="en-US" altLang="zh-CN" sz="36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(</a:t>
            </a:r>
            <a:r>
              <a:rPr lang="zh-CN" altLang="en-US" sz="3600" b="1">
                <a:solidFill>
                  <a:srgbClr val="80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古为今用</a:t>
            </a:r>
            <a:r>
              <a:rPr lang="en-US" altLang="zh-CN" sz="36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)</a:t>
            </a:r>
            <a:endParaRPr lang="en-US" altLang="zh-CN" sz="3600" b="1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147460" name="Text Box 4" title=""/>
          <p:cNvSpPr txBox="1"/>
          <p:nvPr>
            <p:custDataLst>
              <p:tags r:id="rId7"/>
            </p:custDataLst>
          </p:nvPr>
        </p:nvSpPr>
        <p:spPr>
          <a:xfrm>
            <a:off x="922020" y="2089785"/>
            <a:ext cx="1012063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孟子的“王道”思想包括“温饱”和“教化”两部分，也就是今天的“物质文明” 和“精神文明”；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7461" name="Text Box 5" title=""/>
          <p:cNvSpPr txBox="1"/>
          <p:nvPr>
            <p:custDataLst>
              <p:tags r:id="rId8"/>
            </p:custDataLst>
          </p:nvPr>
        </p:nvSpPr>
        <p:spPr>
          <a:xfrm>
            <a:off x="922020" y="4547235"/>
            <a:ext cx="1029208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、民富才能国强，而民富的前提是休养生息，只有合理的减轻农民的负担，才能使农民过上真正稳定的小康生活，才能创造更多的物质财富。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922020" y="3318510"/>
            <a:ext cx="993330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开发自然资源，做到“不滥”、“不竭”，是今天的“可持续发展农业”的概念。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  <p:bldP spid="147461" grpId="0" build="allAtOnce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写作特色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1168400" y="1155065"/>
            <a:ext cx="9855200" cy="5128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）结构严谨。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孟子的文章环环相扣，不可分割。这篇文章的末尾，依次用“寡人之民不加多”，“则无望民之多与邻国也”，“斯天下之民至焉”。体现了各部分之间的内在联系。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）善用比喻。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孟子善用比喻说理，文字显得从容不迫。如“五十步笑百步”，“是何异于刺人而杀之，曰‘非我也，兵也’”。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）气势充沛。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孟子的文章具有雄辩的气势，表现在  语言上是使用整齐的排偶句式。如叙述王道之始时的三组排偶句、王道之成时的四组排偶句。音节铿锵，气势充沛。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小</a:t>
            </a:r>
            <a:r>
              <a:rPr 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</a:t>
            </a:r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结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922020" y="1258570"/>
            <a:ext cx="100310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课文中阐述的是“王道之始”和“王道之成”的道理，强调：</a:t>
            </a: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以民为本、实行仁政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是统一天下的根本保证。孟子认为，国君如能实行仁政，减税宽刑，不滥杀无辜，以</a:t>
            </a:r>
            <a:r>
              <a:rPr lang="zh-CN" altLang="en-US" sz="3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忠信孝悌</a:t>
            </a:r>
            <a:r>
              <a:rPr lang="zh-CN" altLang="en-US" sz="3200" b="1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  <a:sym typeface="+mn-ea"/>
              </a:rPr>
              <a:t>教育百姓，就可以使天下归心。这就是说，真正能够爱人民的人，他的力量是不可战胜的。</a:t>
            </a:r>
            <a:endParaRPr lang="zh-CN" altLang="en-US" sz="3200" b="1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3772535" y="1066165"/>
            <a:ext cx="22904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4000" b="1">
                <a:solidFill>
                  <a:srgbClr val="FF0000"/>
                </a:solidFill>
                <a:sym typeface="+mn-ea"/>
              </a:rPr>
              <a:t>通假字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191895" y="1870075"/>
            <a:ext cx="98088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Clr>
                <a:srgbClr val="CCECFF"/>
              </a:buClr>
              <a:buFont typeface="Wingdings" panose="05000000000000000000" pitchFamily="2" charset="2"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1、则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无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望民之多于邻国也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“无”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通“毋”，不要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50000"/>
              </a:lnSpc>
              <a:buClr>
                <a:srgbClr val="CCECFF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2、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白者不负戴于道路者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“颁”通“斑” </a:t>
            </a:r>
            <a:endParaRPr lang="en-US" altLang="zh-CN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fontAlgn="auto">
              <a:lnSpc>
                <a:spcPct val="150000"/>
              </a:lnSpc>
              <a:buClr>
                <a:srgbClr val="CCECFF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涂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有饿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莩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而不知发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“涂”通“途”，道路</a:t>
            </a:r>
            <a:endParaRPr lang="en-US" altLang="zh-CN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algn="l" fontAlgn="auto">
              <a:lnSpc>
                <a:spcPct val="150000"/>
              </a:lnSpc>
              <a:buClr>
                <a:srgbClr val="CCECFF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               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“莩”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通“殍”，饿死的人</a:t>
            </a:r>
            <a:endParaRPr lang="en-US" altLang="zh-CN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9940" name="Text Box 4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47422" y="191770"/>
            <a:ext cx="2214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古今异义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922020" y="1651000"/>
            <a:ext cx="4427855" cy="3448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/>
              <a:t> 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河内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凶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古义：谷物收成不好，荒年；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今义：常指人或动物暴躁，心肠狠。</a:t>
            </a:r>
            <a:endParaRPr lang="zh-CN" altLang="en-US" sz="2600" b="1"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邻国之民不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加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少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古义：更，再，副词；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今义：常指增加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6149340" y="2089785"/>
            <a:ext cx="506857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或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百步而后止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古义：有人，有时；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今义：选择连词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兵刃既接弃甲曳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兵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走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兵</a:t>
            </a:r>
            <a:r>
              <a:rPr lang="en-US" altLang="zh-CN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古义：兵器/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    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今义：战士，士兵；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走</a:t>
            </a:r>
            <a:r>
              <a:rPr lang="en-US" altLang="zh-CN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古义：逃跑；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    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今义：行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9940" name="Text Box 4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47422" y="191770"/>
            <a:ext cx="2214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古今异义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922020" y="1563370"/>
            <a:ext cx="4427855" cy="4407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/>
              <a:t> 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谷不可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胜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食也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None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古义：尽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None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今义：胜利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数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罟不入洿池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古义：细、密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今义：数字或者数数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树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之以桑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古义：种植，动词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</a:rPr>
              <a:t>今义：常指较高大的林木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6149340" y="1847215"/>
            <a:ext cx="3867785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七十者</a:t>
            </a: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可以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食肉矣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古义：可以凭借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今义：表同意认可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zh-CN" altLang="en-US" sz="2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谷</a:t>
            </a:r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不可胜食也。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古义：粮食的统称 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+mn-ea"/>
            </a:endParaRPr>
          </a:p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600" b="1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中宋" panose="02010600040101010101" charset="-122"/>
                <a:sym typeface="+mn-ea"/>
              </a:rPr>
              <a:t>今义：指稻谷</a:t>
            </a:r>
            <a:endParaRPr lang="zh-CN" altLang="en-US" sz="2600" b="1">
              <a:solidFill>
                <a:srgbClr val="0070C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Picture 2" title="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21570" y="2609215"/>
            <a:ext cx="21701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 title=""/>
          <p:cNvSpPr>
            <a:spLocks noChangeArrowheads="1"/>
          </p:cNvSpPr>
          <p:nvPr/>
        </p:nvSpPr>
        <p:spPr bwMode="auto">
          <a:xfrm>
            <a:off x="3896043" y="1014730"/>
            <a:ext cx="2722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孟子的思想</a:t>
            </a:r>
            <a:endParaRPr kumimoji="1" lang="zh-CN" altLang="en-US" sz="4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6388" name="Text Box 4" title=""/>
          <p:cNvSpPr txBox="1">
            <a:spLocks noChangeArrowheads="1"/>
          </p:cNvSpPr>
          <p:nvPr/>
        </p:nvSpPr>
        <p:spPr bwMode="auto">
          <a:xfrm>
            <a:off x="405765" y="1798955"/>
            <a:ext cx="9704070" cy="400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 eaLnBrk="1">
              <a:lnSpc>
                <a:spcPct val="13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24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　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宋代以后常把孔子思想与孟子思想并称为“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孔孟之道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”。</a:t>
            </a:r>
            <a:b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   </a:t>
            </a:r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性善学说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：“人性之善也，犹水之就下也；人无有不善，水无有不下”。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>
              <a:lnSpc>
                <a:spcPct val="13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　</a:t>
            </a:r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理想人格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：“人皆可以为尧舜”；“富贵不能淫，贫贱不能移，威武不能屈，此之谓大丈夫”。 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>
              <a:lnSpc>
                <a:spcPct val="130000"/>
              </a:lnSpc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　</a:t>
            </a:r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“仁政”思想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：“民为贵，社稷次之，君为轻。”“乐以天下，忧以天下，然而不王者，未之有也”。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6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作者简介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9940" name="Text Box 4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47422" y="191770"/>
            <a:ext cx="2214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词类活用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2059305" y="1822450"/>
            <a:ext cx="807275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）填然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鼓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之         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鼓：打鼓 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）七十者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衣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帛食肉  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衣：穿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）黎民不饥不寒，然而不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王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者，未之有也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           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王：为王、称王、统一天下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树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之以桑        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树：种植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）王无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罪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岁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罪：归罪、归咎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3620135" y="1100455"/>
            <a:ext cx="3354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C33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名词活用作动词</a:t>
            </a:r>
            <a:endParaRPr lang="zh-CN" altLang="en-US" sz="3200" b="1">
              <a:solidFill>
                <a:srgbClr val="CC33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9940" name="Text Box 4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47422" y="191770"/>
            <a:ext cx="2214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词类活用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2915920" y="1167765"/>
            <a:ext cx="80727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Tx/>
              <a:buNone/>
            </a:pP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是使民养</a:t>
            </a:r>
            <a:r>
              <a:rPr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生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丧</a:t>
            </a:r>
            <a:r>
              <a:rPr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死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无憾也 </a:t>
            </a:r>
            <a:endParaRPr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</a:t>
            </a:r>
            <a:r>
              <a:rPr 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生：</a:t>
            </a:r>
            <a:r>
              <a:rPr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活着的人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</a:t>
            </a:r>
            <a:r>
              <a:rPr 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死：</a:t>
            </a:r>
            <a:r>
              <a:rPr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死去的人</a:t>
            </a:r>
            <a:endParaRPr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Tx/>
              <a:buNone/>
            </a:pP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请以</a:t>
            </a:r>
            <a:r>
              <a:rPr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战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喻 </a:t>
            </a:r>
            <a:r>
              <a:rPr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战</a:t>
            </a:r>
            <a:r>
              <a:rPr 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战争</a:t>
            </a:r>
            <a:endParaRPr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520700" y="1303655"/>
            <a:ext cx="23952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C33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动词作名词</a:t>
            </a:r>
            <a:endParaRPr lang="zh-CN" altLang="en-US" sz="3200" b="1">
              <a:solidFill>
                <a:srgbClr val="CC33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3429000" y="3531235"/>
            <a:ext cx="5339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  <a:buFontTx/>
              <a:buNone/>
            </a:pPr>
            <a:r>
              <a:rPr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谨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庠序之教  </a:t>
            </a:r>
            <a:r>
              <a:rPr 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谨：认真从事</a:t>
            </a:r>
            <a:endParaRPr lang="zh-CN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520700" y="3500438"/>
            <a:ext cx="27724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C33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形容词作动词</a:t>
            </a:r>
            <a:endParaRPr lang="zh-CN" altLang="en-US" sz="3200" b="1">
              <a:solidFill>
                <a:srgbClr val="CC33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  <p:sp>
        <p:nvSpPr>
          <p:cNvPr id="40964" name="Text Box 4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0700" y="4397375"/>
            <a:ext cx="23241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 algn="l" fontAlgn="auto"/>
            <a:r>
              <a:rPr lang="zh-CN" altLang="en-US" sz="3200" b="1">
                <a:solidFill>
                  <a:srgbClr val="CC33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使动用法</a:t>
            </a:r>
            <a:endParaRPr lang="zh-CN" altLang="en-US" sz="3200" b="1">
              <a:solidFill>
                <a:srgbClr val="CC33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40965" name="Text Box 5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15920" y="4320540"/>
            <a:ext cx="8291195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则</a:t>
            </a:r>
            <a:r>
              <a:rPr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移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其民于河东，移其粟于河内</a:t>
            </a:r>
            <a:r>
              <a:rPr 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使……迁移</a:t>
            </a:r>
            <a:endParaRPr lang="zh-CN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0968" name="Rectangle 8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8170" y="5499100"/>
            <a:ext cx="8532813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3200" b="1">
                <a:solidFill>
                  <a:srgbClr val="CC33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为动用法 </a:t>
            </a:r>
            <a:r>
              <a:rPr lang="zh-CN" altLang="en-US" sz="2800" b="1"/>
              <a:t>     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使养生</a:t>
            </a:r>
            <a:r>
              <a:rPr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丧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死无憾　      </a:t>
            </a:r>
            <a:r>
              <a:rPr 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为…办丧事</a:t>
            </a:r>
            <a:endParaRPr lang="zh-CN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9940" name="Text Box 4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847422" y="191770"/>
            <a:ext cx="2214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特殊句式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601091" name="Rectangle 3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92910" y="1289050"/>
            <a:ext cx="33826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、判断句</a:t>
            </a:r>
            <a:endParaRPr kumimoji="1" lang="zh-CN" altLang="en-US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01092" name="Text Box 4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86910" y="1289050"/>
            <a:ext cx="4984115" cy="1383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）是亦走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</a:t>
            </a:r>
            <a:endParaRPr kumimoji="1" lang="zh-CN" altLang="en-US" sz="2800" b="1">
              <a:solidFill>
                <a:srgbClr val="6600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非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，兵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</a:t>
            </a:r>
            <a:endParaRPr kumimoji="1" lang="zh-CN" altLang="en-US" sz="2800" b="1">
              <a:solidFill>
                <a:srgbClr val="6600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）是使民养生丧死无憾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</a:t>
            </a:r>
            <a:endParaRPr kumimoji="1" lang="zh-CN" altLang="en-US" sz="2800" b="1">
              <a:solidFill>
                <a:srgbClr val="6600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01094" name="Text Box 6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11725" y="2770505"/>
            <a:ext cx="25425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标志：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……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也。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01095" name="Text Box 7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43145" y="3526790"/>
            <a:ext cx="4753610" cy="1383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）申之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以孝悌之义</a:t>
            </a:r>
            <a:endParaRPr kumimoji="1" lang="zh-CN" altLang="en-US" sz="2800" b="1">
              <a:solidFill>
                <a:srgbClr val="6600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）树之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以桑</a:t>
            </a:r>
            <a:endParaRPr kumimoji="1" lang="zh-CN" altLang="en-US" sz="2800" b="1">
              <a:solidFill>
                <a:srgbClr val="66003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kumimoji="1"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）则无望民之多</a:t>
            </a:r>
            <a:r>
              <a:rPr kumimoji="1" lang="zh-CN" altLang="en-US" sz="2800" b="1">
                <a:solidFill>
                  <a:srgbClr val="66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于邻国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</a:t>
            </a:r>
            <a:endParaRPr kumimoji="1"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01096" name="Rectangle 8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92910" y="3390265"/>
            <a:ext cx="33826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、介词结构后置</a:t>
            </a:r>
            <a:endParaRPr kumimoji="1" lang="zh-CN" altLang="en-US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02115" name="Rectangle 3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92910" y="5275580"/>
            <a:ext cx="26974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、宾语前置</a:t>
            </a:r>
            <a:endParaRPr kumimoji="1" lang="zh-CN" altLang="en-US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02116" name="Rectangle 4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63390" y="5381308"/>
            <a:ext cx="321151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</a:rPr>
              <a:t>未</a:t>
            </a:r>
            <a:r>
              <a:rPr kumimoji="1" lang="zh-CN" altLang="en-US" sz="2800" b="1">
                <a:solidFill>
                  <a:srgbClr val="800000"/>
                </a:solidFill>
                <a:latin typeface="楷体" panose="02010609060101010101" charset="-122"/>
                <a:ea typeface="楷体" panose="02010609060101010101" charset="-122"/>
              </a:rPr>
              <a:t>之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</a:rPr>
              <a:t>有也</a:t>
            </a:r>
            <a:endParaRPr kumimoji="1"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1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1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1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1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1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animBg="1"/>
      <p:bldP spid="601094" grpId="0" animBg="1"/>
      <p:bldP spid="601096" grpId="0" animBg="1"/>
      <p:bldP spid="602115" grpId="0" animBg="1"/>
      <p:bldP spid="6021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1874" name="矩形 1" title="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92935" y="1936115"/>
            <a:ext cx="9388475" cy="3449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eaLnBrk="0" fontAlgn="auto" hangingPunct="0"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或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百步而后止，或五十步而后止。 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eaLnBrk="0" fontAlgn="auto" hangingPunct="0"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              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kumimoji="1"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有的</a:t>
            </a:r>
            <a:r>
              <a:rPr kumimoji="1"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kumimoji="1"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有的</a:t>
            </a:r>
            <a:r>
              <a:rPr kumimoji="1"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eaLnBrk="0" fontAlgn="auto" hangingPunct="0"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直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耳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直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不百步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耳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译为“只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罢了。”</a:t>
            </a:r>
            <a:r>
              <a:rPr lang="zh-CN" altLang="en-US" sz="2800" b="1">
                <a:solidFill>
                  <a:srgbClr val="CC00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eaLnBrk="0" fontAlgn="auto" hangingPunct="0"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亦走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译为“这是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呀。” 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eaLnBrk="0" fontAlgn="auto" hangingPunct="0"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④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是何异于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是何异于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刺人而杀之，曰“非我也，兵也”？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译为“这同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有什么区别呢？”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01090" name="Rectangle 2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2935" y="1249045"/>
            <a:ext cx="604710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kumimoji="1" lang="zh-CN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、</a:t>
            </a:r>
            <a:r>
              <a:rPr kumimoji="1" lang="en-US" altLang="zh-CN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固定句式</a:t>
            </a:r>
            <a:endParaRPr kumimoji="1" lang="en-US" altLang="zh-CN" sz="28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4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58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9940" name="Text Box 4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847422" y="191770"/>
            <a:ext cx="2214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000" b="1">
                <a:solidFill>
                  <a:srgbClr val="FF0000"/>
                </a:solidFill>
              </a:rPr>
              <a:t>特殊句式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4" grpId="0" uiExpand="1" build="p" animBg="1"/>
      <p:bldP spid="6010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 Box 2" title=""/>
          <p:cNvSpPr txBox="1">
            <a:spLocks noChangeArrowheads="1"/>
          </p:cNvSpPr>
          <p:nvPr/>
        </p:nvSpPr>
        <p:spPr bwMode="auto">
          <a:xfrm>
            <a:off x="4008438" y="940753"/>
            <a:ext cx="3741737" cy="70675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孟子的仁政思想</a:t>
            </a:r>
            <a:endParaRPr kumimoji="1" lang="zh-CN" altLang="en-US" sz="4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1" name="Text Box 3" title=""/>
          <p:cNvSpPr txBox="1">
            <a:spLocks noChangeArrowheads="1"/>
          </p:cNvSpPr>
          <p:nvPr/>
        </p:nvSpPr>
        <p:spPr bwMode="auto">
          <a:xfrm>
            <a:off x="1981200" y="2430463"/>
            <a:ext cx="670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412" name="Text Box 4" title=""/>
          <p:cNvSpPr txBox="1">
            <a:spLocks noChangeArrowheads="1"/>
          </p:cNvSpPr>
          <p:nvPr/>
        </p:nvSpPr>
        <p:spPr bwMode="auto">
          <a:xfrm>
            <a:off x="568960" y="1508125"/>
            <a:ext cx="10935970" cy="17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 indent="0" fontAlgn="auto">
              <a:lnSpc>
                <a:spcPct val="130000"/>
              </a:lnSpc>
            </a:pPr>
            <a: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一、民本思想：</a:t>
            </a:r>
            <a:endParaRPr kumimoji="1"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kumimoji="1"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“民为贵，社稷次之，君为轻。事故得乎丘民而为天子，得乎天子为诸侯，得乎诸侯为大夫。”</a:t>
            </a:r>
            <a:r>
              <a:rPr kumimoji="1"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kumimoji="1"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孟子尽心下</a:t>
            </a:r>
            <a:r>
              <a:rPr kumimoji="1" lang="en-US" altLang="zh-CN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endParaRPr kumimoji="1" lang="en-US" altLang="zh-CN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7413" name="Text Box 5" title=""/>
          <p:cNvSpPr txBox="1">
            <a:spLocks noChangeArrowheads="1"/>
          </p:cNvSpPr>
          <p:nvPr/>
        </p:nvSpPr>
        <p:spPr bwMode="auto">
          <a:xfrm>
            <a:off x="568960" y="3357245"/>
            <a:ext cx="10935335" cy="17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 indent="0" fontAlgn="auto">
              <a:lnSpc>
                <a:spcPct val="130000"/>
              </a:lnSpc>
            </a:pPr>
            <a: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二、国君应以保民为职分：</a:t>
            </a:r>
            <a:endParaRPr kumimoji="1"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kumimoji="1"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“乐民之乐者，民亦乐其乐，忧民之忧者，民亦忧其忧。”“乐以天下，忧以天下，然而不王者，未之有也”。</a:t>
            </a:r>
            <a:endParaRPr kumimoji="1"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7414" name="Text Box 6" title=""/>
          <p:cNvSpPr txBox="1">
            <a:spLocks noChangeArrowheads="1"/>
          </p:cNvSpPr>
          <p:nvPr/>
        </p:nvSpPr>
        <p:spPr bwMode="auto">
          <a:xfrm>
            <a:off x="568960" y="5206365"/>
            <a:ext cx="11038205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 indent="0" fontAlgn="auto">
              <a:lnSpc>
                <a:spcPct val="13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kumimoji="1"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三、反对不义的战争。</a:t>
            </a:r>
            <a:b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</a:br>
            <a:r>
              <a:rPr kumimoji="1"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kumimoji="1" lang="zh-CN" altLang="en-US" sz="2800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孟子说：“春秋无义战。”又说：“得道者多助，失道者寡助。”</a:t>
            </a:r>
            <a:endParaRPr kumimoji="1" lang="zh-CN" altLang="en-US" sz="2800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作者简介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 title=""/>
          <p:cNvSpPr>
            <a:spLocks noChangeArrowheads="1"/>
          </p:cNvSpPr>
          <p:nvPr/>
        </p:nvSpPr>
        <p:spPr bwMode="auto">
          <a:xfrm>
            <a:off x="676275" y="874395"/>
            <a:ext cx="10607040" cy="491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kumimoji="1" lang="en-US" altLang="zh-CN" sz="27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kumimoji="1"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孟子</a:t>
            </a:r>
            <a:r>
              <a:rPr kumimoji="1"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是先秦诸子杰出的散文著作，是孟子及其弟子编辑而成的一部</a:t>
            </a:r>
            <a:r>
              <a:rPr kumimoji="1" lang="zh-CN" altLang="en-US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语录体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著作，</a:t>
            </a:r>
            <a:r>
              <a:rPr kumimoji="1" lang="zh-CN" altLang="en-US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共</a:t>
            </a:r>
            <a:r>
              <a:rPr kumimoji="1" lang="en-US" altLang="zh-CN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</a:t>
            </a:r>
            <a:r>
              <a:rPr kumimoji="1" lang="zh-CN" altLang="en-US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篇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，内容包括孟子的政治活动、政治学说及哲学、伦理、教育思想。与</a:t>
            </a:r>
            <a:r>
              <a:rPr kumimoji="1"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论语</a:t>
            </a:r>
            <a:r>
              <a:rPr kumimoji="1"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相比，初具论说文的特征。</a:t>
            </a:r>
            <a:endParaRPr kumimoji="1"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kumimoji="1"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《孟子》长于言辞，在辩论中多用比喻，以小喻大，逻辑性很强，有极大的说服力，其文气势充沛，笔带锋芒，又富于鼓动性，对后世散文有很大的影响。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儒家的经典著作之一。</a:t>
            </a:r>
            <a:endParaRPr kumimoji="1"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kumimoji="1" lang="en-US" altLang="zh-CN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南宋朱熹将《孟子》与《论语》《大学》</a:t>
            </a:r>
            <a:endParaRPr kumimoji="1"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kumimoji="1"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《中庸》合为“四书”。</a:t>
            </a:r>
            <a:endParaRPr kumimoji="1"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483" name="Text Box 3" title=""/>
          <p:cNvSpPr txBox="1">
            <a:spLocks noChangeArrowheads="1"/>
          </p:cNvSpPr>
          <p:nvPr/>
        </p:nvSpPr>
        <p:spPr bwMode="auto">
          <a:xfrm>
            <a:off x="1473200" y="5916295"/>
            <a:ext cx="5949315" cy="70675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</a:pPr>
            <a:r>
              <a:rPr kumimoji="1" lang="zh-CN" alt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+mn-cs"/>
              </a:rPr>
              <a:t>《孟子》——乱世的哲思</a:t>
            </a:r>
            <a:endParaRPr kumimoji="1" lang="zh-CN" altLang="en-US" sz="4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20484" name="Picture 4" title="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650605" y="4005263"/>
            <a:ext cx="2057400" cy="2617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6"/>
            </p:custDataLst>
          </p:nvPr>
        </p:nvSpPr>
        <p:spPr>
          <a:xfrm>
            <a:off x="983615" y="116840"/>
            <a:ext cx="2490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《孟子》简介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2129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字词正音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2" name="1_6寡人之于国也[www.TopSage.com]" title="">
            <a:hlinkClick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66325" y="5943600"/>
            <a:ext cx="619125" cy="619125"/>
          </a:xfrm>
          <a:prstGeom prst="rect">
            <a:avLst/>
          </a:prstGeom>
        </p:spPr>
      </p:pic>
      <p:sp>
        <p:nvSpPr>
          <p:cNvPr id="3" name="Text Box 2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7125" y="897890"/>
            <a:ext cx="5732780" cy="73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1pPr>
            <a:lvl2pPr>
              <a:defRPr sz="28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3pPr>
            <a:lvl4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4pPr>
            <a:lvl5pPr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5pPr>
            <a:lvl6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6pPr>
            <a:lvl7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7pPr>
            <a:lvl8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8pPr>
            <a:lvl9pPr eaLnBrk="0" hangingPunct="0">
              <a:defRPr sz="2000">
                <a:solidFill>
                  <a:srgbClr val="0D0D0D"/>
                </a:solidFill>
                <a:latin typeface="Corbel" panose="020b0503020204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听朗读，注意重点字词读音</a:t>
            </a:r>
            <a:endParaRPr lang="zh-CN" altLang="en-US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983615" y="1815465"/>
            <a:ext cx="10235565" cy="3752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266700" fontAlgn="auto">
              <a:lnSpc>
                <a:spcPct val="17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移其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粟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sù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）于河内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   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好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hào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）战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     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数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罟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cùgǔ 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zh-CN" altLang="en-US" sz="2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defTabSz="266700" fontAlgn="auto">
              <a:lnSpc>
                <a:spcPct val="17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弃甲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曳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yè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）兵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         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洿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wū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）池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         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孝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悌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tì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en-US" altLang="zh-CN" sz="2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defTabSz="266700" fontAlgn="auto">
              <a:lnSpc>
                <a:spcPct val="17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鸡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豚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tún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）狗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彘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zhì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）之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畜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xù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         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庠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xiáng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）序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 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 </a:t>
            </a:r>
            <a:endParaRPr lang="en-US" altLang="zh-CN" sz="2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l" defTabSz="266700" fontAlgn="auto">
              <a:lnSpc>
                <a:spcPct val="17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颁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bān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）白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              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饿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莩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piǎo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可以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衣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(yì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）帛矣</a:t>
            </a:r>
            <a:endParaRPr lang="zh-CN" altLang="en-US" sz="2800" b="1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just" defTabSz="266700" fontAlgn="auto">
              <a:lnSpc>
                <a:spcPct val="170000"/>
              </a:lnSpc>
              <a:spcAft>
                <a:spcPct val="0"/>
              </a:spcAft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然而不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wàng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者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    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不可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shēng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食也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4549775" y="3836035"/>
            <a:ext cx="413067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5600" algn="just" defTabSz="266700">
              <a:lnSpc>
                <a:spcPct val="150000"/>
              </a:lnSpc>
              <a:buClrTx/>
              <a:buSzTx/>
              <a:buFontTx/>
            </a:pPr>
            <a:r>
              <a:rPr lang="zh-CN" sz="3600" b="1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施仁政、行王道</a:t>
            </a:r>
            <a:endParaRPr lang="zh-CN" sz="3600" b="1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2129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整体感知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894840" y="1853565"/>
            <a:ext cx="2413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提出疑问：</a:t>
            </a:r>
            <a:endParaRPr 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4549775" y="1715135"/>
            <a:ext cx="6096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55600" algn="just" defTabSz="266700">
              <a:lnSpc>
                <a:spcPct val="150000"/>
              </a:lnSpc>
              <a:spcAft>
                <a:spcPct val="0"/>
              </a:spcAft>
            </a:pPr>
            <a:r>
              <a:rPr lang="zh-CN" sz="3600" b="1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尽心焉耳矣，民不加多</a:t>
            </a:r>
            <a:endParaRPr lang="zh-CN" sz="3600" b="1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894840" y="2914015"/>
            <a:ext cx="2423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分析原因：</a:t>
            </a:r>
            <a:endParaRPr 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4549775" y="2775585"/>
            <a:ext cx="6096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55600" algn="just" defTabSz="266700">
              <a:lnSpc>
                <a:spcPct val="150000"/>
              </a:lnSpc>
              <a:buClrTx/>
              <a:buSzTx/>
              <a:buFontTx/>
            </a:pPr>
            <a:r>
              <a:rPr lang="zh-CN" sz="3600" b="1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五十步笑百步</a:t>
            </a:r>
            <a:endParaRPr lang="zh-CN" sz="3600" b="1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1894840" y="3974465"/>
            <a:ext cx="2539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根本措施：</a:t>
            </a:r>
            <a:endParaRPr 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410" name="矩形 1" title=""/>
          <p:cNvSpPr/>
          <p:nvPr>
            <p:custDataLst>
              <p:tags r:id="rId6"/>
            </p:custDataLst>
          </p:nvPr>
        </p:nvSpPr>
        <p:spPr>
          <a:xfrm>
            <a:off x="395605" y="1931035"/>
            <a:ext cx="112776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梁惠王曰：“寡人之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国也，尽心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焉耳矣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河内</a:t>
            </a:r>
            <a:r>
              <a:rPr lang="en-US" altLang="zh-CN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/</a:t>
            </a:r>
            <a:r>
              <a:rPr lang="zh-CN" altLang="en-US" sz="3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凶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，则移</a:t>
            </a:r>
            <a:r>
              <a:rPr lang="zh-CN" altLang="en-US" sz="30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</a:t>
            </a:r>
            <a:r>
              <a:rPr lang="zh-CN" altLang="en-US" sz="30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</a:t>
            </a:r>
            <a:endParaRPr lang="en-US" altLang="zh-CN" sz="3000" b="1">
              <a:solidFill>
                <a:srgbClr val="FF33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河东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，移其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粟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于河内；河东凶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亦然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。察邻国之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政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无如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寡人之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用心者。邻国之民不</a:t>
            </a:r>
            <a:r>
              <a:rPr lang="zh-CN" altLang="en-US" sz="3000" b="1">
                <a:solidFill>
                  <a:srgbClr val="FF0066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加</a:t>
            </a:r>
            <a:r>
              <a:rPr lang="zh-CN" altLang="en-US" sz="3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少，寡人之民不加多，何也？”</a:t>
            </a:r>
            <a:endParaRPr lang="en-US" altLang="zh-CN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3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3748405" y="2464435"/>
            <a:ext cx="7620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对于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6034405" y="2464435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均为助词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7710805" y="2464435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黄河以北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7787005" y="1257935"/>
            <a:ext cx="1295400" cy="706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荒年，收成不好 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1"/>
            </p:custDataLst>
          </p:nvPr>
        </p:nvSpPr>
        <p:spPr>
          <a:xfrm>
            <a:off x="1691005" y="3362960"/>
            <a:ext cx="22098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小米，借指粮食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2"/>
            </p:custDataLst>
          </p:nvPr>
        </p:nvSpPr>
        <p:spPr>
          <a:xfrm>
            <a:off x="4967605" y="3362960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也是这样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3"/>
            </p:custDataLst>
          </p:nvPr>
        </p:nvSpPr>
        <p:spPr>
          <a:xfrm>
            <a:off x="7329805" y="3337560"/>
            <a:ext cx="1295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当权者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4"/>
            </p:custDataLst>
          </p:nvPr>
        </p:nvSpPr>
        <p:spPr>
          <a:xfrm>
            <a:off x="8853805" y="3337560"/>
            <a:ext cx="16764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没有像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……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5"/>
            </p:custDataLst>
          </p:nvPr>
        </p:nvSpPr>
        <p:spPr>
          <a:xfrm>
            <a:off x="3811905" y="4296410"/>
            <a:ext cx="63500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2" charset="-122"/>
                <a:ea typeface="楷体" panose="02010609060101010101" charset="-122"/>
                <a:cs typeface="+mn-cs"/>
              </a:rPr>
              <a:t>更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2" charset="-122"/>
              <a:ea typeface="楷体" panose="02010609060101010101" charset="-122"/>
              <a:cs typeface="+mn-cs"/>
            </a:endParaRPr>
          </a:p>
        </p:txBody>
      </p:sp>
      <p:sp>
        <p:nvSpPr>
          <p:cNvPr id="960515" name="Text Box 3" title=""/>
          <p:cNvSpPr txBox="1"/>
          <p:nvPr>
            <p:custDataLst>
              <p:tags r:id="rId16"/>
            </p:custDataLst>
          </p:nvPr>
        </p:nvSpPr>
        <p:spPr>
          <a:xfrm>
            <a:off x="3649028" y="875030"/>
            <a:ext cx="3143250" cy="715645"/>
          </a:xfrm>
          <a:prstGeom prst="rect">
            <a:avLst/>
          </a:prstGeom>
          <a:noFill/>
          <a:ln w="9525">
            <a:noFill/>
          </a:ln>
        </p:spPr>
        <p:txBody>
          <a:bodyPr lIns="101173" tIns="50587" rIns="101173" bIns="50587">
            <a:spAutoFit/>
          </a:bodyPr>
          <a:lstStyle/>
          <a:p>
            <a:pPr algn="l" defTabSz="1012825" eaLnBrk="1" hangingPunct="1"/>
            <a:r>
              <a:rPr lang="en-US" altLang="zh-CN" sz="4000">
                <a:solidFill>
                  <a:srgbClr val="FF0000"/>
                </a:solidFill>
                <a:latin typeface="黑体" panose="02010609060101010101" pitchFamily="2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</a:rPr>
              <a:t>第一段</a:t>
            </a:r>
            <a:endParaRPr lang="zh-CN" altLang="en-US" sz="40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317500" y="4520565"/>
            <a:ext cx="112014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①河内：古以黄河以北为河内，以南为河外。</a:t>
            </a:r>
            <a:endParaRPr lang="en-US" altLang="zh-CN" b="1">
              <a:solidFill>
                <a:srgbClr val="0000FF"/>
              </a:solidFill>
              <a:latin typeface="黑体" panose="02010609060101010101" pitchFamily="2" charset="-122"/>
              <a:ea typeface="楷体" panose="02010609060101010101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②文言文中表示“荒年”的词有“歉岁、灾年、凶年、饥馑”，如：</a:t>
            </a:r>
            <a:r>
              <a:rPr lang="en-US" altLang="zh-CN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《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宋史</a:t>
            </a:r>
            <a:r>
              <a:rPr lang="en-US" altLang="zh-CN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·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黄廉传</a:t>
            </a:r>
            <a:r>
              <a:rPr lang="en-US" altLang="zh-CN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》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：“久饥初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楷体" panose="02010609060101010101" charset="-122"/>
              </a:rPr>
              <a:t>稔（丰收）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，累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楷体" panose="02010609060101010101" charset="-122"/>
              </a:rPr>
              <a:t>给（贷款）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并偿，是使民遇丰年而思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楷体" panose="02010609060101010101" charset="-122"/>
              </a:rPr>
              <a:t>歉岁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charset="-122"/>
              </a:rPr>
              <a:t>也。”</a:t>
            </a:r>
            <a:endParaRPr lang="en-US" altLang="zh-CN" b="1">
              <a:solidFill>
                <a:srgbClr val="0000FF"/>
              </a:solidFill>
              <a:latin typeface="黑体" panose="02010609060101010101" pitchFamily="2" charset="-122"/>
              <a:ea typeface="楷体" panose="02010609060101010101" charset="-122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2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/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5"/>
            </p:custDataLst>
          </p:nvPr>
        </p:nvSpPr>
        <p:spPr>
          <a:xfrm>
            <a:off x="983615" y="116840"/>
            <a:ext cx="199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26690" name="Text Box 2" title=""/>
          <p:cNvSpPr txBox="1"/>
          <p:nvPr>
            <p:custDataLst>
              <p:tags r:id="rId6"/>
            </p:custDataLst>
          </p:nvPr>
        </p:nvSpPr>
        <p:spPr>
          <a:xfrm>
            <a:off x="1765618" y="5545138"/>
            <a:ext cx="70564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>
              <a:buFont typeface="华文中宋" panose="02010600040101010101" charset="-122"/>
              <a:buNone/>
            </a:pP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提出“民不加多”的疑问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626693" name="AutoShape 5" title=""/>
          <p:cNvSpPr/>
          <p:nvPr>
            <p:custDataLst>
              <p:tags r:id="rId7"/>
            </p:custDataLst>
          </p:nvPr>
        </p:nvSpPr>
        <p:spPr>
          <a:xfrm>
            <a:off x="2879090" y="2740025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6694" name="Text Box 6" title=""/>
          <p:cNvSpPr txBox="1"/>
          <p:nvPr>
            <p:custDataLst>
              <p:tags r:id="rId8"/>
            </p:custDataLst>
          </p:nvPr>
        </p:nvSpPr>
        <p:spPr>
          <a:xfrm>
            <a:off x="3237865" y="2453005"/>
            <a:ext cx="1648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</a:rPr>
              <a:t>移其民</a:t>
            </a:r>
            <a:endParaRPr lang="zh-CN" altLang="en-US" sz="32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26695" name="Text Box 7" title=""/>
          <p:cNvSpPr txBox="1"/>
          <p:nvPr>
            <p:custDataLst>
              <p:tags r:id="rId9"/>
            </p:custDataLst>
          </p:nvPr>
        </p:nvSpPr>
        <p:spPr>
          <a:xfrm>
            <a:off x="3166745" y="3244850"/>
            <a:ext cx="1541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</a:rPr>
              <a:t>移其粟</a:t>
            </a:r>
            <a:endParaRPr lang="zh-CN" altLang="en-US" sz="3200" b="1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26696" name="Line 8" title=""/>
          <p:cNvSpPr/>
          <p:nvPr>
            <p:custDataLst>
              <p:tags r:id="rId10"/>
            </p:custDataLst>
          </p:nvPr>
        </p:nvSpPr>
        <p:spPr>
          <a:xfrm>
            <a:off x="4895215" y="2955925"/>
            <a:ext cx="1438275" cy="288925"/>
          </a:xfrm>
          <a:prstGeom prst="line">
            <a:avLst/>
          </a:prstGeom>
          <a:ln w="9525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26697" name="Line 9" title=""/>
          <p:cNvSpPr/>
          <p:nvPr>
            <p:custDataLst>
              <p:tags r:id="rId11"/>
            </p:custDataLst>
          </p:nvPr>
        </p:nvSpPr>
        <p:spPr>
          <a:xfrm flipV="1">
            <a:off x="4895215" y="3316288"/>
            <a:ext cx="1439863" cy="304800"/>
          </a:xfrm>
          <a:prstGeom prst="line">
            <a:avLst/>
          </a:prstGeom>
          <a:ln w="9525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26698" name="Text Box 10" title=""/>
          <p:cNvSpPr txBox="1"/>
          <p:nvPr>
            <p:custDataLst>
              <p:tags r:id="rId12"/>
            </p:custDataLst>
          </p:nvPr>
        </p:nvSpPr>
        <p:spPr>
          <a:xfrm>
            <a:off x="6190615" y="2884805"/>
            <a:ext cx="1913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民不加多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626699" name="Line 11" title=""/>
          <p:cNvSpPr/>
          <p:nvPr>
            <p:custDataLst>
              <p:tags r:id="rId13"/>
            </p:custDataLst>
          </p:nvPr>
        </p:nvSpPr>
        <p:spPr>
          <a:xfrm>
            <a:off x="5469890" y="4336257"/>
            <a:ext cx="685800" cy="0"/>
          </a:xfrm>
          <a:prstGeom prst="line">
            <a:avLst/>
          </a:prstGeom>
          <a:ln w="9525" cap="flat" cmpd="sng">
            <a:solidFill>
              <a:srgbClr val="3333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626700" name="Text Box 12" title=""/>
          <p:cNvSpPr txBox="1"/>
          <p:nvPr>
            <p:custDataLst>
              <p:tags r:id="rId14"/>
            </p:custDataLst>
          </p:nvPr>
        </p:nvSpPr>
        <p:spPr>
          <a:xfrm>
            <a:off x="6203315" y="4044474"/>
            <a:ext cx="1957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民不加少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19469" name="Picture 13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89660" y="5079048"/>
            <a:ext cx="8610600" cy="1444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26702" name="Group 14" title=""/>
          <p:cNvGrpSpPr/>
          <p:nvPr/>
        </p:nvGrpSpPr>
        <p:grpSpPr>
          <a:xfrm>
            <a:off x="1402715" y="2813050"/>
            <a:ext cx="1828800" cy="584200"/>
            <a:chOff x="336" y="1728"/>
            <a:chExt cx="1152" cy="368"/>
          </a:xfrm>
        </p:grpSpPr>
        <p:sp>
          <p:nvSpPr>
            <p:cNvPr id="19477" name="Text Box 15"/>
            <p:cNvSpPr txBox="1"/>
            <p:nvPr>
              <p:custDataLst>
                <p:tags r:id="rId17"/>
              </p:custDataLst>
            </p:nvPr>
          </p:nvSpPr>
          <p:spPr>
            <a:xfrm>
              <a:off x="480" y="1728"/>
              <a:ext cx="100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尽心</a:t>
              </a:r>
              <a:endPara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pic>
          <p:nvPicPr>
            <p:cNvPr id="19478" name="Picture 16" descr="wbb01slr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36" y="1824"/>
              <a:ext cx="180" cy="18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26705" name="Group 17" title=""/>
          <p:cNvGrpSpPr/>
          <p:nvPr/>
        </p:nvGrpSpPr>
        <p:grpSpPr>
          <a:xfrm>
            <a:off x="1402715" y="4044157"/>
            <a:ext cx="3492947" cy="584200"/>
            <a:chOff x="336" y="2496"/>
            <a:chExt cx="1732" cy="368"/>
          </a:xfrm>
        </p:grpSpPr>
        <p:sp>
          <p:nvSpPr>
            <p:cNvPr id="19475" name="Text Box 18"/>
            <p:cNvSpPr txBox="1"/>
            <p:nvPr>
              <p:custDataLst>
                <p:tags r:id="rId20"/>
              </p:custDataLst>
            </p:nvPr>
          </p:nvSpPr>
          <p:spPr>
            <a:xfrm>
              <a:off x="480" y="2496"/>
              <a:ext cx="1588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无如寡人之用心</a:t>
              </a:r>
              <a:endParaRPr lang="zh-CN" altLang="en-US" sz="3200" b="1">
                <a:latin typeface="Times New Roman" panose="02020603050405020304" pitchFamily="18" charset="0"/>
                <a:ea typeface="华文新魏" panose="02010800040101010101" pitchFamily="2" charset="-122"/>
              </a:endParaRPr>
            </a:p>
          </p:txBody>
        </p:sp>
        <p:pic>
          <p:nvPicPr>
            <p:cNvPr id="19476" name="Picture 19" descr="wbb01sr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36" y="2604"/>
              <a:ext cx="180" cy="1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72" name="Text Box 20" title=""/>
          <p:cNvSpPr txBox="1"/>
          <p:nvPr>
            <p:custDataLst>
              <p:tags r:id="rId23"/>
            </p:custDataLst>
          </p:nvPr>
        </p:nvSpPr>
        <p:spPr>
          <a:xfrm>
            <a:off x="1638300" y="882650"/>
            <a:ext cx="83051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Font typeface="华文中宋" panose="02010600040101010101" charset="-122"/>
              <a:buNone/>
            </a:pPr>
            <a:r>
              <a:rPr lang="zh-CN" altLang="en-US" sz="3600" b="1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梁惠王尽力做了哪些事，为什么困惑？</a:t>
            </a:r>
            <a:endParaRPr lang="zh-CN" altLang="en-US" sz="3600" b="1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626709" name="Rectangle 21" title=""/>
          <p:cNvSpPr/>
          <p:nvPr>
            <p:custDataLst>
              <p:tags r:id="rId24"/>
            </p:custDataLst>
          </p:nvPr>
        </p:nvSpPr>
        <p:spPr>
          <a:xfrm>
            <a:off x="1582103" y="1705610"/>
            <a:ext cx="87852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</a:rPr>
              <a:t>梁惠王：河内凶，移民移粟，河东亦然。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26710" name="Text Box 22" title=""/>
          <p:cNvSpPr txBox="1"/>
          <p:nvPr>
            <p:custDataLst>
              <p:tags r:id="rId25"/>
            </p:custDataLst>
          </p:nvPr>
        </p:nvSpPr>
        <p:spPr>
          <a:xfrm>
            <a:off x="8638223" y="3015615"/>
            <a:ext cx="1304925" cy="1320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latin typeface="Times New Roman" panose="02020603050405020304" pitchFamily="18" charset="0"/>
                <a:ea typeface="华文中宋" panose="02010600040101010101" charset="-122"/>
              </a:rPr>
              <a:t>感到</a:t>
            </a:r>
            <a:endParaRPr lang="zh-CN" altLang="en-US" sz="4000" b="1">
              <a:latin typeface="Times New Roman" panose="02020603050405020304" pitchFamily="18" charset="0"/>
              <a:ea typeface="华文中宋" panose="02010600040101010101" charset="-122"/>
            </a:endParaRPr>
          </a:p>
          <a:p>
            <a:pPr algn="ctr"/>
            <a:r>
              <a:rPr lang="zh-CN" altLang="en-US" sz="4000" b="1">
                <a:latin typeface="Times New Roman" panose="02020603050405020304" pitchFamily="18" charset="0"/>
                <a:ea typeface="华文中宋" panose="02010600040101010101" charset="-122"/>
              </a:rPr>
              <a:t>困惑</a:t>
            </a:r>
            <a:endParaRPr lang="zh-CN" altLang="en-US" sz="4000" b="1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</p:spTree>
    <p:custDataLst>
      <p:tags r:id="rId2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6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/>
      <p:bldP spid="626693" grpId="0" animBg="1"/>
      <p:bldP spid="626694" grpId="0"/>
      <p:bldP spid="626695" grpId="0"/>
      <p:bldP spid="626698" grpId="0"/>
      <p:bldP spid="626700" grpId="0"/>
      <p:bldP spid="626709" grpId="0"/>
      <p:bldP spid="6267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WPS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340</Paragraphs>
  <Slides>33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56">
      <vt:lpstr>Arial</vt:lpstr>
      <vt:lpstr>微软雅黑</vt:lpstr>
      <vt:lpstr>Wingdings</vt:lpstr>
      <vt:lpstr>Calibri Light</vt:lpstr>
      <vt:lpstr>Calibri</vt:lpstr>
      <vt:lpstr>经典繁古印</vt:lpstr>
      <vt:lpstr>华文楷体</vt:lpstr>
      <vt:lpstr>汉仪小隶书简</vt:lpstr>
      <vt:lpstr>华文隶书</vt:lpstr>
      <vt:lpstr>华文中宋</vt:lpstr>
      <vt:lpstr>黑体</vt:lpstr>
      <vt:lpstr>Times New Roman</vt:lpstr>
      <vt:lpstr>Corbel</vt:lpstr>
      <vt:lpstr>Wingdings 2</vt:lpstr>
      <vt:lpstr>Arial Black</vt:lpstr>
      <vt:lpstr>方正粗黑宋简体</vt:lpstr>
      <vt:lpstr>华文新魏</vt:lpstr>
      <vt:lpstr>楷体</vt:lpstr>
      <vt:lpstr>华文琥珀</vt:lpstr>
      <vt:lpstr>隶书</vt:lpstr>
      <vt:lpstr>宋体</vt:lpstr>
      <vt:lpstr>楷体_GB2312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2024-08-29T09:26:38.872</cp:lastPrinted>
  <dcterms:created xsi:type="dcterms:W3CDTF">2024-08-29T09:26:38Z</dcterms:created>
  <dcterms:modified xsi:type="dcterms:W3CDTF">2024-08-29T01:26:38Z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